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57" r:id="rId5"/>
    <p:sldId id="2469" r:id="rId6"/>
    <p:sldId id="2471" r:id="rId7"/>
    <p:sldId id="2468" r:id="rId8"/>
    <p:sldId id="2472" r:id="rId9"/>
    <p:sldId id="407" r:id="rId10"/>
    <p:sldId id="1358" r:id="rId11"/>
    <p:sldId id="2466" r:id="rId12"/>
    <p:sldId id="344" r:id="rId13"/>
    <p:sldId id="41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746743-C017-4B49-A911-5244085E298F}">
          <p14:sldIdLst>
            <p14:sldId id="257"/>
            <p14:sldId id="2469"/>
            <p14:sldId id="2471"/>
            <p14:sldId id="2468"/>
            <p14:sldId id="2472"/>
            <p14:sldId id="407"/>
            <p14:sldId id="1358"/>
            <p14:sldId id="2466"/>
            <p14:sldId id="344"/>
            <p14:sldId id="413"/>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toon Junthip" initials="PJ" lastIdx="10" clrIdx="0">
    <p:extLst>
      <p:ext uri="{19B8F6BF-5375-455C-9EA6-DF929625EA0E}">
        <p15:presenceInfo xmlns:p15="http://schemas.microsoft.com/office/powerpoint/2012/main" userId="9bc2d171501dfc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7779" autoAdjust="0"/>
  </p:normalViewPr>
  <p:slideViewPr>
    <p:cSldViewPr snapToGrid="0" showGuides="1">
      <p:cViewPr varScale="1">
        <p:scale>
          <a:sx n="96" d="100"/>
          <a:sy n="96" d="100"/>
        </p:scale>
        <p:origin x="894" y="90"/>
      </p:cViewPr>
      <p:guideLst>
        <p:guide orient="horz" pos="2205"/>
        <p:guide pos="3840"/>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seanenergy-my.sharepoint.com/personal/sfajrian_aseanenergy_org/Documents/AEO6/AEO6%20Working%20Folder%20(Temporary)/3.%20Consultation%20Meeting%2009092019/Slide%20Deck%20of%20AEO6/AEO6_Master_Results_LEAPv19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seanenergy-my.sharepoint.com/personal/srosalia_aseanenergy_org/Documents/Data%20for%20AEO6%20Report_Viz.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aseanenergy-my.sharepoint.com/personal/srosalia_aseanenergy_org/Documents/Data%20for%20AEO6%20Report_Viz.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aseanenergy-my.sharepoint.com/personal/sfajrian_aseanenergy_org/Documents/AEO6/AEO6%20Working%20Folder%20(Temporary)/3.%20Consultation%20Meeting%2009092019/Slide%20Deck%20of%20AEO6/AEO6_Master_Results_LEAPv198.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harinya%20Supasa\AppData\Local\Microsoft\Windows\INetCache\Content.Outlook\RM2O0LFY\apg_chapter_graphs_v1_2020-08-24.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D" dirty="0">
                <a:latin typeface="Abadi" panose="020B0604020104020204" pitchFamily="34" charset="0"/>
              </a:rPr>
              <a:t>ASEAN TFEC &amp; Electricity Consumption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Sheet2!$A$40</c:f>
              <c:strCache>
                <c:ptCount val="1"/>
                <c:pt idx="0">
                  <c:v>TFEC/capita</c:v>
                </c:pt>
              </c:strCache>
            </c:strRef>
          </c:tx>
          <c:spPr>
            <a:ln w="28575" cap="rnd">
              <a:solidFill>
                <a:schemeClr val="accent1"/>
              </a:solidFill>
              <a:round/>
            </a:ln>
            <a:effectLst/>
          </c:spPr>
          <c:marker>
            <c:symbol val="circle"/>
            <c:size val="7"/>
            <c:spPr>
              <a:solidFill>
                <a:schemeClr val="accent1"/>
              </a:solidFill>
              <a:ln w="9525">
                <a:solidFill>
                  <a:srgbClr val="FFC000"/>
                </a:solidFill>
              </a:ln>
              <a:effectLst/>
            </c:spPr>
          </c:marker>
          <c:cat>
            <c:numRef>
              <c:f>Sheet2!$B$29:$N$29</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Sheet2!$B$40:$N$40</c:f>
              <c:numCache>
                <c:formatCode>General</c:formatCode>
                <c:ptCount val="13"/>
                <c:pt idx="0">
                  <c:v>0.57777894391757934</c:v>
                </c:pt>
                <c:pt idx="1">
                  <c:v>0.58834707557165222</c:v>
                </c:pt>
                <c:pt idx="2">
                  <c:v>0.62259872418027973</c:v>
                </c:pt>
                <c:pt idx="3">
                  <c:v>0.62285277362707314</c:v>
                </c:pt>
                <c:pt idx="4">
                  <c:v>0.64339861402221921</c:v>
                </c:pt>
                <c:pt idx="5">
                  <c:v>0.67460472449361364</c:v>
                </c:pt>
                <c:pt idx="6">
                  <c:v>0.70632061210435504</c:v>
                </c:pt>
                <c:pt idx="7">
                  <c:v>0.72925615711864022</c:v>
                </c:pt>
                <c:pt idx="8">
                  <c:v>0.72054923248623104</c:v>
                </c:pt>
                <c:pt idx="9">
                  <c:v>0.70907114922524384</c:v>
                </c:pt>
                <c:pt idx="10">
                  <c:v>0.71760626724490106</c:v>
                </c:pt>
                <c:pt idx="11">
                  <c:v>0.73981517999043755</c:v>
                </c:pt>
                <c:pt idx="12">
                  <c:v>0.77894234932112283</c:v>
                </c:pt>
              </c:numCache>
            </c:numRef>
          </c:val>
          <c:smooth val="0"/>
          <c:extLst>
            <c:ext xmlns:c16="http://schemas.microsoft.com/office/drawing/2014/chart" uri="{C3380CC4-5D6E-409C-BE32-E72D297353CC}">
              <c16:uniqueId val="{00000000-E59F-4FC8-A27B-6122180C5221}"/>
            </c:ext>
          </c:extLst>
        </c:ser>
        <c:dLbls>
          <c:showLegendKey val="0"/>
          <c:showVal val="0"/>
          <c:showCatName val="0"/>
          <c:showSerName val="0"/>
          <c:showPercent val="0"/>
          <c:showBubbleSize val="0"/>
        </c:dLbls>
        <c:marker val="1"/>
        <c:smooth val="0"/>
        <c:axId val="1845271512"/>
        <c:axId val="1845273808"/>
      </c:lineChart>
      <c:lineChart>
        <c:grouping val="standard"/>
        <c:varyColors val="0"/>
        <c:ser>
          <c:idx val="1"/>
          <c:order val="1"/>
          <c:tx>
            <c:strRef>
              <c:f>Sheet2!$A$62</c:f>
              <c:strCache>
                <c:ptCount val="1"/>
                <c:pt idx="0">
                  <c:v>Electricity/Capita</c:v>
                </c:pt>
              </c:strCache>
            </c:strRef>
          </c:tx>
          <c:spPr>
            <a:ln w="28575" cap="rnd">
              <a:solidFill>
                <a:schemeClr val="accent2"/>
              </a:solidFill>
              <a:round/>
            </a:ln>
            <a:effectLst/>
          </c:spPr>
          <c:marker>
            <c:symbol val="square"/>
            <c:size val="7"/>
            <c:spPr>
              <a:solidFill>
                <a:schemeClr val="accent2"/>
              </a:solidFill>
              <a:ln w="9525">
                <a:solidFill>
                  <a:schemeClr val="accent1"/>
                </a:solidFill>
              </a:ln>
              <a:effectLst/>
            </c:spPr>
          </c:marker>
          <c:val>
            <c:numRef>
              <c:f>Sheet2!$B$62:$N$62</c:f>
              <c:numCache>
                <c:formatCode>_(* #,##0.00_);_(* \(#,##0.00\);_(* "-"??_);_(@_)</c:formatCode>
                <c:ptCount val="13"/>
                <c:pt idx="0">
                  <c:v>798.95725081506123</c:v>
                </c:pt>
                <c:pt idx="1">
                  <c:v>827.05210261570937</c:v>
                </c:pt>
                <c:pt idx="2">
                  <c:v>877.86543829721734</c:v>
                </c:pt>
                <c:pt idx="3">
                  <c:v>902.84753581881546</c:v>
                </c:pt>
                <c:pt idx="4">
                  <c:v>927.24026207173563</c:v>
                </c:pt>
                <c:pt idx="5">
                  <c:v>1001.4495255186145</c:v>
                </c:pt>
                <c:pt idx="6">
                  <c:v>1028.4446367842895</c:v>
                </c:pt>
                <c:pt idx="7">
                  <c:v>1101.4710342506476</c:v>
                </c:pt>
                <c:pt idx="8">
                  <c:v>1148.4299041772017</c:v>
                </c:pt>
                <c:pt idx="9">
                  <c:v>1197.3961305556791</c:v>
                </c:pt>
                <c:pt idx="10">
                  <c:v>1258.9489933382324</c:v>
                </c:pt>
                <c:pt idx="11">
                  <c:v>1339.5743354878805</c:v>
                </c:pt>
                <c:pt idx="12">
                  <c:v>1379.9857363221463</c:v>
                </c:pt>
              </c:numCache>
            </c:numRef>
          </c:val>
          <c:smooth val="0"/>
          <c:extLst>
            <c:ext xmlns:c16="http://schemas.microsoft.com/office/drawing/2014/chart" uri="{C3380CC4-5D6E-409C-BE32-E72D297353CC}">
              <c16:uniqueId val="{00000001-E59F-4FC8-A27B-6122180C5221}"/>
            </c:ext>
          </c:extLst>
        </c:ser>
        <c:dLbls>
          <c:showLegendKey val="0"/>
          <c:showVal val="0"/>
          <c:showCatName val="0"/>
          <c:showSerName val="0"/>
          <c:showPercent val="0"/>
          <c:showBubbleSize val="0"/>
        </c:dLbls>
        <c:marker val="1"/>
        <c:smooth val="0"/>
        <c:axId val="653814464"/>
        <c:axId val="658240000"/>
      </c:lineChart>
      <c:catAx>
        <c:axId val="184527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5273808"/>
        <c:crosses val="autoZero"/>
        <c:auto val="1"/>
        <c:lblAlgn val="ctr"/>
        <c:lblOffset val="100"/>
        <c:noMultiLvlLbl val="0"/>
      </c:catAx>
      <c:valAx>
        <c:axId val="1845273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baseline="0">
                    <a:effectLst/>
                  </a:rPr>
                  <a:t>tonnes of oil equivalent (toe)/ </a:t>
                </a:r>
                <a:r>
                  <a:rPr lang="en-ID"/>
                  <a:t>Capita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845271512"/>
        <c:crosses val="autoZero"/>
        <c:crossBetween val="between"/>
      </c:valAx>
      <c:valAx>
        <c:axId val="65824000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D"/>
                  <a:t>kWh/Capita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3814464"/>
        <c:crosses val="max"/>
        <c:crossBetween val="between"/>
      </c:valAx>
      <c:catAx>
        <c:axId val="653814464"/>
        <c:scaling>
          <c:orientation val="minMax"/>
        </c:scaling>
        <c:delete val="1"/>
        <c:axPos val="b"/>
        <c:majorTickMark val="out"/>
        <c:minorTickMark val="none"/>
        <c:tickLblPos val="nextTo"/>
        <c:crossAx val="6582400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r>
              <a:rPr lang="en-ID" sz="1200" dirty="0"/>
              <a:t>TPES (Mtoe)</a:t>
            </a: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8.5634509098126574E-2"/>
          <c:y val="8.3929912547002827E-2"/>
          <c:w val="0.61350196845887983"/>
          <c:h val="0.79180197916162487"/>
        </c:manualLayout>
      </c:layout>
      <c:barChart>
        <c:barDir val="col"/>
        <c:grouping val="stacked"/>
        <c:varyColors val="0"/>
        <c:ser>
          <c:idx val="2"/>
          <c:order val="0"/>
          <c:tx>
            <c:strRef>
              <c:f>TPES_Baseline!$A$23</c:f>
              <c:strCache>
                <c:ptCount val="1"/>
                <c:pt idx="0">
                  <c:v>Coal </c:v>
                </c:pt>
              </c:strCache>
            </c:strRef>
          </c:tx>
          <c:spPr>
            <a:solidFill>
              <a:srgbClr val="475B95"/>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TPES_Baseline!$B$23:$AK$23</c15:sqref>
                  </c15:fullRef>
                </c:ext>
              </c:extLst>
              <c:f>TPES_Baseline!$B$23:$N$23</c:f>
              <c:numCache>
                <c:formatCode>#,##0</c:formatCode>
                <c:ptCount val="13"/>
                <c:pt idx="0">
                  <c:v>60.269015013937164</c:v>
                </c:pt>
                <c:pt idx="1">
                  <c:v>69.978919546959744</c:v>
                </c:pt>
                <c:pt idx="2">
                  <c:v>77.73369418877364</c:v>
                </c:pt>
                <c:pt idx="3">
                  <c:v>79.228662746995994</c:v>
                </c:pt>
                <c:pt idx="4">
                  <c:v>84.443788216211857</c:v>
                </c:pt>
                <c:pt idx="5">
                  <c:v>96.114903758904816</c:v>
                </c:pt>
                <c:pt idx="6">
                  <c:v>109.03320185477421</c:v>
                </c:pt>
                <c:pt idx="7">
                  <c:v>109.48699543390823</c:v>
                </c:pt>
                <c:pt idx="8">
                  <c:v>131.05809210048096</c:v>
                </c:pt>
                <c:pt idx="9">
                  <c:v>109.97974604333717</c:v>
                </c:pt>
                <c:pt idx="10">
                  <c:v>130.77585094697656</c:v>
                </c:pt>
                <c:pt idx="11">
                  <c:v>156.62019311106346</c:v>
                </c:pt>
                <c:pt idx="12">
                  <c:v>137.84891520845977</c:v>
                </c:pt>
              </c:numCache>
            </c:numRef>
          </c:val>
          <c:extLst>
            <c:ext xmlns:c16="http://schemas.microsoft.com/office/drawing/2014/chart" uri="{C3380CC4-5D6E-409C-BE32-E72D297353CC}">
              <c16:uniqueId val="{00000000-FCF8-4909-9DBC-7104CDE3E4A1}"/>
            </c:ext>
          </c:extLst>
        </c:ser>
        <c:ser>
          <c:idx val="0"/>
          <c:order val="1"/>
          <c:tx>
            <c:strRef>
              <c:f>TPES_Baseline!$A$21</c:f>
              <c:strCache>
                <c:ptCount val="1"/>
                <c:pt idx="0">
                  <c:v>Gas</c:v>
                </c:pt>
              </c:strCache>
            </c:strRef>
          </c:tx>
          <c:spPr>
            <a:solidFill>
              <a:srgbClr val="F36A2B"/>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TPES_Baseline!$B$21:$AK$21</c15:sqref>
                  </c15:fullRef>
                </c:ext>
              </c:extLst>
              <c:f>TPES_Baseline!$B$21:$N$21</c:f>
              <c:numCache>
                <c:formatCode>#,##0</c:formatCode>
                <c:ptCount val="13"/>
                <c:pt idx="0">
                  <c:v>101.58534501439334</c:v>
                </c:pt>
                <c:pt idx="1">
                  <c:v>104.11996997731609</c:v>
                </c:pt>
                <c:pt idx="2">
                  <c:v>112.87572104977727</c:v>
                </c:pt>
                <c:pt idx="3">
                  <c:v>120.57783292003336</c:v>
                </c:pt>
                <c:pt idx="4">
                  <c:v>120.32554297713293</c:v>
                </c:pt>
                <c:pt idx="5">
                  <c:v>129.96494898144667</c:v>
                </c:pt>
                <c:pt idx="6">
                  <c:v>130.44817336602389</c:v>
                </c:pt>
                <c:pt idx="7">
                  <c:v>141.07607450013967</c:v>
                </c:pt>
                <c:pt idx="8">
                  <c:v>144.33547932162162</c:v>
                </c:pt>
                <c:pt idx="9">
                  <c:v>147.94483021513327</c:v>
                </c:pt>
                <c:pt idx="10">
                  <c:v>143.76201241913589</c:v>
                </c:pt>
                <c:pt idx="11">
                  <c:v>139.30087289654705</c:v>
                </c:pt>
                <c:pt idx="12">
                  <c:v>138.28918118612845</c:v>
                </c:pt>
              </c:numCache>
            </c:numRef>
          </c:val>
          <c:extLst>
            <c:ext xmlns:c16="http://schemas.microsoft.com/office/drawing/2014/chart" uri="{C3380CC4-5D6E-409C-BE32-E72D297353CC}">
              <c16:uniqueId val="{00000001-FCF8-4909-9DBC-7104CDE3E4A1}"/>
            </c:ext>
          </c:extLst>
        </c:ser>
        <c:ser>
          <c:idx val="1"/>
          <c:order val="2"/>
          <c:tx>
            <c:strRef>
              <c:f>TPES_Baseline!$A$22</c:f>
              <c:strCache>
                <c:ptCount val="1"/>
                <c:pt idx="0">
                  <c:v>Oil</c:v>
                </c:pt>
              </c:strCache>
            </c:strRef>
          </c:tx>
          <c:spPr>
            <a:solidFill>
              <a:srgbClr val="C02B85"/>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TPES_Baseline!$B$22:$AK$22</c15:sqref>
                  </c15:fullRef>
                </c:ext>
              </c:extLst>
              <c:f>TPES_Baseline!$B$22:$N$22</c:f>
              <c:numCache>
                <c:formatCode>#,##0</c:formatCode>
                <c:ptCount val="13"/>
                <c:pt idx="0">
                  <c:v>183.57348957894055</c:v>
                </c:pt>
                <c:pt idx="1">
                  <c:v>172.18384053052441</c:v>
                </c:pt>
                <c:pt idx="2">
                  <c:v>172.86211474138577</c:v>
                </c:pt>
                <c:pt idx="3">
                  <c:v>175.18354325798745</c:v>
                </c:pt>
                <c:pt idx="4">
                  <c:v>185.11080282705095</c:v>
                </c:pt>
                <c:pt idx="5">
                  <c:v>197.4633191540579</c:v>
                </c:pt>
                <c:pt idx="6">
                  <c:v>207.2875461676023</c:v>
                </c:pt>
                <c:pt idx="7">
                  <c:v>216.29608598329435</c:v>
                </c:pt>
                <c:pt idx="8">
                  <c:v>228.0625022863029</c:v>
                </c:pt>
                <c:pt idx="9">
                  <c:v>218.08741276258706</c:v>
                </c:pt>
                <c:pt idx="10">
                  <c:v>229.04094451644454</c:v>
                </c:pt>
                <c:pt idx="11">
                  <c:v>230.32446619843591</c:v>
                </c:pt>
                <c:pt idx="12">
                  <c:v>239.47486433933935</c:v>
                </c:pt>
              </c:numCache>
            </c:numRef>
          </c:val>
          <c:extLst>
            <c:ext xmlns:c16="http://schemas.microsoft.com/office/drawing/2014/chart" uri="{C3380CC4-5D6E-409C-BE32-E72D297353CC}">
              <c16:uniqueId val="{00000002-FCF8-4909-9DBC-7104CDE3E4A1}"/>
            </c:ext>
          </c:extLst>
        </c:ser>
        <c:ser>
          <c:idx val="3"/>
          <c:order val="3"/>
          <c:tx>
            <c:strRef>
              <c:f>TPES_Baseline!$A$24</c:f>
              <c:strCache>
                <c:ptCount val="1"/>
                <c:pt idx="0">
                  <c:v>Other RE</c:v>
                </c:pt>
              </c:strCache>
            </c:strRef>
          </c:tx>
          <c:spPr>
            <a:solidFill>
              <a:schemeClr val="accent6">
                <a:lumMod val="75000"/>
              </a:schemeClr>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TPES_Baseline!$B$24:$AK$24</c15:sqref>
                  </c15:fullRef>
                </c:ext>
              </c:extLst>
              <c:f>TPES_Baseline!$B$24:$N$24</c:f>
              <c:numCache>
                <c:formatCode>#,##0</c:formatCode>
                <c:ptCount val="13"/>
                <c:pt idx="0">
                  <c:v>46.855857750967203</c:v>
                </c:pt>
                <c:pt idx="1">
                  <c:v>48.5616315689023</c:v>
                </c:pt>
                <c:pt idx="2">
                  <c:v>50.139185256068401</c:v>
                </c:pt>
                <c:pt idx="3">
                  <c:v>53.594866157492149</c:v>
                </c:pt>
                <c:pt idx="4">
                  <c:v>55.69049504227587</c:v>
                </c:pt>
                <c:pt idx="5">
                  <c:v>57.006149018055609</c:v>
                </c:pt>
                <c:pt idx="6">
                  <c:v>60.292092168308912</c:v>
                </c:pt>
                <c:pt idx="7">
                  <c:v>63.889160511609475</c:v>
                </c:pt>
                <c:pt idx="8">
                  <c:v>66.126614052361418</c:v>
                </c:pt>
                <c:pt idx="9">
                  <c:v>70.166834974451149</c:v>
                </c:pt>
                <c:pt idx="10">
                  <c:v>78.245705947432398</c:v>
                </c:pt>
                <c:pt idx="11">
                  <c:v>83.887613665166754</c:v>
                </c:pt>
                <c:pt idx="12">
                  <c:v>85.714631106680088</c:v>
                </c:pt>
              </c:numCache>
            </c:numRef>
          </c:val>
          <c:extLst>
            <c:ext xmlns:c16="http://schemas.microsoft.com/office/drawing/2014/chart" uri="{C3380CC4-5D6E-409C-BE32-E72D297353CC}">
              <c16:uniqueId val="{00000003-FCF8-4909-9DBC-7104CDE3E4A1}"/>
            </c:ext>
          </c:extLst>
        </c:ser>
        <c:ser>
          <c:idx val="5"/>
          <c:order val="4"/>
          <c:tx>
            <c:strRef>
              <c:f>TPES_Baseline!$A$26</c:f>
              <c:strCache>
                <c:ptCount val="1"/>
                <c:pt idx="0">
                  <c:v>Traditional Biomass</c:v>
                </c:pt>
              </c:strCache>
            </c:strRef>
          </c:tx>
          <c:spPr>
            <a:solidFill>
              <a:schemeClr val="accent6"/>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TPES_Baseline!$B$26:$AK$26</c15:sqref>
                  </c15:fullRef>
                </c:ext>
              </c:extLst>
              <c:f>TPES_Baseline!$B$26:$N$26</c:f>
              <c:numCache>
                <c:formatCode>#,##0</c:formatCode>
                <c:ptCount val="13"/>
                <c:pt idx="0">
                  <c:v>39.891799999999996</c:v>
                </c:pt>
                <c:pt idx="1">
                  <c:v>39.201400000000007</c:v>
                </c:pt>
                <c:pt idx="2">
                  <c:v>38.819839999999992</c:v>
                </c:pt>
                <c:pt idx="3">
                  <c:v>38.308859999999996</c:v>
                </c:pt>
                <c:pt idx="4">
                  <c:v>36.403379999999999</c:v>
                </c:pt>
                <c:pt idx="5">
                  <c:v>37.421929999999996</c:v>
                </c:pt>
                <c:pt idx="6">
                  <c:v>37.229770000000002</c:v>
                </c:pt>
                <c:pt idx="7">
                  <c:v>35.19088</c:v>
                </c:pt>
                <c:pt idx="8">
                  <c:v>35.36464999999999</c:v>
                </c:pt>
                <c:pt idx="9">
                  <c:v>34.011309999999995</c:v>
                </c:pt>
                <c:pt idx="10">
                  <c:v>27.073379999999997</c:v>
                </c:pt>
                <c:pt idx="11">
                  <c:v>25.870010000000001</c:v>
                </c:pt>
                <c:pt idx="12">
                  <c:v>24.44332</c:v>
                </c:pt>
              </c:numCache>
            </c:numRef>
          </c:val>
          <c:extLst>
            <c:ext xmlns:c16="http://schemas.microsoft.com/office/drawing/2014/chart" uri="{C3380CC4-5D6E-409C-BE32-E72D297353CC}">
              <c16:uniqueId val="{00000004-FCF8-4909-9DBC-7104CDE3E4A1}"/>
            </c:ext>
          </c:extLst>
        </c:ser>
        <c:ser>
          <c:idx val="4"/>
          <c:order val="5"/>
          <c:tx>
            <c:strRef>
              <c:f>TPES_Baseline!$A$25</c:f>
              <c:strCache>
                <c:ptCount val="1"/>
                <c:pt idx="0">
                  <c:v>Others</c:v>
                </c:pt>
              </c:strCache>
            </c:strRef>
          </c:tx>
          <c:spPr>
            <a:solidFill>
              <a:srgbClr val="FF0000"/>
            </a:solidFill>
            <a:ln>
              <a:noFill/>
            </a:ln>
            <a:effectLst/>
          </c:spPr>
          <c:invertIfNegative val="0"/>
          <c:cat>
            <c:numRef>
              <c:extLst>
                <c:ext xmlns:c15="http://schemas.microsoft.com/office/drawing/2012/chart" uri="{02D57815-91ED-43cb-92C2-25804820EDAC}">
                  <c15:fullRef>
                    <c15:sqref>TPES_Baseline!$B$20:$AK$20</c15:sqref>
                  </c15:fullRef>
                </c:ext>
              </c:extLst>
              <c:f>TPES_Baseline!$B$20:$N$20</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extLst>
                <c:ext xmlns:c15="http://schemas.microsoft.com/office/drawing/2012/chart" uri="{02D57815-91ED-43cb-92C2-25804820EDAC}">
                  <c15:fullRef>
                    <c15:sqref>TPES_Baseline!$B$25:$AK$25</c15:sqref>
                  </c15:fullRef>
                </c:ext>
              </c:extLst>
              <c:f>TPES_Baseline!$B$25:$N$25</c:f>
              <c:numCache>
                <c:formatCode>#,##0</c:formatCode>
                <c:ptCount val="13"/>
                <c:pt idx="0">
                  <c:v>-0.9948854858597409</c:v>
                </c:pt>
                <c:pt idx="1">
                  <c:v>-1.4397277450858383</c:v>
                </c:pt>
                <c:pt idx="2">
                  <c:v>-0.79914352535729971</c:v>
                </c:pt>
                <c:pt idx="3">
                  <c:v>-1.5754432556417819</c:v>
                </c:pt>
                <c:pt idx="4">
                  <c:v>0.23594837898646781</c:v>
                </c:pt>
                <c:pt idx="5">
                  <c:v>1.1829874833078953</c:v>
                </c:pt>
                <c:pt idx="6">
                  <c:v>-0.85223780019877426</c:v>
                </c:pt>
                <c:pt idx="7">
                  <c:v>-1.2250640596188735</c:v>
                </c:pt>
                <c:pt idx="8">
                  <c:v>-0.88276074064387267</c:v>
                </c:pt>
                <c:pt idx="9">
                  <c:v>-1.1903172517777814</c:v>
                </c:pt>
                <c:pt idx="10">
                  <c:v>-0.77844157643882217</c:v>
                </c:pt>
                <c:pt idx="11">
                  <c:v>-0.63995365693372186</c:v>
                </c:pt>
                <c:pt idx="12">
                  <c:v>-1.0714770270607894</c:v>
                </c:pt>
              </c:numCache>
            </c:numRef>
          </c:val>
          <c:extLst>
            <c:ext xmlns:c16="http://schemas.microsoft.com/office/drawing/2014/chart" uri="{C3380CC4-5D6E-409C-BE32-E72D297353CC}">
              <c16:uniqueId val="{00000005-FCF8-4909-9DBC-7104CDE3E4A1}"/>
            </c:ext>
          </c:extLst>
        </c:ser>
        <c:dLbls>
          <c:showLegendKey val="0"/>
          <c:showVal val="0"/>
          <c:showCatName val="0"/>
          <c:showSerName val="0"/>
          <c:showPercent val="0"/>
          <c:showBubbleSize val="0"/>
        </c:dLbls>
        <c:gapWidth val="150"/>
        <c:overlap val="100"/>
        <c:axId val="814257360"/>
        <c:axId val="801859840"/>
      </c:barChart>
      <c:dateAx>
        <c:axId val="81425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chemeClr val="tx1"/>
                </a:solidFill>
                <a:latin typeface="+mn-lt"/>
                <a:ea typeface="+mn-ea"/>
                <a:cs typeface="+mn-cs"/>
              </a:defRPr>
            </a:pPr>
            <a:endParaRPr lang="en-US"/>
          </a:p>
        </c:txPr>
        <c:crossAx val="801859840"/>
        <c:crosses val="autoZero"/>
        <c:auto val="0"/>
        <c:lblOffset val="100"/>
        <c:baseTimeUnit val="days"/>
      </c:dateAx>
      <c:valAx>
        <c:axId val="801859840"/>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8142573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lang="en-US" sz="105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200" b="0" i="0" u="none" strike="noStrike" kern="1200" baseline="0">
          <a:solidFill>
            <a:schemeClr val="tx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lumMod val="65000"/>
                    <a:lumOff val="35000"/>
                  </a:schemeClr>
                </a:solidFill>
                <a:latin typeface="+mn-lt"/>
                <a:ea typeface="+mn-ea"/>
                <a:cs typeface="+mn-cs"/>
              </a:defRPr>
            </a:pPr>
            <a:r>
              <a:rPr lang="en-ID"/>
              <a:t>Oil R/P ratio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'RP Ratio'!$D$27</c:f>
              <c:strCache>
                <c:ptCount val="1"/>
                <c:pt idx="0">
                  <c:v>2008</c:v>
                </c:pt>
              </c:strCache>
            </c:strRef>
          </c:tx>
          <c:spPr>
            <a:solidFill>
              <a:schemeClr val="accent1"/>
            </a:solidFill>
            <a:ln>
              <a:noFill/>
            </a:ln>
            <a:effectLst/>
          </c:spPr>
          <c:invertIfNegative val="0"/>
          <c:cat>
            <c:strRef>
              <c:f>'RP Ratio'!$C$28:$C$32</c:f>
              <c:strCache>
                <c:ptCount val="5"/>
                <c:pt idx="0">
                  <c:v> ASEAN</c:v>
                </c:pt>
                <c:pt idx="1">
                  <c:v>Total North America</c:v>
                </c:pt>
                <c:pt idx="2">
                  <c:v>Total S. &amp; Cent. America</c:v>
                </c:pt>
                <c:pt idx="3">
                  <c:v>Total Middle East</c:v>
                </c:pt>
                <c:pt idx="4">
                  <c:v>Total Asia Pacific</c:v>
                </c:pt>
              </c:strCache>
            </c:strRef>
          </c:cat>
          <c:val>
            <c:numRef>
              <c:f>'RP Ratio'!$D$28:$D$32</c:f>
              <c:numCache>
                <c:formatCode>General</c:formatCode>
                <c:ptCount val="5"/>
                <c:pt idx="0">
                  <c:v>16.399999999999999</c:v>
                </c:pt>
                <c:pt idx="1">
                  <c:v>45</c:v>
                </c:pt>
                <c:pt idx="2">
                  <c:v>72.3</c:v>
                </c:pt>
                <c:pt idx="3">
                  <c:v>77.900000000000006</c:v>
                </c:pt>
                <c:pt idx="4">
                  <c:v>16.2</c:v>
                </c:pt>
              </c:numCache>
            </c:numRef>
          </c:val>
          <c:extLst>
            <c:ext xmlns:c16="http://schemas.microsoft.com/office/drawing/2014/chart" uri="{C3380CC4-5D6E-409C-BE32-E72D297353CC}">
              <c16:uniqueId val="{00000000-8CA8-47E6-B66D-45FBB1856E3F}"/>
            </c:ext>
          </c:extLst>
        </c:ser>
        <c:ser>
          <c:idx val="1"/>
          <c:order val="1"/>
          <c:tx>
            <c:strRef>
              <c:f>'RP Ratio'!$E$27</c:f>
              <c:strCache>
                <c:ptCount val="1"/>
                <c:pt idx="0">
                  <c:v>2017</c:v>
                </c:pt>
              </c:strCache>
            </c:strRef>
          </c:tx>
          <c:spPr>
            <a:solidFill>
              <a:schemeClr val="accent2"/>
            </a:solidFill>
            <a:ln>
              <a:noFill/>
            </a:ln>
            <a:effectLst/>
          </c:spPr>
          <c:invertIfNegative val="0"/>
          <c:dLbls>
            <c:dLbl>
              <c:idx val="1"/>
              <c:layout>
                <c:manualLayout>
                  <c:x val="4.8622915887277969E-2"/>
                  <c:y val="6.177658764614175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CA8-47E6-B66D-45FBB1856E3F}"/>
                </c:ext>
              </c:extLst>
            </c:dLbl>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'RP Ratio'!$C$28:$C$32</c:f>
              <c:strCache>
                <c:ptCount val="5"/>
                <c:pt idx="0">
                  <c:v> ASEAN</c:v>
                </c:pt>
                <c:pt idx="1">
                  <c:v>Total North America</c:v>
                </c:pt>
                <c:pt idx="2">
                  <c:v>Total S. &amp; Cent. America</c:v>
                </c:pt>
                <c:pt idx="3">
                  <c:v>Total Middle East</c:v>
                </c:pt>
                <c:pt idx="4">
                  <c:v>Total Asia Pacific</c:v>
                </c:pt>
              </c:strCache>
            </c:strRef>
          </c:cat>
          <c:val>
            <c:numRef>
              <c:f>'RP Ratio'!$E$28:$E$32</c:f>
              <c:numCache>
                <c:formatCode>General</c:formatCode>
                <c:ptCount val="5"/>
                <c:pt idx="0">
                  <c:v>13.6</c:v>
                </c:pt>
                <c:pt idx="1">
                  <c:v>32.299999999999997</c:v>
                </c:pt>
                <c:pt idx="2">
                  <c:v>124</c:v>
                </c:pt>
                <c:pt idx="3">
                  <c:v>72.599999999999994</c:v>
                </c:pt>
                <c:pt idx="4">
                  <c:v>16.8</c:v>
                </c:pt>
              </c:numCache>
            </c:numRef>
          </c:val>
          <c:extLst>
            <c:ext xmlns:c16="http://schemas.microsoft.com/office/drawing/2014/chart" uri="{C3380CC4-5D6E-409C-BE32-E72D297353CC}">
              <c16:uniqueId val="{00000001-8CA8-47E6-B66D-45FBB1856E3F}"/>
            </c:ext>
          </c:extLst>
        </c:ser>
        <c:dLbls>
          <c:showLegendKey val="0"/>
          <c:showVal val="0"/>
          <c:showCatName val="0"/>
          <c:showSerName val="0"/>
          <c:showPercent val="0"/>
          <c:showBubbleSize val="0"/>
        </c:dLbls>
        <c:gapWidth val="182"/>
        <c:axId val="-976956544"/>
        <c:axId val="-1184782240"/>
      </c:barChart>
      <c:catAx>
        <c:axId val="-976956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84782240"/>
        <c:crosses val="autoZero"/>
        <c:auto val="1"/>
        <c:lblAlgn val="ctr"/>
        <c:lblOffset val="100"/>
        <c:noMultiLvlLbl val="0"/>
      </c:catAx>
      <c:valAx>
        <c:axId val="-1184782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97695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D">
                <a:solidFill>
                  <a:sysClr val="windowText" lastClr="000000"/>
                </a:solidFill>
              </a:rPr>
              <a:t>Natural gas R/P ratio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'RP Ratio'!$I$27</c:f>
              <c:strCache>
                <c:ptCount val="1"/>
                <c:pt idx="0">
                  <c:v>2008</c:v>
                </c:pt>
              </c:strCache>
            </c:strRef>
          </c:tx>
          <c:spPr>
            <a:solidFill>
              <a:schemeClr val="accent1"/>
            </a:solidFill>
            <a:ln>
              <a:noFill/>
            </a:ln>
            <a:effectLst/>
          </c:spPr>
          <c:invertIfNegative val="0"/>
          <c:cat>
            <c:strRef>
              <c:f>'RP Ratio'!$H$28:$H$32</c:f>
              <c:strCache>
                <c:ptCount val="5"/>
                <c:pt idx="0">
                  <c:v>ASEAN </c:v>
                </c:pt>
                <c:pt idx="1">
                  <c:v>Total North America</c:v>
                </c:pt>
                <c:pt idx="2">
                  <c:v>Total S. &amp; Cent. America</c:v>
                </c:pt>
                <c:pt idx="3">
                  <c:v>Total Middle East</c:v>
                </c:pt>
                <c:pt idx="4">
                  <c:v>Total Asia Pacific</c:v>
                </c:pt>
              </c:strCache>
            </c:strRef>
          </c:cat>
          <c:val>
            <c:numRef>
              <c:f>'RP Ratio'!$I$28:$I$32</c:f>
              <c:numCache>
                <c:formatCode>General</c:formatCode>
                <c:ptCount val="5"/>
                <c:pt idx="0">
                  <c:v>35.1</c:v>
                </c:pt>
                <c:pt idx="1">
                  <c:v>11.5</c:v>
                </c:pt>
                <c:pt idx="2">
                  <c:v>47.5</c:v>
                </c:pt>
                <c:pt idx="3">
                  <c:v>187.9</c:v>
                </c:pt>
                <c:pt idx="4">
                  <c:v>35.200000000000003</c:v>
                </c:pt>
              </c:numCache>
            </c:numRef>
          </c:val>
          <c:extLst>
            <c:ext xmlns:c16="http://schemas.microsoft.com/office/drawing/2014/chart" uri="{C3380CC4-5D6E-409C-BE32-E72D297353CC}">
              <c16:uniqueId val="{00000000-0ED1-490E-90BB-9CD042A49DAD}"/>
            </c:ext>
          </c:extLst>
        </c:ser>
        <c:ser>
          <c:idx val="1"/>
          <c:order val="1"/>
          <c:tx>
            <c:strRef>
              <c:f>'RP Ratio'!$J$27</c:f>
              <c:strCache>
                <c:ptCount val="1"/>
                <c:pt idx="0">
                  <c:v>2017</c:v>
                </c:pt>
              </c:strCache>
            </c:strRef>
          </c:tx>
          <c:spPr>
            <a:solidFill>
              <a:schemeClr val="accent2"/>
            </a:solidFill>
            <a:ln>
              <a:noFill/>
            </a:ln>
            <a:effectLst/>
          </c:spPr>
          <c:invertIfNegative val="0"/>
          <c:dLbls>
            <c:dLbl>
              <c:idx val="3"/>
              <c:layout>
                <c:manualLayout>
                  <c:x val="0"/>
                  <c:y val="-1.754385964912286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D1-490E-90BB-9CD042A49DA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'RP Ratio'!$H$28:$H$32</c:f>
              <c:strCache>
                <c:ptCount val="5"/>
                <c:pt idx="0">
                  <c:v>ASEAN </c:v>
                </c:pt>
                <c:pt idx="1">
                  <c:v>Total North America</c:v>
                </c:pt>
                <c:pt idx="2">
                  <c:v>Total S. &amp; Cent. America</c:v>
                </c:pt>
                <c:pt idx="3">
                  <c:v>Total Middle East</c:v>
                </c:pt>
                <c:pt idx="4">
                  <c:v>Total Asia Pacific</c:v>
                </c:pt>
              </c:strCache>
            </c:strRef>
          </c:cat>
          <c:val>
            <c:numRef>
              <c:f>'RP Ratio'!$J$28:$J$32</c:f>
              <c:numCache>
                <c:formatCode>General</c:formatCode>
                <c:ptCount val="5"/>
                <c:pt idx="0">
                  <c:v>33.6</c:v>
                </c:pt>
                <c:pt idx="1">
                  <c:v>14.7</c:v>
                </c:pt>
                <c:pt idx="2">
                  <c:v>45.5</c:v>
                </c:pt>
                <c:pt idx="3">
                  <c:v>115.8</c:v>
                </c:pt>
                <c:pt idx="4">
                  <c:v>30</c:v>
                </c:pt>
              </c:numCache>
            </c:numRef>
          </c:val>
          <c:extLst>
            <c:ext xmlns:c16="http://schemas.microsoft.com/office/drawing/2014/chart" uri="{C3380CC4-5D6E-409C-BE32-E72D297353CC}">
              <c16:uniqueId val="{00000002-0ED1-490E-90BB-9CD042A49DAD}"/>
            </c:ext>
          </c:extLst>
        </c:ser>
        <c:dLbls>
          <c:showLegendKey val="0"/>
          <c:showVal val="0"/>
          <c:showCatName val="0"/>
          <c:showSerName val="0"/>
          <c:showPercent val="0"/>
          <c:showBubbleSize val="0"/>
        </c:dLbls>
        <c:gapWidth val="182"/>
        <c:axId val="-1184791488"/>
        <c:axId val="-1184786048"/>
      </c:barChart>
      <c:catAx>
        <c:axId val="-1184791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4786048"/>
        <c:crosses val="autoZero"/>
        <c:auto val="1"/>
        <c:lblAlgn val="ctr"/>
        <c:lblOffset val="100"/>
        <c:noMultiLvlLbl val="0"/>
      </c:catAx>
      <c:valAx>
        <c:axId val="-1184786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479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ID" sz="1100"/>
              <a:t>Imports/</a:t>
            </a:r>
            <a:r>
              <a:rPr lang="en-ID" sz="1100" baseline="0"/>
              <a:t> TPES by Fuel</a:t>
            </a:r>
            <a:endParaRPr lang="en-ID" sz="1100"/>
          </a:p>
        </c:rich>
      </c:tx>
      <c:layout>
        <c:manualLayout>
          <c:xMode val="edge"/>
          <c:yMode val="edge"/>
          <c:x val="0.28837901854600134"/>
          <c:y val="8.7320781830401734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Sheet3!$A$45</c:f>
              <c:strCache>
                <c:ptCount val="1"/>
                <c:pt idx="0">
                  <c:v>Imported Coal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Sheet3!$B$25:$N$25</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Sheet3!$B$45:$N$45</c:f>
              <c:numCache>
                <c:formatCode>0%</c:formatCode>
                <c:ptCount val="13"/>
                <c:pt idx="0">
                  <c:v>0.33581079262868463</c:v>
                </c:pt>
                <c:pt idx="1">
                  <c:v>0.34252262577739573</c:v>
                </c:pt>
                <c:pt idx="2">
                  <c:v>0.42544736626039215</c:v>
                </c:pt>
                <c:pt idx="3">
                  <c:v>0.41074853451969162</c:v>
                </c:pt>
                <c:pt idx="4">
                  <c:v>0.37975582638647293</c:v>
                </c:pt>
                <c:pt idx="5">
                  <c:v>0.36280936446730899</c:v>
                </c:pt>
                <c:pt idx="6">
                  <c:v>0.32014317602137399</c:v>
                </c:pt>
                <c:pt idx="7">
                  <c:v>0.34028423446595818</c:v>
                </c:pt>
                <c:pt idx="8">
                  <c:v>0.28691938488759244</c:v>
                </c:pt>
                <c:pt idx="9">
                  <c:v>0.36586204599298522</c:v>
                </c:pt>
                <c:pt idx="10">
                  <c:v>0.34129724808820588</c:v>
                </c:pt>
                <c:pt idx="11">
                  <c:v>0.32986164826237852</c:v>
                </c:pt>
                <c:pt idx="12">
                  <c:v>0.40381781750684725</c:v>
                </c:pt>
              </c:numCache>
            </c:numRef>
          </c:val>
          <c:smooth val="0"/>
          <c:extLst>
            <c:ext xmlns:c16="http://schemas.microsoft.com/office/drawing/2014/chart" uri="{C3380CC4-5D6E-409C-BE32-E72D297353CC}">
              <c16:uniqueId val="{00000000-7FCF-4D9D-9953-ECE63DCE6E92}"/>
            </c:ext>
          </c:extLst>
        </c:ser>
        <c:ser>
          <c:idx val="1"/>
          <c:order val="1"/>
          <c:tx>
            <c:strRef>
              <c:f>Sheet3!$A$46</c:f>
              <c:strCache>
                <c:ptCount val="1"/>
                <c:pt idx="0">
                  <c:v>Imported Oil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Sheet3!$B$25:$N$25</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Sheet3!$B$46:$N$46</c:f>
              <c:numCache>
                <c:formatCode>0%</c:formatCode>
                <c:ptCount val="13"/>
                <c:pt idx="0">
                  <c:v>1.3338523086908056</c:v>
                </c:pt>
                <c:pt idx="1">
                  <c:v>1.3912909896275507</c:v>
                </c:pt>
                <c:pt idx="2">
                  <c:v>1.4515882014663481</c:v>
                </c:pt>
                <c:pt idx="3">
                  <c:v>1.5022653599437534</c:v>
                </c:pt>
                <c:pt idx="4">
                  <c:v>1.497459561197424</c:v>
                </c:pt>
                <c:pt idx="5">
                  <c:v>1.5299068027763727</c:v>
                </c:pt>
                <c:pt idx="6">
                  <c:v>1.5523689715329068</c:v>
                </c:pt>
                <c:pt idx="7">
                  <c:v>1.4824982639261153</c:v>
                </c:pt>
                <c:pt idx="8">
                  <c:v>1.4422689050559934</c:v>
                </c:pt>
                <c:pt idx="9">
                  <c:v>1.4591883798463072</c:v>
                </c:pt>
                <c:pt idx="10">
                  <c:v>1.4962782186664343</c:v>
                </c:pt>
                <c:pt idx="11">
                  <c:v>1.5095068186439491</c:v>
                </c:pt>
                <c:pt idx="12">
                  <c:v>1.5702518976443207</c:v>
                </c:pt>
              </c:numCache>
            </c:numRef>
          </c:val>
          <c:smooth val="0"/>
          <c:extLst>
            <c:ext xmlns:c16="http://schemas.microsoft.com/office/drawing/2014/chart" uri="{C3380CC4-5D6E-409C-BE32-E72D297353CC}">
              <c16:uniqueId val="{00000001-7FCF-4D9D-9953-ECE63DCE6E92}"/>
            </c:ext>
          </c:extLst>
        </c:ser>
        <c:ser>
          <c:idx val="2"/>
          <c:order val="2"/>
          <c:tx>
            <c:strRef>
              <c:f>Sheet3!$A$47</c:f>
              <c:strCache>
                <c:ptCount val="1"/>
                <c:pt idx="0">
                  <c:v>Imported Natural Gas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Sheet3!$B$25:$N$25</c:f>
              <c:numCache>
                <c:formatCode>General</c:formatCode>
                <c:ptCount val="13"/>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numCache>
            </c:numRef>
          </c:cat>
          <c:val>
            <c:numRef>
              <c:f>Sheet3!$B$47:$N$47</c:f>
              <c:numCache>
                <c:formatCode>0%</c:formatCode>
                <c:ptCount val="13"/>
                <c:pt idx="0">
                  <c:v>0.16326153217471995</c:v>
                </c:pt>
                <c:pt idx="1">
                  <c:v>0.17105798184288767</c:v>
                </c:pt>
                <c:pt idx="2">
                  <c:v>0.21969013093717377</c:v>
                </c:pt>
                <c:pt idx="3">
                  <c:v>0.18411061311049506</c:v>
                </c:pt>
                <c:pt idx="4">
                  <c:v>0.18909038542763404</c:v>
                </c:pt>
                <c:pt idx="5">
                  <c:v>0.19044826915321938</c:v>
                </c:pt>
                <c:pt idx="6">
                  <c:v>0.2041973134529764</c:v>
                </c:pt>
                <c:pt idx="7">
                  <c:v>0.18787642290172851</c:v>
                </c:pt>
                <c:pt idx="8">
                  <c:v>0.20668736623918293</c:v>
                </c:pt>
                <c:pt idx="9">
                  <c:v>0.20194113753014431</c:v>
                </c:pt>
                <c:pt idx="10">
                  <c:v>0.20601930761583684</c:v>
                </c:pt>
                <c:pt idx="11">
                  <c:v>0.21141975336163957</c:v>
                </c:pt>
                <c:pt idx="12">
                  <c:v>0.2247327565639691</c:v>
                </c:pt>
              </c:numCache>
            </c:numRef>
          </c:val>
          <c:smooth val="0"/>
          <c:extLst>
            <c:ext xmlns:c16="http://schemas.microsoft.com/office/drawing/2014/chart" uri="{C3380CC4-5D6E-409C-BE32-E72D297353CC}">
              <c16:uniqueId val="{00000002-7FCF-4D9D-9953-ECE63DCE6E92}"/>
            </c:ext>
          </c:extLst>
        </c:ser>
        <c:dLbls>
          <c:showLegendKey val="0"/>
          <c:showVal val="0"/>
          <c:showCatName val="0"/>
          <c:showSerName val="0"/>
          <c:showPercent val="0"/>
          <c:showBubbleSize val="0"/>
        </c:dLbls>
        <c:marker val="1"/>
        <c:smooth val="0"/>
        <c:axId val="1824555256"/>
        <c:axId val="1871640712"/>
      </c:lineChart>
      <c:catAx>
        <c:axId val="182455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1640712"/>
        <c:crosses val="autoZero"/>
        <c:auto val="1"/>
        <c:lblAlgn val="ctr"/>
        <c:lblOffset val="100"/>
        <c:tickLblSkip val="2"/>
        <c:noMultiLvlLbl val="0"/>
      </c:catAx>
      <c:valAx>
        <c:axId val="1871640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4555256"/>
        <c:crossesAt val="1"/>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D" dirty="0"/>
              <a:t>Electricity Generation (</a:t>
            </a:r>
            <a:r>
              <a:rPr lang="en-ID" dirty="0" err="1"/>
              <a:t>TWh</a:t>
            </a:r>
            <a:r>
              <a:rPr lang="en-ID" dirty="0"/>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Generation_APS!$A$19</c:f>
              <c:strCache>
                <c:ptCount val="1"/>
                <c:pt idx="0">
                  <c:v>Coal</c:v>
                </c:pt>
              </c:strCache>
            </c:strRef>
          </c:tx>
          <c:spPr>
            <a:solidFill>
              <a:schemeClr val="accent1"/>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Generation_APS!$B$19:$N$19</c15:sqref>
                  </c15:fullRef>
                </c:ext>
              </c:extLst>
              <c:f>(Generation_APS!$B$19,Generation_APS!$G$19,Generation_APS!$N$19)</c:f>
              <c:numCache>
                <c:formatCode>#,##0</c:formatCode>
                <c:ptCount val="3"/>
                <c:pt idx="0">
                  <c:v>139.82856800000002</c:v>
                </c:pt>
                <c:pt idx="1">
                  <c:v>207.83892600000001</c:v>
                </c:pt>
                <c:pt idx="2">
                  <c:v>383.47628000000009</c:v>
                </c:pt>
              </c:numCache>
            </c:numRef>
          </c:val>
          <c:extLst>
            <c:ext xmlns:c16="http://schemas.microsoft.com/office/drawing/2014/chart" uri="{C3380CC4-5D6E-409C-BE32-E72D297353CC}">
              <c16:uniqueId val="{00000000-C104-43F4-AB86-B272DE412B12}"/>
            </c:ext>
          </c:extLst>
        </c:ser>
        <c:ser>
          <c:idx val="1"/>
          <c:order val="1"/>
          <c:tx>
            <c:strRef>
              <c:f>Generation_APS!$A$20</c:f>
              <c:strCache>
                <c:ptCount val="1"/>
                <c:pt idx="0">
                  <c:v>Gas</c:v>
                </c:pt>
              </c:strCache>
            </c:strRef>
          </c:tx>
          <c:spPr>
            <a:solidFill>
              <a:schemeClr val="accent2"/>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Generation_APS!$B$20:$N$20</c15:sqref>
                  </c15:fullRef>
                </c:ext>
              </c:extLst>
              <c:f>(Generation_APS!$B$20,Generation_APS!$G$20,Generation_APS!$N$20)</c:f>
              <c:numCache>
                <c:formatCode>#,##0</c:formatCode>
                <c:ptCount val="3"/>
                <c:pt idx="0">
                  <c:v>263.30626800000005</c:v>
                </c:pt>
                <c:pt idx="1">
                  <c:v>307.77177300000011</c:v>
                </c:pt>
                <c:pt idx="2">
                  <c:v>356.84878000000009</c:v>
                </c:pt>
              </c:numCache>
            </c:numRef>
          </c:val>
          <c:extLst>
            <c:ext xmlns:c16="http://schemas.microsoft.com/office/drawing/2014/chart" uri="{C3380CC4-5D6E-409C-BE32-E72D297353CC}">
              <c16:uniqueId val="{00000001-C104-43F4-AB86-B272DE412B12}"/>
            </c:ext>
          </c:extLst>
        </c:ser>
        <c:ser>
          <c:idx val="2"/>
          <c:order val="2"/>
          <c:tx>
            <c:strRef>
              <c:f>Generation_APS!$A$21</c:f>
              <c:strCache>
                <c:ptCount val="1"/>
                <c:pt idx="0">
                  <c:v>Oil</c:v>
                </c:pt>
              </c:strCache>
            </c:strRef>
          </c:tx>
          <c:spPr>
            <a:solidFill>
              <a:schemeClr val="accent3"/>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Generation_APS!$B$21:$N$21</c15:sqref>
                  </c15:fullRef>
                </c:ext>
              </c:extLst>
              <c:f>(Generation_APS!$B$21,Generation_APS!$G$21,Generation_APS!$N$21)</c:f>
              <c:numCache>
                <c:formatCode>#,##0</c:formatCode>
                <c:ptCount val="3"/>
                <c:pt idx="0">
                  <c:v>34.850540000000009</c:v>
                </c:pt>
                <c:pt idx="1">
                  <c:v>39.490170000000006</c:v>
                </c:pt>
                <c:pt idx="2">
                  <c:v>25.949339999999999</c:v>
                </c:pt>
              </c:numCache>
            </c:numRef>
          </c:val>
          <c:extLst>
            <c:ext xmlns:c16="http://schemas.microsoft.com/office/drawing/2014/chart" uri="{C3380CC4-5D6E-409C-BE32-E72D297353CC}">
              <c16:uniqueId val="{00000002-C104-43F4-AB86-B272DE412B12}"/>
            </c:ext>
          </c:extLst>
        </c:ser>
        <c:ser>
          <c:idx val="3"/>
          <c:order val="3"/>
          <c:tx>
            <c:strRef>
              <c:f>Generation_APS!$A$22</c:f>
              <c:strCache>
                <c:ptCount val="1"/>
                <c:pt idx="0">
                  <c:v>Geothermal</c:v>
                </c:pt>
              </c:strCache>
            </c:strRef>
          </c:tx>
          <c:spPr>
            <a:solidFill>
              <a:schemeClr val="accent4"/>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Generation_APS!$B$22:$N$22</c15:sqref>
                  </c15:fullRef>
                </c:ext>
              </c:extLst>
              <c:f>(Generation_APS!$B$22,Generation_APS!$G$22,Generation_APS!$N$22)</c:f>
              <c:numCache>
                <c:formatCode>#,##0</c:formatCode>
                <c:ptCount val="3"/>
                <c:pt idx="0">
                  <c:v>16.507000000000005</c:v>
                </c:pt>
                <c:pt idx="1">
                  <c:v>19.289000000000005</c:v>
                </c:pt>
                <c:pt idx="2">
                  <c:v>23.035500000000003</c:v>
                </c:pt>
              </c:numCache>
            </c:numRef>
          </c:val>
          <c:extLst>
            <c:ext xmlns:c16="http://schemas.microsoft.com/office/drawing/2014/chart" uri="{C3380CC4-5D6E-409C-BE32-E72D297353CC}">
              <c16:uniqueId val="{00000003-C104-43F4-AB86-B272DE412B12}"/>
            </c:ext>
          </c:extLst>
        </c:ser>
        <c:ser>
          <c:idx val="4"/>
          <c:order val="4"/>
          <c:tx>
            <c:strRef>
              <c:f>Generation_APS!$A$23</c:f>
              <c:strCache>
                <c:ptCount val="1"/>
                <c:pt idx="0">
                  <c:v>Hydro</c:v>
                </c:pt>
              </c:strCache>
            </c:strRef>
          </c:tx>
          <c:spPr>
            <a:solidFill>
              <a:schemeClr val="accent6"/>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Generation_APS!$B$23:$N$23</c15:sqref>
                  </c15:fullRef>
                </c:ext>
              </c:extLst>
              <c:f>(Generation_APS!$B$23,Generation_APS!$G$23,Generation_APS!$N$23)</c:f>
              <c:numCache>
                <c:formatCode>#,##0</c:formatCode>
                <c:ptCount val="3"/>
                <c:pt idx="0">
                  <c:v>54.95387400000002</c:v>
                </c:pt>
                <c:pt idx="1">
                  <c:v>79.336295000000021</c:v>
                </c:pt>
                <c:pt idx="2">
                  <c:v>180.55439900000002</c:v>
                </c:pt>
              </c:numCache>
            </c:numRef>
          </c:val>
          <c:extLst>
            <c:ext xmlns:c16="http://schemas.microsoft.com/office/drawing/2014/chart" uri="{C3380CC4-5D6E-409C-BE32-E72D297353CC}">
              <c16:uniqueId val="{00000004-C104-43F4-AB86-B272DE412B12}"/>
            </c:ext>
          </c:extLst>
        </c:ser>
        <c:ser>
          <c:idx val="5"/>
          <c:order val="5"/>
          <c:tx>
            <c:strRef>
              <c:f>Generation_APS!$A$24</c:f>
              <c:strCache>
                <c:ptCount val="1"/>
                <c:pt idx="0">
                  <c:v>Solar </c:v>
                </c:pt>
              </c:strCache>
            </c:strRef>
          </c:tx>
          <c:spPr>
            <a:solidFill>
              <a:schemeClr val="accent6"/>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Generation_APS!$B$24:$N$24</c15:sqref>
                  </c15:fullRef>
                </c:ext>
              </c:extLst>
              <c:f>(Generation_APS!$B$24,Generation_APS!$G$24,Generation_APS!$N$24)</c:f>
              <c:numCache>
                <c:formatCode>#,##0</c:formatCode>
                <c:ptCount val="3"/>
                <c:pt idx="0">
                  <c:v>1.9100000000000005E-3</c:v>
                </c:pt>
                <c:pt idx="1">
                  <c:v>3.1281320000000015E-2</c:v>
                </c:pt>
                <c:pt idx="2">
                  <c:v>6.2867900000000017</c:v>
                </c:pt>
              </c:numCache>
            </c:numRef>
          </c:val>
          <c:extLst>
            <c:ext xmlns:c16="http://schemas.microsoft.com/office/drawing/2014/chart" uri="{C3380CC4-5D6E-409C-BE32-E72D297353CC}">
              <c16:uniqueId val="{00000005-C104-43F4-AB86-B272DE412B12}"/>
            </c:ext>
          </c:extLst>
        </c:ser>
        <c:ser>
          <c:idx val="6"/>
          <c:order val="6"/>
          <c:tx>
            <c:strRef>
              <c:f>Generation_APS!$A$25</c:f>
              <c:strCache>
                <c:ptCount val="1"/>
                <c:pt idx="0">
                  <c:v>Wind</c:v>
                </c:pt>
              </c:strCache>
            </c:strRef>
          </c:tx>
          <c:spPr>
            <a:solidFill>
              <a:schemeClr val="accent1">
                <a:lumMod val="60000"/>
              </a:schemeClr>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Generation_APS!$B$25:$N$25</c15:sqref>
                  </c15:fullRef>
                </c:ext>
              </c:extLst>
              <c:f>(Generation_APS!$B$25,Generation_APS!$G$25,Generation_APS!$N$25)</c:f>
              <c:numCache>
                <c:formatCode>#,##0</c:formatCode>
                <c:ptCount val="3"/>
                <c:pt idx="0">
                  <c:v>1.7500000000000005E-2</c:v>
                </c:pt>
                <c:pt idx="1">
                  <c:v>6.7346850000000014E-2</c:v>
                </c:pt>
                <c:pt idx="2">
                  <c:v>2.5515000000000012</c:v>
                </c:pt>
              </c:numCache>
            </c:numRef>
          </c:val>
          <c:extLst>
            <c:ext xmlns:c16="http://schemas.microsoft.com/office/drawing/2014/chart" uri="{C3380CC4-5D6E-409C-BE32-E72D297353CC}">
              <c16:uniqueId val="{00000006-C104-43F4-AB86-B272DE412B12}"/>
            </c:ext>
          </c:extLst>
        </c:ser>
        <c:ser>
          <c:idx val="7"/>
          <c:order val="7"/>
          <c:tx>
            <c:strRef>
              <c:f>Generation_APS!$A$26</c:f>
              <c:strCache>
                <c:ptCount val="1"/>
                <c:pt idx="0">
                  <c:v>Biomass, biogas, waste</c:v>
                </c:pt>
              </c:strCache>
            </c:strRef>
          </c:tx>
          <c:spPr>
            <a:solidFill>
              <a:schemeClr val="accent2">
                <a:lumMod val="60000"/>
              </a:schemeClr>
            </a:solidFill>
            <a:ln>
              <a:noFill/>
            </a:ln>
            <a:effectLst/>
          </c:spPr>
          <c:invertIfNegative val="0"/>
          <c:cat>
            <c:numRef>
              <c:extLst>
                <c:ext xmlns:c15="http://schemas.microsoft.com/office/drawing/2012/chart" uri="{02D57815-91ED-43cb-92C2-25804820EDAC}">
                  <c15:fullRef>
                    <c15:sqref>Generation_APS!$B$18:$N$18</c15:sqref>
                  </c15:fullRef>
                </c:ext>
              </c:extLst>
              <c:f>(Generation_APS!$B$18,Generation_APS!$G$18,Generation_APS!$N$18)</c:f>
              <c:numCache>
                <c:formatCode>0_ ;\-0\ </c:formatCode>
                <c:ptCount val="3"/>
                <c:pt idx="0">
                  <c:v>2005</c:v>
                </c:pt>
                <c:pt idx="1">
                  <c:v>2010</c:v>
                </c:pt>
                <c:pt idx="2">
                  <c:v>2017</c:v>
                </c:pt>
              </c:numCache>
            </c:numRef>
          </c:cat>
          <c:val>
            <c:numRef>
              <c:extLst>
                <c:ext xmlns:c15="http://schemas.microsoft.com/office/drawing/2012/chart" uri="{02D57815-91ED-43cb-92C2-25804820EDAC}">
                  <c15:fullRef>
                    <c15:sqref>Generation_APS!$B$26:$N$26</c15:sqref>
                  </c15:fullRef>
                </c:ext>
              </c:extLst>
              <c:f>(Generation_APS!$B$26,Generation_APS!$G$26,Generation_APS!$N$26)</c:f>
              <c:numCache>
                <c:formatCode>#,##0</c:formatCode>
                <c:ptCount val="3"/>
                <c:pt idx="0">
                  <c:v>1.02142</c:v>
                </c:pt>
                <c:pt idx="1">
                  <c:v>1.2566200000000003</c:v>
                </c:pt>
                <c:pt idx="2">
                  <c:v>23.22853000000001</c:v>
                </c:pt>
              </c:numCache>
            </c:numRef>
          </c:val>
          <c:extLst>
            <c:ext xmlns:c16="http://schemas.microsoft.com/office/drawing/2014/chart" uri="{C3380CC4-5D6E-409C-BE32-E72D297353CC}">
              <c16:uniqueId val="{00000007-C104-43F4-AB86-B272DE412B12}"/>
            </c:ext>
          </c:extLst>
        </c:ser>
        <c:dLbls>
          <c:showLegendKey val="0"/>
          <c:showVal val="0"/>
          <c:showCatName val="0"/>
          <c:showSerName val="0"/>
          <c:showPercent val="0"/>
          <c:showBubbleSize val="0"/>
        </c:dLbls>
        <c:gapWidth val="150"/>
        <c:overlap val="100"/>
        <c:axId val="1844784256"/>
        <c:axId val="1844779336"/>
      </c:barChart>
      <c:catAx>
        <c:axId val="1844784256"/>
        <c:scaling>
          <c:orientation val="minMax"/>
        </c:scaling>
        <c:delete val="0"/>
        <c:axPos val="b"/>
        <c:numFmt formatCode="0_ ;\-0\ "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4779336"/>
        <c:crosses val="autoZero"/>
        <c:auto val="1"/>
        <c:lblAlgn val="ctr"/>
        <c:lblOffset val="100"/>
        <c:noMultiLvlLbl val="0"/>
      </c:catAx>
      <c:valAx>
        <c:axId val="1844779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4784256"/>
        <c:crosses val="autoZero"/>
        <c:crossBetween val="between"/>
      </c:valAx>
      <c:spPr>
        <a:noFill/>
        <a:ln>
          <a:noFill/>
        </a:ln>
        <a:effectLst/>
      </c:spPr>
    </c:plotArea>
    <c:legend>
      <c:legendPos val="t"/>
      <c:layout>
        <c:manualLayout>
          <c:xMode val="edge"/>
          <c:yMode val="edge"/>
          <c:x val="0.11721699874160066"/>
          <c:y val="0.12763426368343078"/>
          <c:w val="0.8632382361131451"/>
          <c:h val="0.29989041305655267"/>
        </c:manualLayout>
      </c:layout>
      <c:overlay val="1"/>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Total trade</c:v>
          </c:tx>
          <c:spPr>
            <a:ln w="28575" cap="rnd">
              <a:solidFill>
                <a:schemeClr val="tx1"/>
              </a:solidFill>
              <a:round/>
            </a:ln>
            <a:effectLst/>
          </c:spPr>
          <c:marker>
            <c:symbol val="none"/>
          </c:marker>
          <c:cat>
            <c:numRef>
              <c:f>'Figure 2'!$D$4:$R$4</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'Figure 2'!$D$19:$R$19</c:f>
              <c:numCache>
                <c:formatCode>#,##0.0</c:formatCode>
                <c:ptCount val="15"/>
                <c:pt idx="0">
                  <c:v>6.8381601202078137</c:v>
                </c:pt>
                <c:pt idx="1">
                  <c:v>7.1201751202078132</c:v>
                </c:pt>
                <c:pt idx="2">
                  <c:v>7.015844120207813</c:v>
                </c:pt>
                <c:pt idx="3">
                  <c:v>7.148698120207813</c:v>
                </c:pt>
                <c:pt idx="4">
                  <c:v>7.0842761202078135</c:v>
                </c:pt>
                <c:pt idx="5">
                  <c:v>11.814752120207816</c:v>
                </c:pt>
                <c:pt idx="6">
                  <c:v>15.418051120207812</c:v>
                </c:pt>
                <c:pt idx="7">
                  <c:v>15.588998120207812</c:v>
                </c:pt>
                <c:pt idx="8">
                  <c:v>17.680690996487815</c:v>
                </c:pt>
                <c:pt idx="9">
                  <c:v>17.336147793887815</c:v>
                </c:pt>
                <c:pt idx="10">
                  <c:v>16.707558284207813</c:v>
                </c:pt>
                <c:pt idx="11">
                  <c:v>25.712611184207812</c:v>
                </c:pt>
                <c:pt idx="12">
                  <c:v>29.921239120207812</c:v>
                </c:pt>
                <c:pt idx="13">
                  <c:v>34.375578401558684</c:v>
                </c:pt>
                <c:pt idx="14">
                  <c:v>35.230753201558677</c:v>
                </c:pt>
              </c:numCache>
            </c:numRef>
          </c:val>
          <c:smooth val="0"/>
          <c:extLst>
            <c:ext xmlns:c16="http://schemas.microsoft.com/office/drawing/2014/chart" uri="{C3380CC4-5D6E-409C-BE32-E72D297353CC}">
              <c16:uniqueId val="{00000000-4735-4216-BBB0-3ED54905F010}"/>
            </c:ext>
          </c:extLst>
        </c:ser>
        <c:dLbls>
          <c:showLegendKey val="0"/>
          <c:showVal val="0"/>
          <c:showCatName val="0"/>
          <c:showSerName val="0"/>
          <c:showPercent val="0"/>
          <c:showBubbleSize val="0"/>
        </c:dLbls>
        <c:marker val="1"/>
        <c:smooth val="0"/>
        <c:axId val="261326608"/>
        <c:axId val="267449920"/>
      </c:lineChart>
      <c:lineChart>
        <c:grouping val="standard"/>
        <c:varyColors val="0"/>
        <c:ser>
          <c:idx val="1"/>
          <c:order val="1"/>
          <c:tx>
            <c:v>Share of exports from Lao PDR to Thailand</c:v>
          </c:tx>
          <c:spPr>
            <a:ln w="28575" cap="rnd">
              <a:solidFill>
                <a:schemeClr val="accent2"/>
              </a:solidFill>
              <a:round/>
            </a:ln>
            <a:effectLst/>
          </c:spPr>
          <c:marker>
            <c:symbol val="none"/>
          </c:marker>
          <c:cat>
            <c:numRef>
              <c:f>'Figure 2'!$D$4:$R$4</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'Figure 2'!$D$20:$R$20</c:f>
              <c:numCache>
                <c:formatCode>0%</c:formatCode>
                <c:ptCount val="15"/>
                <c:pt idx="0">
                  <c:v>0.36647152976052899</c:v>
                </c:pt>
                <c:pt idx="1">
                  <c:v>0.34934477846485912</c:v>
                </c:pt>
                <c:pt idx="2">
                  <c:v>0.31790971432443027</c:v>
                </c:pt>
                <c:pt idx="3">
                  <c:v>0.323895198967038</c:v>
                </c:pt>
                <c:pt idx="4">
                  <c:v>0.27143591912162679</c:v>
                </c:pt>
                <c:pt idx="5">
                  <c:v>0.56412465807050438</c:v>
                </c:pt>
                <c:pt idx="6">
                  <c:v>0.68824989081090637</c:v>
                </c:pt>
                <c:pt idx="7">
                  <c:v>0.66419156126384693</c:v>
                </c:pt>
                <c:pt idx="8">
                  <c:v>0.70604084435838765</c:v>
                </c:pt>
                <c:pt idx="9">
                  <c:v>0.68772088948177268</c:v>
                </c:pt>
                <c:pt idx="10">
                  <c:v>0.64895385989755305</c:v>
                </c:pt>
                <c:pt idx="11">
                  <c:v>0.76277974350757349</c:v>
                </c:pt>
                <c:pt idx="12">
                  <c:v>0.77761819644314256</c:v>
                </c:pt>
                <c:pt idx="13">
                  <c:v>0.73391812365420606</c:v>
                </c:pt>
                <c:pt idx="14">
                  <c:v>0.79145650507314091</c:v>
                </c:pt>
              </c:numCache>
            </c:numRef>
          </c:val>
          <c:smooth val="0"/>
          <c:extLst>
            <c:ext xmlns:c16="http://schemas.microsoft.com/office/drawing/2014/chart" uri="{C3380CC4-5D6E-409C-BE32-E72D297353CC}">
              <c16:uniqueId val="{00000001-4735-4216-BBB0-3ED54905F010}"/>
            </c:ext>
          </c:extLst>
        </c:ser>
        <c:dLbls>
          <c:showLegendKey val="0"/>
          <c:showVal val="0"/>
          <c:showCatName val="0"/>
          <c:showSerName val="0"/>
          <c:showPercent val="0"/>
          <c:showBubbleSize val="0"/>
        </c:dLbls>
        <c:marker val="1"/>
        <c:smooth val="0"/>
        <c:axId val="236999168"/>
        <c:axId val="267489856"/>
      </c:lineChart>
      <c:catAx>
        <c:axId val="26132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67449920"/>
        <c:crosses val="autoZero"/>
        <c:auto val="1"/>
        <c:lblAlgn val="ctr"/>
        <c:lblOffset val="100"/>
        <c:noMultiLvlLbl val="0"/>
      </c:catAx>
      <c:valAx>
        <c:axId val="267449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a:t>TWh</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61326608"/>
        <c:crosses val="autoZero"/>
        <c:crossBetween val="between"/>
      </c:valAx>
      <c:valAx>
        <c:axId val="267489856"/>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6999168"/>
        <c:crosses val="max"/>
        <c:crossBetween val="between"/>
      </c:valAx>
      <c:catAx>
        <c:axId val="236999168"/>
        <c:scaling>
          <c:orientation val="minMax"/>
        </c:scaling>
        <c:delete val="1"/>
        <c:axPos val="b"/>
        <c:numFmt formatCode="General" sourceLinked="1"/>
        <c:majorTickMark val="out"/>
        <c:minorTickMark val="none"/>
        <c:tickLblPos val="nextTo"/>
        <c:crossAx val="2674898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91598D-6F94-4742-B943-1E4D121CB1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F3C50E5-8F96-4BE1-B524-1FEFEFCAD07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FD1EC4-A7BA-418B-B247-CB40723A9256}" type="datetimeFigureOut">
              <a:rPr lang="en-GB" smtClean="0"/>
              <a:t>10/09/2020</a:t>
            </a:fld>
            <a:endParaRPr lang="en-GB"/>
          </a:p>
        </p:txBody>
      </p:sp>
      <p:sp>
        <p:nvSpPr>
          <p:cNvPr id="4" name="Footer Placeholder 3">
            <a:extLst>
              <a:ext uri="{FF2B5EF4-FFF2-40B4-BE49-F238E27FC236}">
                <a16:creationId xmlns:a16="http://schemas.microsoft.com/office/drawing/2014/main" id="{C415785A-C253-4D0D-972D-FE7904DE42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707BF6-2527-4EBD-A3B0-575788CA99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14925A-DCD4-4E10-94BB-B6B2E4F142B8}" type="slidenum">
              <a:rPr lang="en-GB" smtClean="0"/>
              <a:t>‹#›</a:t>
            </a:fld>
            <a:endParaRPr lang="en-GB"/>
          </a:p>
        </p:txBody>
      </p:sp>
    </p:spTree>
    <p:extLst>
      <p:ext uri="{BB962C8B-B14F-4D97-AF65-F5344CB8AC3E}">
        <p14:creationId xmlns:p14="http://schemas.microsoft.com/office/powerpoint/2010/main" val="2402692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A13A39-6E05-4B27-8243-15B2847B72B3}" type="datetimeFigureOut">
              <a:rPr lang="en-GB" smtClean="0"/>
              <a:t>10/09/2020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574A3-C7F8-47D5-A7B4-D5EA42D2B63C}" type="slidenum">
              <a:rPr lang="en-GB" smtClean="0"/>
              <a:t>‹#›</a:t>
            </a:fld>
            <a:endParaRPr lang="en-GB"/>
          </a:p>
        </p:txBody>
      </p:sp>
    </p:spTree>
    <p:extLst>
      <p:ext uri="{BB962C8B-B14F-4D97-AF65-F5344CB8AC3E}">
        <p14:creationId xmlns:p14="http://schemas.microsoft.com/office/powerpoint/2010/main" val="127419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Calibri" panose="020F0502020204030204" pitchFamily="34" charset="0"/>
              </a:rPr>
              <a:t>Increased power system connectivity through the APG offers several potential benefits for AMS. It can enable more efficient use of resources, enhance grid stability and service in remote areas, and improve the region’s energy security as electricity demands and end uses grow. </a:t>
            </a:r>
            <a:r>
              <a:rPr lang="en-US" sz="1800" dirty="0">
                <a:effectLst/>
                <a:latin typeface="Calibri" panose="020F0502020204030204" pitchFamily="34" charset="0"/>
                <a:ea typeface="Calibri" panose="020F0502020204030204" pitchFamily="34" charset="0"/>
                <a:cs typeface="Calibri" panose="020F0502020204030204" pitchFamily="34" charset="0"/>
              </a:rPr>
              <a:t>The APG can also support better utilization of renewable energy resources, furthering clean energy and climate protection goals.</a:t>
            </a:r>
            <a:endParaRPr lang="en-ID" sz="1200" dirty="0"/>
          </a:p>
          <a:p>
            <a:endParaRPr lang="en-ID" dirty="0"/>
          </a:p>
        </p:txBody>
      </p:sp>
      <p:sp>
        <p:nvSpPr>
          <p:cNvPr id="4" name="Slide Number Placeholder 3"/>
          <p:cNvSpPr>
            <a:spLocks noGrp="1"/>
          </p:cNvSpPr>
          <p:nvPr>
            <p:ph type="sldNum" sz="quarter" idx="5"/>
          </p:nvPr>
        </p:nvSpPr>
        <p:spPr/>
        <p:txBody>
          <a:bodyPr/>
          <a:lstStyle/>
          <a:p>
            <a:fld id="{25D574A3-C7F8-47D5-A7B4-D5EA42D2B63C}" type="slidenum">
              <a:rPr lang="en-GB" smtClean="0"/>
              <a:t>3</a:t>
            </a:fld>
            <a:endParaRPr lang="en-GB"/>
          </a:p>
        </p:txBody>
      </p:sp>
    </p:spTree>
    <p:extLst>
      <p:ext uri="{BB962C8B-B14F-4D97-AF65-F5344CB8AC3E}">
        <p14:creationId xmlns:p14="http://schemas.microsoft.com/office/powerpoint/2010/main" val="191800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Calibri" panose="020F0502020204030204" pitchFamily="34" charset="0"/>
              </a:rPr>
              <a:t>At present, most electricity trade within the APG occurs through bilateral agreements. However, since 2018 there has been a small demonstration of multilateral trading in the Lao PDR-Thailand-Malaysia-Singapore Power Integration Project (LTMS-PIP). Conceived as a pilot and an opportunity to address technical, legal, and financial issues raised by multilateral trade, LTMS-PIP is premised on wheeling up to 100 MW of supply from Lao PDR through Thailand (Lao PDR Ministry of Energy and Mines et al. 2014). Currently the power is delivered to Malaysia, although the intention is ultimately to connect to the market in Singapore. Through March 2019, 25 gigawatt-hours of electricity had been traded under the project (IEA 2019).</a:t>
            </a:r>
            <a:endParaRPr lang="en-ID" sz="1800" dirty="0">
              <a:effectLst/>
              <a:latin typeface="Calibri" panose="020F0502020204030204" pitchFamily="34" charset="0"/>
              <a:ea typeface="Calibri" panose="020F0502020204030204" pitchFamily="34" charset="0"/>
              <a:cs typeface="Arial" panose="020B0604020202020204" pitchFamily="34" charset="0"/>
            </a:endParaRPr>
          </a:p>
          <a:p>
            <a:endParaRPr lang="en-ID" dirty="0"/>
          </a:p>
        </p:txBody>
      </p:sp>
      <p:sp>
        <p:nvSpPr>
          <p:cNvPr id="4" name="Slide Number Placeholder 3"/>
          <p:cNvSpPr>
            <a:spLocks noGrp="1"/>
          </p:cNvSpPr>
          <p:nvPr>
            <p:ph type="sldNum" sz="quarter" idx="5"/>
          </p:nvPr>
        </p:nvSpPr>
        <p:spPr/>
        <p:txBody>
          <a:bodyPr/>
          <a:lstStyle/>
          <a:p>
            <a:fld id="{25D574A3-C7F8-47D5-A7B4-D5EA42D2B63C}" type="slidenum">
              <a:rPr lang="en-GB" smtClean="0"/>
              <a:t>5</a:t>
            </a:fld>
            <a:endParaRPr lang="en-GB"/>
          </a:p>
        </p:txBody>
      </p:sp>
    </p:spTree>
    <p:extLst>
      <p:ext uri="{BB962C8B-B14F-4D97-AF65-F5344CB8AC3E}">
        <p14:creationId xmlns:p14="http://schemas.microsoft.com/office/powerpoint/2010/main" val="933093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A87079-1FA8-48F8-AE5B-52A47DB2B2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02618"/>
            <a:ext cx="12192000" cy="2315511"/>
          </a:xfrm>
          <a:prstGeom prst="rect">
            <a:avLst/>
          </a:prstGeom>
        </p:spPr>
      </p:pic>
      <p:sp>
        <p:nvSpPr>
          <p:cNvPr id="2" name="Title 1">
            <a:extLst>
              <a:ext uri="{FF2B5EF4-FFF2-40B4-BE49-F238E27FC236}">
                <a16:creationId xmlns:a16="http://schemas.microsoft.com/office/drawing/2014/main" id="{B1EF87CB-F02F-42F8-ACA2-41A8D75CD2B7}"/>
              </a:ext>
            </a:extLst>
          </p:cNvPr>
          <p:cNvSpPr>
            <a:spLocks noGrp="1"/>
          </p:cNvSpPr>
          <p:nvPr>
            <p:ph type="ctrTitle"/>
          </p:nvPr>
        </p:nvSpPr>
        <p:spPr>
          <a:xfrm>
            <a:off x="1524000" y="3103418"/>
            <a:ext cx="9144000" cy="1681764"/>
          </a:xfrm>
        </p:spPr>
        <p:txBody>
          <a:bodyPr anchor="b"/>
          <a:lstStyle>
            <a:lvl1pPr algn="l">
              <a:defRPr sz="6000">
                <a:solidFill>
                  <a:schemeClr val="accent1">
                    <a:lumMod val="75000"/>
                  </a:schemeClr>
                </a:solidFill>
                <a:latin typeface="Abadi" panose="020B0604020104020204" pitchFamily="34"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E55AC31F-0562-450D-BB8D-04445123594B}"/>
              </a:ext>
            </a:extLst>
          </p:cNvPr>
          <p:cNvSpPr>
            <a:spLocks noGrp="1"/>
          </p:cNvSpPr>
          <p:nvPr>
            <p:ph type="subTitle" idx="1"/>
          </p:nvPr>
        </p:nvSpPr>
        <p:spPr>
          <a:xfrm>
            <a:off x="1524000" y="4892674"/>
            <a:ext cx="9144000" cy="365125"/>
          </a:xfrm>
        </p:spPr>
        <p:txBody>
          <a:bodyPr/>
          <a:lstStyle>
            <a:lvl1pPr marL="0" indent="0" algn="l">
              <a:buNone/>
              <a:defRPr sz="2400">
                <a:solidFill>
                  <a:schemeClr val="accent1">
                    <a:lumMod val="75000"/>
                  </a:schemeClr>
                </a:solidFill>
                <a:latin typeface="Abadi" panose="020B06040201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85BFBC-778A-4D06-AED9-52B7302B0775}"/>
              </a:ext>
            </a:extLst>
          </p:cNvPr>
          <p:cNvSpPr>
            <a:spLocks noGrp="1"/>
          </p:cNvSpPr>
          <p:nvPr>
            <p:ph type="dt" sz="half" idx="10"/>
          </p:nvPr>
        </p:nvSpPr>
        <p:spPr/>
        <p:txBody>
          <a:bodyPr/>
          <a:lstStyle/>
          <a:p>
            <a:fld id="{85BC2B7D-3900-43C7-AEA0-83D0289129A4}" type="datetimeFigureOut">
              <a:rPr lang="en-GB" smtClean="0"/>
              <a:t>10/09/2020</a:t>
            </a:fld>
            <a:endParaRPr lang="en-GB"/>
          </a:p>
        </p:txBody>
      </p:sp>
      <p:sp>
        <p:nvSpPr>
          <p:cNvPr id="5" name="Footer Placeholder 4">
            <a:extLst>
              <a:ext uri="{FF2B5EF4-FFF2-40B4-BE49-F238E27FC236}">
                <a16:creationId xmlns:a16="http://schemas.microsoft.com/office/drawing/2014/main" id="{5DBCBE99-C9B4-45CF-AE8C-B569816865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80BB68-1D41-48DF-BB0E-B807F6DD5137}"/>
              </a:ext>
            </a:extLst>
          </p:cNvPr>
          <p:cNvSpPr>
            <a:spLocks noGrp="1"/>
          </p:cNvSpPr>
          <p:nvPr>
            <p:ph type="sldNum" sz="quarter" idx="12"/>
          </p:nvPr>
        </p:nvSpPr>
        <p:spPr/>
        <p:txBody>
          <a:bodyPr/>
          <a:lstStyle/>
          <a:p>
            <a:fld id="{45B42846-B40D-45C4-8DCC-70C4544BB5CF}" type="slidenum">
              <a:rPr lang="en-GB" smtClean="0"/>
              <a:t>‹#›</a:t>
            </a:fld>
            <a:endParaRPr lang="en-GB"/>
          </a:p>
        </p:txBody>
      </p:sp>
    </p:spTree>
    <p:extLst>
      <p:ext uri="{BB962C8B-B14F-4D97-AF65-F5344CB8AC3E}">
        <p14:creationId xmlns:p14="http://schemas.microsoft.com/office/powerpoint/2010/main" val="369748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DAAE-4894-499D-8EB9-C04A2C0699F8}"/>
              </a:ext>
            </a:extLst>
          </p:cNvPr>
          <p:cNvSpPr>
            <a:spLocks noGrp="1"/>
          </p:cNvSpPr>
          <p:nvPr>
            <p:ph type="title"/>
          </p:nvPr>
        </p:nvSpPr>
        <p:spPr>
          <a:xfrm>
            <a:off x="336000" y="306747"/>
            <a:ext cx="11520000" cy="748579"/>
          </a:xfrm>
        </p:spPr>
        <p:txBody>
          <a:bodyPr>
            <a:normAutofit/>
          </a:bodyPr>
          <a:lstStyle>
            <a:lvl1pPr>
              <a:defRPr sz="24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3A346EE-1E21-43B0-BC36-53BB8086C3E8}"/>
              </a:ext>
            </a:extLst>
          </p:cNvPr>
          <p:cNvSpPr>
            <a:spLocks noGrp="1"/>
          </p:cNvSpPr>
          <p:nvPr>
            <p:ph idx="1"/>
          </p:nvPr>
        </p:nvSpPr>
        <p:spPr>
          <a:xfrm>
            <a:off x="336000" y="1196057"/>
            <a:ext cx="11520000" cy="5160290"/>
          </a:xfrm>
        </p:spPr>
        <p:txBody>
          <a:bodyPr>
            <a:normAutofit/>
          </a:bodyPr>
          <a:lstStyle>
            <a:lvl1pPr>
              <a:defRPr sz="2000">
                <a:solidFill>
                  <a:schemeClr val="accent5">
                    <a:lumMod val="50000"/>
                  </a:schemeClr>
                </a:solidFill>
                <a:latin typeface="Arial" panose="020B0604020202020204" pitchFamily="34" charset="0"/>
                <a:cs typeface="Arial" panose="020B0604020202020204" pitchFamily="34" charset="0"/>
              </a:defRPr>
            </a:lvl1pPr>
            <a:lvl2pPr>
              <a:defRPr sz="2000">
                <a:solidFill>
                  <a:schemeClr val="accent5">
                    <a:lumMod val="50000"/>
                  </a:schemeClr>
                </a:solidFill>
                <a:latin typeface="Arial" panose="020B0604020202020204" pitchFamily="34" charset="0"/>
                <a:cs typeface="Arial" panose="020B0604020202020204" pitchFamily="34" charset="0"/>
              </a:defRPr>
            </a:lvl2pPr>
            <a:lvl3pPr>
              <a:defRPr sz="2000">
                <a:solidFill>
                  <a:schemeClr val="accent5">
                    <a:lumMod val="50000"/>
                  </a:schemeClr>
                </a:solidFill>
                <a:latin typeface="Arial" panose="020B0604020202020204" pitchFamily="34" charset="0"/>
                <a:cs typeface="Arial" panose="020B0604020202020204" pitchFamily="34" charset="0"/>
              </a:defRPr>
            </a:lvl3pPr>
            <a:lvl4pPr>
              <a:defRPr sz="2000">
                <a:solidFill>
                  <a:schemeClr val="accent5">
                    <a:lumMod val="50000"/>
                  </a:schemeClr>
                </a:solidFill>
                <a:latin typeface="Arial" panose="020B0604020202020204" pitchFamily="34" charset="0"/>
                <a:cs typeface="Arial" panose="020B0604020202020204" pitchFamily="34" charset="0"/>
              </a:defRPr>
            </a:lvl4pPr>
            <a:lvl5pPr>
              <a:defRPr sz="2000">
                <a:solidFill>
                  <a:schemeClr val="accent5">
                    <a:lumMod val="50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605752-1F1F-45CE-A8C8-0D7695EB7367}"/>
              </a:ext>
            </a:extLst>
          </p:cNvPr>
          <p:cNvSpPr>
            <a:spLocks noGrp="1"/>
          </p:cNvSpPr>
          <p:nvPr>
            <p:ph type="dt" sz="half" idx="10"/>
          </p:nvPr>
        </p:nvSpPr>
        <p:spPr/>
        <p:txBody>
          <a:bodyPr/>
          <a:lstStyle/>
          <a:p>
            <a:fld id="{85BC2B7D-3900-43C7-AEA0-83D0289129A4}" type="datetimeFigureOut">
              <a:rPr lang="en-GB" smtClean="0"/>
              <a:t>10/09/2020</a:t>
            </a:fld>
            <a:endParaRPr lang="en-GB"/>
          </a:p>
        </p:txBody>
      </p:sp>
      <p:sp>
        <p:nvSpPr>
          <p:cNvPr id="5" name="Footer Placeholder 4">
            <a:extLst>
              <a:ext uri="{FF2B5EF4-FFF2-40B4-BE49-F238E27FC236}">
                <a16:creationId xmlns:a16="http://schemas.microsoft.com/office/drawing/2014/main" id="{2F882DF9-35EE-409E-A859-242C89D06B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61C01E-443B-49A1-BB56-F9B863EF3A7D}"/>
              </a:ext>
            </a:extLst>
          </p:cNvPr>
          <p:cNvSpPr>
            <a:spLocks noGrp="1"/>
          </p:cNvSpPr>
          <p:nvPr>
            <p:ph type="sldNum" sz="quarter" idx="12"/>
          </p:nvPr>
        </p:nvSpPr>
        <p:spPr/>
        <p:txBody>
          <a:bodyPr/>
          <a:lstStyle/>
          <a:p>
            <a:fld id="{45B42846-B40D-45C4-8DCC-70C4544BB5CF}" type="slidenum">
              <a:rPr lang="en-GB" smtClean="0"/>
              <a:t>‹#›</a:t>
            </a:fld>
            <a:endParaRPr lang="en-GB"/>
          </a:p>
        </p:txBody>
      </p:sp>
      <p:pic>
        <p:nvPicPr>
          <p:cNvPr id="9" name="Picture 8" descr="A close up of a sign&#10;&#10;Description automatically generated">
            <a:extLst>
              <a:ext uri="{FF2B5EF4-FFF2-40B4-BE49-F238E27FC236}">
                <a16:creationId xmlns:a16="http://schemas.microsoft.com/office/drawing/2014/main" id="{F7111F7D-D1F8-46DB-9890-DE8293951C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86443" y="5966095"/>
            <a:ext cx="585158" cy="585158"/>
          </a:xfrm>
          <a:prstGeom prst="rect">
            <a:avLst/>
          </a:prstGeom>
        </p:spPr>
      </p:pic>
      <p:cxnSp>
        <p:nvCxnSpPr>
          <p:cNvPr id="11" name="Straight Connector 10">
            <a:extLst>
              <a:ext uri="{FF2B5EF4-FFF2-40B4-BE49-F238E27FC236}">
                <a16:creationId xmlns:a16="http://schemas.microsoft.com/office/drawing/2014/main" id="{DDA17E51-6556-4F10-9A48-2D22C9C2A9D0}"/>
              </a:ext>
            </a:extLst>
          </p:cNvPr>
          <p:cNvCxnSpPr/>
          <p:nvPr userDrawn="1"/>
        </p:nvCxnSpPr>
        <p:spPr>
          <a:xfrm>
            <a:off x="336431" y="1055326"/>
            <a:ext cx="115200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106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7C762-A141-44F3-80D0-05C899EBED20}"/>
              </a:ext>
            </a:extLst>
          </p:cNvPr>
          <p:cNvSpPr>
            <a:spLocks noGrp="1"/>
          </p:cNvSpPr>
          <p:nvPr>
            <p:ph type="title"/>
          </p:nvPr>
        </p:nvSpPr>
        <p:spPr>
          <a:xfrm>
            <a:off x="838200" y="945591"/>
            <a:ext cx="10515600" cy="749808"/>
          </a:xfrm>
        </p:spPr>
        <p:txBody>
          <a:bodyPr>
            <a:normAutofit/>
          </a:bodyPr>
          <a:lstStyle>
            <a:lvl1pPr>
              <a:defRPr sz="28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2323626-24F5-454B-A913-2253B6C677AF}"/>
              </a:ext>
            </a:extLst>
          </p:cNvPr>
          <p:cNvSpPr>
            <a:spLocks noGrp="1"/>
          </p:cNvSpPr>
          <p:nvPr>
            <p:ph sz="half" idx="1"/>
          </p:nvPr>
        </p:nvSpPr>
        <p:spPr>
          <a:xfrm>
            <a:off x="838200" y="1825625"/>
            <a:ext cx="5181600" cy="4351338"/>
          </a:xfrm>
        </p:spPr>
        <p:txBody>
          <a:bodyPr>
            <a:normAutofit/>
          </a:bodyPr>
          <a:lstStyle>
            <a:lvl1pPr>
              <a:defRPr sz="2000">
                <a:solidFill>
                  <a:schemeClr val="accent1">
                    <a:lumMod val="75000"/>
                  </a:schemeClr>
                </a:solidFill>
                <a:latin typeface="Arial" panose="020B0604020202020204" pitchFamily="34" charset="0"/>
                <a:cs typeface="Arial" panose="020B0604020202020204" pitchFamily="34" charset="0"/>
              </a:defRPr>
            </a:lvl1pPr>
            <a:lvl2pPr>
              <a:defRPr sz="2000">
                <a:solidFill>
                  <a:schemeClr val="accent1">
                    <a:lumMod val="75000"/>
                  </a:schemeClr>
                </a:solidFill>
                <a:latin typeface="Arial" panose="020B0604020202020204" pitchFamily="34" charset="0"/>
                <a:cs typeface="Arial" panose="020B0604020202020204" pitchFamily="34" charset="0"/>
              </a:defRPr>
            </a:lvl2pPr>
            <a:lvl3pPr>
              <a:defRPr sz="2000">
                <a:solidFill>
                  <a:schemeClr val="accent1">
                    <a:lumMod val="75000"/>
                  </a:schemeClr>
                </a:solidFill>
                <a:latin typeface="Arial" panose="020B0604020202020204" pitchFamily="34" charset="0"/>
                <a:cs typeface="Arial" panose="020B0604020202020204" pitchFamily="34" charset="0"/>
              </a:defRPr>
            </a:lvl3pPr>
            <a:lvl4pPr>
              <a:defRPr sz="2000">
                <a:solidFill>
                  <a:schemeClr val="accent1">
                    <a:lumMod val="75000"/>
                  </a:schemeClr>
                </a:solidFill>
                <a:latin typeface="Arial" panose="020B0604020202020204" pitchFamily="34" charset="0"/>
                <a:cs typeface="Arial" panose="020B0604020202020204" pitchFamily="34" charset="0"/>
              </a:defRPr>
            </a:lvl4pPr>
            <a:lvl5pPr>
              <a:defRPr sz="2000">
                <a:solidFill>
                  <a:schemeClr val="accent1">
                    <a:lumMod val="7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E81EAC-DC7F-4A3E-898E-4BF55816D49A}"/>
              </a:ext>
            </a:extLst>
          </p:cNvPr>
          <p:cNvSpPr>
            <a:spLocks noGrp="1"/>
          </p:cNvSpPr>
          <p:nvPr>
            <p:ph sz="half" idx="2"/>
          </p:nvPr>
        </p:nvSpPr>
        <p:spPr>
          <a:xfrm>
            <a:off x="6172200" y="1825625"/>
            <a:ext cx="5181600" cy="4351338"/>
          </a:xfrm>
        </p:spPr>
        <p:txBody>
          <a:bodyPr>
            <a:normAutofit/>
          </a:bodyPr>
          <a:lstStyle>
            <a:lvl1pPr>
              <a:defRPr sz="2000">
                <a:solidFill>
                  <a:schemeClr val="accent1">
                    <a:lumMod val="75000"/>
                  </a:schemeClr>
                </a:solidFill>
                <a:latin typeface="Arial" panose="020B0604020202020204" pitchFamily="34" charset="0"/>
                <a:cs typeface="Arial" panose="020B0604020202020204" pitchFamily="34" charset="0"/>
              </a:defRPr>
            </a:lvl1pPr>
            <a:lvl2pPr>
              <a:defRPr sz="2000">
                <a:solidFill>
                  <a:schemeClr val="accent1">
                    <a:lumMod val="75000"/>
                  </a:schemeClr>
                </a:solidFill>
                <a:latin typeface="Arial" panose="020B0604020202020204" pitchFamily="34" charset="0"/>
                <a:cs typeface="Arial" panose="020B0604020202020204" pitchFamily="34" charset="0"/>
              </a:defRPr>
            </a:lvl2pPr>
            <a:lvl3pPr>
              <a:defRPr sz="2000">
                <a:solidFill>
                  <a:schemeClr val="accent1">
                    <a:lumMod val="75000"/>
                  </a:schemeClr>
                </a:solidFill>
                <a:latin typeface="Arial" panose="020B0604020202020204" pitchFamily="34" charset="0"/>
                <a:cs typeface="Arial" panose="020B0604020202020204" pitchFamily="34" charset="0"/>
              </a:defRPr>
            </a:lvl3pPr>
            <a:lvl4pPr>
              <a:defRPr sz="2000">
                <a:solidFill>
                  <a:schemeClr val="accent1">
                    <a:lumMod val="75000"/>
                  </a:schemeClr>
                </a:solidFill>
                <a:latin typeface="Arial" panose="020B0604020202020204" pitchFamily="34" charset="0"/>
                <a:cs typeface="Arial" panose="020B0604020202020204" pitchFamily="34" charset="0"/>
              </a:defRPr>
            </a:lvl4pPr>
            <a:lvl5pPr>
              <a:defRPr sz="2000">
                <a:solidFill>
                  <a:schemeClr val="accent1">
                    <a:lumMod val="7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AFD47C1-FDBE-4099-BDBD-D6401D15B324}"/>
              </a:ext>
            </a:extLst>
          </p:cNvPr>
          <p:cNvSpPr>
            <a:spLocks noGrp="1"/>
          </p:cNvSpPr>
          <p:nvPr>
            <p:ph type="dt" sz="half" idx="10"/>
          </p:nvPr>
        </p:nvSpPr>
        <p:spPr/>
        <p:txBody>
          <a:bodyPr/>
          <a:lstStyle/>
          <a:p>
            <a:fld id="{85BC2B7D-3900-43C7-AEA0-83D0289129A4}" type="datetimeFigureOut">
              <a:rPr lang="en-GB" smtClean="0"/>
              <a:t>10/09/2020</a:t>
            </a:fld>
            <a:endParaRPr lang="en-GB"/>
          </a:p>
        </p:txBody>
      </p:sp>
      <p:sp>
        <p:nvSpPr>
          <p:cNvPr id="6" name="Footer Placeholder 5">
            <a:extLst>
              <a:ext uri="{FF2B5EF4-FFF2-40B4-BE49-F238E27FC236}">
                <a16:creationId xmlns:a16="http://schemas.microsoft.com/office/drawing/2014/main" id="{1DCBFF0F-8431-414B-AE0B-DA4A2C6890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5B9ACA-4748-4166-99B8-EAB53E6950B1}"/>
              </a:ext>
            </a:extLst>
          </p:cNvPr>
          <p:cNvSpPr>
            <a:spLocks noGrp="1"/>
          </p:cNvSpPr>
          <p:nvPr>
            <p:ph type="sldNum" sz="quarter" idx="12"/>
          </p:nvPr>
        </p:nvSpPr>
        <p:spPr/>
        <p:txBody>
          <a:bodyPr/>
          <a:lstStyle/>
          <a:p>
            <a:fld id="{45B42846-B40D-45C4-8DCC-70C4544BB5CF}" type="slidenum">
              <a:rPr lang="en-GB" smtClean="0"/>
              <a:t>‹#›</a:t>
            </a:fld>
            <a:endParaRPr lang="en-GB"/>
          </a:p>
        </p:txBody>
      </p:sp>
      <p:pic>
        <p:nvPicPr>
          <p:cNvPr id="8" name="Picture 2">
            <a:extLst>
              <a:ext uri="{FF2B5EF4-FFF2-40B4-BE49-F238E27FC236}">
                <a16:creationId xmlns:a16="http://schemas.microsoft.com/office/drawing/2014/main" id="{1821B3EF-C114-4980-BE1B-62F3A689A8DF}"/>
              </a:ext>
            </a:extLst>
          </p:cNvPr>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0"/>
            <a:ext cx="12187767"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834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CF741C9-6059-48EA-B00C-5BCB0D16C7B9}"/>
              </a:ext>
            </a:extLst>
          </p:cNvPr>
          <p:cNvSpPr>
            <a:spLocks noGrp="1"/>
          </p:cNvSpPr>
          <p:nvPr>
            <p:ph type="body" idx="1"/>
          </p:nvPr>
        </p:nvSpPr>
        <p:spPr>
          <a:xfrm>
            <a:off x="839788" y="1681163"/>
            <a:ext cx="5157787" cy="823912"/>
          </a:xfrm>
        </p:spPr>
        <p:txBody>
          <a:bodyPr anchor="b">
            <a:normAutofit/>
          </a:bodyPr>
          <a:lstStyle>
            <a:lvl1pPr marL="0" indent="0">
              <a:buNone/>
              <a:defRPr sz="2000" b="1">
                <a:solidFill>
                  <a:schemeClr val="accent1">
                    <a:lumMod val="7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54E6E9B-BD49-4589-8CD1-2330B321C7BA}"/>
              </a:ext>
            </a:extLst>
          </p:cNvPr>
          <p:cNvSpPr>
            <a:spLocks noGrp="1"/>
          </p:cNvSpPr>
          <p:nvPr>
            <p:ph sz="half" idx="2"/>
          </p:nvPr>
        </p:nvSpPr>
        <p:spPr>
          <a:xfrm>
            <a:off x="839788" y="2505075"/>
            <a:ext cx="5157787" cy="3684588"/>
          </a:xfrm>
        </p:spPr>
        <p:txBody>
          <a:bodyPr>
            <a:normAutofit/>
          </a:bodyPr>
          <a:lstStyle>
            <a:lvl1pPr>
              <a:defRPr sz="1800">
                <a:solidFill>
                  <a:schemeClr val="accent1">
                    <a:lumMod val="75000"/>
                  </a:schemeClr>
                </a:solidFill>
                <a:latin typeface="Arial" panose="020B0604020202020204" pitchFamily="34" charset="0"/>
                <a:cs typeface="Arial" panose="020B0604020202020204" pitchFamily="34" charset="0"/>
              </a:defRPr>
            </a:lvl1pPr>
            <a:lvl2pPr>
              <a:defRPr sz="1800">
                <a:solidFill>
                  <a:schemeClr val="accent1">
                    <a:lumMod val="75000"/>
                  </a:schemeClr>
                </a:solidFill>
                <a:latin typeface="Arial" panose="020B0604020202020204" pitchFamily="34" charset="0"/>
                <a:cs typeface="Arial" panose="020B0604020202020204" pitchFamily="34" charset="0"/>
              </a:defRPr>
            </a:lvl2pPr>
            <a:lvl3pPr>
              <a:defRPr sz="1800">
                <a:solidFill>
                  <a:schemeClr val="accent1">
                    <a:lumMod val="75000"/>
                  </a:schemeClr>
                </a:solidFill>
                <a:latin typeface="Arial" panose="020B0604020202020204" pitchFamily="34" charset="0"/>
                <a:cs typeface="Arial" panose="020B0604020202020204" pitchFamily="34" charset="0"/>
              </a:defRPr>
            </a:lvl3pPr>
            <a:lvl4pPr>
              <a:defRPr sz="1800">
                <a:solidFill>
                  <a:schemeClr val="accent1">
                    <a:lumMod val="75000"/>
                  </a:schemeClr>
                </a:solidFill>
                <a:latin typeface="Arial" panose="020B0604020202020204" pitchFamily="34" charset="0"/>
                <a:cs typeface="Arial" panose="020B0604020202020204" pitchFamily="34" charset="0"/>
              </a:defRPr>
            </a:lvl4pPr>
            <a:lvl5pPr>
              <a:defRPr sz="1800">
                <a:solidFill>
                  <a:schemeClr val="accent1">
                    <a:lumMod val="7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BA937AF-CE77-4C1C-A649-79B994F25C1B}"/>
              </a:ext>
            </a:extLst>
          </p:cNvPr>
          <p:cNvSpPr>
            <a:spLocks noGrp="1"/>
          </p:cNvSpPr>
          <p:nvPr>
            <p:ph type="body" sz="quarter" idx="3"/>
          </p:nvPr>
        </p:nvSpPr>
        <p:spPr>
          <a:xfrm>
            <a:off x="6172200" y="1681163"/>
            <a:ext cx="5183188" cy="823912"/>
          </a:xfrm>
        </p:spPr>
        <p:txBody>
          <a:bodyPr anchor="b">
            <a:normAutofit/>
          </a:bodyPr>
          <a:lstStyle>
            <a:lvl1pPr marL="0" indent="0">
              <a:buNone/>
              <a:defRPr sz="2000" b="1">
                <a:solidFill>
                  <a:schemeClr val="accent1">
                    <a:lumMod val="75000"/>
                  </a:schemeClr>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7B659D6-1672-4843-8B30-8E3F87B0CF26}"/>
              </a:ext>
            </a:extLst>
          </p:cNvPr>
          <p:cNvSpPr>
            <a:spLocks noGrp="1"/>
          </p:cNvSpPr>
          <p:nvPr>
            <p:ph sz="quarter" idx="4"/>
          </p:nvPr>
        </p:nvSpPr>
        <p:spPr>
          <a:xfrm>
            <a:off x="6172200" y="2505075"/>
            <a:ext cx="5183188" cy="3684588"/>
          </a:xfrm>
        </p:spPr>
        <p:txBody>
          <a:bodyPr>
            <a:normAutofit/>
          </a:bodyPr>
          <a:lstStyle>
            <a:lvl1pPr>
              <a:defRPr sz="1800">
                <a:solidFill>
                  <a:schemeClr val="accent1">
                    <a:lumMod val="75000"/>
                  </a:schemeClr>
                </a:solidFill>
                <a:latin typeface="Arial" panose="020B0604020202020204" pitchFamily="34" charset="0"/>
                <a:cs typeface="Arial" panose="020B0604020202020204" pitchFamily="34" charset="0"/>
              </a:defRPr>
            </a:lvl1pPr>
            <a:lvl2pPr>
              <a:defRPr sz="1800">
                <a:solidFill>
                  <a:schemeClr val="accent1">
                    <a:lumMod val="75000"/>
                  </a:schemeClr>
                </a:solidFill>
                <a:latin typeface="Arial" panose="020B0604020202020204" pitchFamily="34" charset="0"/>
                <a:cs typeface="Arial" panose="020B0604020202020204" pitchFamily="34" charset="0"/>
              </a:defRPr>
            </a:lvl2pPr>
            <a:lvl3pPr>
              <a:defRPr sz="1800">
                <a:solidFill>
                  <a:schemeClr val="accent1">
                    <a:lumMod val="75000"/>
                  </a:schemeClr>
                </a:solidFill>
                <a:latin typeface="Arial" panose="020B0604020202020204" pitchFamily="34" charset="0"/>
                <a:cs typeface="Arial" panose="020B0604020202020204" pitchFamily="34" charset="0"/>
              </a:defRPr>
            </a:lvl3pPr>
            <a:lvl4pPr>
              <a:defRPr sz="1800">
                <a:solidFill>
                  <a:schemeClr val="accent1">
                    <a:lumMod val="75000"/>
                  </a:schemeClr>
                </a:solidFill>
                <a:latin typeface="Arial" panose="020B0604020202020204" pitchFamily="34" charset="0"/>
                <a:cs typeface="Arial" panose="020B0604020202020204" pitchFamily="34" charset="0"/>
              </a:defRPr>
            </a:lvl4pPr>
            <a:lvl5pPr>
              <a:defRPr sz="1800">
                <a:solidFill>
                  <a:schemeClr val="accent1">
                    <a:lumMod val="75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BE9BDC-C5C9-49F3-8AC9-3727CD85C318}"/>
              </a:ext>
            </a:extLst>
          </p:cNvPr>
          <p:cNvSpPr>
            <a:spLocks noGrp="1"/>
          </p:cNvSpPr>
          <p:nvPr>
            <p:ph type="dt" sz="half" idx="10"/>
          </p:nvPr>
        </p:nvSpPr>
        <p:spPr/>
        <p:txBody>
          <a:bodyPr/>
          <a:lstStyle/>
          <a:p>
            <a:fld id="{85BC2B7D-3900-43C7-AEA0-83D0289129A4}" type="datetimeFigureOut">
              <a:rPr lang="en-GB" smtClean="0"/>
              <a:t>10/09/2020</a:t>
            </a:fld>
            <a:endParaRPr lang="en-GB"/>
          </a:p>
        </p:txBody>
      </p:sp>
      <p:sp>
        <p:nvSpPr>
          <p:cNvPr id="8" name="Footer Placeholder 7">
            <a:extLst>
              <a:ext uri="{FF2B5EF4-FFF2-40B4-BE49-F238E27FC236}">
                <a16:creationId xmlns:a16="http://schemas.microsoft.com/office/drawing/2014/main" id="{53F590F6-33DD-4B3D-BA5D-3FCDAB5C8A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9450A40-C08C-4646-A7DA-ADE000DB0139}"/>
              </a:ext>
            </a:extLst>
          </p:cNvPr>
          <p:cNvSpPr>
            <a:spLocks noGrp="1"/>
          </p:cNvSpPr>
          <p:nvPr>
            <p:ph type="sldNum" sz="quarter" idx="12"/>
          </p:nvPr>
        </p:nvSpPr>
        <p:spPr/>
        <p:txBody>
          <a:bodyPr/>
          <a:lstStyle/>
          <a:p>
            <a:fld id="{45B42846-B40D-45C4-8DCC-70C4544BB5CF}" type="slidenum">
              <a:rPr lang="en-GB" smtClean="0"/>
              <a:t>‹#›</a:t>
            </a:fld>
            <a:endParaRPr lang="en-GB"/>
          </a:p>
        </p:txBody>
      </p:sp>
      <p:pic>
        <p:nvPicPr>
          <p:cNvPr id="10" name="Picture 2">
            <a:extLst>
              <a:ext uri="{FF2B5EF4-FFF2-40B4-BE49-F238E27FC236}">
                <a16:creationId xmlns:a16="http://schemas.microsoft.com/office/drawing/2014/main" id="{9CF2A495-4B74-4662-BF6E-C76108EF30B9}"/>
              </a:ext>
            </a:extLst>
          </p:cNvPr>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0"/>
            <a:ext cx="12187767"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a:extLst>
              <a:ext uri="{FF2B5EF4-FFF2-40B4-BE49-F238E27FC236}">
                <a16:creationId xmlns:a16="http://schemas.microsoft.com/office/drawing/2014/main" id="{8616D7E7-BCD5-4CFC-8100-D38E60356EA8}"/>
              </a:ext>
            </a:extLst>
          </p:cNvPr>
          <p:cNvSpPr>
            <a:spLocks noGrp="1"/>
          </p:cNvSpPr>
          <p:nvPr>
            <p:ph type="title"/>
          </p:nvPr>
        </p:nvSpPr>
        <p:spPr>
          <a:xfrm>
            <a:off x="838200" y="945591"/>
            <a:ext cx="10515600" cy="749808"/>
          </a:xfrm>
        </p:spPr>
        <p:txBody>
          <a:bodyPr>
            <a:normAutofit/>
          </a:bodyPr>
          <a:lstStyle>
            <a:lvl1pPr>
              <a:defRPr sz="2800">
                <a:solidFill>
                  <a:schemeClr val="accent1">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1102845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4072D9-32B1-42B4-A3D3-498598D3B272}" type="slidenum">
              <a:rPr lang="en-GB" smtClean="0"/>
              <a:t>‹#›</a:t>
            </a:fld>
            <a:endParaRPr lang="en-GB"/>
          </a:p>
        </p:txBody>
      </p:sp>
    </p:spTree>
    <p:extLst>
      <p:ext uri="{BB962C8B-B14F-4D97-AF65-F5344CB8AC3E}">
        <p14:creationId xmlns:p14="http://schemas.microsoft.com/office/powerpoint/2010/main" val="3431406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253A7E-C328-47D4-903C-3379FBE807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FB18F1C-F83B-4BD6-AF7F-D3F6D06DD6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97DB04-F35A-4D47-B154-E1DB91A6B4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C2B7D-3900-43C7-AEA0-83D0289129A4}" type="datetimeFigureOut">
              <a:rPr lang="en-GB" smtClean="0"/>
              <a:t>10/09/2020</a:t>
            </a:fld>
            <a:endParaRPr lang="en-GB"/>
          </a:p>
        </p:txBody>
      </p:sp>
      <p:sp>
        <p:nvSpPr>
          <p:cNvPr id="5" name="Footer Placeholder 4">
            <a:extLst>
              <a:ext uri="{FF2B5EF4-FFF2-40B4-BE49-F238E27FC236}">
                <a16:creationId xmlns:a16="http://schemas.microsoft.com/office/drawing/2014/main" id="{39B1D03D-4BBE-4B05-8C7D-7425E1D7C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4906EF9-6A68-41EC-BB83-5336DFF9BB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42846-B40D-45C4-8DCC-70C4544BB5CF}" type="slidenum">
              <a:rPr lang="en-GB" smtClean="0"/>
              <a:t>‹#›</a:t>
            </a:fld>
            <a:endParaRPr lang="en-GB"/>
          </a:p>
        </p:txBody>
      </p:sp>
    </p:spTree>
    <p:extLst>
      <p:ext uri="{BB962C8B-B14F-4D97-AF65-F5344CB8AC3E}">
        <p14:creationId xmlns:p14="http://schemas.microsoft.com/office/powerpoint/2010/main" val="366280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7.emf"/><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emf"/><Relationship Id="rId9" Type="http://schemas.openxmlformats.org/officeDocument/2006/relationships/chart" Target="../charts/char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chart" Target="../charts/char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9.sv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svg"/><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CA40A-46DD-41B9-82C6-6EBE24B70090}"/>
              </a:ext>
            </a:extLst>
          </p:cNvPr>
          <p:cNvSpPr>
            <a:spLocks noGrp="1"/>
          </p:cNvSpPr>
          <p:nvPr>
            <p:ph type="ctrTitle"/>
          </p:nvPr>
        </p:nvSpPr>
        <p:spPr>
          <a:xfrm>
            <a:off x="1524000" y="3103418"/>
            <a:ext cx="9144000" cy="1681764"/>
          </a:xfrm>
        </p:spPr>
        <p:txBody>
          <a:bodyPr>
            <a:normAutofit/>
          </a:bodyPr>
          <a:lstStyle/>
          <a:p>
            <a:r>
              <a:rPr lang="en-US" sz="4800" dirty="0">
                <a:latin typeface="Arial" panose="020B0604020202020204" pitchFamily="34" charset="0"/>
                <a:cs typeface="Arial" panose="020B0604020202020204" pitchFamily="34" charset="0"/>
                <a:sym typeface="Wingdings" panose="05000000000000000000" pitchFamily="2" charset="2"/>
              </a:rPr>
              <a:t>Grid connections for </a:t>
            </a:r>
            <a:br>
              <a:rPr lang="en-US" sz="4800" dirty="0">
                <a:latin typeface="Arial" panose="020B0604020202020204" pitchFamily="34" charset="0"/>
                <a:cs typeface="Arial" panose="020B0604020202020204" pitchFamily="34" charset="0"/>
                <a:sym typeface="Wingdings" panose="05000000000000000000" pitchFamily="2" charset="2"/>
              </a:rPr>
            </a:br>
            <a:r>
              <a:rPr lang="en-US" sz="4800" dirty="0">
                <a:latin typeface="Arial" panose="020B0604020202020204" pitchFamily="34" charset="0"/>
                <a:cs typeface="Arial" panose="020B0604020202020204" pitchFamily="34" charset="0"/>
                <a:sym typeface="Wingdings" panose="05000000000000000000" pitchFamily="2" charset="2"/>
              </a:rPr>
              <a:t>Energy Security in ASEAN</a:t>
            </a:r>
            <a:endParaRPr lang="en-GB" sz="4800" b="1" u="sng"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1ACA78A-08DA-479A-BEBC-9BCF2058926C}"/>
              </a:ext>
            </a:extLst>
          </p:cNvPr>
          <p:cNvSpPr>
            <a:spLocks noGrp="1"/>
          </p:cNvSpPr>
          <p:nvPr>
            <p:ph type="subTitle" idx="1"/>
          </p:nvPr>
        </p:nvSpPr>
        <p:spPr>
          <a:xfrm>
            <a:off x="1524000" y="4892674"/>
            <a:ext cx="9144000" cy="584395"/>
          </a:xfrm>
        </p:spPr>
        <p:txBody>
          <a:bodyPr>
            <a:noAutofit/>
          </a:bodyPr>
          <a:lstStyle/>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Dr Nuki Agya Utama, ACE Executive Director</a:t>
            </a:r>
          </a:p>
          <a:p>
            <a:r>
              <a:rPr lang="en-US" sz="1800" dirty="0">
                <a:latin typeface="Arial" panose="020B0604020202020204" pitchFamily="34" charset="0"/>
                <a:cs typeface="Arial" panose="020B0604020202020204" pitchFamily="34" charset="0"/>
              </a:rPr>
              <a:t>2020 APERC Online Energy Security Workshop, 10 September 2020</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4862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D0C9E2-A939-4E13-AA98-2C292E4138BB}"/>
              </a:ext>
            </a:extLst>
          </p:cNvPr>
          <p:cNvPicPr>
            <a:picLocks noChangeAspect="1"/>
          </p:cNvPicPr>
          <p:nvPr/>
        </p:nvPicPr>
        <p:blipFill>
          <a:blip r:embed="rId2"/>
          <a:stretch>
            <a:fillRect/>
          </a:stretch>
        </p:blipFill>
        <p:spPr>
          <a:xfrm>
            <a:off x="-672736" y="28859"/>
            <a:ext cx="12864736" cy="1239926"/>
          </a:xfrm>
          <a:prstGeom prst="rect">
            <a:avLst/>
          </a:prstGeom>
        </p:spPr>
      </p:pic>
      <p:sp>
        <p:nvSpPr>
          <p:cNvPr id="5" name="Slide Number Placeholder 2">
            <a:extLst>
              <a:ext uri="{FF2B5EF4-FFF2-40B4-BE49-F238E27FC236}">
                <a16:creationId xmlns:a16="http://schemas.microsoft.com/office/drawing/2014/main" id="{E23097A1-4AF1-47DA-90F5-FA42412A8202}"/>
              </a:ext>
            </a:extLst>
          </p:cNvPr>
          <p:cNvSpPr txBox="1">
            <a:spLocks/>
          </p:cNvSpPr>
          <p:nvPr/>
        </p:nvSpPr>
        <p:spPr>
          <a:xfrm>
            <a:off x="11578728" y="6411818"/>
            <a:ext cx="613272" cy="462284"/>
          </a:xfrm>
          <a:prstGeom prst="rect">
            <a:avLst/>
          </a:prstGeom>
          <a:solidFill>
            <a:srgbClr val="004585"/>
          </a:solidFill>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D4072D9-32B1-42B4-A3D3-498598D3B272}" type="slidenum">
              <a:rPr kumimoji="0" lang="en-GB" sz="24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B87B527-5C0F-4034-B3EB-6BDD22393591}"/>
              </a:ext>
            </a:extLst>
          </p:cNvPr>
          <p:cNvSpPr/>
          <p:nvPr/>
        </p:nvSpPr>
        <p:spPr>
          <a:xfrm>
            <a:off x="0" y="6358639"/>
            <a:ext cx="11440886" cy="531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1892A10F-2A76-4DBF-8034-C57772818CAC}"/>
              </a:ext>
            </a:extLst>
          </p:cNvPr>
          <p:cNvSpPr txBox="1"/>
          <p:nvPr/>
        </p:nvSpPr>
        <p:spPr>
          <a:xfrm>
            <a:off x="364529" y="6467646"/>
            <a:ext cx="3094117" cy="276999"/>
          </a:xfrm>
          <a:prstGeom prst="rect">
            <a:avLst/>
          </a:prstGeom>
          <a:noFill/>
        </p:spPr>
        <p:txBody>
          <a:bodyPr wrap="none" rtlCol="0">
            <a:spAutoFit/>
          </a:bodyPr>
          <a:lstStyle/>
          <a:p>
            <a:r>
              <a:rPr lang="en-US" sz="1200" b="1">
                <a:solidFill>
                  <a:srgbClr val="2F5573"/>
                </a:solidFill>
                <a:latin typeface="Arial" panose="020B0604020202020204" pitchFamily="34" charset="0"/>
                <a:cs typeface="Arial" panose="020B0604020202020204" pitchFamily="34" charset="0"/>
              </a:rPr>
              <a:t>One Community for Sustainable Energy</a:t>
            </a:r>
            <a:endParaRPr lang="en-ID" sz="1200" b="1">
              <a:solidFill>
                <a:srgbClr val="2F5573"/>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48D014-162F-4880-A5F8-AED2216B9AA1}"/>
              </a:ext>
            </a:extLst>
          </p:cNvPr>
          <p:cNvSpPr txBox="1"/>
          <p:nvPr/>
        </p:nvSpPr>
        <p:spPr>
          <a:xfrm>
            <a:off x="967906" y="384365"/>
            <a:ext cx="10767619" cy="461665"/>
          </a:xfrm>
          <a:prstGeom prst="rect">
            <a:avLst/>
          </a:prstGeom>
          <a:noFill/>
        </p:spPr>
        <p:txBody>
          <a:bodyPr wrap="square" rtlCol="0">
            <a:spAutoFit/>
          </a:bodyPr>
          <a:lstStyle/>
          <a:p>
            <a:pPr marL="0" indent="0">
              <a:buFont typeface="Arial" panose="020B0604020202020204" pitchFamily="34" charset="0"/>
              <a:buNone/>
            </a:pPr>
            <a:r>
              <a:rPr lang="en-US" sz="2400" b="1" dirty="0">
                <a:solidFill>
                  <a:schemeClr val="bg1"/>
                </a:solidFill>
                <a:latin typeface="Arial" panose="020B0604020202020204" pitchFamily="34" charset="0"/>
                <a:cs typeface="Arial" panose="020B0604020202020204" pitchFamily="34" charset="0"/>
              </a:rPr>
              <a:t>Energy Landscape</a:t>
            </a:r>
            <a:endParaRPr lang="en-US" sz="24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FB35CD3-20C3-41BC-B93F-E68B44CC349E}"/>
              </a:ext>
            </a:extLst>
          </p:cNvPr>
          <p:cNvSpPr txBox="1"/>
          <p:nvPr/>
        </p:nvSpPr>
        <p:spPr>
          <a:xfrm>
            <a:off x="197565" y="1110231"/>
            <a:ext cx="11796869" cy="2092881"/>
          </a:xfrm>
          <a:prstGeom prst="rect">
            <a:avLst/>
          </a:prstGeom>
          <a:noFill/>
        </p:spPr>
        <p:txBody>
          <a:bodyPr wrap="square" rtlCol="0">
            <a:spAutoFit/>
          </a:bodyPr>
          <a:lstStyle/>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Arial" panose="020B0604020202020204" pitchFamily="34" charset="0"/>
              </a:rPr>
              <a:t>With a continuously growing demand, ensuring the availability of energy sources will be a key in sustaining ASEAN’s collective growth as a region.</a:t>
            </a:r>
          </a:p>
          <a:p>
            <a:pPr marL="285750" indent="-285750">
              <a:buFont typeface="Arial" panose="020B0604020202020204" pitchFamily="34" charset="0"/>
              <a:buChar char="•"/>
            </a:pPr>
            <a:r>
              <a:rPr lang="en-US" sz="1600" dirty="0">
                <a:latin typeface="Calibri" panose="020F0502020204030204" pitchFamily="34" charset="0"/>
                <a:ea typeface="Calibri" panose="020F0502020204030204" pitchFamily="34" charset="0"/>
                <a:cs typeface="Arial" panose="020B0604020202020204" pitchFamily="34" charset="0"/>
              </a:rPr>
              <a:t>T</a:t>
            </a:r>
            <a:r>
              <a:rPr lang="en-US" sz="1600" dirty="0">
                <a:effectLst/>
                <a:latin typeface="Calibri" panose="020F0502020204030204" pitchFamily="34" charset="0"/>
                <a:ea typeface="Calibri" panose="020F0502020204030204" pitchFamily="34" charset="0"/>
                <a:cs typeface="Arial" panose="020B0604020202020204" pitchFamily="34" charset="0"/>
              </a:rPr>
              <a:t>he historical energy supply is still fossil-fuel based, dominated by oil with a growing proportion of coal.</a:t>
            </a: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Arial" panose="020B0604020202020204" pitchFamily="34" charset="0"/>
              </a:rPr>
              <a:t>While ASEAN is showing growing reliance on fossil fuels, the ability to supply this energy domestically depends on its local reserves, and production.</a:t>
            </a: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Arial" panose="020B0604020202020204" pitchFamily="34" charset="0"/>
              </a:rPr>
              <a:t>The lower of local fossil fuel resources, comparing to other regions, continues to put pressure on regional energy security, with the total energy import dependency of ASEAN at 40% in 2017. </a:t>
            </a:r>
            <a:endParaRPr lang="en-ID" sz="1600" dirty="0"/>
          </a:p>
          <a:p>
            <a:pPr marL="285750" indent="-285750">
              <a:buFont typeface="Arial" panose="020B0604020202020204" pitchFamily="34" charset="0"/>
              <a:buChar char="•"/>
            </a:pPr>
            <a:endParaRPr lang="en-ID" sz="1600" dirty="0"/>
          </a:p>
        </p:txBody>
      </p:sp>
      <p:graphicFrame>
        <p:nvGraphicFramePr>
          <p:cNvPr id="36" name="Chart 35">
            <a:extLst>
              <a:ext uri="{FF2B5EF4-FFF2-40B4-BE49-F238E27FC236}">
                <a16:creationId xmlns:a16="http://schemas.microsoft.com/office/drawing/2014/main" id="{35F63E1A-6C5C-4774-837B-8F03689940FC}"/>
              </a:ext>
            </a:extLst>
          </p:cNvPr>
          <p:cNvGraphicFramePr>
            <a:graphicFrameLocks/>
          </p:cNvGraphicFramePr>
          <p:nvPr>
            <p:extLst>
              <p:ext uri="{D42A27DB-BD31-4B8C-83A1-F6EECF244321}">
                <p14:modId xmlns:p14="http://schemas.microsoft.com/office/powerpoint/2010/main" val="2975239808"/>
              </p:ext>
            </p:extLst>
          </p:nvPr>
        </p:nvGraphicFramePr>
        <p:xfrm>
          <a:off x="9939" y="2983019"/>
          <a:ext cx="4780939" cy="339383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3FC25A91-DA7D-419A-8030-A3B0A71B9918}"/>
              </a:ext>
            </a:extLst>
          </p:cNvPr>
          <p:cNvSpPr txBox="1"/>
          <p:nvPr/>
        </p:nvSpPr>
        <p:spPr>
          <a:xfrm>
            <a:off x="769562" y="3348215"/>
            <a:ext cx="1753300" cy="492443"/>
          </a:xfrm>
          <a:prstGeom prst="rect">
            <a:avLst/>
          </a:prstGeom>
          <a:solidFill>
            <a:srgbClr val="0070C0"/>
          </a:solidFill>
        </p:spPr>
        <p:txBody>
          <a:bodyPr wrap="none" rtlCol="0">
            <a:spAutoFit/>
          </a:bodyPr>
          <a:lstStyle/>
          <a:p>
            <a:r>
              <a:rPr lang="en-ID" sz="1200" dirty="0">
                <a:solidFill>
                  <a:schemeClr val="bg1"/>
                </a:solidFill>
              </a:rPr>
              <a:t>CAGR 2.5%,</a:t>
            </a:r>
          </a:p>
          <a:p>
            <a:r>
              <a:rPr lang="en-ID" sz="1200" i="1" dirty="0">
                <a:solidFill>
                  <a:schemeClr val="bg1"/>
                </a:solidFill>
              </a:rPr>
              <a:t>From 2005 to 2017, </a:t>
            </a:r>
            <a:r>
              <a:rPr lang="en-ID" sz="1400" b="1" i="1" dirty="0">
                <a:solidFill>
                  <a:schemeClr val="accent4">
                    <a:lumMod val="40000"/>
                    <a:lumOff val="60000"/>
                  </a:schemeClr>
                </a:solidFill>
              </a:rPr>
              <a:t>35%</a:t>
            </a:r>
            <a:endParaRPr lang="en-ID" sz="1200" b="1" i="1" dirty="0">
              <a:solidFill>
                <a:schemeClr val="accent4">
                  <a:lumMod val="40000"/>
                  <a:lumOff val="60000"/>
                </a:schemeClr>
              </a:solidFill>
            </a:endParaRPr>
          </a:p>
        </p:txBody>
      </p:sp>
      <p:sp>
        <p:nvSpPr>
          <p:cNvPr id="18" name="TextBox 17">
            <a:extLst>
              <a:ext uri="{FF2B5EF4-FFF2-40B4-BE49-F238E27FC236}">
                <a16:creationId xmlns:a16="http://schemas.microsoft.com/office/drawing/2014/main" id="{6C3CD86A-375F-4A0F-9D64-FC269B8B92C3}"/>
              </a:ext>
            </a:extLst>
          </p:cNvPr>
          <p:cNvSpPr txBox="1"/>
          <p:nvPr/>
        </p:nvSpPr>
        <p:spPr>
          <a:xfrm>
            <a:off x="2105435" y="4521973"/>
            <a:ext cx="1756506" cy="492443"/>
          </a:xfrm>
          <a:prstGeom prst="rect">
            <a:avLst/>
          </a:prstGeom>
          <a:solidFill>
            <a:schemeClr val="accent2">
              <a:lumMod val="75000"/>
            </a:schemeClr>
          </a:solidFill>
        </p:spPr>
        <p:txBody>
          <a:bodyPr wrap="none" rtlCol="0">
            <a:spAutoFit/>
          </a:bodyPr>
          <a:lstStyle/>
          <a:p>
            <a:r>
              <a:rPr lang="en-ID" sz="1200" dirty="0">
                <a:solidFill>
                  <a:schemeClr val="bg1"/>
                </a:solidFill>
              </a:rPr>
              <a:t>CAGR 4.7%</a:t>
            </a:r>
          </a:p>
          <a:p>
            <a:r>
              <a:rPr lang="en-ID" sz="1200" i="1" dirty="0">
                <a:solidFill>
                  <a:schemeClr val="bg1"/>
                </a:solidFill>
              </a:rPr>
              <a:t>From 2005 to 2017, </a:t>
            </a:r>
            <a:r>
              <a:rPr lang="en-ID" sz="1400" b="1" i="1" dirty="0">
                <a:solidFill>
                  <a:srgbClr val="FFFF00"/>
                </a:solidFill>
              </a:rPr>
              <a:t>73%</a:t>
            </a:r>
            <a:endParaRPr lang="en-ID" sz="1200" b="1" i="1" dirty="0">
              <a:solidFill>
                <a:srgbClr val="FFFF00"/>
              </a:solidFill>
            </a:endParaRPr>
          </a:p>
        </p:txBody>
      </p:sp>
      <p:graphicFrame>
        <p:nvGraphicFramePr>
          <p:cNvPr id="39" name="Chart 38">
            <a:extLst>
              <a:ext uri="{FF2B5EF4-FFF2-40B4-BE49-F238E27FC236}">
                <a16:creationId xmlns:a16="http://schemas.microsoft.com/office/drawing/2014/main" id="{C305587A-DD8C-4317-9ED3-169BB6EBB285}"/>
              </a:ext>
            </a:extLst>
          </p:cNvPr>
          <p:cNvGraphicFramePr>
            <a:graphicFrameLocks/>
          </p:cNvGraphicFramePr>
          <p:nvPr>
            <p:extLst>
              <p:ext uri="{D42A27DB-BD31-4B8C-83A1-F6EECF244321}">
                <p14:modId xmlns:p14="http://schemas.microsoft.com/office/powerpoint/2010/main" val="1193377097"/>
              </p:ext>
            </p:extLst>
          </p:nvPr>
        </p:nvGraphicFramePr>
        <p:xfrm>
          <a:off x="5120843" y="2700146"/>
          <a:ext cx="3495120" cy="21074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0" name="Chart 39">
            <a:extLst>
              <a:ext uri="{FF2B5EF4-FFF2-40B4-BE49-F238E27FC236}">
                <a16:creationId xmlns:a16="http://schemas.microsoft.com/office/drawing/2014/main" id="{ECADFE13-3CF8-41CA-8BF7-E7D31C9FA248}"/>
              </a:ext>
            </a:extLst>
          </p:cNvPr>
          <p:cNvGraphicFramePr/>
          <p:nvPr>
            <p:extLst>
              <p:ext uri="{D42A27DB-BD31-4B8C-83A1-F6EECF244321}">
                <p14:modId xmlns:p14="http://schemas.microsoft.com/office/powerpoint/2010/main" val="3531831137"/>
              </p:ext>
            </p:extLst>
          </p:nvPr>
        </p:nvGraphicFramePr>
        <p:xfrm>
          <a:off x="8473624" y="2585563"/>
          <a:ext cx="3656712" cy="20557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Chart 40">
            <a:extLst>
              <a:ext uri="{FF2B5EF4-FFF2-40B4-BE49-F238E27FC236}">
                <a16:creationId xmlns:a16="http://schemas.microsoft.com/office/drawing/2014/main" id="{8113DF96-57CB-4ED9-8E6F-2E09C00EE51F}"/>
              </a:ext>
            </a:extLst>
          </p:cNvPr>
          <p:cNvGraphicFramePr/>
          <p:nvPr>
            <p:extLst>
              <p:ext uri="{D42A27DB-BD31-4B8C-83A1-F6EECF244321}">
                <p14:modId xmlns:p14="http://schemas.microsoft.com/office/powerpoint/2010/main" val="2758531695"/>
              </p:ext>
            </p:extLst>
          </p:nvPr>
        </p:nvGraphicFramePr>
        <p:xfrm>
          <a:off x="8198042" y="4437440"/>
          <a:ext cx="3777045" cy="2055794"/>
        </p:xfrm>
        <a:graphic>
          <a:graphicData uri="http://schemas.openxmlformats.org/drawingml/2006/chart">
            <c:chart xmlns:c="http://schemas.openxmlformats.org/drawingml/2006/chart" xmlns:r="http://schemas.openxmlformats.org/officeDocument/2006/relationships" r:id="rId6"/>
          </a:graphicData>
        </a:graphic>
      </p:graphicFrame>
      <p:sp>
        <p:nvSpPr>
          <p:cNvPr id="23" name="Rectangle 22">
            <a:extLst>
              <a:ext uri="{FF2B5EF4-FFF2-40B4-BE49-F238E27FC236}">
                <a16:creationId xmlns:a16="http://schemas.microsoft.com/office/drawing/2014/main" id="{07660F35-C0BA-4F73-87D8-601DE1B064F7}"/>
              </a:ext>
            </a:extLst>
          </p:cNvPr>
          <p:cNvSpPr/>
          <p:nvPr/>
        </p:nvSpPr>
        <p:spPr>
          <a:xfrm>
            <a:off x="8920480" y="5709920"/>
            <a:ext cx="1483360" cy="2678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3" name="Rectangle 42">
            <a:extLst>
              <a:ext uri="{FF2B5EF4-FFF2-40B4-BE49-F238E27FC236}">
                <a16:creationId xmlns:a16="http://schemas.microsoft.com/office/drawing/2014/main" id="{104CD864-F922-46EE-B189-EB9B789EFDEE}"/>
              </a:ext>
            </a:extLst>
          </p:cNvPr>
          <p:cNvSpPr/>
          <p:nvPr/>
        </p:nvSpPr>
        <p:spPr>
          <a:xfrm>
            <a:off x="9344884" y="3798910"/>
            <a:ext cx="1483360" cy="2678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44" name="Chart 43">
            <a:extLst>
              <a:ext uri="{FF2B5EF4-FFF2-40B4-BE49-F238E27FC236}">
                <a16:creationId xmlns:a16="http://schemas.microsoft.com/office/drawing/2014/main" id="{065C5286-9EAD-44F4-845B-ACDAFA6E2EA9}"/>
              </a:ext>
            </a:extLst>
          </p:cNvPr>
          <p:cNvGraphicFramePr>
            <a:graphicFrameLocks/>
          </p:cNvGraphicFramePr>
          <p:nvPr>
            <p:extLst>
              <p:ext uri="{D42A27DB-BD31-4B8C-83A1-F6EECF244321}">
                <p14:modId xmlns:p14="http://schemas.microsoft.com/office/powerpoint/2010/main" val="1496344575"/>
              </p:ext>
            </p:extLst>
          </p:nvPr>
        </p:nvGraphicFramePr>
        <p:xfrm>
          <a:off x="4965594" y="4680478"/>
          <a:ext cx="3052410" cy="1745289"/>
        </p:xfrm>
        <a:graphic>
          <a:graphicData uri="http://schemas.openxmlformats.org/drawingml/2006/chart">
            <c:chart xmlns:c="http://schemas.openxmlformats.org/drawingml/2006/chart" xmlns:r="http://schemas.openxmlformats.org/officeDocument/2006/relationships" r:id="rId7"/>
          </a:graphicData>
        </a:graphic>
      </p:graphicFrame>
      <p:sp>
        <p:nvSpPr>
          <p:cNvPr id="45" name="TextBox 44">
            <a:extLst>
              <a:ext uri="{FF2B5EF4-FFF2-40B4-BE49-F238E27FC236}">
                <a16:creationId xmlns:a16="http://schemas.microsoft.com/office/drawing/2014/main" id="{EE524B3F-B98B-4A28-B485-F40AFB69F8EA}"/>
              </a:ext>
            </a:extLst>
          </p:cNvPr>
          <p:cNvSpPr txBox="1"/>
          <p:nvPr/>
        </p:nvSpPr>
        <p:spPr>
          <a:xfrm>
            <a:off x="6934649" y="5084500"/>
            <a:ext cx="1046480" cy="276999"/>
          </a:xfrm>
          <a:prstGeom prst="rect">
            <a:avLst/>
          </a:prstGeom>
          <a:noFill/>
        </p:spPr>
        <p:txBody>
          <a:bodyPr wrap="square" rtlCol="0">
            <a:spAutoFit/>
          </a:bodyPr>
          <a:lstStyle/>
          <a:p>
            <a:r>
              <a:rPr lang="en-ID" sz="1200" dirty="0">
                <a:solidFill>
                  <a:schemeClr val="accent2">
                    <a:lumMod val="75000"/>
                  </a:schemeClr>
                </a:solidFill>
              </a:rPr>
              <a:t>Imported Oil</a:t>
            </a:r>
          </a:p>
        </p:txBody>
      </p:sp>
      <p:sp>
        <p:nvSpPr>
          <p:cNvPr id="47" name="TextBox 46">
            <a:extLst>
              <a:ext uri="{FF2B5EF4-FFF2-40B4-BE49-F238E27FC236}">
                <a16:creationId xmlns:a16="http://schemas.microsoft.com/office/drawing/2014/main" id="{72041A28-8081-427D-A556-98E198108FF2}"/>
              </a:ext>
            </a:extLst>
          </p:cNvPr>
          <p:cNvSpPr txBox="1"/>
          <p:nvPr/>
        </p:nvSpPr>
        <p:spPr>
          <a:xfrm>
            <a:off x="6873931" y="5656459"/>
            <a:ext cx="1168861" cy="276999"/>
          </a:xfrm>
          <a:prstGeom prst="rect">
            <a:avLst/>
          </a:prstGeom>
          <a:noFill/>
        </p:spPr>
        <p:txBody>
          <a:bodyPr wrap="square" rtlCol="0">
            <a:spAutoFit/>
          </a:bodyPr>
          <a:lstStyle/>
          <a:p>
            <a:r>
              <a:rPr lang="en-ID" sz="1200" dirty="0">
                <a:solidFill>
                  <a:schemeClr val="accent1">
                    <a:lumMod val="75000"/>
                  </a:schemeClr>
                </a:solidFill>
              </a:rPr>
              <a:t>Imported Coal</a:t>
            </a:r>
          </a:p>
        </p:txBody>
      </p:sp>
      <p:sp>
        <p:nvSpPr>
          <p:cNvPr id="49" name="TextBox 48">
            <a:extLst>
              <a:ext uri="{FF2B5EF4-FFF2-40B4-BE49-F238E27FC236}">
                <a16:creationId xmlns:a16="http://schemas.microsoft.com/office/drawing/2014/main" id="{BCF35200-A48C-431D-B0BA-11BA7FE92F9E}"/>
              </a:ext>
            </a:extLst>
          </p:cNvPr>
          <p:cNvSpPr txBox="1"/>
          <p:nvPr/>
        </p:nvSpPr>
        <p:spPr>
          <a:xfrm>
            <a:off x="7138091" y="5977771"/>
            <a:ext cx="1168861" cy="276999"/>
          </a:xfrm>
          <a:prstGeom prst="rect">
            <a:avLst/>
          </a:prstGeom>
          <a:noFill/>
        </p:spPr>
        <p:txBody>
          <a:bodyPr wrap="square" rtlCol="0">
            <a:spAutoFit/>
          </a:bodyPr>
          <a:lstStyle/>
          <a:p>
            <a:r>
              <a:rPr lang="en-ID" sz="1200" dirty="0">
                <a:solidFill>
                  <a:schemeClr val="tx1">
                    <a:lumMod val="65000"/>
                    <a:lumOff val="35000"/>
                  </a:schemeClr>
                </a:solidFill>
              </a:rPr>
              <a:t>Imported NG</a:t>
            </a:r>
          </a:p>
        </p:txBody>
      </p:sp>
      <p:sp>
        <p:nvSpPr>
          <p:cNvPr id="50" name="Oval 49">
            <a:extLst>
              <a:ext uri="{FF2B5EF4-FFF2-40B4-BE49-F238E27FC236}">
                <a16:creationId xmlns:a16="http://schemas.microsoft.com/office/drawing/2014/main" id="{69BBD0EE-DF09-490B-ADAA-F9095189216B}"/>
              </a:ext>
            </a:extLst>
          </p:cNvPr>
          <p:cNvSpPr/>
          <p:nvPr/>
        </p:nvSpPr>
        <p:spPr>
          <a:xfrm>
            <a:off x="5222240" y="5084500"/>
            <a:ext cx="2951014" cy="5161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2929006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39C704E-CF4B-4565-B67E-CD30CE8DC45D}"/>
              </a:ext>
            </a:extLst>
          </p:cNvPr>
          <p:cNvSpPr/>
          <p:nvPr/>
        </p:nvSpPr>
        <p:spPr>
          <a:xfrm>
            <a:off x="8128789" y="2650822"/>
            <a:ext cx="3969240" cy="513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100" dirty="0">
                <a:solidFill>
                  <a:schemeClr val="accent5">
                    <a:lumMod val="50000"/>
                  </a:schemeClr>
                </a:solidFill>
                <a:latin typeface="Arial" panose="020B0604020202020204" pitchFamily="34" charset="0"/>
                <a:ea typeface="+mn-lt"/>
                <a:cs typeface="Arial" panose="020B0604020202020204" pitchFamily="34" charset="0"/>
              </a:rPr>
              <a:t>ASEAN has engaged the ASEAN DPs and IOs during the 37</a:t>
            </a:r>
            <a:r>
              <a:rPr lang="en-US" sz="1100" baseline="30000" dirty="0">
                <a:solidFill>
                  <a:schemeClr val="accent5">
                    <a:lumMod val="50000"/>
                  </a:schemeClr>
                </a:solidFill>
                <a:latin typeface="Arial" panose="020B0604020202020204" pitchFamily="34" charset="0"/>
                <a:ea typeface="+mn-lt"/>
                <a:cs typeface="Arial" panose="020B0604020202020204" pitchFamily="34" charset="0"/>
              </a:rPr>
              <a:t>th</a:t>
            </a:r>
            <a:r>
              <a:rPr lang="en-US" sz="1100" dirty="0">
                <a:solidFill>
                  <a:schemeClr val="accent5">
                    <a:lumMod val="50000"/>
                  </a:schemeClr>
                </a:solidFill>
                <a:latin typeface="Arial" panose="020B0604020202020204" pitchFamily="34" charset="0"/>
                <a:ea typeface="+mn-lt"/>
                <a:cs typeface="Arial" panose="020B0604020202020204" pitchFamily="34" charset="0"/>
              </a:rPr>
              <a:t> SOME last year.</a:t>
            </a:r>
            <a:endParaRPr lang="en-US" sz="1100" dirty="0">
              <a:solidFill>
                <a:schemeClr val="accent5">
                  <a:lumMod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1D0C9E2-A939-4E13-AA98-2C292E4138BB}"/>
              </a:ext>
            </a:extLst>
          </p:cNvPr>
          <p:cNvPicPr>
            <a:picLocks noChangeAspect="1"/>
          </p:cNvPicPr>
          <p:nvPr/>
        </p:nvPicPr>
        <p:blipFill>
          <a:blip r:embed="rId3"/>
          <a:stretch>
            <a:fillRect/>
          </a:stretch>
        </p:blipFill>
        <p:spPr>
          <a:xfrm>
            <a:off x="-672736" y="28858"/>
            <a:ext cx="12864736" cy="1385997"/>
          </a:xfrm>
          <a:prstGeom prst="rect">
            <a:avLst/>
          </a:prstGeom>
        </p:spPr>
      </p:pic>
      <p:sp>
        <p:nvSpPr>
          <p:cNvPr id="5" name="Slide Number Placeholder 2">
            <a:extLst>
              <a:ext uri="{FF2B5EF4-FFF2-40B4-BE49-F238E27FC236}">
                <a16:creationId xmlns:a16="http://schemas.microsoft.com/office/drawing/2014/main" id="{E23097A1-4AF1-47DA-90F5-FA42412A8202}"/>
              </a:ext>
            </a:extLst>
          </p:cNvPr>
          <p:cNvSpPr txBox="1">
            <a:spLocks/>
          </p:cNvSpPr>
          <p:nvPr/>
        </p:nvSpPr>
        <p:spPr>
          <a:xfrm>
            <a:off x="11578728" y="6411818"/>
            <a:ext cx="613272" cy="462284"/>
          </a:xfrm>
          <a:prstGeom prst="rect">
            <a:avLst/>
          </a:prstGeom>
          <a:solidFill>
            <a:srgbClr val="004585"/>
          </a:solidFill>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D4072D9-32B1-42B4-A3D3-498598D3B272}" type="slidenum">
              <a:rPr kumimoji="0" lang="en-GB" sz="24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B87B527-5C0F-4034-B3EB-6BDD22393591}"/>
              </a:ext>
            </a:extLst>
          </p:cNvPr>
          <p:cNvSpPr/>
          <p:nvPr/>
        </p:nvSpPr>
        <p:spPr>
          <a:xfrm>
            <a:off x="0" y="6358639"/>
            <a:ext cx="11440886" cy="531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1892A10F-2A76-4DBF-8034-C57772818CAC}"/>
              </a:ext>
            </a:extLst>
          </p:cNvPr>
          <p:cNvSpPr txBox="1"/>
          <p:nvPr/>
        </p:nvSpPr>
        <p:spPr>
          <a:xfrm>
            <a:off x="364529" y="6467646"/>
            <a:ext cx="3094117" cy="276999"/>
          </a:xfrm>
          <a:prstGeom prst="rect">
            <a:avLst/>
          </a:prstGeom>
          <a:noFill/>
        </p:spPr>
        <p:txBody>
          <a:bodyPr wrap="none" rtlCol="0">
            <a:spAutoFit/>
          </a:bodyPr>
          <a:lstStyle/>
          <a:p>
            <a:r>
              <a:rPr lang="en-US" sz="1200" b="1">
                <a:solidFill>
                  <a:srgbClr val="2F5573"/>
                </a:solidFill>
                <a:latin typeface="Arial" panose="020B0604020202020204" pitchFamily="34" charset="0"/>
                <a:cs typeface="Arial" panose="020B0604020202020204" pitchFamily="34" charset="0"/>
              </a:rPr>
              <a:t>One Community for Sustainable Energy</a:t>
            </a:r>
            <a:endParaRPr lang="en-ID" sz="1200" b="1">
              <a:solidFill>
                <a:srgbClr val="2F5573"/>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48D014-162F-4880-A5F8-AED2216B9AA1}"/>
              </a:ext>
            </a:extLst>
          </p:cNvPr>
          <p:cNvSpPr txBox="1"/>
          <p:nvPr/>
        </p:nvSpPr>
        <p:spPr>
          <a:xfrm>
            <a:off x="978066" y="364150"/>
            <a:ext cx="10767619" cy="830997"/>
          </a:xfrm>
          <a:prstGeom prst="rect">
            <a:avLst/>
          </a:prstGeom>
          <a:noFill/>
        </p:spPr>
        <p:txBody>
          <a:bodyPr wrap="square" rtlCol="0">
            <a:spAutoFit/>
          </a:bodyPr>
          <a:lstStyle/>
          <a:p>
            <a:pPr marL="0" indent="0">
              <a:buFont typeface="Arial" panose="020B0604020202020204" pitchFamily="34" charset="0"/>
              <a:buNone/>
            </a:pPr>
            <a:r>
              <a:rPr lang="en-US" sz="2400" b="1" dirty="0">
                <a:solidFill>
                  <a:schemeClr val="bg1"/>
                </a:solidFill>
                <a:latin typeface="Arial" panose="020B0604020202020204" pitchFamily="34" charset="0"/>
                <a:cs typeface="Arial" panose="020B0604020202020204" pitchFamily="34" charset="0"/>
              </a:rPr>
              <a:t>ASEAN Plan of Action for Energy Cooperation (APAEC ) 2016-2025: </a:t>
            </a:r>
            <a:r>
              <a:rPr lang="en-US" sz="2400" dirty="0">
                <a:solidFill>
                  <a:schemeClr val="bg1"/>
                </a:solidFill>
                <a:latin typeface="Arial" panose="020B0604020202020204" pitchFamily="34" charset="0"/>
                <a:cs typeface="Arial" panose="020B0604020202020204" pitchFamily="34" charset="0"/>
              </a:rPr>
              <a:t>Phase I 2016 – 2020 and Phase II 2021 – 2025</a:t>
            </a:r>
          </a:p>
        </p:txBody>
      </p:sp>
      <p:sp>
        <p:nvSpPr>
          <p:cNvPr id="2" name="TextBox 1">
            <a:extLst>
              <a:ext uri="{FF2B5EF4-FFF2-40B4-BE49-F238E27FC236}">
                <a16:creationId xmlns:a16="http://schemas.microsoft.com/office/drawing/2014/main" id="{81424521-1A94-4F1D-A14B-8DC999C6DD35}"/>
              </a:ext>
            </a:extLst>
          </p:cNvPr>
          <p:cNvSpPr txBox="1"/>
          <p:nvPr/>
        </p:nvSpPr>
        <p:spPr>
          <a:xfrm>
            <a:off x="1111146" y="1266273"/>
            <a:ext cx="10329740" cy="923330"/>
          </a:xfrm>
          <a:prstGeom prst="rect">
            <a:avLst/>
          </a:prstGeom>
          <a:noFill/>
        </p:spPr>
        <p:txBody>
          <a:bodyPr wrap="square" rtlCol="0">
            <a:spAutoFit/>
          </a:bodyPr>
          <a:lstStyle/>
          <a:p>
            <a:r>
              <a:rPr lang="en-US" sz="1800" i="1" dirty="0">
                <a:solidFill>
                  <a:schemeClr val="accent1">
                    <a:lumMod val="75000"/>
                  </a:schemeClr>
                </a:solidFill>
                <a:latin typeface="Arial" panose="020B0604020202020204" pitchFamily="34" charset="0"/>
                <a:cs typeface="Arial" panose="020B0604020202020204" pitchFamily="34" charset="0"/>
              </a:rPr>
              <a:t>“Enhancing Energy Connectivity and Market Integration in ASEAN to Achieve Energy Security, Accessibility, Affordability and Sustainability for All” </a:t>
            </a:r>
            <a:endParaRPr lang="en-US" sz="1800" dirty="0">
              <a:solidFill>
                <a:schemeClr val="accent1">
                  <a:lumMod val="75000"/>
                </a:schemeClr>
              </a:solidFill>
              <a:latin typeface="Arial" panose="020B0604020202020204" pitchFamily="34" charset="0"/>
              <a:cs typeface="Arial" panose="020B0604020202020204" pitchFamily="34" charset="0"/>
            </a:endParaRPr>
          </a:p>
          <a:p>
            <a:endParaRPr lang="en-ID"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79F74AFD-8046-460B-A02D-1788B23245A5}"/>
              </a:ext>
            </a:extLst>
          </p:cNvPr>
          <p:cNvGrpSpPr/>
          <p:nvPr/>
        </p:nvGrpSpPr>
        <p:grpSpPr>
          <a:xfrm>
            <a:off x="3507062" y="2357597"/>
            <a:ext cx="4602532" cy="3964051"/>
            <a:chOff x="-275992" y="1220039"/>
            <a:chExt cx="6523732" cy="5339948"/>
          </a:xfrm>
        </p:grpSpPr>
        <p:grpSp>
          <p:nvGrpSpPr>
            <p:cNvPr id="24" name="Group 23">
              <a:extLst>
                <a:ext uri="{FF2B5EF4-FFF2-40B4-BE49-F238E27FC236}">
                  <a16:creationId xmlns:a16="http://schemas.microsoft.com/office/drawing/2014/main" id="{35C7DA03-3E84-4A32-B623-600B1413C6F4}"/>
                </a:ext>
              </a:extLst>
            </p:cNvPr>
            <p:cNvGrpSpPr/>
            <p:nvPr/>
          </p:nvGrpSpPr>
          <p:grpSpPr>
            <a:xfrm>
              <a:off x="-275992" y="1220039"/>
              <a:ext cx="6523732" cy="5339948"/>
              <a:chOff x="-275992" y="1220039"/>
              <a:chExt cx="6523732" cy="5339948"/>
            </a:xfrm>
          </p:grpSpPr>
          <p:pic>
            <p:nvPicPr>
              <p:cNvPr id="26" name="Picture 25">
                <a:extLst>
                  <a:ext uri="{FF2B5EF4-FFF2-40B4-BE49-F238E27FC236}">
                    <a16:creationId xmlns:a16="http://schemas.microsoft.com/office/drawing/2014/main" id="{BAC7982E-2007-46AE-B9C4-3A1F826B838E}"/>
                  </a:ext>
                </a:extLst>
              </p:cNvPr>
              <p:cNvPicPr>
                <a:picLocks noChangeAspect="1"/>
              </p:cNvPicPr>
              <p:nvPr/>
            </p:nvPicPr>
            <p:blipFill>
              <a:blip r:embed="rId4"/>
              <a:stretch>
                <a:fillRect/>
              </a:stretch>
            </p:blipFill>
            <p:spPr>
              <a:xfrm>
                <a:off x="843493" y="1811207"/>
                <a:ext cx="4734242" cy="3836245"/>
              </a:xfrm>
              <a:prstGeom prst="rect">
                <a:avLst/>
              </a:prstGeom>
            </p:spPr>
          </p:pic>
          <p:sp>
            <p:nvSpPr>
              <p:cNvPr id="27" name="TextBox 26">
                <a:extLst>
                  <a:ext uri="{FF2B5EF4-FFF2-40B4-BE49-F238E27FC236}">
                    <a16:creationId xmlns:a16="http://schemas.microsoft.com/office/drawing/2014/main" id="{E388E4AF-12CD-4B78-A8D6-F8241D7E4521}"/>
                  </a:ext>
                </a:extLst>
              </p:cNvPr>
              <p:cNvSpPr txBox="1"/>
              <p:nvPr/>
            </p:nvSpPr>
            <p:spPr>
              <a:xfrm>
                <a:off x="2039973" y="1220039"/>
                <a:ext cx="1818639" cy="897585"/>
              </a:xfrm>
              <a:prstGeom prst="rect">
                <a:avLst/>
              </a:prstGeom>
              <a:noFill/>
            </p:spPr>
            <p:txBody>
              <a:bodyPr wrap="square" rtlCol="0">
                <a:spAutoFit/>
              </a:bodyPr>
              <a:lstStyle/>
              <a:p>
                <a:pPr algn="ctr"/>
                <a:r>
                  <a:rPr lang="en-US" sz="1200" b="1">
                    <a:solidFill>
                      <a:schemeClr val="accent5">
                        <a:lumMod val="50000"/>
                      </a:schemeClr>
                    </a:solidFill>
                    <a:latin typeface="Arial" panose="020B0604020202020204" pitchFamily="34" charset="0"/>
                    <a:cs typeface="Arial" panose="020B0604020202020204" pitchFamily="34" charset="0"/>
                  </a:rPr>
                  <a:t>ASEAN Power </a:t>
                </a:r>
              </a:p>
              <a:p>
                <a:pPr algn="ctr"/>
                <a:r>
                  <a:rPr lang="en-US" sz="1200" b="1">
                    <a:solidFill>
                      <a:schemeClr val="accent5">
                        <a:lumMod val="50000"/>
                      </a:schemeClr>
                    </a:solidFill>
                    <a:latin typeface="Arial" panose="020B0604020202020204" pitchFamily="34" charset="0"/>
                    <a:cs typeface="Arial" panose="020B0604020202020204" pitchFamily="34" charset="0"/>
                  </a:rPr>
                  <a:t>Grid (APG)</a:t>
                </a:r>
              </a:p>
              <a:p>
                <a:pPr algn="ctr"/>
                <a:endParaRPr lang="en-ID" sz="1400" b="1">
                  <a:solidFill>
                    <a:schemeClr val="accent5">
                      <a:lumMod val="50000"/>
                    </a:schemeClr>
                  </a:solidFill>
                  <a:latin typeface="Segoe UI" panose="020B0502040204020203" pitchFamily="34" charset="0"/>
                  <a:cs typeface="Segoe UI" panose="020B0502040204020203" pitchFamily="34" charset="0"/>
                </a:endParaRPr>
              </a:p>
            </p:txBody>
          </p:sp>
          <p:sp>
            <p:nvSpPr>
              <p:cNvPr id="28" name="TextBox 27">
                <a:extLst>
                  <a:ext uri="{FF2B5EF4-FFF2-40B4-BE49-F238E27FC236}">
                    <a16:creationId xmlns:a16="http://schemas.microsoft.com/office/drawing/2014/main" id="{54EA111B-DD06-45A3-9A19-CBE2DE8478C5}"/>
                  </a:ext>
                </a:extLst>
              </p:cNvPr>
              <p:cNvSpPr txBox="1"/>
              <p:nvPr/>
            </p:nvSpPr>
            <p:spPr>
              <a:xfrm>
                <a:off x="4501335" y="2419395"/>
                <a:ext cx="1310742" cy="979184"/>
              </a:xfrm>
              <a:prstGeom prst="rect">
                <a:avLst/>
              </a:prstGeom>
              <a:noFill/>
            </p:spPr>
            <p:txBody>
              <a:bodyPr wrap="square" rtlCol="0">
                <a:spAutoFit/>
              </a:bodyPr>
              <a:lstStyle/>
              <a:p>
                <a:r>
                  <a:rPr lang="en-US" sz="1050" b="1" dirty="0">
                    <a:solidFill>
                      <a:schemeClr val="accent5">
                        <a:lumMod val="50000"/>
                      </a:schemeClr>
                    </a:solidFill>
                    <a:latin typeface="Arial" panose="020B0604020202020204" pitchFamily="34" charset="0"/>
                    <a:cs typeface="Arial" panose="020B0604020202020204" pitchFamily="34" charset="0"/>
                  </a:rPr>
                  <a:t>Trans-ASEAN Gas Pipeline (TAGP)</a:t>
                </a:r>
              </a:p>
            </p:txBody>
          </p:sp>
          <p:sp>
            <p:nvSpPr>
              <p:cNvPr id="29" name="TextBox 28">
                <a:extLst>
                  <a:ext uri="{FF2B5EF4-FFF2-40B4-BE49-F238E27FC236}">
                    <a16:creationId xmlns:a16="http://schemas.microsoft.com/office/drawing/2014/main" id="{DD7A392A-9615-4684-984D-B9DEC6A91BE4}"/>
                  </a:ext>
                </a:extLst>
              </p:cNvPr>
              <p:cNvSpPr txBox="1"/>
              <p:nvPr/>
            </p:nvSpPr>
            <p:spPr>
              <a:xfrm>
                <a:off x="4840893" y="3951072"/>
                <a:ext cx="1406847" cy="764987"/>
              </a:xfrm>
              <a:prstGeom prst="rect">
                <a:avLst/>
              </a:prstGeom>
              <a:noFill/>
            </p:spPr>
            <p:txBody>
              <a:bodyPr wrap="square" rtlCol="0">
                <a:spAutoFit/>
              </a:bodyPr>
              <a:lstStyle/>
              <a:p>
                <a:r>
                  <a:rPr lang="en-US" sz="1050" b="1" dirty="0">
                    <a:solidFill>
                      <a:schemeClr val="accent5">
                        <a:lumMod val="50000"/>
                      </a:schemeClr>
                    </a:solidFill>
                    <a:latin typeface="Arial" panose="020B0604020202020204" pitchFamily="34" charset="0"/>
                    <a:cs typeface="Arial" panose="020B0604020202020204" pitchFamily="34" charset="0"/>
                  </a:rPr>
                  <a:t>Clean Coal Technology </a:t>
                </a:r>
              </a:p>
              <a:p>
                <a:r>
                  <a:rPr lang="en-US" sz="1050" b="1" dirty="0">
                    <a:solidFill>
                      <a:schemeClr val="accent5">
                        <a:lumMod val="50000"/>
                      </a:schemeClr>
                    </a:solidFill>
                    <a:latin typeface="Arial" panose="020B0604020202020204" pitchFamily="34" charset="0"/>
                    <a:cs typeface="Arial" panose="020B0604020202020204" pitchFamily="34" charset="0"/>
                  </a:rPr>
                  <a:t>(CCT) </a:t>
                </a:r>
              </a:p>
            </p:txBody>
          </p:sp>
          <p:sp>
            <p:nvSpPr>
              <p:cNvPr id="30" name="TextBox 29">
                <a:extLst>
                  <a:ext uri="{FF2B5EF4-FFF2-40B4-BE49-F238E27FC236}">
                    <a16:creationId xmlns:a16="http://schemas.microsoft.com/office/drawing/2014/main" id="{B2693F55-A4EF-4B45-B02F-5B438E8DBB94}"/>
                  </a:ext>
                </a:extLst>
              </p:cNvPr>
              <p:cNvSpPr txBox="1"/>
              <p:nvPr/>
            </p:nvSpPr>
            <p:spPr>
              <a:xfrm>
                <a:off x="3525880" y="5640020"/>
                <a:ext cx="2630028" cy="734388"/>
              </a:xfrm>
              <a:prstGeom prst="rect">
                <a:avLst/>
              </a:prstGeom>
              <a:noFill/>
            </p:spPr>
            <p:txBody>
              <a:bodyPr wrap="square" rtlCol="0">
                <a:spAutoFit/>
              </a:bodyPr>
              <a:lstStyle/>
              <a:p>
                <a:r>
                  <a:rPr lang="en-US" sz="1000" b="1" dirty="0">
                    <a:solidFill>
                      <a:schemeClr val="accent5">
                        <a:lumMod val="50000"/>
                      </a:schemeClr>
                    </a:solidFill>
                    <a:latin typeface="Arial" panose="020B0604020202020204" pitchFamily="34" charset="0"/>
                    <a:cs typeface="Arial" panose="020B0604020202020204" pitchFamily="34" charset="0"/>
                  </a:rPr>
                  <a:t>Energy Efficiency </a:t>
                </a:r>
              </a:p>
              <a:p>
                <a:r>
                  <a:rPr lang="en-US" sz="1000" b="1" dirty="0">
                    <a:solidFill>
                      <a:schemeClr val="accent5">
                        <a:lumMod val="50000"/>
                      </a:schemeClr>
                    </a:solidFill>
                    <a:latin typeface="Arial" panose="020B0604020202020204" pitchFamily="34" charset="0"/>
                    <a:cs typeface="Arial" panose="020B0604020202020204" pitchFamily="34" charset="0"/>
                  </a:rPr>
                  <a:t>&amp; Conservation </a:t>
                </a:r>
              </a:p>
              <a:p>
                <a:r>
                  <a:rPr lang="en-US" sz="1000" b="1" dirty="0">
                    <a:solidFill>
                      <a:schemeClr val="accent5">
                        <a:lumMod val="50000"/>
                      </a:schemeClr>
                    </a:solidFill>
                    <a:latin typeface="Arial" panose="020B0604020202020204" pitchFamily="34" charset="0"/>
                    <a:cs typeface="Arial" panose="020B0604020202020204" pitchFamily="34" charset="0"/>
                  </a:rPr>
                  <a:t>(EE&amp;C) </a:t>
                </a:r>
              </a:p>
            </p:txBody>
          </p:sp>
          <p:sp>
            <p:nvSpPr>
              <p:cNvPr id="31" name="TextBox 30">
                <a:extLst>
                  <a:ext uri="{FF2B5EF4-FFF2-40B4-BE49-F238E27FC236}">
                    <a16:creationId xmlns:a16="http://schemas.microsoft.com/office/drawing/2014/main" id="{E83EC553-A292-4B52-9ED3-9036FC675B80}"/>
                  </a:ext>
                </a:extLst>
              </p:cNvPr>
              <p:cNvSpPr txBox="1"/>
              <p:nvPr/>
            </p:nvSpPr>
            <p:spPr>
              <a:xfrm>
                <a:off x="843492" y="5723601"/>
                <a:ext cx="1718169" cy="836386"/>
              </a:xfrm>
              <a:prstGeom prst="rect">
                <a:avLst/>
              </a:prstGeom>
              <a:noFill/>
            </p:spPr>
            <p:txBody>
              <a:bodyPr wrap="square" rtlCol="0">
                <a:spAutoFit/>
              </a:bodyPr>
              <a:lstStyle/>
              <a:p>
                <a:pPr algn="r"/>
                <a:r>
                  <a:rPr lang="en-US" sz="1050" b="1" dirty="0">
                    <a:solidFill>
                      <a:schemeClr val="accent5">
                        <a:lumMod val="50000"/>
                      </a:schemeClr>
                    </a:solidFill>
                    <a:latin typeface="Arial" panose="020B0604020202020204" pitchFamily="34" charset="0"/>
                    <a:cs typeface="Arial" panose="020B0604020202020204" pitchFamily="34" charset="0"/>
                  </a:rPr>
                  <a:t>Renewable Energy (RE) </a:t>
                </a:r>
              </a:p>
              <a:p>
                <a:pPr algn="r"/>
                <a:endParaRPr lang="en-ID" sz="1400" dirty="0">
                  <a:solidFill>
                    <a:schemeClr val="accent5">
                      <a:lumMod val="50000"/>
                    </a:schemeClr>
                  </a:solidFill>
                </a:endParaRPr>
              </a:p>
            </p:txBody>
          </p:sp>
          <p:sp>
            <p:nvSpPr>
              <p:cNvPr id="32" name="TextBox 31">
                <a:extLst>
                  <a:ext uri="{FF2B5EF4-FFF2-40B4-BE49-F238E27FC236}">
                    <a16:creationId xmlns:a16="http://schemas.microsoft.com/office/drawing/2014/main" id="{5597827F-5815-49C4-B3E4-362A9C11959A}"/>
                  </a:ext>
                </a:extLst>
              </p:cNvPr>
              <p:cNvSpPr txBox="1"/>
              <p:nvPr/>
            </p:nvSpPr>
            <p:spPr>
              <a:xfrm>
                <a:off x="-275992" y="4485556"/>
                <a:ext cx="1816851" cy="1223980"/>
              </a:xfrm>
              <a:prstGeom prst="rect">
                <a:avLst/>
              </a:prstGeom>
              <a:noFill/>
            </p:spPr>
            <p:txBody>
              <a:bodyPr wrap="square" rtlCol="0">
                <a:spAutoFit/>
              </a:bodyPr>
              <a:lstStyle/>
              <a:p>
                <a:pPr algn="r"/>
                <a:r>
                  <a:rPr lang="en-US" sz="1050" b="1" dirty="0">
                    <a:solidFill>
                      <a:schemeClr val="accent5">
                        <a:lumMod val="50000"/>
                      </a:schemeClr>
                    </a:solidFill>
                    <a:latin typeface="Arial" panose="020B0604020202020204" pitchFamily="34" charset="0"/>
                    <a:cs typeface="Arial" panose="020B0604020202020204" pitchFamily="34" charset="0"/>
                  </a:rPr>
                  <a:t>Regional Energy Policy and Planning</a:t>
                </a:r>
              </a:p>
              <a:p>
                <a:pPr algn="r"/>
                <a:r>
                  <a:rPr lang="en-US" sz="1050" b="1" dirty="0">
                    <a:solidFill>
                      <a:schemeClr val="accent5">
                        <a:lumMod val="50000"/>
                      </a:schemeClr>
                    </a:solidFill>
                    <a:latin typeface="Arial" panose="020B0604020202020204" pitchFamily="34" charset="0"/>
                    <a:cs typeface="Arial" panose="020B0604020202020204" pitchFamily="34" charset="0"/>
                  </a:rPr>
                  <a:t>(REPP)</a:t>
                </a:r>
              </a:p>
              <a:p>
                <a:pPr algn="r"/>
                <a:endParaRPr lang="en-ID" sz="1100" b="1" dirty="0">
                  <a:solidFill>
                    <a:schemeClr val="accent5">
                      <a:lumMod val="50000"/>
                    </a:schemeClr>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63AEC650-1C4C-4AA7-A9EF-3BF958EEFDBE}"/>
                  </a:ext>
                </a:extLst>
              </p:cNvPr>
              <p:cNvSpPr txBox="1"/>
              <p:nvPr/>
            </p:nvSpPr>
            <p:spPr>
              <a:xfrm>
                <a:off x="-257510" y="2425601"/>
                <a:ext cx="1492814" cy="1223980"/>
              </a:xfrm>
              <a:prstGeom prst="rect">
                <a:avLst/>
              </a:prstGeom>
              <a:noFill/>
            </p:spPr>
            <p:txBody>
              <a:bodyPr wrap="square" rtlCol="0">
                <a:spAutoFit/>
              </a:bodyPr>
              <a:lstStyle/>
              <a:p>
                <a:pPr algn="r"/>
                <a:r>
                  <a:rPr lang="en-US" sz="1050" b="1" dirty="0">
                    <a:solidFill>
                      <a:schemeClr val="accent5">
                        <a:lumMod val="50000"/>
                      </a:schemeClr>
                    </a:solidFill>
                    <a:latin typeface="Arial" panose="020B0604020202020204" pitchFamily="34" charset="0"/>
                    <a:cs typeface="Arial" panose="020B0604020202020204" pitchFamily="34" charset="0"/>
                  </a:rPr>
                  <a:t>Civilian Nuclear Energy </a:t>
                </a:r>
              </a:p>
              <a:p>
                <a:pPr algn="r"/>
                <a:r>
                  <a:rPr lang="en-US" sz="1050" b="1" dirty="0">
                    <a:solidFill>
                      <a:schemeClr val="accent5">
                        <a:lumMod val="50000"/>
                      </a:schemeClr>
                    </a:solidFill>
                    <a:latin typeface="Arial" panose="020B0604020202020204" pitchFamily="34" charset="0"/>
                    <a:cs typeface="Arial" panose="020B0604020202020204" pitchFamily="34" charset="0"/>
                  </a:rPr>
                  <a:t>(CNE) </a:t>
                </a:r>
              </a:p>
              <a:p>
                <a:pPr algn="r"/>
                <a:endParaRPr lang="en-ID" sz="1100" b="1" dirty="0">
                  <a:solidFill>
                    <a:schemeClr val="accent5">
                      <a:lumMod val="50000"/>
                    </a:schemeClr>
                  </a:solidFill>
                  <a:latin typeface="Arial" panose="020B0604020202020204" pitchFamily="34" charset="0"/>
                  <a:cs typeface="Arial" panose="020B0604020202020204" pitchFamily="34" charset="0"/>
                </a:endParaRPr>
              </a:p>
            </p:txBody>
          </p:sp>
        </p:grpSp>
        <p:pic>
          <p:nvPicPr>
            <p:cNvPr id="25" name="Picture 24" descr="A picture containing pylon&#10;&#10;Description automatically generated">
              <a:extLst>
                <a:ext uri="{FF2B5EF4-FFF2-40B4-BE49-F238E27FC236}">
                  <a16:creationId xmlns:a16="http://schemas.microsoft.com/office/drawing/2014/main" id="{0A205807-0896-47D2-967A-17CB8DBB90E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308" b="2429"/>
            <a:stretch/>
          </p:blipFill>
          <p:spPr>
            <a:xfrm>
              <a:off x="2210865" y="2835633"/>
              <a:ext cx="1315014" cy="185227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sp>
        <p:nvSpPr>
          <p:cNvPr id="20" name="TextBox 19">
            <a:extLst>
              <a:ext uri="{FF2B5EF4-FFF2-40B4-BE49-F238E27FC236}">
                <a16:creationId xmlns:a16="http://schemas.microsoft.com/office/drawing/2014/main" id="{2D905C2C-CDD7-424E-9AA1-2979AD17A2EF}"/>
              </a:ext>
            </a:extLst>
          </p:cNvPr>
          <p:cNvSpPr txBox="1"/>
          <p:nvPr/>
        </p:nvSpPr>
        <p:spPr>
          <a:xfrm>
            <a:off x="7319585" y="2236512"/>
            <a:ext cx="5111568" cy="369332"/>
          </a:xfrm>
          <a:prstGeom prst="rect">
            <a:avLst/>
          </a:prstGeom>
          <a:noFill/>
        </p:spPr>
        <p:txBody>
          <a:bodyPr wrap="square">
            <a:spAutoFit/>
          </a:bodyPr>
          <a:lstStyle/>
          <a:p>
            <a:pPr marL="0" indent="0">
              <a:buFont typeface="Arial" panose="020B0604020202020204" pitchFamily="34" charset="0"/>
              <a:buNone/>
            </a:pPr>
            <a:r>
              <a:rPr lang="en-GB" sz="1800" b="1" dirty="0">
                <a:solidFill>
                  <a:schemeClr val="accent5">
                    <a:lumMod val="50000"/>
                  </a:schemeClr>
                </a:solidFill>
                <a:latin typeface="Arial" panose="020B0604020202020204" pitchFamily="34" charset="0"/>
                <a:cs typeface="Arial" panose="020B0604020202020204" pitchFamily="34" charset="0"/>
              </a:rPr>
              <a:t>Development of APAEC Phase II: 2021-2025</a:t>
            </a:r>
            <a:endParaRPr lang="en-US" sz="1800" dirty="0">
              <a:solidFill>
                <a:schemeClr val="accent5">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36A5510-89FB-4505-B1DF-3F496D1D66DB}"/>
              </a:ext>
            </a:extLst>
          </p:cNvPr>
          <p:cNvPicPr>
            <a:picLocks noChangeAspect="1"/>
          </p:cNvPicPr>
          <p:nvPr/>
        </p:nvPicPr>
        <p:blipFill>
          <a:blip r:embed="rId6"/>
          <a:stretch>
            <a:fillRect/>
          </a:stretch>
        </p:blipFill>
        <p:spPr>
          <a:xfrm>
            <a:off x="7472467" y="2674163"/>
            <a:ext cx="540000" cy="540000"/>
          </a:xfrm>
          <a:prstGeom prst="rect">
            <a:avLst/>
          </a:prstGeom>
        </p:spPr>
      </p:pic>
      <p:pic>
        <p:nvPicPr>
          <p:cNvPr id="8" name="Picture 7">
            <a:extLst>
              <a:ext uri="{FF2B5EF4-FFF2-40B4-BE49-F238E27FC236}">
                <a16:creationId xmlns:a16="http://schemas.microsoft.com/office/drawing/2014/main" id="{871CADCA-E1A4-43D6-932F-F1885AE8A9FA}"/>
              </a:ext>
            </a:extLst>
          </p:cNvPr>
          <p:cNvPicPr>
            <a:picLocks noChangeAspect="1"/>
          </p:cNvPicPr>
          <p:nvPr/>
        </p:nvPicPr>
        <p:blipFill>
          <a:blip r:embed="rId7"/>
          <a:stretch>
            <a:fillRect/>
          </a:stretch>
        </p:blipFill>
        <p:spPr>
          <a:xfrm>
            <a:off x="7471657" y="3386409"/>
            <a:ext cx="535781" cy="540000"/>
          </a:xfrm>
          <a:prstGeom prst="rect">
            <a:avLst/>
          </a:prstGeom>
        </p:spPr>
      </p:pic>
      <p:pic>
        <p:nvPicPr>
          <p:cNvPr id="10" name="Picture 9">
            <a:extLst>
              <a:ext uri="{FF2B5EF4-FFF2-40B4-BE49-F238E27FC236}">
                <a16:creationId xmlns:a16="http://schemas.microsoft.com/office/drawing/2014/main" id="{31A7031D-B667-4929-A9F6-1E74C62B886C}"/>
              </a:ext>
            </a:extLst>
          </p:cNvPr>
          <p:cNvPicPr>
            <a:picLocks noChangeAspect="1"/>
          </p:cNvPicPr>
          <p:nvPr/>
        </p:nvPicPr>
        <p:blipFill>
          <a:blip r:embed="rId8"/>
          <a:stretch>
            <a:fillRect/>
          </a:stretch>
        </p:blipFill>
        <p:spPr>
          <a:xfrm>
            <a:off x="7472467" y="5560385"/>
            <a:ext cx="540000" cy="540000"/>
          </a:xfrm>
          <a:prstGeom prst="rect">
            <a:avLst/>
          </a:prstGeom>
        </p:spPr>
      </p:pic>
      <p:sp>
        <p:nvSpPr>
          <p:cNvPr id="14" name="Rectangle 13">
            <a:extLst>
              <a:ext uri="{FF2B5EF4-FFF2-40B4-BE49-F238E27FC236}">
                <a16:creationId xmlns:a16="http://schemas.microsoft.com/office/drawing/2014/main" id="{67CFE507-3C21-4FD1-9424-40AB68658123}"/>
              </a:ext>
            </a:extLst>
          </p:cNvPr>
          <p:cNvSpPr/>
          <p:nvPr/>
        </p:nvSpPr>
        <p:spPr>
          <a:xfrm>
            <a:off x="8128789" y="3360148"/>
            <a:ext cx="3969240" cy="1992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accent5">
                    <a:lumMod val="50000"/>
                  </a:schemeClr>
                </a:solidFill>
                <a:latin typeface="Arial" panose="020B0604020202020204" pitchFamily="34" charset="0"/>
                <a:ea typeface="+mn-lt"/>
                <a:cs typeface="Arial" panose="020B0604020202020204" pitchFamily="34" charset="0"/>
              </a:rPr>
              <a:t>Identified new areas of collaboration including:</a:t>
            </a:r>
            <a:endParaRPr lang="en-US" sz="1200" dirty="0">
              <a:solidFill>
                <a:schemeClr val="accent5">
                  <a:lumMod val="50000"/>
                </a:schemeClr>
              </a:solidFill>
              <a:latin typeface="Arial" panose="020B0604020202020204" pitchFamily="34" charset="0"/>
              <a:cs typeface="Arial" panose="020B0604020202020204" pitchFamily="34" charset="0"/>
            </a:endParaRPr>
          </a:p>
          <a:p>
            <a:pPr marL="623888" lvl="1" indent="-342900">
              <a:buFont typeface="Courier New"/>
              <a:buChar char="o"/>
            </a:pPr>
            <a:r>
              <a:rPr lang="en-US" sz="1200" dirty="0">
                <a:solidFill>
                  <a:schemeClr val="accent5">
                    <a:lumMod val="50000"/>
                  </a:schemeClr>
                </a:solidFill>
                <a:latin typeface="Arial" panose="020B0604020202020204" pitchFamily="34" charset="0"/>
                <a:ea typeface="+mn-lt"/>
                <a:cs typeface="Arial" panose="020B0604020202020204" pitchFamily="34" charset="0"/>
              </a:rPr>
              <a:t>Multilateral power trade with greater integration of RE sources;</a:t>
            </a:r>
            <a:endParaRPr lang="en-US" sz="1200" dirty="0">
              <a:solidFill>
                <a:schemeClr val="accent5">
                  <a:lumMod val="50000"/>
                </a:schemeClr>
              </a:solidFill>
              <a:latin typeface="Arial" panose="020B0604020202020204" pitchFamily="34" charset="0"/>
              <a:cs typeface="Arial" panose="020B0604020202020204" pitchFamily="34" charset="0"/>
            </a:endParaRPr>
          </a:p>
          <a:p>
            <a:pPr marL="623888" lvl="1" indent="-342900">
              <a:buFont typeface="Courier New"/>
              <a:buChar char="o"/>
            </a:pPr>
            <a:r>
              <a:rPr lang="en-US" sz="1200" dirty="0">
                <a:solidFill>
                  <a:schemeClr val="accent5">
                    <a:lumMod val="50000"/>
                  </a:schemeClr>
                </a:solidFill>
                <a:latin typeface="Arial" panose="020B0604020202020204" pitchFamily="34" charset="0"/>
                <a:ea typeface="+mn-lt"/>
                <a:cs typeface="Arial" panose="020B0604020202020204" pitchFamily="34" charset="0"/>
              </a:rPr>
              <a:t>Future of cooling and establishing green buildings codes;</a:t>
            </a:r>
            <a:endParaRPr lang="en-US" sz="1200" dirty="0">
              <a:solidFill>
                <a:schemeClr val="accent5">
                  <a:lumMod val="50000"/>
                </a:schemeClr>
              </a:solidFill>
              <a:latin typeface="Arial" panose="020B0604020202020204" pitchFamily="34" charset="0"/>
              <a:cs typeface="Arial" panose="020B0604020202020204" pitchFamily="34" charset="0"/>
            </a:endParaRPr>
          </a:p>
          <a:p>
            <a:pPr marL="623888" lvl="1" indent="-342900">
              <a:buFont typeface="Courier New"/>
              <a:buChar char="o"/>
            </a:pPr>
            <a:r>
              <a:rPr lang="en-US" sz="1200" dirty="0">
                <a:solidFill>
                  <a:schemeClr val="accent5">
                    <a:lumMod val="50000"/>
                  </a:schemeClr>
                </a:solidFill>
                <a:latin typeface="Arial" panose="020B0604020202020204" pitchFamily="34" charset="0"/>
                <a:ea typeface="+mn-lt"/>
                <a:cs typeface="Arial" panose="020B0604020202020204" pitchFamily="34" charset="0"/>
              </a:rPr>
              <a:t>Capacity building in investments and financing in energy infrastructure;</a:t>
            </a:r>
            <a:endParaRPr lang="en-US" sz="1200" dirty="0">
              <a:solidFill>
                <a:schemeClr val="accent5">
                  <a:lumMod val="50000"/>
                </a:schemeClr>
              </a:solidFill>
              <a:latin typeface="Arial" panose="020B0604020202020204" pitchFamily="34" charset="0"/>
              <a:cs typeface="Arial" panose="020B0604020202020204" pitchFamily="34" charset="0"/>
            </a:endParaRPr>
          </a:p>
          <a:p>
            <a:pPr marL="623888" lvl="1" indent="-342900">
              <a:buFont typeface="Courier New"/>
              <a:buChar char="o"/>
            </a:pPr>
            <a:r>
              <a:rPr lang="en-US" sz="1200" dirty="0">
                <a:solidFill>
                  <a:schemeClr val="accent5">
                    <a:lumMod val="50000"/>
                  </a:schemeClr>
                </a:solidFill>
                <a:latin typeface="Arial" panose="020B0604020202020204" pitchFamily="34" charset="0"/>
                <a:ea typeface="+mn-lt"/>
                <a:cs typeface="Arial" panose="020B0604020202020204" pitchFamily="34" charset="0"/>
              </a:rPr>
              <a:t>Deployment of LNG;  and</a:t>
            </a:r>
            <a:endParaRPr lang="en-US" sz="1200" dirty="0">
              <a:solidFill>
                <a:schemeClr val="accent5">
                  <a:lumMod val="50000"/>
                </a:schemeClr>
              </a:solidFill>
              <a:latin typeface="Arial" panose="020B0604020202020204" pitchFamily="34" charset="0"/>
              <a:cs typeface="Arial" panose="020B0604020202020204" pitchFamily="34" charset="0"/>
            </a:endParaRPr>
          </a:p>
          <a:p>
            <a:pPr marL="623888" lvl="1" indent="-342900">
              <a:buFont typeface="Courier New"/>
              <a:buChar char="o"/>
            </a:pPr>
            <a:r>
              <a:rPr lang="en-US" sz="1200" dirty="0">
                <a:solidFill>
                  <a:schemeClr val="accent5">
                    <a:lumMod val="50000"/>
                  </a:schemeClr>
                </a:solidFill>
                <a:latin typeface="Arial" panose="020B0604020202020204" pitchFamily="34" charset="0"/>
                <a:ea typeface="+mn-lt"/>
                <a:cs typeface="Arial" panose="020B0604020202020204" pitchFamily="34" charset="0"/>
              </a:rPr>
              <a:t>Emerging trends such as hydrogen and CCUS</a:t>
            </a:r>
            <a:endParaRPr lang="en-ID" sz="1200" dirty="0">
              <a:solidFill>
                <a:schemeClr val="accent5">
                  <a:lumMod val="50000"/>
                </a:schemeClr>
              </a:solidFill>
            </a:endParaRPr>
          </a:p>
        </p:txBody>
      </p:sp>
      <p:sp>
        <p:nvSpPr>
          <p:cNvPr id="15" name="Rectangle 14">
            <a:extLst>
              <a:ext uri="{FF2B5EF4-FFF2-40B4-BE49-F238E27FC236}">
                <a16:creationId xmlns:a16="http://schemas.microsoft.com/office/drawing/2014/main" id="{3CEA1A2A-E941-4C73-9490-3166EC52D022}"/>
              </a:ext>
            </a:extLst>
          </p:cNvPr>
          <p:cNvSpPr/>
          <p:nvPr/>
        </p:nvSpPr>
        <p:spPr>
          <a:xfrm>
            <a:off x="8128789" y="5547622"/>
            <a:ext cx="3971021" cy="513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200" dirty="0">
                <a:solidFill>
                  <a:schemeClr val="accent5">
                    <a:lumMod val="50000"/>
                  </a:schemeClr>
                </a:solidFill>
                <a:latin typeface="Arial" panose="020B0604020202020204" pitchFamily="34" charset="0"/>
                <a:ea typeface="+mn-lt"/>
                <a:cs typeface="Arial" panose="020B0604020202020204" pitchFamily="34" charset="0"/>
              </a:rPr>
              <a:t>Final report is currently being </a:t>
            </a:r>
            <a:r>
              <a:rPr lang="en-US" sz="1200" dirty="0" err="1">
                <a:solidFill>
                  <a:schemeClr val="accent5">
                    <a:lumMod val="50000"/>
                  </a:schemeClr>
                </a:solidFill>
                <a:latin typeface="Arial" panose="020B0604020202020204" pitchFamily="34" charset="0"/>
                <a:ea typeface="+mn-lt"/>
                <a:cs typeface="Arial" panose="020B0604020202020204" pitchFamily="34" charset="0"/>
              </a:rPr>
              <a:t>finalised</a:t>
            </a:r>
            <a:r>
              <a:rPr lang="en-US" sz="1200" dirty="0">
                <a:solidFill>
                  <a:schemeClr val="accent5">
                    <a:lumMod val="50000"/>
                  </a:schemeClr>
                </a:solidFill>
                <a:latin typeface="Arial" panose="020B0604020202020204" pitchFamily="34" charset="0"/>
                <a:ea typeface="+mn-lt"/>
                <a:cs typeface="Arial" panose="020B0604020202020204" pitchFamily="34" charset="0"/>
              </a:rPr>
              <a:t> and will seek endorsement at the 38</a:t>
            </a:r>
            <a:r>
              <a:rPr lang="en-US" sz="1200" baseline="30000" dirty="0">
                <a:solidFill>
                  <a:schemeClr val="accent5">
                    <a:lumMod val="50000"/>
                  </a:schemeClr>
                </a:solidFill>
                <a:latin typeface="Arial" panose="020B0604020202020204" pitchFamily="34" charset="0"/>
                <a:ea typeface="+mn-lt"/>
                <a:cs typeface="Arial" panose="020B0604020202020204" pitchFamily="34" charset="0"/>
              </a:rPr>
              <a:t>th</a:t>
            </a:r>
            <a:r>
              <a:rPr lang="en-US" sz="1200" dirty="0">
                <a:solidFill>
                  <a:schemeClr val="accent5">
                    <a:lumMod val="50000"/>
                  </a:schemeClr>
                </a:solidFill>
                <a:latin typeface="Arial" panose="020B0604020202020204" pitchFamily="34" charset="0"/>
                <a:ea typeface="+mn-lt"/>
                <a:cs typeface="Arial" panose="020B0604020202020204" pitchFamily="34" charset="0"/>
              </a:rPr>
              <a:t> AMEM in November 2020.</a:t>
            </a:r>
            <a:endParaRPr lang="en-US" sz="1200" dirty="0">
              <a:solidFill>
                <a:schemeClr val="accent5">
                  <a:lumMod val="50000"/>
                </a:schemeClr>
              </a:solidFill>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7BDF9E96-CEAF-46E7-B6DF-A621A6C2860B}"/>
              </a:ext>
            </a:extLst>
          </p:cNvPr>
          <p:cNvSpPr/>
          <p:nvPr/>
        </p:nvSpPr>
        <p:spPr>
          <a:xfrm>
            <a:off x="5152045" y="2375464"/>
            <a:ext cx="1217594" cy="11214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34" name="Chart 33">
            <a:extLst>
              <a:ext uri="{FF2B5EF4-FFF2-40B4-BE49-F238E27FC236}">
                <a16:creationId xmlns:a16="http://schemas.microsoft.com/office/drawing/2014/main" id="{FA0AAC13-1E1A-4E75-9D54-B4996446AEDC}"/>
              </a:ext>
            </a:extLst>
          </p:cNvPr>
          <p:cNvGraphicFramePr>
            <a:graphicFrameLocks/>
          </p:cNvGraphicFramePr>
          <p:nvPr>
            <p:extLst>
              <p:ext uri="{D42A27DB-BD31-4B8C-83A1-F6EECF244321}">
                <p14:modId xmlns:p14="http://schemas.microsoft.com/office/powerpoint/2010/main" val="1082502417"/>
              </p:ext>
            </p:extLst>
          </p:nvPr>
        </p:nvGraphicFramePr>
        <p:xfrm>
          <a:off x="119602" y="1824928"/>
          <a:ext cx="3315764" cy="2256125"/>
        </p:xfrm>
        <a:graphic>
          <a:graphicData uri="http://schemas.openxmlformats.org/drawingml/2006/chart">
            <c:chart xmlns:c="http://schemas.openxmlformats.org/drawingml/2006/chart" xmlns:r="http://schemas.openxmlformats.org/officeDocument/2006/relationships" r:id="rId9"/>
          </a:graphicData>
        </a:graphic>
      </p:graphicFrame>
      <p:pic>
        <p:nvPicPr>
          <p:cNvPr id="35" name="Picture 34">
            <a:extLst>
              <a:ext uri="{FF2B5EF4-FFF2-40B4-BE49-F238E27FC236}">
                <a16:creationId xmlns:a16="http://schemas.microsoft.com/office/drawing/2014/main" id="{6E90962E-45F2-4F46-BFEA-1E16691AA98D}"/>
              </a:ext>
            </a:extLst>
          </p:cNvPr>
          <p:cNvPicPr/>
          <p:nvPr/>
        </p:nvPicPr>
        <p:blipFill>
          <a:blip r:embed="rId10">
            <a:extLst>
              <a:ext uri="{28A0092B-C50C-407E-A947-70E740481C1C}">
                <a14:useLocalDpi xmlns:a14="http://schemas.microsoft.com/office/drawing/2010/main" val="0"/>
              </a:ext>
            </a:extLst>
          </a:blip>
          <a:stretch>
            <a:fillRect/>
          </a:stretch>
        </p:blipFill>
        <p:spPr>
          <a:xfrm>
            <a:off x="169681" y="4007504"/>
            <a:ext cx="3131300" cy="2351135"/>
          </a:xfrm>
          <a:prstGeom prst="rect">
            <a:avLst/>
          </a:prstGeom>
        </p:spPr>
      </p:pic>
      <p:sp>
        <p:nvSpPr>
          <p:cNvPr id="12" name="Rectangle 11">
            <a:extLst>
              <a:ext uri="{FF2B5EF4-FFF2-40B4-BE49-F238E27FC236}">
                <a16:creationId xmlns:a16="http://schemas.microsoft.com/office/drawing/2014/main" id="{85F0D566-D703-4BC6-835B-A0CC8BA99585}"/>
              </a:ext>
            </a:extLst>
          </p:cNvPr>
          <p:cNvSpPr/>
          <p:nvPr/>
        </p:nvSpPr>
        <p:spPr>
          <a:xfrm>
            <a:off x="746315" y="3228227"/>
            <a:ext cx="548640" cy="618858"/>
          </a:xfrm>
          <a:prstGeom prst="rect">
            <a:avLst/>
          </a:prstGeom>
          <a:noFill/>
          <a:ln>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Rectangle 15">
            <a:extLst>
              <a:ext uri="{FF2B5EF4-FFF2-40B4-BE49-F238E27FC236}">
                <a16:creationId xmlns:a16="http://schemas.microsoft.com/office/drawing/2014/main" id="{C405B619-6497-4C11-9302-ED8CD47F14AC}"/>
              </a:ext>
            </a:extLst>
          </p:cNvPr>
          <p:cNvSpPr/>
          <p:nvPr/>
        </p:nvSpPr>
        <p:spPr>
          <a:xfrm>
            <a:off x="1653224" y="3094357"/>
            <a:ext cx="548640" cy="738664"/>
          </a:xfrm>
          <a:prstGeom prst="rect">
            <a:avLst/>
          </a:prstGeom>
          <a:noFill/>
          <a:ln>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Rectangle 16">
            <a:extLst>
              <a:ext uri="{FF2B5EF4-FFF2-40B4-BE49-F238E27FC236}">
                <a16:creationId xmlns:a16="http://schemas.microsoft.com/office/drawing/2014/main" id="{54775FFA-B108-4657-A019-D8D2E891F797}"/>
              </a:ext>
            </a:extLst>
          </p:cNvPr>
          <p:cNvSpPr/>
          <p:nvPr/>
        </p:nvSpPr>
        <p:spPr>
          <a:xfrm>
            <a:off x="2580393" y="2829129"/>
            <a:ext cx="548640" cy="1003891"/>
          </a:xfrm>
          <a:prstGeom prst="rect">
            <a:avLst/>
          </a:prstGeom>
          <a:noFill/>
          <a:ln>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TextBox 17">
            <a:extLst>
              <a:ext uri="{FF2B5EF4-FFF2-40B4-BE49-F238E27FC236}">
                <a16:creationId xmlns:a16="http://schemas.microsoft.com/office/drawing/2014/main" id="{03F0CD0C-9800-4BD1-ABF1-A09E2348E2CB}"/>
              </a:ext>
            </a:extLst>
          </p:cNvPr>
          <p:cNvSpPr txBox="1"/>
          <p:nvPr/>
        </p:nvSpPr>
        <p:spPr>
          <a:xfrm>
            <a:off x="464495" y="5040690"/>
            <a:ext cx="1879844" cy="707886"/>
          </a:xfrm>
          <a:prstGeom prst="rect">
            <a:avLst/>
          </a:prstGeom>
          <a:noFill/>
        </p:spPr>
        <p:txBody>
          <a:bodyPr wrap="square" rtlCol="0">
            <a:spAutoFit/>
          </a:bodyPr>
          <a:lstStyle/>
          <a:p>
            <a:r>
              <a:rPr lang="en-ID" sz="1400" i="1" dirty="0"/>
              <a:t>Electricity Accessibility</a:t>
            </a:r>
          </a:p>
          <a:p>
            <a:r>
              <a:rPr lang="en-ID" sz="1200" i="1" dirty="0">
                <a:highlight>
                  <a:srgbClr val="FFFF00"/>
                </a:highlight>
              </a:rPr>
              <a:t>5 AMS are still not reach 100% Electrification</a:t>
            </a:r>
            <a:r>
              <a:rPr lang="en-ID" sz="1400" i="1" dirty="0">
                <a:highlight>
                  <a:srgbClr val="FFFF00"/>
                </a:highlight>
              </a:rPr>
              <a:t>.</a:t>
            </a:r>
          </a:p>
        </p:txBody>
      </p:sp>
      <p:sp>
        <p:nvSpPr>
          <p:cNvPr id="21" name="TextBox 20">
            <a:extLst>
              <a:ext uri="{FF2B5EF4-FFF2-40B4-BE49-F238E27FC236}">
                <a16:creationId xmlns:a16="http://schemas.microsoft.com/office/drawing/2014/main" id="{2B90EBD3-61D1-49F2-A9CF-0F66FE77CB17}"/>
              </a:ext>
            </a:extLst>
          </p:cNvPr>
          <p:cNvSpPr txBox="1"/>
          <p:nvPr/>
        </p:nvSpPr>
        <p:spPr>
          <a:xfrm>
            <a:off x="753741" y="2899854"/>
            <a:ext cx="2639825" cy="307777"/>
          </a:xfrm>
          <a:prstGeom prst="rect">
            <a:avLst/>
          </a:prstGeom>
          <a:noFill/>
        </p:spPr>
        <p:txBody>
          <a:bodyPr wrap="none" rtlCol="0">
            <a:spAutoFit/>
          </a:bodyPr>
          <a:lstStyle/>
          <a:p>
            <a:r>
              <a:rPr lang="en-ID" sz="1400" dirty="0"/>
              <a:t>80% of generation from fossil fuel</a:t>
            </a:r>
          </a:p>
        </p:txBody>
      </p:sp>
      <p:sp>
        <p:nvSpPr>
          <p:cNvPr id="39" name="Isosceles Triangle 38">
            <a:extLst>
              <a:ext uri="{FF2B5EF4-FFF2-40B4-BE49-F238E27FC236}">
                <a16:creationId xmlns:a16="http://schemas.microsoft.com/office/drawing/2014/main" id="{4B6596B0-60C1-4868-8671-CEFEA4741743}"/>
              </a:ext>
            </a:extLst>
          </p:cNvPr>
          <p:cNvSpPr/>
          <p:nvPr/>
        </p:nvSpPr>
        <p:spPr>
          <a:xfrm rot="5400000">
            <a:off x="1329335" y="3997366"/>
            <a:ext cx="4381104" cy="229789"/>
          </a:xfrm>
          <a:prstGeom prst="triangl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44055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D0C9E2-A939-4E13-AA98-2C292E4138BB}"/>
              </a:ext>
            </a:extLst>
          </p:cNvPr>
          <p:cNvPicPr>
            <a:picLocks noChangeAspect="1"/>
          </p:cNvPicPr>
          <p:nvPr/>
        </p:nvPicPr>
        <p:blipFill>
          <a:blip r:embed="rId2"/>
          <a:stretch>
            <a:fillRect/>
          </a:stretch>
        </p:blipFill>
        <p:spPr>
          <a:xfrm>
            <a:off x="-672736" y="28858"/>
            <a:ext cx="12864736" cy="1385997"/>
          </a:xfrm>
          <a:prstGeom prst="rect">
            <a:avLst/>
          </a:prstGeom>
        </p:spPr>
      </p:pic>
      <p:sp>
        <p:nvSpPr>
          <p:cNvPr id="7" name="Rectangle 6">
            <a:extLst>
              <a:ext uri="{FF2B5EF4-FFF2-40B4-BE49-F238E27FC236}">
                <a16:creationId xmlns:a16="http://schemas.microsoft.com/office/drawing/2014/main" id="{6B87B527-5C0F-4034-B3EB-6BDD22393591}"/>
              </a:ext>
            </a:extLst>
          </p:cNvPr>
          <p:cNvSpPr/>
          <p:nvPr/>
        </p:nvSpPr>
        <p:spPr>
          <a:xfrm>
            <a:off x="0" y="6358639"/>
            <a:ext cx="11440886" cy="531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extBox 10">
            <a:extLst>
              <a:ext uri="{FF2B5EF4-FFF2-40B4-BE49-F238E27FC236}">
                <a16:creationId xmlns:a16="http://schemas.microsoft.com/office/drawing/2014/main" id="{7F48D014-162F-4880-A5F8-AED2216B9AA1}"/>
              </a:ext>
            </a:extLst>
          </p:cNvPr>
          <p:cNvSpPr txBox="1"/>
          <p:nvPr/>
        </p:nvSpPr>
        <p:spPr>
          <a:xfrm>
            <a:off x="954315" y="306357"/>
            <a:ext cx="10767619" cy="830997"/>
          </a:xfrm>
          <a:prstGeom prst="rect">
            <a:avLst/>
          </a:prstGeom>
          <a:noFill/>
        </p:spPr>
        <p:txBody>
          <a:bodyPr wrap="square" rtlCol="0">
            <a:spAutoFit/>
          </a:bodyPr>
          <a:lstStyle/>
          <a:p>
            <a:pPr marL="0" indent="0">
              <a:buFont typeface="Arial" panose="020B0604020202020204" pitchFamily="34" charset="0"/>
              <a:buNone/>
            </a:pPr>
            <a:r>
              <a:rPr lang="en-GB" sz="2400" b="1" dirty="0">
                <a:solidFill>
                  <a:schemeClr val="bg1"/>
                </a:solidFill>
                <a:latin typeface="Arial" panose="020B0604020202020204" pitchFamily="34" charset="0"/>
                <a:cs typeface="Arial" panose="020B0604020202020204" pitchFamily="34" charset="0"/>
              </a:rPr>
              <a:t>ASEAN Energy Database System</a:t>
            </a:r>
            <a:br>
              <a:rPr lang="en-GB" sz="2400" dirty="0">
                <a:solidFill>
                  <a:schemeClr val="bg1"/>
                </a:solidFill>
                <a:latin typeface="Arial" panose="020B0604020202020204" pitchFamily="34" charset="0"/>
                <a:cs typeface="Arial" panose="020B0604020202020204" pitchFamily="34" charset="0"/>
              </a:rPr>
            </a:br>
            <a:r>
              <a:rPr lang="en-GB" sz="2400" dirty="0">
                <a:solidFill>
                  <a:schemeClr val="bg1"/>
                </a:solidFill>
                <a:latin typeface="Arial" panose="020B0604020202020204" pitchFamily="34" charset="0"/>
                <a:cs typeface="Arial" panose="020B0604020202020204" pitchFamily="34" charset="0"/>
              </a:rPr>
              <a:t>Geographical Information System</a:t>
            </a:r>
            <a:endParaRPr lang="en-US" sz="2400" b="1"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CFD6A9B-DA85-4879-863B-04C749D91545}"/>
              </a:ext>
            </a:extLst>
          </p:cNvPr>
          <p:cNvPicPr>
            <a:picLocks noChangeAspect="1"/>
          </p:cNvPicPr>
          <p:nvPr/>
        </p:nvPicPr>
        <p:blipFill rotWithShape="1">
          <a:blip r:embed="rId3"/>
          <a:srcRect t="9758" b="4446"/>
          <a:stretch/>
        </p:blipFill>
        <p:spPr>
          <a:xfrm>
            <a:off x="864327" y="1256799"/>
            <a:ext cx="10108473" cy="4876048"/>
          </a:xfrm>
          <a:prstGeom prst="rect">
            <a:avLst/>
          </a:prstGeom>
        </p:spPr>
      </p:pic>
      <p:sp>
        <p:nvSpPr>
          <p:cNvPr id="24" name="TextBox 23">
            <a:extLst>
              <a:ext uri="{FF2B5EF4-FFF2-40B4-BE49-F238E27FC236}">
                <a16:creationId xmlns:a16="http://schemas.microsoft.com/office/drawing/2014/main" id="{80EF8B26-042E-4AEB-B331-0D6C91D06D47}"/>
              </a:ext>
            </a:extLst>
          </p:cNvPr>
          <p:cNvSpPr txBox="1"/>
          <p:nvPr/>
        </p:nvSpPr>
        <p:spPr>
          <a:xfrm>
            <a:off x="5720443" y="6088653"/>
            <a:ext cx="6431280" cy="646331"/>
          </a:xfrm>
          <a:prstGeom prst="rect">
            <a:avLst/>
          </a:prstGeom>
          <a:noFill/>
        </p:spPr>
        <p:txBody>
          <a:bodyPr wrap="square">
            <a:spAutoFit/>
          </a:bodyPr>
          <a:lstStyle/>
          <a:p>
            <a:r>
              <a:rPr lang="en-ID" i="1" dirty="0"/>
              <a:t>Source: http://aseanenergy.maps.arcgis.com/apps/View/index.html</a:t>
            </a:r>
          </a:p>
        </p:txBody>
      </p:sp>
    </p:spTree>
    <p:extLst>
      <p:ext uri="{BB962C8B-B14F-4D97-AF65-F5344CB8AC3E}">
        <p14:creationId xmlns:p14="http://schemas.microsoft.com/office/powerpoint/2010/main" val="4039464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2911C2-47FB-4C9C-B713-F6517CC59520}"/>
              </a:ext>
            </a:extLst>
          </p:cNvPr>
          <p:cNvPicPr>
            <a:picLocks noChangeAspect="1"/>
          </p:cNvPicPr>
          <p:nvPr/>
        </p:nvPicPr>
        <p:blipFill>
          <a:blip r:embed="rId3"/>
          <a:stretch>
            <a:fillRect/>
          </a:stretch>
        </p:blipFill>
        <p:spPr>
          <a:xfrm>
            <a:off x="-672736" y="28858"/>
            <a:ext cx="12864736" cy="1385997"/>
          </a:xfrm>
          <a:prstGeom prst="rect">
            <a:avLst/>
          </a:prstGeom>
        </p:spPr>
      </p:pic>
      <p:sp>
        <p:nvSpPr>
          <p:cNvPr id="5" name="TextBox 4">
            <a:extLst>
              <a:ext uri="{FF2B5EF4-FFF2-40B4-BE49-F238E27FC236}">
                <a16:creationId xmlns:a16="http://schemas.microsoft.com/office/drawing/2014/main" id="{82FE4828-9709-4481-83A7-1324BDE043C8}"/>
              </a:ext>
            </a:extLst>
          </p:cNvPr>
          <p:cNvSpPr txBox="1"/>
          <p:nvPr/>
        </p:nvSpPr>
        <p:spPr>
          <a:xfrm>
            <a:off x="1209040" y="460246"/>
            <a:ext cx="6502400" cy="523220"/>
          </a:xfrm>
          <a:prstGeom prst="rect">
            <a:avLst/>
          </a:prstGeom>
          <a:noFill/>
        </p:spPr>
        <p:txBody>
          <a:bodyPr wrap="square">
            <a:spAutoFit/>
          </a:bodyPr>
          <a:lstStyle/>
          <a:p>
            <a:r>
              <a:rPr lang="en-US" sz="28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APG Subregions</a:t>
            </a:r>
            <a:endParaRPr lang="en-ID" sz="2800" dirty="0">
              <a:solidFill>
                <a:schemeClr val="bg1"/>
              </a:solidFill>
            </a:endParaRPr>
          </a:p>
        </p:txBody>
      </p:sp>
      <p:pic>
        <p:nvPicPr>
          <p:cNvPr id="6" name="Picture 5" descr="A close up of a map&#10;&#10;Description automatically generated">
            <a:extLst>
              <a:ext uri="{FF2B5EF4-FFF2-40B4-BE49-F238E27FC236}">
                <a16:creationId xmlns:a16="http://schemas.microsoft.com/office/drawing/2014/main" id="{0B3C6371-D6B5-4D03-B521-3978239F23CD}"/>
              </a:ext>
            </a:extLst>
          </p:cNvPr>
          <p:cNvPicPr/>
          <p:nvPr/>
        </p:nvPicPr>
        <p:blipFill>
          <a:blip r:embed="rId4">
            <a:extLst>
              <a:ext uri="{28A0092B-C50C-407E-A947-70E740481C1C}">
                <a14:useLocalDpi xmlns:a14="http://schemas.microsoft.com/office/drawing/2010/main" val="0"/>
              </a:ext>
            </a:extLst>
          </a:blip>
          <a:stretch>
            <a:fillRect/>
          </a:stretch>
        </p:blipFill>
        <p:spPr>
          <a:xfrm>
            <a:off x="152400" y="2006428"/>
            <a:ext cx="4921703" cy="4210968"/>
          </a:xfrm>
          <a:prstGeom prst="rect">
            <a:avLst/>
          </a:prstGeom>
        </p:spPr>
      </p:pic>
      <p:sp>
        <p:nvSpPr>
          <p:cNvPr id="7" name="TextBox 6">
            <a:extLst>
              <a:ext uri="{FF2B5EF4-FFF2-40B4-BE49-F238E27FC236}">
                <a16:creationId xmlns:a16="http://schemas.microsoft.com/office/drawing/2014/main" id="{4FDF24A0-CE9E-468B-BF48-CC9CCF11B4A7}"/>
              </a:ext>
            </a:extLst>
          </p:cNvPr>
          <p:cNvSpPr txBox="1"/>
          <p:nvPr/>
        </p:nvSpPr>
        <p:spPr>
          <a:xfrm>
            <a:off x="3942080" y="1232178"/>
            <a:ext cx="8178800" cy="3139321"/>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Calibri" panose="020F0502020204030204" pitchFamily="34" charset="0"/>
              </a:rPr>
              <a:t>The Heads of ASEAN Power Utilities/Authorities (HAPUA) and ACE have investigated these possibilities in a series of ASEAN Interconnection Masterplan Studies (AIMS).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T</a:t>
            </a:r>
            <a:r>
              <a:rPr lang="en-US" sz="1800" dirty="0">
                <a:effectLst/>
                <a:latin typeface="Calibri" panose="020F0502020204030204" pitchFamily="34" charset="0"/>
                <a:ea typeface="Calibri" panose="020F0502020204030204" pitchFamily="34" charset="0"/>
                <a:cs typeface="Calibri" panose="020F0502020204030204" pitchFamily="34" charset="0"/>
              </a:rPr>
              <a:t>he AIMS projects have evaluated the potential for cross-border electricity trade, regional costs and benefits, and exploring the link between the APG and more ambitious renewable energy targets.</a:t>
            </a:r>
          </a:p>
          <a:p>
            <a:endParaRPr lang="en-US" sz="1800" dirty="0">
              <a:effectLst/>
              <a:latin typeface="Calibri" panose="020F0502020204030204" pitchFamily="34" charset="0"/>
              <a:ea typeface="Calibri" panose="020F0502020204030204" pitchFamily="34" charset="0"/>
              <a:cs typeface="Calibri" panose="020F0502020204030204" pitchFamily="34" charset="0"/>
            </a:endParaRPr>
          </a:p>
          <a:p>
            <a:r>
              <a:rPr lang="en-US" sz="1800" dirty="0">
                <a:effectLst/>
                <a:latin typeface="Calibri" panose="020F0502020204030204" pitchFamily="34" charset="0"/>
                <a:ea typeface="Calibri" panose="020F0502020204030204" pitchFamily="34" charset="0"/>
                <a:cs typeface="Calibri" panose="020F0502020204030204" pitchFamily="34" charset="0"/>
              </a:rPr>
              <a:t>Leveraging the improved connectivity, power trade among AMS has grown substantially. Over the last 15 years, trade has increased more than five-fold. Power exports from Lao PDR to Thailand (APG-North) have made up an important and growing share of this amount (AEO6).</a:t>
            </a:r>
            <a:endParaRPr lang="en-ID" dirty="0"/>
          </a:p>
        </p:txBody>
      </p:sp>
      <p:graphicFrame>
        <p:nvGraphicFramePr>
          <p:cNvPr id="11" name="Chart 10">
            <a:extLst>
              <a:ext uri="{FF2B5EF4-FFF2-40B4-BE49-F238E27FC236}">
                <a16:creationId xmlns:a16="http://schemas.microsoft.com/office/drawing/2014/main" id="{A94A8A04-407D-42FA-AA00-991DAEC55613}"/>
              </a:ext>
            </a:extLst>
          </p:cNvPr>
          <p:cNvGraphicFramePr>
            <a:graphicFrameLocks/>
          </p:cNvGraphicFramePr>
          <p:nvPr>
            <p:extLst>
              <p:ext uri="{D42A27DB-BD31-4B8C-83A1-F6EECF244321}">
                <p14:modId xmlns:p14="http://schemas.microsoft.com/office/powerpoint/2010/main" val="687056320"/>
              </p:ext>
            </p:extLst>
          </p:nvPr>
        </p:nvGraphicFramePr>
        <p:xfrm>
          <a:off x="7447280" y="4111912"/>
          <a:ext cx="4001578" cy="2746088"/>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BBF170E3-7924-4ED5-90B0-528393AB9A37}"/>
              </a:ext>
            </a:extLst>
          </p:cNvPr>
          <p:cNvSpPr txBox="1"/>
          <p:nvPr/>
        </p:nvSpPr>
        <p:spPr>
          <a:xfrm>
            <a:off x="5178651" y="4555783"/>
            <a:ext cx="2164080" cy="2031325"/>
          </a:xfrm>
          <a:prstGeom prst="rect">
            <a:avLst/>
          </a:prstGeom>
          <a:solidFill>
            <a:schemeClr val="accent1">
              <a:lumMod val="20000"/>
              <a:lumOff val="80000"/>
            </a:schemeClr>
          </a:solidFill>
        </p:spPr>
        <p:txBody>
          <a:bodyPr wrap="square" rtlCol="0">
            <a:spAutoFit/>
          </a:bodyPr>
          <a:lstStyle/>
          <a:p>
            <a:r>
              <a:rPr lang="en-US" sz="1400" dirty="0">
                <a:effectLst/>
                <a:latin typeface="Calibri" panose="020F0502020204030204" pitchFamily="34" charset="0"/>
                <a:ea typeface="Calibri" panose="020F0502020204030204" pitchFamily="34" charset="0"/>
                <a:cs typeface="Calibri" panose="020F0502020204030204" pitchFamily="34" charset="0"/>
              </a:rPr>
              <a:t>At present, most electricity trade within the APG occurs through bilateral agreements. But there </a:t>
            </a:r>
            <a:r>
              <a:rPr lang="en-US" sz="1400" dirty="0" err="1">
                <a:effectLst/>
                <a:latin typeface="Calibri" panose="020F0502020204030204" pitchFamily="34" charset="0"/>
                <a:ea typeface="Calibri" panose="020F0502020204030204" pitchFamily="34" charset="0"/>
                <a:cs typeface="Calibri" panose="020F0502020204030204" pitchFamily="34" charset="0"/>
              </a:rPr>
              <a:t>isa</a:t>
            </a:r>
            <a:r>
              <a:rPr lang="en-US" sz="1400" dirty="0">
                <a:effectLst/>
                <a:latin typeface="Calibri" panose="020F0502020204030204" pitchFamily="34" charset="0"/>
                <a:ea typeface="Calibri" panose="020F0502020204030204" pitchFamily="34" charset="0"/>
                <a:cs typeface="Calibri" panose="020F0502020204030204" pitchFamily="34" charset="0"/>
              </a:rPr>
              <a:t> pilot multilateral trading in Lao PDR-Thailand-Malaysia-Singapore Power Integration Project (LTMS-PIP).</a:t>
            </a:r>
            <a:endParaRPr lang="en-ID" sz="1400" dirty="0"/>
          </a:p>
        </p:txBody>
      </p:sp>
    </p:spTree>
    <p:extLst>
      <p:ext uri="{BB962C8B-B14F-4D97-AF65-F5344CB8AC3E}">
        <p14:creationId xmlns:p14="http://schemas.microsoft.com/office/powerpoint/2010/main" val="1785886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D29D3-7088-4147-8205-63B0BCB232AD}"/>
              </a:ext>
            </a:extLst>
          </p:cNvPr>
          <p:cNvSpPr>
            <a:spLocks noGrp="1"/>
          </p:cNvSpPr>
          <p:nvPr>
            <p:ph type="title"/>
          </p:nvPr>
        </p:nvSpPr>
        <p:spPr/>
        <p:txBody>
          <a:bodyPr>
            <a:normAutofit/>
          </a:bodyPr>
          <a:lstStyle/>
          <a:p>
            <a:r>
              <a:rPr lang="en-GB" sz="2400" dirty="0"/>
              <a:t>High potential RE to be installed</a:t>
            </a:r>
            <a:r>
              <a:rPr lang="en-GB" dirty="0"/>
              <a:t>, </a:t>
            </a:r>
            <a:r>
              <a:rPr lang="en-GB" dirty="0">
                <a:solidFill>
                  <a:srgbClr val="FF0000"/>
                </a:solidFill>
              </a:rPr>
              <a:t>increasing regional energy security</a:t>
            </a:r>
            <a:endParaRPr lang="en-GB" sz="2400" dirty="0">
              <a:solidFill>
                <a:srgbClr val="FF0000"/>
              </a:solidFill>
            </a:endParaRPr>
          </a:p>
        </p:txBody>
      </p:sp>
      <p:pic>
        <p:nvPicPr>
          <p:cNvPr id="7" name="Content Placeholder 6">
            <a:extLst>
              <a:ext uri="{FF2B5EF4-FFF2-40B4-BE49-F238E27FC236}">
                <a16:creationId xmlns:a16="http://schemas.microsoft.com/office/drawing/2014/main" id="{9F000478-1C45-481F-9C0F-35A6CCE29BA0}"/>
              </a:ext>
            </a:extLst>
          </p:cNvPr>
          <p:cNvPicPr>
            <a:picLocks noGrp="1" noChangeAspect="1"/>
          </p:cNvPicPr>
          <p:nvPr>
            <p:ph idx="1"/>
          </p:nvPr>
        </p:nvPicPr>
        <p:blipFill>
          <a:blip r:embed="rId2"/>
          <a:stretch>
            <a:fillRect/>
          </a:stretch>
        </p:blipFill>
        <p:spPr>
          <a:xfrm>
            <a:off x="504266" y="2045702"/>
            <a:ext cx="5506227" cy="2909473"/>
          </a:xfrm>
          <a:prstGeom prst="rect">
            <a:avLst/>
          </a:prstGeom>
        </p:spPr>
      </p:pic>
      <p:pic>
        <p:nvPicPr>
          <p:cNvPr id="8" name="Picture 7">
            <a:extLst>
              <a:ext uri="{FF2B5EF4-FFF2-40B4-BE49-F238E27FC236}">
                <a16:creationId xmlns:a16="http://schemas.microsoft.com/office/drawing/2014/main" id="{F0B72D05-2049-409C-8D8D-B07C242CF680}"/>
              </a:ext>
            </a:extLst>
          </p:cNvPr>
          <p:cNvPicPr>
            <a:picLocks noChangeAspect="1"/>
          </p:cNvPicPr>
          <p:nvPr/>
        </p:nvPicPr>
        <p:blipFill>
          <a:blip r:embed="rId3"/>
          <a:stretch>
            <a:fillRect/>
          </a:stretch>
        </p:blipFill>
        <p:spPr>
          <a:xfrm>
            <a:off x="6181509" y="2045702"/>
            <a:ext cx="5503651" cy="2909472"/>
          </a:xfrm>
          <a:prstGeom prst="rect">
            <a:avLst/>
          </a:prstGeom>
        </p:spPr>
      </p:pic>
      <p:pic>
        <p:nvPicPr>
          <p:cNvPr id="9" name="Picture 8">
            <a:extLst>
              <a:ext uri="{FF2B5EF4-FFF2-40B4-BE49-F238E27FC236}">
                <a16:creationId xmlns:a16="http://schemas.microsoft.com/office/drawing/2014/main" id="{A5F7712D-D3AE-4F7E-8625-AD0612D80B9A}"/>
              </a:ext>
            </a:extLst>
          </p:cNvPr>
          <p:cNvPicPr>
            <a:picLocks noChangeAspect="1"/>
          </p:cNvPicPr>
          <p:nvPr/>
        </p:nvPicPr>
        <p:blipFill>
          <a:blip r:embed="rId4"/>
          <a:stretch>
            <a:fillRect/>
          </a:stretch>
        </p:blipFill>
        <p:spPr>
          <a:xfrm>
            <a:off x="0" y="5018566"/>
            <a:ext cx="12192000" cy="166123"/>
          </a:xfrm>
          <a:prstGeom prst="rect">
            <a:avLst/>
          </a:prstGeom>
        </p:spPr>
      </p:pic>
      <p:sp>
        <p:nvSpPr>
          <p:cNvPr id="11" name="TextBox 10">
            <a:extLst>
              <a:ext uri="{FF2B5EF4-FFF2-40B4-BE49-F238E27FC236}">
                <a16:creationId xmlns:a16="http://schemas.microsoft.com/office/drawing/2014/main" id="{FA169D85-2B23-4B8A-8456-FC35A0643536}"/>
              </a:ext>
            </a:extLst>
          </p:cNvPr>
          <p:cNvSpPr txBox="1"/>
          <p:nvPr/>
        </p:nvSpPr>
        <p:spPr>
          <a:xfrm>
            <a:off x="333250" y="1700133"/>
            <a:ext cx="5506226" cy="369332"/>
          </a:xfrm>
          <a:prstGeom prst="rect">
            <a:avLst/>
          </a:prstGeom>
          <a:noFill/>
        </p:spPr>
        <p:txBody>
          <a:bodyPr wrap="square">
            <a:spAutoFit/>
          </a:bodyPr>
          <a:lstStyle/>
          <a:p>
            <a:r>
              <a:rPr lang="en-GB" u="sng" dirty="0">
                <a:solidFill>
                  <a:schemeClr val="accent5">
                    <a:lumMod val="50000"/>
                  </a:schemeClr>
                </a:solidFill>
                <a:latin typeface="Arial" panose="020B0604020202020204" pitchFamily="34" charset="0"/>
                <a:cs typeface="Arial" panose="020B0604020202020204" pitchFamily="34" charset="0"/>
              </a:rPr>
              <a:t>Base Case</a:t>
            </a:r>
            <a:r>
              <a:rPr lang="en-GB" dirty="0">
                <a:solidFill>
                  <a:schemeClr val="accent5">
                    <a:lumMod val="50000"/>
                  </a:schemeClr>
                </a:solidFill>
                <a:latin typeface="Arial" panose="020B0604020202020204" pitchFamily="34" charset="0"/>
                <a:cs typeface="Arial" panose="020B0604020202020204" pitchFamily="34" charset="0"/>
              </a:rPr>
              <a:t>: PDPs of all 10 AMS</a:t>
            </a:r>
          </a:p>
        </p:txBody>
      </p:sp>
      <p:sp>
        <p:nvSpPr>
          <p:cNvPr id="13" name="TextBox 12">
            <a:extLst>
              <a:ext uri="{FF2B5EF4-FFF2-40B4-BE49-F238E27FC236}">
                <a16:creationId xmlns:a16="http://schemas.microsoft.com/office/drawing/2014/main" id="{2EC782A0-1E27-401A-84FE-0681DF471303}"/>
              </a:ext>
            </a:extLst>
          </p:cNvPr>
          <p:cNvSpPr txBox="1"/>
          <p:nvPr/>
        </p:nvSpPr>
        <p:spPr>
          <a:xfrm>
            <a:off x="6096000" y="1700133"/>
            <a:ext cx="5760000" cy="369332"/>
          </a:xfrm>
          <a:prstGeom prst="rect">
            <a:avLst/>
          </a:prstGeom>
          <a:noFill/>
        </p:spPr>
        <p:txBody>
          <a:bodyPr wrap="square">
            <a:spAutoFit/>
          </a:bodyPr>
          <a:lstStyle/>
          <a:p>
            <a:r>
              <a:rPr lang="en-GB" u="sng" dirty="0">
                <a:solidFill>
                  <a:schemeClr val="accent5">
                    <a:lumMod val="50000"/>
                  </a:schemeClr>
                </a:solidFill>
                <a:latin typeface="Arial" panose="020B0604020202020204" pitchFamily="34" charset="0"/>
                <a:cs typeface="Arial" panose="020B0604020202020204" pitchFamily="34" charset="0"/>
              </a:rPr>
              <a:t>APAEC RE Target</a:t>
            </a:r>
            <a:r>
              <a:rPr lang="en-GB" dirty="0">
                <a:solidFill>
                  <a:schemeClr val="accent5">
                    <a:lumMod val="50000"/>
                  </a:schemeClr>
                </a:solidFill>
                <a:latin typeface="Arial" panose="020B0604020202020204" pitchFamily="34" charset="0"/>
                <a:cs typeface="Arial" panose="020B0604020202020204" pitchFamily="34" charset="0"/>
              </a:rPr>
              <a:t>: 23% RE in Energy Mix by 2025</a:t>
            </a:r>
          </a:p>
        </p:txBody>
      </p:sp>
      <p:cxnSp>
        <p:nvCxnSpPr>
          <p:cNvPr id="16" name="Straight Connector 15">
            <a:extLst>
              <a:ext uri="{FF2B5EF4-FFF2-40B4-BE49-F238E27FC236}">
                <a16:creationId xmlns:a16="http://schemas.microsoft.com/office/drawing/2014/main" id="{726AA0BB-3657-4FFD-B494-88A52FA09C3B}"/>
              </a:ext>
            </a:extLst>
          </p:cNvPr>
          <p:cNvCxnSpPr/>
          <p:nvPr/>
        </p:nvCxnSpPr>
        <p:spPr>
          <a:xfrm flipH="1">
            <a:off x="2474844" y="3772421"/>
            <a:ext cx="5665304" cy="0"/>
          </a:xfrm>
          <a:prstGeom prst="line">
            <a:avLst/>
          </a:prstGeom>
          <a:ln w="1270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8AC6099-5E28-4A05-B9A6-E0F63724D48E}"/>
              </a:ext>
            </a:extLst>
          </p:cNvPr>
          <p:cNvCxnSpPr/>
          <p:nvPr/>
        </p:nvCxnSpPr>
        <p:spPr>
          <a:xfrm flipH="1">
            <a:off x="5702471" y="3070056"/>
            <a:ext cx="5665304" cy="0"/>
          </a:xfrm>
          <a:prstGeom prst="line">
            <a:avLst/>
          </a:prstGeom>
          <a:ln w="1270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3B8FDFC-C6A5-4E09-957C-F8DDB3FBABD9}"/>
              </a:ext>
            </a:extLst>
          </p:cNvPr>
          <p:cNvSpPr txBox="1"/>
          <p:nvPr/>
        </p:nvSpPr>
        <p:spPr>
          <a:xfrm>
            <a:off x="504266" y="5314745"/>
            <a:ext cx="10863509" cy="584775"/>
          </a:xfrm>
          <a:prstGeom prst="rect">
            <a:avLst/>
          </a:prstGeom>
          <a:noFill/>
        </p:spPr>
        <p:txBody>
          <a:bodyPr wrap="square">
            <a:spAutoFit/>
          </a:bodyPr>
          <a:lstStyle/>
          <a:p>
            <a:r>
              <a:rPr lang="en-GB" sz="1600" u="sng" dirty="0">
                <a:solidFill>
                  <a:srgbClr val="FF0000"/>
                </a:solidFill>
                <a:latin typeface="Arial" panose="020B0604020202020204" pitchFamily="34" charset="0"/>
                <a:cs typeface="Arial" panose="020B0604020202020204" pitchFamily="34" charset="0"/>
              </a:rPr>
              <a:t>Note</a:t>
            </a:r>
            <a:r>
              <a:rPr lang="en-GB" sz="1600" dirty="0">
                <a:solidFill>
                  <a:schemeClr val="accent5">
                    <a:lumMod val="50000"/>
                  </a:schemeClr>
                </a:solidFill>
                <a:latin typeface="Arial" panose="020B0604020202020204" pitchFamily="34" charset="0"/>
                <a:cs typeface="Arial" panose="020B0604020202020204" pitchFamily="34" charset="0"/>
              </a:rPr>
              <a:t>: Significant additional amount of RE should be installed to achieve APAEC RE Target, but it’s possible based on the technical potential and also utilising the </a:t>
            </a:r>
            <a:r>
              <a:rPr lang="en-GB" sz="1600" i="1" dirty="0">
                <a:solidFill>
                  <a:srgbClr val="FF0000"/>
                </a:solidFill>
                <a:latin typeface="Arial" panose="020B0604020202020204" pitchFamily="34" charset="0"/>
                <a:cs typeface="Arial" panose="020B0604020202020204" pitchFamily="34" charset="0"/>
              </a:rPr>
              <a:t>possible interconnections</a:t>
            </a:r>
            <a:r>
              <a:rPr lang="en-GB" sz="1600" dirty="0">
                <a:solidFill>
                  <a:schemeClr val="accent5">
                    <a:lumMod val="5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14584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D0C9E2-A939-4E13-AA98-2C292E4138BB}"/>
              </a:ext>
            </a:extLst>
          </p:cNvPr>
          <p:cNvPicPr>
            <a:picLocks noChangeAspect="1"/>
          </p:cNvPicPr>
          <p:nvPr/>
        </p:nvPicPr>
        <p:blipFill>
          <a:blip r:embed="rId2"/>
          <a:stretch>
            <a:fillRect/>
          </a:stretch>
        </p:blipFill>
        <p:spPr>
          <a:xfrm>
            <a:off x="-672736" y="28858"/>
            <a:ext cx="12864736" cy="1385997"/>
          </a:xfrm>
          <a:prstGeom prst="rect">
            <a:avLst/>
          </a:prstGeom>
        </p:spPr>
      </p:pic>
      <p:sp>
        <p:nvSpPr>
          <p:cNvPr id="5" name="Slide Number Placeholder 2">
            <a:extLst>
              <a:ext uri="{FF2B5EF4-FFF2-40B4-BE49-F238E27FC236}">
                <a16:creationId xmlns:a16="http://schemas.microsoft.com/office/drawing/2014/main" id="{E23097A1-4AF1-47DA-90F5-FA42412A8202}"/>
              </a:ext>
            </a:extLst>
          </p:cNvPr>
          <p:cNvSpPr txBox="1">
            <a:spLocks/>
          </p:cNvSpPr>
          <p:nvPr/>
        </p:nvSpPr>
        <p:spPr>
          <a:xfrm>
            <a:off x="11578728" y="6411818"/>
            <a:ext cx="613272" cy="462284"/>
          </a:xfrm>
          <a:prstGeom prst="rect">
            <a:avLst/>
          </a:prstGeom>
          <a:solidFill>
            <a:srgbClr val="004585"/>
          </a:solidFill>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D4072D9-32B1-42B4-A3D3-498598D3B272}" type="slidenum">
              <a:rPr kumimoji="0" lang="en-GB" sz="24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B87B527-5C0F-4034-B3EB-6BDD22393591}"/>
              </a:ext>
            </a:extLst>
          </p:cNvPr>
          <p:cNvSpPr/>
          <p:nvPr/>
        </p:nvSpPr>
        <p:spPr>
          <a:xfrm>
            <a:off x="0" y="6358639"/>
            <a:ext cx="11440886" cy="531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1892A10F-2A76-4DBF-8034-C57772818CAC}"/>
              </a:ext>
            </a:extLst>
          </p:cNvPr>
          <p:cNvSpPr txBox="1"/>
          <p:nvPr/>
        </p:nvSpPr>
        <p:spPr>
          <a:xfrm>
            <a:off x="364529" y="6467646"/>
            <a:ext cx="3094117" cy="276999"/>
          </a:xfrm>
          <a:prstGeom prst="rect">
            <a:avLst/>
          </a:prstGeom>
          <a:noFill/>
        </p:spPr>
        <p:txBody>
          <a:bodyPr wrap="none" rtlCol="0">
            <a:spAutoFit/>
          </a:bodyPr>
          <a:lstStyle/>
          <a:p>
            <a:r>
              <a:rPr lang="en-US" sz="1200" b="1">
                <a:solidFill>
                  <a:srgbClr val="2F5573"/>
                </a:solidFill>
                <a:latin typeface="Arial" panose="020B0604020202020204" pitchFamily="34" charset="0"/>
                <a:cs typeface="Arial" panose="020B0604020202020204" pitchFamily="34" charset="0"/>
              </a:rPr>
              <a:t>One Community for Sustainable Energy</a:t>
            </a:r>
            <a:endParaRPr lang="en-ID" sz="1200" b="1">
              <a:solidFill>
                <a:srgbClr val="2F5573"/>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48D014-162F-4880-A5F8-AED2216B9AA1}"/>
              </a:ext>
            </a:extLst>
          </p:cNvPr>
          <p:cNvSpPr txBox="1"/>
          <p:nvPr/>
        </p:nvSpPr>
        <p:spPr>
          <a:xfrm>
            <a:off x="978066" y="364150"/>
            <a:ext cx="10767619" cy="461665"/>
          </a:xfrm>
          <a:prstGeom prst="rect">
            <a:avLst/>
          </a:prstGeom>
          <a:noFill/>
        </p:spPr>
        <p:txBody>
          <a:bodyPr wrap="square" rtlCol="0">
            <a:spAutoFit/>
          </a:bodyPr>
          <a:lstStyle/>
          <a:p>
            <a:pPr marL="0" indent="0">
              <a:buFont typeface="Arial" panose="020B0604020202020204" pitchFamily="34" charset="0"/>
              <a:buNone/>
            </a:pPr>
            <a:r>
              <a:rPr lang="en-US" sz="2400" b="1" dirty="0">
                <a:solidFill>
                  <a:schemeClr val="bg1"/>
                </a:solidFill>
                <a:latin typeface="Arial" panose="020B0604020202020204" pitchFamily="34" charset="0"/>
                <a:cs typeface="Arial" panose="020B0604020202020204" pitchFamily="34" charset="0"/>
              </a:rPr>
              <a:t>Introduction: </a:t>
            </a:r>
            <a:r>
              <a:rPr lang="en-US" sz="2400" dirty="0">
                <a:solidFill>
                  <a:schemeClr val="bg1"/>
                </a:solidFill>
                <a:latin typeface="Arial" panose="020B0604020202020204" pitchFamily="34" charset="0"/>
                <a:cs typeface="Arial" panose="020B0604020202020204" pitchFamily="34" charset="0"/>
              </a:rPr>
              <a:t>ASEAN Centre for Energy (ACE)</a:t>
            </a:r>
          </a:p>
        </p:txBody>
      </p:sp>
      <p:grpSp>
        <p:nvGrpSpPr>
          <p:cNvPr id="34" name="Group 33">
            <a:extLst>
              <a:ext uri="{FF2B5EF4-FFF2-40B4-BE49-F238E27FC236}">
                <a16:creationId xmlns:a16="http://schemas.microsoft.com/office/drawing/2014/main" id="{BD765A17-0FB6-40FB-9A22-9D7F7CDD4E62}"/>
              </a:ext>
            </a:extLst>
          </p:cNvPr>
          <p:cNvGrpSpPr/>
          <p:nvPr/>
        </p:nvGrpSpPr>
        <p:grpSpPr>
          <a:xfrm>
            <a:off x="960797" y="2416759"/>
            <a:ext cx="3240140" cy="1311989"/>
            <a:chOff x="2111187" y="3046121"/>
            <a:chExt cx="2513922" cy="1171913"/>
          </a:xfrm>
        </p:grpSpPr>
        <p:sp>
          <p:nvSpPr>
            <p:cNvPr id="35" name="Flowchart: Manual Operation 34">
              <a:extLst>
                <a:ext uri="{FF2B5EF4-FFF2-40B4-BE49-F238E27FC236}">
                  <a16:creationId xmlns:a16="http://schemas.microsoft.com/office/drawing/2014/main" id="{5F58FA6C-2074-4A25-ABA8-DAAD2FB74F9E}"/>
                </a:ext>
              </a:extLst>
            </p:cNvPr>
            <p:cNvSpPr/>
            <p:nvPr/>
          </p:nvSpPr>
          <p:spPr>
            <a:xfrm rot="10800000">
              <a:off x="2111187" y="3380082"/>
              <a:ext cx="2513922" cy="837952"/>
            </a:xfrm>
            <a:prstGeom prst="flowChartManualOperation">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36" name="Rectangle 35">
              <a:extLst>
                <a:ext uri="{FF2B5EF4-FFF2-40B4-BE49-F238E27FC236}">
                  <a16:creationId xmlns:a16="http://schemas.microsoft.com/office/drawing/2014/main" id="{BDB15F5C-6629-4D51-ADC6-56FBCA5EF266}"/>
                </a:ext>
              </a:extLst>
            </p:cNvPr>
            <p:cNvSpPr/>
            <p:nvPr/>
          </p:nvSpPr>
          <p:spPr>
            <a:xfrm>
              <a:off x="2869348" y="3046121"/>
              <a:ext cx="951694" cy="329900"/>
            </a:xfrm>
            <a:prstGeom prst="rect">
              <a:avLst/>
            </a:prstGeom>
            <a:ln>
              <a:noFill/>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Think Tank</a:t>
              </a:r>
              <a:endParaRPr kumimoji="0" lang="en-GB"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sp>
        <p:nvSpPr>
          <p:cNvPr id="37" name="Rectangle 36">
            <a:extLst>
              <a:ext uri="{FF2B5EF4-FFF2-40B4-BE49-F238E27FC236}">
                <a16:creationId xmlns:a16="http://schemas.microsoft.com/office/drawing/2014/main" id="{6DC14BE6-BFEE-4C45-8FB4-A34017545C02}"/>
              </a:ext>
            </a:extLst>
          </p:cNvPr>
          <p:cNvSpPr/>
          <p:nvPr/>
        </p:nvSpPr>
        <p:spPr>
          <a:xfrm>
            <a:off x="1305222" y="2784100"/>
            <a:ext cx="2492122"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 </a:t>
            </a:r>
            <a:r>
              <a:rPr kumimoji="0" lang="en-US" sz="18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Identifying  and surfacing innovative solutions</a:t>
            </a:r>
            <a:endParaRPr kumimoji="0" lang="en-GB" sz="18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nvGrpSpPr>
          <p:cNvPr id="38" name="Group 37">
            <a:extLst>
              <a:ext uri="{FF2B5EF4-FFF2-40B4-BE49-F238E27FC236}">
                <a16:creationId xmlns:a16="http://schemas.microsoft.com/office/drawing/2014/main" id="{6AFC1278-5FF2-4B1C-9A7A-A4DB5F21247F}"/>
              </a:ext>
            </a:extLst>
          </p:cNvPr>
          <p:cNvGrpSpPr/>
          <p:nvPr/>
        </p:nvGrpSpPr>
        <p:grpSpPr>
          <a:xfrm>
            <a:off x="7495724" y="2362413"/>
            <a:ext cx="3952817" cy="2431230"/>
            <a:chOff x="7115185" y="2621061"/>
            <a:chExt cx="3213872" cy="2171658"/>
          </a:xfrm>
        </p:grpSpPr>
        <p:grpSp>
          <p:nvGrpSpPr>
            <p:cNvPr id="39" name="Group 38">
              <a:extLst>
                <a:ext uri="{FF2B5EF4-FFF2-40B4-BE49-F238E27FC236}">
                  <a16:creationId xmlns:a16="http://schemas.microsoft.com/office/drawing/2014/main" id="{E4187CE7-111D-467D-8695-3221C35FF537}"/>
                </a:ext>
              </a:extLst>
            </p:cNvPr>
            <p:cNvGrpSpPr/>
            <p:nvPr/>
          </p:nvGrpSpPr>
          <p:grpSpPr>
            <a:xfrm>
              <a:off x="7463116" y="2621061"/>
              <a:ext cx="2820514" cy="1220457"/>
              <a:chOff x="7545519" y="2985954"/>
              <a:chExt cx="2325257" cy="1220457"/>
            </a:xfrm>
          </p:grpSpPr>
          <p:sp>
            <p:nvSpPr>
              <p:cNvPr id="44" name="Flowchart: Manual Operation 43">
                <a:extLst>
                  <a:ext uri="{FF2B5EF4-FFF2-40B4-BE49-F238E27FC236}">
                    <a16:creationId xmlns:a16="http://schemas.microsoft.com/office/drawing/2014/main" id="{07877E89-3D42-4E8A-9402-07D26D5E07EA}"/>
                  </a:ext>
                </a:extLst>
              </p:cNvPr>
              <p:cNvSpPr/>
              <p:nvPr/>
            </p:nvSpPr>
            <p:spPr>
              <a:xfrm rot="10800000">
                <a:off x="7545519" y="3327735"/>
                <a:ext cx="2325257" cy="878676"/>
              </a:xfrm>
              <a:prstGeom prst="flowChartManualOperation">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45" name="Rectangle 44">
                <a:extLst>
                  <a:ext uri="{FF2B5EF4-FFF2-40B4-BE49-F238E27FC236}">
                    <a16:creationId xmlns:a16="http://schemas.microsoft.com/office/drawing/2014/main" id="{2E1B83B9-3A17-4FB4-B0DA-7F2EACE1C360}"/>
                  </a:ext>
                </a:extLst>
              </p:cNvPr>
              <p:cNvSpPr/>
              <p:nvPr/>
            </p:nvSpPr>
            <p:spPr>
              <a:xfrm>
                <a:off x="7854705" y="2985954"/>
                <a:ext cx="1642575" cy="32990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Catalyst</a:t>
                </a:r>
                <a:endParaRPr kumimoji="0" lang="en-GB"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sp>
          <p:nvSpPr>
            <p:cNvPr id="40" name="Round Same Side Corner Rectangle 56">
              <a:extLst>
                <a:ext uri="{FF2B5EF4-FFF2-40B4-BE49-F238E27FC236}">
                  <a16:creationId xmlns:a16="http://schemas.microsoft.com/office/drawing/2014/main" id="{343F7EF0-76FC-4764-B518-9AADC70A3FD8}"/>
                </a:ext>
              </a:extLst>
            </p:cNvPr>
            <p:cNvSpPr/>
            <p:nvPr/>
          </p:nvSpPr>
          <p:spPr>
            <a:xfrm>
              <a:off x="9062775" y="3979623"/>
              <a:ext cx="1266282" cy="808783"/>
            </a:xfrm>
            <a:prstGeom prst="round2SameRect">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Secretariat</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8590142A-B08E-42F5-ACE7-6A05032000B4}"/>
                </a:ext>
              </a:extLst>
            </p:cNvPr>
            <p:cNvSpPr/>
            <p:nvPr/>
          </p:nvSpPr>
          <p:spPr>
            <a:xfrm>
              <a:off x="7756273" y="2966080"/>
              <a:ext cx="2283192" cy="82475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Unify and strengthen ASEAN Energy Cooperation and Integration</a:t>
              </a:r>
              <a:endParaRPr kumimoji="0" lang="en-GB" sz="18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846C077D-DBC2-425C-917E-366FBDB8C5B8}"/>
                </a:ext>
              </a:extLst>
            </p:cNvPr>
            <p:cNvSpPr/>
            <p:nvPr/>
          </p:nvSpPr>
          <p:spPr>
            <a:xfrm>
              <a:off x="7521911" y="3227251"/>
              <a:ext cx="2775167" cy="30240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43" name="Round Same Side Corner Rectangle 59">
              <a:extLst>
                <a:ext uri="{FF2B5EF4-FFF2-40B4-BE49-F238E27FC236}">
                  <a16:creationId xmlns:a16="http://schemas.microsoft.com/office/drawing/2014/main" id="{D35A1607-5341-4B47-B53B-1064532AC6DC}"/>
                </a:ext>
              </a:extLst>
            </p:cNvPr>
            <p:cNvSpPr/>
            <p:nvPr/>
          </p:nvSpPr>
          <p:spPr>
            <a:xfrm>
              <a:off x="7115185" y="3969759"/>
              <a:ext cx="1720106" cy="822960"/>
            </a:xfrm>
            <a:prstGeom prst="round2SameRect">
              <a:avLst/>
            </a:prstGeom>
            <a:noFill/>
            <a:ln w="28575"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APAEC Activities, including with DPs/IOs</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sp>
        <p:nvSpPr>
          <p:cNvPr id="46" name="Round Same Side Corner Rectangle 45">
            <a:extLst>
              <a:ext uri="{FF2B5EF4-FFF2-40B4-BE49-F238E27FC236}">
                <a16:creationId xmlns:a16="http://schemas.microsoft.com/office/drawing/2014/main" id="{B8A96C9A-585B-4193-AC01-E1CA7AD25D06}"/>
              </a:ext>
            </a:extLst>
          </p:cNvPr>
          <p:cNvSpPr/>
          <p:nvPr/>
        </p:nvSpPr>
        <p:spPr>
          <a:xfrm>
            <a:off x="894640" y="3857308"/>
            <a:ext cx="2435646" cy="921326"/>
          </a:xfrm>
          <a:prstGeom prst="round2SameRect">
            <a:avLst/>
          </a:prstGeom>
          <a:noFill/>
          <a:ln w="28575"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 </a:t>
            </a:r>
            <a:endParaRPr kumimoji="0" lang="en-GB" sz="16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nvGrpSpPr>
          <p:cNvPr id="47" name="Group 46">
            <a:extLst>
              <a:ext uri="{FF2B5EF4-FFF2-40B4-BE49-F238E27FC236}">
                <a16:creationId xmlns:a16="http://schemas.microsoft.com/office/drawing/2014/main" id="{CE1C98C4-46FF-425F-882D-BBEA863BE33F}"/>
              </a:ext>
            </a:extLst>
          </p:cNvPr>
          <p:cNvGrpSpPr/>
          <p:nvPr/>
        </p:nvGrpSpPr>
        <p:grpSpPr>
          <a:xfrm>
            <a:off x="3527305" y="2447754"/>
            <a:ext cx="4756908" cy="2336540"/>
            <a:chOff x="4009650" y="2697290"/>
            <a:chExt cx="3867645" cy="2087077"/>
          </a:xfrm>
        </p:grpSpPr>
        <p:grpSp>
          <p:nvGrpSpPr>
            <p:cNvPr id="48" name="Group 47">
              <a:extLst>
                <a:ext uri="{FF2B5EF4-FFF2-40B4-BE49-F238E27FC236}">
                  <a16:creationId xmlns:a16="http://schemas.microsoft.com/office/drawing/2014/main" id="{0AE44C51-B4F3-4BA7-9B33-5A7AC8EF96DB}"/>
                </a:ext>
              </a:extLst>
            </p:cNvPr>
            <p:cNvGrpSpPr/>
            <p:nvPr/>
          </p:nvGrpSpPr>
          <p:grpSpPr>
            <a:xfrm>
              <a:off x="4298012" y="2697290"/>
              <a:ext cx="3579283" cy="1131215"/>
              <a:chOff x="3828218" y="3080115"/>
              <a:chExt cx="3579283" cy="1131215"/>
            </a:xfrm>
          </p:grpSpPr>
          <p:sp>
            <p:nvSpPr>
              <p:cNvPr id="52" name="Flowchart: Manual Operation 51">
                <a:extLst>
                  <a:ext uri="{FF2B5EF4-FFF2-40B4-BE49-F238E27FC236}">
                    <a16:creationId xmlns:a16="http://schemas.microsoft.com/office/drawing/2014/main" id="{2426689B-8EB4-458E-87D8-DAB9A88B8AAB}"/>
                  </a:ext>
                </a:extLst>
              </p:cNvPr>
              <p:cNvSpPr/>
              <p:nvPr/>
            </p:nvSpPr>
            <p:spPr>
              <a:xfrm rot="10800000">
                <a:off x="4209821" y="3386391"/>
                <a:ext cx="2768403" cy="824939"/>
              </a:xfrm>
              <a:prstGeom prst="flowChartManualOperation">
                <a:avLst/>
              </a:pr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53" name="Rectangle 52">
                <a:extLst>
                  <a:ext uri="{FF2B5EF4-FFF2-40B4-BE49-F238E27FC236}">
                    <a16:creationId xmlns:a16="http://schemas.microsoft.com/office/drawing/2014/main" id="{6F819F9F-C063-41E6-BAFF-1E468513BFAA}"/>
                  </a:ext>
                </a:extLst>
              </p:cNvPr>
              <p:cNvSpPr/>
              <p:nvPr/>
            </p:nvSpPr>
            <p:spPr>
              <a:xfrm>
                <a:off x="3828218" y="3080115"/>
                <a:ext cx="3579283" cy="32990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Energy Data and Knowledge Hub</a:t>
                </a:r>
                <a:endParaRPr kumimoji="0" lang="en-GB" sz="1800" b="1"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sp>
          <p:nvSpPr>
            <p:cNvPr id="49" name="Rectangle 48">
              <a:extLst>
                <a:ext uri="{FF2B5EF4-FFF2-40B4-BE49-F238E27FC236}">
                  <a16:creationId xmlns:a16="http://schemas.microsoft.com/office/drawing/2014/main" id="{5122B6FB-7D6E-4FCA-965F-586053560685}"/>
                </a:ext>
              </a:extLst>
            </p:cNvPr>
            <p:cNvSpPr/>
            <p:nvPr/>
          </p:nvSpPr>
          <p:spPr>
            <a:xfrm>
              <a:off x="5061217" y="3172050"/>
              <a:ext cx="2098103" cy="57732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
                  <a:srgbClr val="FF0000"/>
                </a:buClr>
                <a:buSzTx/>
                <a:buFontTx/>
                <a:buNone/>
                <a:tabLst/>
                <a:defRPr/>
              </a:pPr>
              <a:r>
                <a:rPr kumimoji="0" lang="en-US" sz="18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Provide a knowledge depository for AMS</a:t>
              </a:r>
            </a:p>
          </p:txBody>
        </p:sp>
        <p:sp>
          <p:nvSpPr>
            <p:cNvPr id="50" name="Round Same Side Corner Rectangle 51">
              <a:extLst>
                <a:ext uri="{FF2B5EF4-FFF2-40B4-BE49-F238E27FC236}">
                  <a16:creationId xmlns:a16="http://schemas.microsoft.com/office/drawing/2014/main" id="{56420BF7-C906-47C7-9A97-18486A1AC0A0}"/>
                </a:ext>
              </a:extLst>
            </p:cNvPr>
            <p:cNvSpPr/>
            <p:nvPr/>
          </p:nvSpPr>
          <p:spPr>
            <a:xfrm>
              <a:off x="4009650" y="3961407"/>
              <a:ext cx="1804224" cy="822960"/>
            </a:xfrm>
            <a:prstGeom prst="round2SameRect">
              <a:avLst/>
            </a:prstGeom>
            <a:noFill/>
            <a:ln w="28575"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Policy and Research Analytics</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51" name="Round Same Side Corner Rectangle 52">
              <a:extLst>
                <a:ext uri="{FF2B5EF4-FFF2-40B4-BE49-F238E27FC236}">
                  <a16:creationId xmlns:a16="http://schemas.microsoft.com/office/drawing/2014/main" id="{A817B365-B595-477D-B41B-772108CE92E0}"/>
                </a:ext>
              </a:extLst>
            </p:cNvPr>
            <p:cNvSpPr/>
            <p:nvPr/>
          </p:nvSpPr>
          <p:spPr>
            <a:xfrm>
              <a:off x="5948856" y="3948966"/>
              <a:ext cx="1152370" cy="822960"/>
            </a:xfrm>
            <a:prstGeom prst="round2SameRect">
              <a:avLst/>
            </a:prstGeom>
            <a:noFill/>
            <a:ln w="28575"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Energy Database</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grpSp>
      <p:sp>
        <p:nvSpPr>
          <p:cNvPr id="54" name="TextBox 53">
            <a:extLst>
              <a:ext uri="{FF2B5EF4-FFF2-40B4-BE49-F238E27FC236}">
                <a16:creationId xmlns:a16="http://schemas.microsoft.com/office/drawing/2014/main" id="{1EF595FB-9E46-4599-A8DD-F8E05EDA637F}"/>
              </a:ext>
            </a:extLst>
          </p:cNvPr>
          <p:cNvSpPr txBox="1"/>
          <p:nvPr/>
        </p:nvSpPr>
        <p:spPr>
          <a:xfrm>
            <a:off x="1188381" y="4891623"/>
            <a:ext cx="10011074"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Research, publication, training, capacity building, workshop, policy exchange and recommendations, etc.</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sp>
        <p:nvSpPr>
          <p:cNvPr id="55" name="Rectangle 54">
            <a:extLst>
              <a:ext uri="{FF2B5EF4-FFF2-40B4-BE49-F238E27FC236}">
                <a16:creationId xmlns:a16="http://schemas.microsoft.com/office/drawing/2014/main" id="{CE67DB43-3063-4D5C-890C-A2C2CBE754BC}"/>
              </a:ext>
            </a:extLst>
          </p:cNvPr>
          <p:cNvSpPr/>
          <p:nvPr/>
        </p:nvSpPr>
        <p:spPr>
          <a:xfrm>
            <a:off x="813021" y="3842254"/>
            <a:ext cx="2599959" cy="92333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rgbClr val="13488A"/>
                </a:solidFill>
                <a:latin typeface="Calibri" panose="020F0502020204030204" pitchFamily="34" charset="0"/>
                <a:cs typeface="Calibri" panose="020F0502020204030204" pitchFamily="34" charset="0"/>
              </a:rPr>
              <a:t>Policies</a:t>
            </a:r>
            <a:r>
              <a:rPr kumimoji="0" lang="en-US"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rPr>
              <a:t>, Legal &amp; Regulatory Frameworks and Technologies</a:t>
            </a:r>
            <a:endParaRPr kumimoji="0" lang="en-GB" sz="1800" b="0" i="0" u="none" strike="noStrike" kern="0" cap="none" spc="0" normalizeH="0" baseline="0" noProof="0" dirty="0">
              <a:ln>
                <a:noFill/>
              </a:ln>
              <a:solidFill>
                <a:srgbClr val="13488A"/>
              </a:solidFill>
              <a:effectLst/>
              <a:uLnTx/>
              <a:uFillTx/>
              <a:latin typeface="Calibri" panose="020F0502020204030204" pitchFamily="34" charset="0"/>
              <a:cs typeface="Calibri" panose="020F0502020204030204" pitchFamily="34" charset="0"/>
            </a:endParaRPr>
          </a:p>
        </p:txBody>
      </p:sp>
      <p:pic>
        <p:nvPicPr>
          <p:cNvPr id="56" name="Graphic 55" descr="Brain in head">
            <a:extLst>
              <a:ext uri="{FF2B5EF4-FFF2-40B4-BE49-F238E27FC236}">
                <a16:creationId xmlns:a16="http://schemas.microsoft.com/office/drawing/2014/main" id="{B073BE19-C73F-4097-87C1-83A6BB91A77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23666" y="1505505"/>
            <a:ext cx="914400" cy="914400"/>
          </a:xfrm>
          <a:prstGeom prst="rect">
            <a:avLst/>
          </a:prstGeom>
        </p:spPr>
      </p:pic>
      <p:pic>
        <p:nvPicPr>
          <p:cNvPr id="57" name="Graphic 56" descr="Bar chart">
            <a:extLst>
              <a:ext uri="{FF2B5EF4-FFF2-40B4-BE49-F238E27FC236}">
                <a16:creationId xmlns:a16="http://schemas.microsoft.com/office/drawing/2014/main" id="{FE293D00-8F43-4543-86E7-9967E15DA05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4751" y="1576919"/>
            <a:ext cx="914400" cy="914400"/>
          </a:xfrm>
          <a:prstGeom prst="rect">
            <a:avLst/>
          </a:prstGeom>
        </p:spPr>
      </p:pic>
      <p:pic>
        <p:nvPicPr>
          <p:cNvPr id="58" name="Graphic 57" descr="Network">
            <a:extLst>
              <a:ext uri="{FF2B5EF4-FFF2-40B4-BE49-F238E27FC236}">
                <a16:creationId xmlns:a16="http://schemas.microsoft.com/office/drawing/2014/main" id="{082E6464-B732-40F9-9456-9F36FB35852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52990" y="1504249"/>
            <a:ext cx="914400" cy="914400"/>
          </a:xfrm>
          <a:prstGeom prst="rect">
            <a:avLst/>
          </a:prstGeom>
        </p:spPr>
      </p:pic>
      <p:pic>
        <p:nvPicPr>
          <p:cNvPr id="59" name="Picture 58">
            <a:extLst>
              <a:ext uri="{FF2B5EF4-FFF2-40B4-BE49-F238E27FC236}">
                <a16:creationId xmlns:a16="http://schemas.microsoft.com/office/drawing/2014/main" id="{FE9AC75C-D987-4D2C-B4EC-7C8225207E6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0277"/>
          <a:stretch/>
        </p:blipFill>
        <p:spPr>
          <a:xfrm>
            <a:off x="9743760" y="5353542"/>
            <a:ext cx="2115586" cy="1332000"/>
          </a:xfrm>
          <a:prstGeom prst="rect">
            <a:avLst/>
          </a:prstGeom>
          <a:ln>
            <a:solidFill>
              <a:srgbClr val="016AA3"/>
            </a:solidFill>
          </a:ln>
        </p:spPr>
      </p:pic>
      <p:pic>
        <p:nvPicPr>
          <p:cNvPr id="60" name="Picture 59">
            <a:extLst>
              <a:ext uri="{FF2B5EF4-FFF2-40B4-BE49-F238E27FC236}">
                <a16:creationId xmlns:a16="http://schemas.microsoft.com/office/drawing/2014/main" id="{B74334F5-9B56-43FE-99E4-E61835171A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70747" y="5390197"/>
            <a:ext cx="1805562" cy="1296000"/>
          </a:xfrm>
          <a:prstGeom prst="rect">
            <a:avLst/>
          </a:prstGeom>
          <a:ln>
            <a:solidFill>
              <a:srgbClr val="016AA3"/>
            </a:solidFill>
          </a:ln>
        </p:spPr>
      </p:pic>
      <p:pic>
        <p:nvPicPr>
          <p:cNvPr id="61" name="Picture 60" descr="http://www.aseanenergy.org/wp-content/uploads/2016/10/ACE-IRENA_REmap_ASEAN_2016-front-coverf.jpg">
            <a:extLst>
              <a:ext uri="{FF2B5EF4-FFF2-40B4-BE49-F238E27FC236}">
                <a16:creationId xmlns:a16="http://schemas.microsoft.com/office/drawing/2014/main" id="{31770FBF-BB68-48E9-876D-AE9C02AC4346}"/>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50404" y="5343923"/>
            <a:ext cx="2124651" cy="1368000"/>
          </a:xfrm>
          <a:prstGeom prst="rect">
            <a:avLst/>
          </a:prstGeom>
          <a:noFill/>
          <a:ln>
            <a:solidFill>
              <a:srgbClr val="016AA3"/>
            </a:solidFill>
          </a:ln>
        </p:spPr>
      </p:pic>
      <p:pic>
        <p:nvPicPr>
          <p:cNvPr id="62" name="Picture 61">
            <a:extLst>
              <a:ext uri="{FF2B5EF4-FFF2-40B4-BE49-F238E27FC236}">
                <a16:creationId xmlns:a16="http://schemas.microsoft.com/office/drawing/2014/main" id="{8FFBF38B-B692-4250-922D-2E709BEE1571}"/>
              </a:ext>
            </a:extLst>
          </p:cNvPr>
          <p:cNvPicPr>
            <a:picLocks noChangeAspect="1"/>
          </p:cNvPicPr>
          <p:nvPr/>
        </p:nvPicPr>
        <p:blipFill>
          <a:blip r:embed="rId12"/>
          <a:stretch>
            <a:fillRect/>
          </a:stretch>
        </p:blipFill>
        <p:spPr>
          <a:xfrm>
            <a:off x="239495" y="5334723"/>
            <a:ext cx="968158" cy="1368000"/>
          </a:xfrm>
          <a:prstGeom prst="rect">
            <a:avLst/>
          </a:prstGeom>
          <a:ln>
            <a:solidFill>
              <a:schemeClr val="accent5"/>
            </a:solidFill>
          </a:ln>
        </p:spPr>
      </p:pic>
      <p:pic>
        <p:nvPicPr>
          <p:cNvPr id="63" name="Content Placeholder 4" descr="A screenshot of a cell phone&#10;&#10;Description generated with very high confidence">
            <a:extLst>
              <a:ext uri="{FF2B5EF4-FFF2-40B4-BE49-F238E27FC236}">
                <a16:creationId xmlns:a16="http://schemas.microsoft.com/office/drawing/2014/main" id="{79F678CA-CFDD-4E94-B62F-0A11E558644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31399" y="5348346"/>
            <a:ext cx="2433188" cy="1368000"/>
          </a:xfrm>
          <a:prstGeom prst="rect">
            <a:avLst/>
          </a:prstGeom>
          <a:ln>
            <a:solidFill>
              <a:srgbClr val="016AA3"/>
            </a:solidFill>
          </a:ln>
        </p:spPr>
      </p:pic>
    </p:spTree>
    <p:extLst>
      <p:ext uri="{BB962C8B-B14F-4D97-AF65-F5344CB8AC3E}">
        <p14:creationId xmlns:p14="http://schemas.microsoft.com/office/powerpoint/2010/main" val="224795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D0C9E2-A939-4E13-AA98-2C292E4138BB}"/>
              </a:ext>
            </a:extLst>
          </p:cNvPr>
          <p:cNvPicPr>
            <a:picLocks noChangeAspect="1"/>
          </p:cNvPicPr>
          <p:nvPr/>
        </p:nvPicPr>
        <p:blipFill>
          <a:blip r:embed="rId2"/>
          <a:stretch>
            <a:fillRect/>
          </a:stretch>
        </p:blipFill>
        <p:spPr>
          <a:xfrm>
            <a:off x="-672736" y="28858"/>
            <a:ext cx="12864736" cy="1385997"/>
          </a:xfrm>
          <a:prstGeom prst="rect">
            <a:avLst/>
          </a:prstGeom>
        </p:spPr>
      </p:pic>
      <p:sp>
        <p:nvSpPr>
          <p:cNvPr id="5" name="Slide Number Placeholder 2">
            <a:extLst>
              <a:ext uri="{FF2B5EF4-FFF2-40B4-BE49-F238E27FC236}">
                <a16:creationId xmlns:a16="http://schemas.microsoft.com/office/drawing/2014/main" id="{E23097A1-4AF1-47DA-90F5-FA42412A8202}"/>
              </a:ext>
            </a:extLst>
          </p:cNvPr>
          <p:cNvSpPr txBox="1">
            <a:spLocks/>
          </p:cNvSpPr>
          <p:nvPr/>
        </p:nvSpPr>
        <p:spPr>
          <a:xfrm>
            <a:off x="11578728" y="6411818"/>
            <a:ext cx="613272" cy="462284"/>
          </a:xfrm>
          <a:prstGeom prst="rect">
            <a:avLst/>
          </a:prstGeom>
          <a:solidFill>
            <a:srgbClr val="004585"/>
          </a:solidFill>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D4072D9-32B1-42B4-A3D3-498598D3B272}" type="slidenum">
              <a:rPr kumimoji="0" lang="en-GB" sz="24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B87B527-5C0F-4034-B3EB-6BDD22393591}"/>
              </a:ext>
            </a:extLst>
          </p:cNvPr>
          <p:cNvSpPr/>
          <p:nvPr/>
        </p:nvSpPr>
        <p:spPr>
          <a:xfrm>
            <a:off x="0" y="6358639"/>
            <a:ext cx="11440886" cy="531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TextBox 8">
            <a:extLst>
              <a:ext uri="{FF2B5EF4-FFF2-40B4-BE49-F238E27FC236}">
                <a16:creationId xmlns:a16="http://schemas.microsoft.com/office/drawing/2014/main" id="{1892A10F-2A76-4DBF-8034-C57772818CAC}"/>
              </a:ext>
            </a:extLst>
          </p:cNvPr>
          <p:cNvSpPr txBox="1"/>
          <p:nvPr/>
        </p:nvSpPr>
        <p:spPr>
          <a:xfrm>
            <a:off x="364529" y="6467646"/>
            <a:ext cx="3094117" cy="276999"/>
          </a:xfrm>
          <a:prstGeom prst="rect">
            <a:avLst/>
          </a:prstGeom>
          <a:noFill/>
        </p:spPr>
        <p:txBody>
          <a:bodyPr wrap="none" rtlCol="0">
            <a:spAutoFit/>
          </a:bodyPr>
          <a:lstStyle/>
          <a:p>
            <a:r>
              <a:rPr lang="en-US" sz="1200" b="1">
                <a:solidFill>
                  <a:srgbClr val="2F5573"/>
                </a:solidFill>
                <a:latin typeface="Arial" panose="020B0604020202020204" pitchFamily="34" charset="0"/>
                <a:cs typeface="Arial" panose="020B0604020202020204" pitchFamily="34" charset="0"/>
              </a:rPr>
              <a:t>One Community for Sustainable Energy</a:t>
            </a:r>
            <a:endParaRPr lang="en-ID" sz="1200" b="1">
              <a:solidFill>
                <a:srgbClr val="2F5573"/>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F48D014-162F-4880-A5F8-AED2216B9AA1}"/>
              </a:ext>
            </a:extLst>
          </p:cNvPr>
          <p:cNvSpPr txBox="1"/>
          <p:nvPr/>
        </p:nvSpPr>
        <p:spPr>
          <a:xfrm>
            <a:off x="954315" y="491023"/>
            <a:ext cx="10767619" cy="461665"/>
          </a:xfrm>
          <a:prstGeom prst="rect">
            <a:avLst/>
          </a:prstGeom>
          <a:noFill/>
        </p:spPr>
        <p:txBody>
          <a:bodyPr wrap="square" rtlCol="0">
            <a:spAutoFit/>
          </a:bodyPr>
          <a:lstStyle/>
          <a:p>
            <a:pPr marL="0" indent="0">
              <a:buFont typeface="Arial" panose="020B0604020202020204" pitchFamily="34" charset="0"/>
              <a:buNone/>
            </a:pPr>
            <a:r>
              <a:rPr lang="en-GB" sz="2400" b="1" dirty="0">
                <a:solidFill>
                  <a:schemeClr val="bg1"/>
                </a:solidFill>
                <a:latin typeface="Arial" panose="020B0604020202020204" pitchFamily="34" charset="0"/>
                <a:cs typeface="Arial" panose="020B0604020202020204" pitchFamily="34" charset="0"/>
              </a:rPr>
              <a:t>Regional Energy Policy and Planning </a:t>
            </a:r>
            <a:endParaRPr lang="en-US" sz="2400" b="1"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98AB19B-D2F5-45A1-9D64-5A6A3FD06E87}"/>
              </a:ext>
            </a:extLst>
          </p:cNvPr>
          <p:cNvPicPr>
            <a:picLocks noChangeAspect="1"/>
          </p:cNvPicPr>
          <p:nvPr/>
        </p:nvPicPr>
        <p:blipFill>
          <a:blip r:embed="rId3"/>
          <a:stretch>
            <a:fillRect/>
          </a:stretch>
        </p:blipFill>
        <p:spPr>
          <a:xfrm>
            <a:off x="7167291" y="5861009"/>
            <a:ext cx="4248585" cy="968133"/>
          </a:xfrm>
          <a:prstGeom prst="rect">
            <a:avLst/>
          </a:prstGeom>
          <a:noFill/>
        </p:spPr>
      </p:pic>
      <p:sp>
        <p:nvSpPr>
          <p:cNvPr id="6" name="Rectangle 5">
            <a:extLst>
              <a:ext uri="{FF2B5EF4-FFF2-40B4-BE49-F238E27FC236}">
                <a16:creationId xmlns:a16="http://schemas.microsoft.com/office/drawing/2014/main" id="{59FBE0AE-6E80-46AD-B551-DF043A2759A1}"/>
              </a:ext>
            </a:extLst>
          </p:cNvPr>
          <p:cNvSpPr/>
          <p:nvPr/>
        </p:nvSpPr>
        <p:spPr>
          <a:xfrm>
            <a:off x="377080" y="1422499"/>
            <a:ext cx="10215767" cy="923330"/>
          </a:xfrm>
          <a:prstGeom prst="rect">
            <a:avLst/>
          </a:prstGeom>
        </p:spPr>
        <p:txBody>
          <a:bodyPr wrap="square">
            <a:spAutoFit/>
          </a:bodyPr>
          <a:lstStyle/>
          <a:p>
            <a:r>
              <a:rPr lang="en-GB" dirty="0">
                <a:solidFill>
                  <a:schemeClr val="tx1">
                    <a:lumMod val="65000"/>
                    <a:lumOff val="35000"/>
                  </a:schemeClr>
                </a:solidFill>
                <a:latin typeface="Arial" panose="020B0604020202020204" pitchFamily="34" charset="0"/>
                <a:cs typeface="Arial" panose="020B0604020202020204" pitchFamily="34" charset="0"/>
              </a:rPr>
              <a:t>ACE develop the ASEAN Energy Data and Information that used as a web-based system of integrated and comprehensive ASEAN energy data and information that cover both regional and national levels.</a:t>
            </a:r>
          </a:p>
        </p:txBody>
      </p:sp>
      <p:sp>
        <p:nvSpPr>
          <p:cNvPr id="34" name="Rectangle 33">
            <a:extLst>
              <a:ext uri="{FF2B5EF4-FFF2-40B4-BE49-F238E27FC236}">
                <a16:creationId xmlns:a16="http://schemas.microsoft.com/office/drawing/2014/main" id="{DB8726EA-205E-4EB7-9920-90FBEB220298}"/>
              </a:ext>
            </a:extLst>
          </p:cNvPr>
          <p:cNvSpPr/>
          <p:nvPr/>
        </p:nvSpPr>
        <p:spPr>
          <a:xfrm>
            <a:off x="446670" y="2361855"/>
            <a:ext cx="2159999" cy="338554"/>
          </a:xfrm>
          <a:prstGeom prst="rect">
            <a:avLst/>
          </a:prstGeom>
        </p:spPr>
        <p:txBody>
          <a:bodyPr wrap="square">
            <a:spAutoFit/>
          </a:bodyP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Energy Data</a:t>
            </a:r>
          </a:p>
        </p:txBody>
      </p:sp>
      <p:pic>
        <p:nvPicPr>
          <p:cNvPr id="36" name="Picture 35">
            <a:extLst>
              <a:ext uri="{FF2B5EF4-FFF2-40B4-BE49-F238E27FC236}">
                <a16:creationId xmlns:a16="http://schemas.microsoft.com/office/drawing/2014/main" id="{2822550E-F634-4790-AF04-AFBBC5A9D117}"/>
              </a:ext>
            </a:extLst>
          </p:cNvPr>
          <p:cNvPicPr>
            <a:picLocks noChangeAspect="1"/>
          </p:cNvPicPr>
          <p:nvPr/>
        </p:nvPicPr>
        <p:blipFill>
          <a:blip r:embed="rId4"/>
          <a:stretch>
            <a:fillRect/>
          </a:stretch>
        </p:blipFill>
        <p:spPr>
          <a:xfrm>
            <a:off x="446669" y="2694302"/>
            <a:ext cx="2585091" cy="1440000"/>
          </a:xfrm>
          <a:prstGeom prst="rect">
            <a:avLst/>
          </a:prstGeom>
        </p:spPr>
      </p:pic>
      <p:pic>
        <p:nvPicPr>
          <p:cNvPr id="37" name="Picture 36">
            <a:extLst>
              <a:ext uri="{FF2B5EF4-FFF2-40B4-BE49-F238E27FC236}">
                <a16:creationId xmlns:a16="http://schemas.microsoft.com/office/drawing/2014/main" id="{95672A22-8A3D-4CAD-9880-77AC0C15A77D}"/>
              </a:ext>
            </a:extLst>
          </p:cNvPr>
          <p:cNvPicPr>
            <a:picLocks noChangeAspect="1"/>
          </p:cNvPicPr>
          <p:nvPr/>
        </p:nvPicPr>
        <p:blipFill>
          <a:blip r:embed="rId5"/>
          <a:stretch>
            <a:fillRect/>
          </a:stretch>
        </p:blipFill>
        <p:spPr>
          <a:xfrm>
            <a:off x="446668" y="4304134"/>
            <a:ext cx="2585091" cy="1440000"/>
          </a:xfrm>
          <a:prstGeom prst="rect">
            <a:avLst/>
          </a:prstGeom>
        </p:spPr>
      </p:pic>
      <p:sp>
        <p:nvSpPr>
          <p:cNvPr id="39" name="Rectangle 38">
            <a:extLst>
              <a:ext uri="{FF2B5EF4-FFF2-40B4-BE49-F238E27FC236}">
                <a16:creationId xmlns:a16="http://schemas.microsoft.com/office/drawing/2014/main" id="{7AC388D9-7348-4993-AE55-0B73DFEF9572}"/>
              </a:ext>
            </a:extLst>
          </p:cNvPr>
          <p:cNvSpPr/>
          <p:nvPr/>
        </p:nvSpPr>
        <p:spPr>
          <a:xfrm>
            <a:off x="3193088" y="4170171"/>
            <a:ext cx="2637428" cy="338554"/>
          </a:xfrm>
          <a:prstGeom prst="rect">
            <a:avLst/>
          </a:prstGeom>
        </p:spPr>
        <p:txBody>
          <a:bodyPr wrap="square">
            <a:spAutoFit/>
          </a:bodyP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GIS/Map</a:t>
            </a:r>
          </a:p>
        </p:txBody>
      </p:sp>
      <p:pic>
        <p:nvPicPr>
          <p:cNvPr id="40" name="Picture 39">
            <a:extLst>
              <a:ext uri="{FF2B5EF4-FFF2-40B4-BE49-F238E27FC236}">
                <a16:creationId xmlns:a16="http://schemas.microsoft.com/office/drawing/2014/main" id="{27024A49-03F6-4609-A8F9-E3FC615414D2}"/>
              </a:ext>
            </a:extLst>
          </p:cNvPr>
          <p:cNvPicPr>
            <a:picLocks noChangeAspect="1"/>
          </p:cNvPicPr>
          <p:nvPr/>
        </p:nvPicPr>
        <p:blipFill>
          <a:blip r:embed="rId6"/>
          <a:stretch>
            <a:fillRect/>
          </a:stretch>
        </p:blipFill>
        <p:spPr>
          <a:xfrm>
            <a:off x="3185409" y="4522084"/>
            <a:ext cx="2638800" cy="1222050"/>
          </a:xfrm>
          <a:prstGeom prst="rect">
            <a:avLst/>
          </a:prstGeom>
        </p:spPr>
      </p:pic>
      <p:pic>
        <p:nvPicPr>
          <p:cNvPr id="43" name="Picture 42">
            <a:extLst>
              <a:ext uri="{FF2B5EF4-FFF2-40B4-BE49-F238E27FC236}">
                <a16:creationId xmlns:a16="http://schemas.microsoft.com/office/drawing/2014/main" id="{D47BDAD3-8913-4FC6-8E2C-069107D40ABF}"/>
              </a:ext>
            </a:extLst>
          </p:cNvPr>
          <p:cNvPicPr>
            <a:picLocks noChangeAspect="1"/>
          </p:cNvPicPr>
          <p:nvPr/>
        </p:nvPicPr>
        <p:blipFill>
          <a:blip r:embed="rId7"/>
          <a:stretch>
            <a:fillRect/>
          </a:stretch>
        </p:blipFill>
        <p:spPr>
          <a:xfrm>
            <a:off x="6020126" y="2687318"/>
            <a:ext cx="2396695" cy="1440000"/>
          </a:xfrm>
          <a:prstGeom prst="rect">
            <a:avLst/>
          </a:prstGeom>
          <a:solidFill>
            <a:schemeClr val="accent1"/>
          </a:solidFill>
          <a:ln>
            <a:solidFill>
              <a:schemeClr val="bg2">
                <a:lumMod val="90000"/>
              </a:schemeClr>
            </a:solidFill>
          </a:ln>
        </p:spPr>
      </p:pic>
      <p:sp>
        <p:nvSpPr>
          <p:cNvPr id="44" name="Rectangle 43">
            <a:extLst>
              <a:ext uri="{FF2B5EF4-FFF2-40B4-BE49-F238E27FC236}">
                <a16:creationId xmlns:a16="http://schemas.microsoft.com/office/drawing/2014/main" id="{A8CAB260-E753-420E-BD76-DCA07B9C04E3}"/>
              </a:ext>
            </a:extLst>
          </p:cNvPr>
          <p:cNvSpPr/>
          <p:nvPr/>
        </p:nvSpPr>
        <p:spPr>
          <a:xfrm>
            <a:off x="6020125" y="2361855"/>
            <a:ext cx="2396695" cy="338554"/>
          </a:xfrm>
          <a:prstGeom prst="rect">
            <a:avLst/>
          </a:prstGeom>
        </p:spPr>
        <p:txBody>
          <a:bodyPr wrap="square">
            <a:spAutoFit/>
          </a:bodyP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Newsroom &amp; Clipping</a:t>
            </a:r>
          </a:p>
        </p:txBody>
      </p:sp>
      <p:pic>
        <p:nvPicPr>
          <p:cNvPr id="10" name="Picture 9">
            <a:extLst>
              <a:ext uri="{FF2B5EF4-FFF2-40B4-BE49-F238E27FC236}">
                <a16:creationId xmlns:a16="http://schemas.microsoft.com/office/drawing/2014/main" id="{3F6BF455-F2AE-458F-A222-09D713DA57B5}"/>
              </a:ext>
            </a:extLst>
          </p:cNvPr>
          <p:cNvPicPr>
            <a:picLocks noChangeAspect="1"/>
          </p:cNvPicPr>
          <p:nvPr/>
        </p:nvPicPr>
        <p:blipFill>
          <a:blip r:embed="rId8"/>
          <a:stretch>
            <a:fillRect/>
          </a:stretch>
        </p:blipFill>
        <p:spPr>
          <a:xfrm>
            <a:off x="3186781" y="2683335"/>
            <a:ext cx="2637429" cy="1440000"/>
          </a:xfrm>
          <a:prstGeom prst="rect">
            <a:avLst/>
          </a:prstGeom>
          <a:ln>
            <a:solidFill>
              <a:schemeClr val="bg2">
                <a:lumMod val="90000"/>
              </a:schemeClr>
            </a:solidFill>
          </a:ln>
        </p:spPr>
      </p:pic>
      <p:sp>
        <p:nvSpPr>
          <p:cNvPr id="12" name="Rectangle 11">
            <a:extLst>
              <a:ext uri="{FF2B5EF4-FFF2-40B4-BE49-F238E27FC236}">
                <a16:creationId xmlns:a16="http://schemas.microsoft.com/office/drawing/2014/main" id="{B0204C7E-29A0-4455-A5D8-EE6551C2DB68}"/>
              </a:ext>
            </a:extLst>
          </p:cNvPr>
          <p:cNvSpPr/>
          <p:nvPr/>
        </p:nvSpPr>
        <p:spPr>
          <a:xfrm>
            <a:off x="3186781" y="2363078"/>
            <a:ext cx="2637428" cy="338554"/>
          </a:xfrm>
          <a:prstGeom prst="rect">
            <a:avLst/>
          </a:prstGeom>
        </p:spPr>
        <p:txBody>
          <a:bodyPr wrap="square">
            <a:spAutoFit/>
          </a:bodyP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Policies Database</a:t>
            </a:r>
          </a:p>
        </p:txBody>
      </p:sp>
      <p:pic>
        <p:nvPicPr>
          <p:cNvPr id="2" name="Picture 1">
            <a:extLst>
              <a:ext uri="{FF2B5EF4-FFF2-40B4-BE49-F238E27FC236}">
                <a16:creationId xmlns:a16="http://schemas.microsoft.com/office/drawing/2014/main" id="{51964A19-B4C6-4908-999B-0845C696493D}"/>
              </a:ext>
            </a:extLst>
          </p:cNvPr>
          <p:cNvPicPr>
            <a:picLocks noChangeAspect="1"/>
          </p:cNvPicPr>
          <p:nvPr/>
        </p:nvPicPr>
        <p:blipFill>
          <a:blip r:embed="rId9"/>
          <a:stretch>
            <a:fillRect/>
          </a:stretch>
        </p:blipFill>
        <p:spPr>
          <a:xfrm>
            <a:off x="6019220" y="4241697"/>
            <a:ext cx="2397600" cy="1806887"/>
          </a:xfrm>
          <a:prstGeom prst="rect">
            <a:avLst/>
          </a:prstGeom>
        </p:spPr>
      </p:pic>
      <p:pic>
        <p:nvPicPr>
          <p:cNvPr id="13" name="Picture 12">
            <a:extLst>
              <a:ext uri="{FF2B5EF4-FFF2-40B4-BE49-F238E27FC236}">
                <a16:creationId xmlns:a16="http://schemas.microsoft.com/office/drawing/2014/main" id="{58E68E3F-5CD7-4751-B1C2-D4ACE5477DEC}"/>
              </a:ext>
            </a:extLst>
          </p:cNvPr>
          <p:cNvPicPr>
            <a:picLocks noChangeAspect="1"/>
          </p:cNvPicPr>
          <p:nvPr/>
        </p:nvPicPr>
        <p:blipFill>
          <a:blip r:embed="rId10"/>
          <a:stretch>
            <a:fillRect/>
          </a:stretch>
        </p:blipFill>
        <p:spPr>
          <a:xfrm>
            <a:off x="8747759" y="2694301"/>
            <a:ext cx="3034011" cy="1903273"/>
          </a:xfrm>
          <a:prstGeom prst="rect">
            <a:avLst/>
          </a:prstGeom>
        </p:spPr>
      </p:pic>
      <p:pic>
        <p:nvPicPr>
          <p:cNvPr id="14" name="Picture 13">
            <a:extLst>
              <a:ext uri="{FF2B5EF4-FFF2-40B4-BE49-F238E27FC236}">
                <a16:creationId xmlns:a16="http://schemas.microsoft.com/office/drawing/2014/main" id="{1B23DABD-56EE-404E-8F93-3AF89F48AE01}"/>
              </a:ext>
            </a:extLst>
          </p:cNvPr>
          <p:cNvPicPr>
            <a:picLocks noChangeAspect="1"/>
          </p:cNvPicPr>
          <p:nvPr/>
        </p:nvPicPr>
        <p:blipFill>
          <a:blip r:embed="rId11"/>
          <a:stretch>
            <a:fillRect/>
          </a:stretch>
        </p:blipFill>
        <p:spPr>
          <a:xfrm>
            <a:off x="8773436" y="4655950"/>
            <a:ext cx="3057582" cy="878508"/>
          </a:xfrm>
          <a:prstGeom prst="rect">
            <a:avLst/>
          </a:prstGeom>
        </p:spPr>
      </p:pic>
      <p:sp>
        <p:nvSpPr>
          <p:cNvPr id="15" name="Rectangle 14">
            <a:extLst>
              <a:ext uri="{FF2B5EF4-FFF2-40B4-BE49-F238E27FC236}">
                <a16:creationId xmlns:a16="http://schemas.microsoft.com/office/drawing/2014/main" id="{99E5898F-A4B3-485E-A944-4E95A0296452}"/>
              </a:ext>
            </a:extLst>
          </p:cNvPr>
          <p:cNvSpPr/>
          <p:nvPr/>
        </p:nvSpPr>
        <p:spPr>
          <a:xfrm>
            <a:off x="8741453" y="2392201"/>
            <a:ext cx="2699433" cy="338554"/>
          </a:xfrm>
          <a:prstGeom prst="rect">
            <a:avLst/>
          </a:prstGeom>
        </p:spPr>
        <p:txBody>
          <a:bodyPr wrap="square">
            <a:spAutoFit/>
          </a:bodyPr>
          <a:lstStyle/>
          <a:p>
            <a:pPr algn="ctr"/>
            <a:r>
              <a:rPr lang="en-GB" sz="1600" b="1" dirty="0">
                <a:solidFill>
                  <a:schemeClr val="accent1">
                    <a:lumMod val="75000"/>
                  </a:schemeClr>
                </a:solidFill>
                <a:latin typeface="Arial" panose="020B0604020202020204" pitchFamily="34" charset="0"/>
                <a:cs typeface="Arial" panose="020B0604020202020204" pitchFamily="34" charset="0"/>
              </a:rPr>
              <a:t>Energy Insight</a:t>
            </a:r>
          </a:p>
        </p:txBody>
      </p:sp>
    </p:spTree>
    <p:extLst>
      <p:ext uri="{BB962C8B-B14F-4D97-AF65-F5344CB8AC3E}">
        <p14:creationId xmlns:p14="http://schemas.microsoft.com/office/powerpoint/2010/main" val="318893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AEF13CE-83ED-4FCA-854F-23A7813DCDFD}"/>
              </a:ext>
            </a:extLst>
          </p:cNvPr>
          <p:cNvPicPr>
            <a:picLocks noGrp="1" noChangeAspect="1"/>
          </p:cNvPicPr>
          <p:nvPr>
            <p:ph idx="1"/>
          </p:nvPr>
        </p:nvPicPr>
        <p:blipFill>
          <a:blip r:embed="rId2"/>
          <a:stretch>
            <a:fillRect/>
          </a:stretch>
        </p:blipFill>
        <p:spPr>
          <a:xfrm>
            <a:off x="5546141" y="3058382"/>
            <a:ext cx="5896769" cy="2674401"/>
          </a:xfrm>
          <a:prstGeom prst="rect">
            <a:avLst/>
          </a:prstGeom>
        </p:spPr>
      </p:pic>
      <p:sp>
        <p:nvSpPr>
          <p:cNvPr id="3" name="Title 2">
            <a:extLst>
              <a:ext uri="{FF2B5EF4-FFF2-40B4-BE49-F238E27FC236}">
                <a16:creationId xmlns:a16="http://schemas.microsoft.com/office/drawing/2014/main" id="{AF64B12C-0046-4813-BD27-05E10CE21788}"/>
              </a:ext>
            </a:extLst>
          </p:cNvPr>
          <p:cNvSpPr>
            <a:spLocks noGrp="1"/>
          </p:cNvSpPr>
          <p:nvPr>
            <p:ph type="title"/>
          </p:nvPr>
        </p:nvSpPr>
        <p:spPr/>
        <p:txBody>
          <a:bodyPr/>
          <a:lstStyle/>
          <a:p>
            <a:r>
              <a:rPr lang="en-GB" dirty="0">
                <a:solidFill>
                  <a:schemeClr val="accent5">
                    <a:lumMod val="50000"/>
                  </a:schemeClr>
                </a:solidFill>
              </a:rPr>
              <a:t>ASEAN Energy Goals</a:t>
            </a:r>
          </a:p>
        </p:txBody>
      </p:sp>
      <p:sp>
        <p:nvSpPr>
          <p:cNvPr id="5" name="Rectangle 4">
            <a:extLst>
              <a:ext uri="{FF2B5EF4-FFF2-40B4-BE49-F238E27FC236}">
                <a16:creationId xmlns:a16="http://schemas.microsoft.com/office/drawing/2014/main" id="{7903CDF2-5B32-483B-886D-E662EEFFB10C}"/>
              </a:ext>
            </a:extLst>
          </p:cNvPr>
          <p:cNvSpPr/>
          <p:nvPr/>
        </p:nvSpPr>
        <p:spPr>
          <a:xfrm>
            <a:off x="749090" y="3106939"/>
            <a:ext cx="4441582" cy="2246769"/>
          </a:xfrm>
          <a:prstGeom prst="rect">
            <a:avLst/>
          </a:prstGeom>
        </p:spPr>
        <p:txBody>
          <a:bodyPr wrap="square">
            <a:spAutoFit/>
          </a:bodyPr>
          <a:lstStyle/>
          <a:p>
            <a:r>
              <a:rPr lang="en-GB" sz="2000" i="1" dirty="0">
                <a:solidFill>
                  <a:schemeClr val="accent5">
                    <a:lumMod val="50000"/>
                  </a:schemeClr>
                </a:solidFill>
                <a:latin typeface="Arial" panose="020B0604020202020204" pitchFamily="34" charset="0"/>
                <a:cs typeface="Arial" panose="020B0604020202020204" pitchFamily="34" charset="0"/>
              </a:rPr>
              <a:t>ASEAN Plan of Action for Energy Cooperation (APAEC) 2016-2025 </a:t>
            </a:r>
          </a:p>
          <a:p>
            <a:r>
              <a:rPr lang="en-GB" sz="2000" i="1" dirty="0">
                <a:solidFill>
                  <a:schemeClr val="accent5">
                    <a:lumMod val="50000"/>
                  </a:schemeClr>
                </a:solidFill>
                <a:latin typeface="Arial" panose="020B0604020202020204" pitchFamily="34" charset="0"/>
                <a:cs typeface="Arial" panose="020B0604020202020204" pitchFamily="34" charset="0"/>
              </a:rPr>
              <a:t>“Enhancing Energy Connectivity and Market Integration in ASEAN to Achieve </a:t>
            </a:r>
            <a:r>
              <a:rPr lang="en-GB" sz="2000" i="1" u="sng" dirty="0">
                <a:solidFill>
                  <a:srgbClr val="FF0000"/>
                </a:solidFill>
                <a:latin typeface="Arial" panose="020B0604020202020204" pitchFamily="34" charset="0"/>
                <a:cs typeface="Arial" panose="020B0604020202020204" pitchFamily="34" charset="0"/>
              </a:rPr>
              <a:t>Energy Security</a:t>
            </a:r>
            <a:r>
              <a:rPr lang="en-GB" sz="2000" i="1" dirty="0">
                <a:solidFill>
                  <a:schemeClr val="accent5">
                    <a:lumMod val="50000"/>
                  </a:schemeClr>
                </a:solidFill>
                <a:latin typeface="Arial" panose="020B0604020202020204" pitchFamily="34" charset="0"/>
                <a:cs typeface="Arial" panose="020B0604020202020204" pitchFamily="34" charset="0"/>
              </a:rPr>
              <a:t>, </a:t>
            </a:r>
            <a:r>
              <a:rPr lang="en-GB" sz="2000" i="1" u="sng" dirty="0">
                <a:solidFill>
                  <a:schemeClr val="accent5">
                    <a:lumMod val="50000"/>
                  </a:schemeClr>
                </a:solidFill>
                <a:latin typeface="Arial" panose="020B0604020202020204" pitchFamily="34" charset="0"/>
                <a:cs typeface="Arial" panose="020B0604020202020204" pitchFamily="34" charset="0"/>
              </a:rPr>
              <a:t>Accessibility</a:t>
            </a:r>
            <a:r>
              <a:rPr lang="en-GB" sz="2000" i="1" dirty="0">
                <a:solidFill>
                  <a:schemeClr val="accent5">
                    <a:lumMod val="50000"/>
                  </a:schemeClr>
                </a:solidFill>
                <a:latin typeface="Arial" panose="020B0604020202020204" pitchFamily="34" charset="0"/>
                <a:cs typeface="Arial" panose="020B0604020202020204" pitchFamily="34" charset="0"/>
              </a:rPr>
              <a:t>, </a:t>
            </a:r>
            <a:r>
              <a:rPr lang="en-GB" sz="2000" i="1" u="sng" dirty="0">
                <a:solidFill>
                  <a:schemeClr val="accent5">
                    <a:lumMod val="50000"/>
                  </a:schemeClr>
                </a:solidFill>
                <a:latin typeface="Arial" panose="020B0604020202020204" pitchFamily="34" charset="0"/>
                <a:cs typeface="Arial" panose="020B0604020202020204" pitchFamily="34" charset="0"/>
              </a:rPr>
              <a:t>Affordability </a:t>
            </a:r>
            <a:r>
              <a:rPr lang="en-GB" sz="2000" i="1" dirty="0">
                <a:solidFill>
                  <a:schemeClr val="accent5">
                    <a:lumMod val="50000"/>
                  </a:schemeClr>
                </a:solidFill>
                <a:latin typeface="Arial" panose="020B0604020202020204" pitchFamily="34" charset="0"/>
                <a:cs typeface="Arial" panose="020B0604020202020204" pitchFamily="34" charset="0"/>
              </a:rPr>
              <a:t>and </a:t>
            </a:r>
            <a:r>
              <a:rPr lang="en-GB" sz="2000" i="1" u="sng" dirty="0">
                <a:solidFill>
                  <a:schemeClr val="accent5">
                    <a:lumMod val="50000"/>
                  </a:schemeClr>
                </a:solidFill>
                <a:latin typeface="Arial" panose="020B0604020202020204" pitchFamily="34" charset="0"/>
                <a:cs typeface="Arial" panose="020B0604020202020204" pitchFamily="34" charset="0"/>
              </a:rPr>
              <a:t>Sustainability for All</a:t>
            </a:r>
            <a:r>
              <a:rPr lang="en-GB" sz="2000" i="1" dirty="0">
                <a:solidFill>
                  <a:schemeClr val="accent5">
                    <a:lumMod val="50000"/>
                  </a:schemeClr>
                </a:solidFill>
                <a:latin typeface="Arial" panose="020B0604020202020204" pitchFamily="34" charset="0"/>
                <a:cs typeface="Arial" panose="020B0604020202020204" pitchFamily="34" charset="0"/>
              </a:rPr>
              <a:t>”.</a:t>
            </a:r>
          </a:p>
        </p:txBody>
      </p:sp>
      <p:sp>
        <p:nvSpPr>
          <p:cNvPr id="6" name="Rectangle 5">
            <a:extLst>
              <a:ext uri="{FF2B5EF4-FFF2-40B4-BE49-F238E27FC236}">
                <a16:creationId xmlns:a16="http://schemas.microsoft.com/office/drawing/2014/main" id="{66B15C79-7D82-4FF8-9392-F7BC29D23BCB}"/>
              </a:ext>
            </a:extLst>
          </p:cNvPr>
          <p:cNvSpPr/>
          <p:nvPr/>
        </p:nvSpPr>
        <p:spPr>
          <a:xfrm>
            <a:off x="660954" y="1504292"/>
            <a:ext cx="10619509" cy="1200329"/>
          </a:xfrm>
          <a:prstGeom prst="rect">
            <a:avLst/>
          </a:prstGeom>
        </p:spPr>
        <p:txBody>
          <a:bodyPr wrap="square">
            <a:spAutoFit/>
          </a:bodyPr>
          <a:lstStyle/>
          <a:p>
            <a:r>
              <a:rPr lang="en-GB" sz="2400" dirty="0">
                <a:solidFill>
                  <a:schemeClr val="accent5">
                    <a:lumMod val="50000"/>
                  </a:schemeClr>
                </a:solidFill>
                <a:latin typeface="Arial" panose="020B0604020202020204" pitchFamily="34" charset="0"/>
                <a:cs typeface="Arial" panose="020B0604020202020204" pitchFamily="34" charset="0"/>
              </a:rPr>
              <a:t>ASEAN - 10 Member States:</a:t>
            </a:r>
          </a:p>
          <a:p>
            <a:r>
              <a:rPr lang="en-GB" sz="2400" dirty="0">
                <a:solidFill>
                  <a:schemeClr val="accent5">
                    <a:lumMod val="50000"/>
                  </a:schemeClr>
                </a:solidFill>
                <a:latin typeface="Arial" panose="020B0604020202020204" pitchFamily="34" charset="0"/>
                <a:cs typeface="Arial" panose="020B0604020202020204" pitchFamily="34" charset="0"/>
                <a:sym typeface="Wingdings" panose="05000000000000000000" pitchFamily="2" charset="2"/>
              </a:rPr>
              <a:t> </a:t>
            </a:r>
            <a:r>
              <a:rPr lang="en-GB" sz="2400" i="1" dirty="0">
                <a:solidFill>
                  <a:schemeClr val="accent5">
                    <a:lumMod val="50000"/>
                  </a:schemeClr>
                </a:solidFill>
                <a:latin typeface="Arial" panose="020B0604020202020204" pitchFamily="34" charset="0"/>
                <a:cs typeface="Arial" panose="020B0604020202020204" pitchFamily="34" charset="0"/>
              </a:rPr>
              <a:t>different economic level, different energy resources but has a collaborative goal as guided by APAEC.</a:t>
            </a:r>
          </a:p>
        </p:txBody>
      </p:sp>
      <p:sp>
        <p:nvSpPr>
          <p:cNvPr id="7" name="Rectangle 6">
            <a:extLst>
              <a:ext uri="{FF2B5EF4-FFF2-40B4-BE49-F238E27FC236}">
                <a16:creationId xmlns:a16="http://schemas.microsoft.com/office/drawing/2014/main" id="{EE09CDF0-977C-4153-AB98-09AF6C192725}"/>
              </a:ext>
            </a:extLst>
          </p:cNvPr>
          <p:cNvSpPr/>
          <p:nvPr/>
        </p:nvSpPr>
        <p:spPr>
          <a:xfrm>
            <a:off x="7562536" y="2671689"/>
            <a:ext cx="2762295" cy="369332"/>
          </a:xfrm>
          <a:prstGeom prst="rect">
            <a:avLst/>
          </a:prstGeom>
        </p:spPr>
        <p:txBody>
          <a:bodyPr wrap="none">
            <a:spAutoFit/>
          </a:bodyPr>
          <a:lstStyle/>
          <a:p>
            <a:r>
              <a:rPr lang="en-GB" b="1" dirty="0">
                <a:solidFill>
                  <a:schemeClr val="accent5">
                    <a:lumMod val="50000"/>
                  </a:schemeClr>
                </a:solidFill>
                <a:latin typeface="Arial" panose="020B0604020202020204" pitchFamily="34" charset="0"/>
                <a:cs typeface="Arial" panose="020B0604020202020204" pitchFamily="34" charset="0"/>
              </a:rPr>
              <a:t>All Fuel Options Policy </a:t>
            </a:r>
          </a:p>
        </p:txBody>
      </p:sp>
    </p:spTree>
    <p:extLst>
      <p:ext uri="{BB962C8B-B14F-4D97-AF65-F5344CB8AC3E}">
        <p14:creationId xmlns:p14="http://schemas.microsoft.com/office/powerpoint/2010/main" val="1342819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847E-892B-41D8-96E7-94E7C49CEB94}"/>
              </a:ext>
            </a:extLst>
          </p:cNvPr>
          <p:cNvSpPr>
            <a:spLocks noGrp="1"/>
          </p:cNvSpPr>
          <p:nvPr>
            <p:ph type="title"/>
          </p:nvPr>
        </p:nvSpPr>
        <p:spPr/>
        <p:txBody>
          <a:bodyPr/>
          <a:lstStyle/>
          <a:p>
            <a:r>
              <a:rPr lang="en-GB" dirty="0"/>
              <a:t>Wrap Up Points</a:t>
            </a:r>
          </a:p>
        </p:txBody>
      </p:sp>
      <p:sp>
        <p:nvSpPr>
          <p:cNvPr id="3" name="Content Placeholder 2">
            <a:extLst>
              <a:ext uri="{FF2B5EF4-FFF2-40B4-BE49-F238E27FC236}">
                <a16:creationId xmlns:a16="http://schemas.microsoft.com/office/drawing/2014/main" id="{025A7D06-B092-4E87-8C5F-5EF8B18868A3}"/>
              </a:ext>
            </a:extLst>
          </p:cNvPr>
          <p:cNvSpPr>
            <a:spLocks noGrp="1"/>
          </p:cNvSpPr>
          <p:nvPr>
            <p:ph idx="1"/>
          </p:nvPr>
        </p:nvSpPr>
        <p:spPr/>
        <p:txBody>
          <a:bodyPr>
            <a:normAutofit/>
          </a:bodyPr>
          <a:lstStyle/>
          <a:p>
            <a:pPr marL="285750" lvl="1" indent="-285750">
              <a:lnSpc>
                <a:spcPct val="100000"/>
              </a:lnSpc>
              <a:buFont typeface="Wingdings" panose="05000000000000000000" pitchFamily="2" charset="2"/>
              <a:buChar char="§"/>
            </a:pPr>
            <a:r>
              <a:rPr lang="en-US" sz="2400" dirty="0"/>
              <a:t>The on-going AIMS III study will set out the interconnection infrastructure needed to enable expanded power trade as well as integrate higher shares of renewables into the APG. Results of AIMS III will be the foundation to advance </a:t>
            </a:r>
            <a:r>
              <a:rPr lang="en-GB" sz="2400" dirty="0">
                <a:solidFill>
                  <a:srgbClr val="FF0000"/>
                </a:solidFill>
              </a:rPr>
              <a:t>Energy Security </a:t>
            </a:r>
            <a:r>
              <a:rPr lang="en-GB" sz="2400" dirty="0">
                <a:solidFill>
                  <a:schemeClr val="accent5">
                    <a:lumMod val="50000"/>
                  </a:schemeClr>
                </a:solidFill>
              </a:rPr>
              <a:t>and</a:t>
            </a:r>
            <a:r>
              <a:rPr lang="en-GB" sz="2400" dirty="0">
                <a:solidFill>
                  <a:srgbClr val="FF0000"/>
                </a:solidFill>
              </a:rPr>
              <a:t> Market Integration in ASEAN</a:t>
            </a:r>
            <a:r>
              <a:rPr lang="en-US" sz="2400" dirty="0"/>
              <a:t>.</a:t>
            </a:r>
          </a:p>
          <a:p>
            <a:pPr marL="285750" lvl="1" indent="-285750">
              <a:lnSpc>
                <a:spcPct val="100000"/>
              </a:lnSpc>
              <a:buFont typeface="Wingdings" panose="05000000000000000000" pitchFamily="2" charset="2"/>
              <a:buChar char="§"/>
            </a:pPr>
            <a:r>
              <a:rPr lang="en-US" sz="2400" dirty="0">
                <a:solidFill>
                  <a:srgbClr val="FF0000"/>
                </a:solidFill>
              </a:rPr>
              <a:t>Regional model presents various key benefits</a:t>
            </a:r>
            <a:r>
              <a:rPr lang="en-US" sz="2400" dirty="0"/>
              <a:t>: utilizing and sharing unused reserved margin as one system, shift of peak demand of the entire region, flatten load profile and variety of VRE available in different time zones, and identify a pilot projects of promoting multilateral traded </a:t>
            </a:r>
            <a:r>
              <a:rPr lang="en-US" sz="2400" dirty="0">
                <a:sym typeface="Wingdings" panose="05000000000000000000" pitchFamily="2" charset="2"/>
              </a:rPr>
              <a:t> </a:t>
            </a:r>
            <a:r>
              <a:rPr lang="en-US" sz="2400" dirty="0">
                <a:solidFill>
                  <a:srgbClr val="FF0000"/>
                </a:solidFill>
                <a:sym typeface="Wingdings" panose="05000000000000000000" pitchFamily="2" charset="2"/>
              </a:rPr>
              <a:t>enhance the regional energy security</a:t>
            </a:r>
            <a:r>
              <a:rPr lang="en-US" sz="2400" dirty="0">
                <a:sym typeface="Wingdings" panose="05000000000000000000" pitchFamily="2" charset="2"/>
              </a:rPr>
              <a:t>.</a:t>
            </a:r>
            <a:endParaRPr lang="en-US" sz="2400" dirty="0"/>
          </a:p>
        </p:txBody>
      </p:sp>
    </p:spTree>
    <p:extLst>
      <p:ext uri="{BB962C8B-B14F-4D97-AF65-F5344CB8AC3E}">
        <p14:creationId xmlns:p14="http://schemas.microsoft.com/office/powerpoint/2010/main" val="261652238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590925C99B8649B27EC8A711C85AC8" ma:contentTypeVersion="8" ma:contentTypeDescription="Create a new document." ma:contentTypeScope="" ma:versionID="4a1e9b862568f56ec871e94b710998a6">
  <xsd:schema xmlns:xsd="http://www.w3.org/2001/XMLSchema" xmlns:xs="http://www.w3.org/2001/XMLSchema" xmlns:p="http://schemas.microsoft.com/office/2006/metadata/properties" xmlns:ns2="82ffd5d1-c8e9-483d-a453-905e6a1f55b0" targetNamespace="http://schemas.microsoft.com/office/2006/metadata/properties" ma:root="true" ma:fieldsID="62d81efc3ffb7ac419cf5240a19e990c" ns2:_="">
    <xsd:import namespace="82ffd5d1-c8e9-483d-a453-905e6a1f55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ffd5d1-c8e9-483d-a453-905e6a1f55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63FFD6-92DB-4175-9253-014D12B36381}"/>
</file>

<file path=customXml/itemProps2.xml><?xml version="1.0" encoding="utf-8"?>
<ds:datastoreItem xmlns:ds="http://schemas.openxmlformats.org/officeDocument/2006/customXml" ds:itemID="{698D61E5-FBA1-4F25-89B5-A9557104CB91}">
  <ds:schemaRefs>
    <ds:schemaRef ds:uri="http://schemas.microsoft.com/sharepoint/v3/contenttype/forms"/>
  </ds:schemaRefs>
</ds:datastoreItem>
</file>

<file path=customXml/itemProps3.xml><?xml version="1.0" encoding="utf-8"?>
<ds:datastoreItem xmlns:ds="http://schemas.openxmlformats.org/officeDocument/2006/customXml" ds:itemID="{EEA60547-A5C0-49A2-ADE4-95EE9003A438}">
  <ds:schemaRefs>
    <ds:schemaRef ds:uri="http://purl.org/dc/terms/"/>
    <ds:schemaRef ds:uri="619aa565-b275-4c83-b1cc-968e32f80049"/>
    <ds:schemaRef ds:uri="http://schemas.microsoft.com/office/2006/documentManagement/types"/>
    <ds:schemaRef ds:uri="http://schemas.microsoft.com/office/infopath/2007/PartnerControls"/>
    <ds:schemaRef ds:uri="2c83638c-da4b-4c1a-9ac4-07e2d26cdd7c"/>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3692</TotalTime>
  <Words>1143</Words>
  <Application>Microsoft Office PowerPoint</Application>
  <PresentationFormat>Widescreen</PresentationFormat>
  <Paragraphs>107</Paragraphs>
  <Slides>10</Slides>
  <Notes>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Abadi</vt:lpstr>
      <vt:lpstr>Arial</vt:lpstr>
      <vt:lpstr>Calibri</vt:lpstr>
      <vt:lpstr>Calibri Light</vt:lpstr>
      <vt:lpstr>Courier New</vt:lpstr>
      <vt:lpstr>Segoe UI</vt:lpstr>
      <vt:lpstr>Wingdings</vt:lpstr>
      <vt:lpstr>1_Office Theme</vt:lpstr>
      <vt:lpstr>Grid connections for  Energy Security in ASEAN</vt:lpstr>
      <vt:lpstr>PowerPoint Presentation</vt:lpstr>
      <vt:lpstr>PowerPoint Presentation</vt:lpstr>
      <vt:lpstr>PowerPoint Presentation</vt:lpstr>
      <vt:lpstr>PowerPoint Presentation</vt:lpstr>
      <vt:lpstr>High potential RE to be installed, increasing regional energy security</vt:lpstr>
      <vt:lpstr>PowerPoint Presentation</vt:lpstr>
      <vt:lpstr>PowerPoint Presentation</vt:lpstr>
      <vt:lpstr>ASEAN Energy Goals</vt:lpstr>
      <vt:lpstr>Wrap Up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Climate Change and Energy Project (ACCEPT): RAS-2805 RAS-17/0013</dc:title>
  <dc:creator>Beni Suryadi</dc:creator>
  <cp:lastModifiedBy>Beni Suryadi</cp:lastModifiedBy>
  <cp:revision>38</cp:revision>
  <dcterms:created xsi:type="dcterms:W3CDTF">2020-06-01T12:51:08Z</dcterms:created>
  <dcterms:modified xsi:type="dcterms:W3CDTF">2020-09-10T07:42:52Z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0x01010083590925C99B8649B27EC8A711C85AC8</vt:lpwstr>
  </property>
</Properties>
</file>