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8">
  <p:sldMasterIdLst>
    <p:sldMasterId id="2147483648" r:id="rId1"/>
    <p:sldMasterId id="2147483657" r:id="rId2"/>
  </p:sldMasterIdLst>
  <p:notesMasterIdLst>
    <p:notesMasterId r:id="rId24"/>
  </p:notesMasterIdLst>
  <p:handoutMasterIdLst>
    <p:handoutMasterId r:id="rId25"/>
  </p:handoutMasterIdLst>
  <p:sldIdLst>
    <p:sldId id="256" r:id="rId3"/>
    <p:sldId id="419" r:id="rId4"/>
    <p:sldId id="390" r:id="rId5"/>
    <p:sldId id="420" r:id="rId6"/>
    <p:sldId id="421" r:id="rId7"/>
    <p:sldId id="424" r:id="rId8"/>
    <p:sldId id="425" r:id="rId9"/>
    <p:sldId id="431" r:id="rId10"/>
    <p:sldId id="426" r:id="rId11"/>
    <p:sldId id="430" r:id="rId12"/>
    <p:sldId id="422" r:id="rId13"/>
    <p:sldId id="395" r:id="rId14"/>
    <p:sldId id="429" r:id="rId15"/>
    <p:sldId id="423" r:id="rId16"/>
    <p:sldId id="436" r:id="rId17"/>
    <p:sldId id="437" r:id="rId18"/>
    <p:sldId id="438" r:id="rId19"/>
    <p:sldId id="434" r:id="rId20"/>
    <p:sldId id="439" r:id="rId21"/>
    <p:sldId id="440" r:id="rId22"/>
    <p:sldId id="271" r:id="rId23"/>
  </p:sldIdLst>
  <p:sldSz cx="9906000" cy="6858000" type="A4"/>
  <p:notesSz cx="9866313" cy="6735763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0">
          <p15:clr>
            <a:srgbClr val="A4A3A4"/>
          </p15:clr>
        </p15:guide>
        <p15:guide id="2" orient="horz" pos="4213">
          <p15:clr>
            <a:srgbClr val="A4A3A4"/>
          </p15:clr>
        </p15:guide>
        <p15:guide id="3" orient="horz" pos="538">
          <p15:clr>
            <a:srgbClr val="A4A3A4"/>
          </p15:clr>
        </p15:guide>
        <p15:guide id="4" pos="115">
          <p15:clr>
            <a:srgbClr val="A4A3A4"/>
          </p15:clr>
        </p15:guide>
        <p15:guide id="5" pos="6125">
          <p15:clr>
            <a:srgbClr val="A4A3A4"/>
          </p15:clr>
        </p15:guide>
        <p15:guide id="6" pos="3153">
          <p15:clr>
            <a:srgbClr val="A4A3A4"/>
          </p15:clr>
        </p15:guide>
        <p15:guide id="7" pos="308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966" userDrawn="1">
          <p15:clr>
            <a:srgbClr val="A4A3A4"/>
          </p15:clr>
        </p15:guide>
        <p15:guide id="2" pos="3164" userDrawn="1">
          <p15:clr>
            <a:srgbClr val="A4A3A4"/>
          </p15:clr>
        </p15:guide>
        <p15:guide id="3" orient="horz" pos="2122" userDrawn="1">
          <p15:clr>
            <a:srgbClr val="A4A3A4"/>
          </p15:clr>
        </p15:guide>
        <p15:guide id="4" pos="31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4F21"/>
    <a:srgbClr val="3174C5"/>
    <a:srgbClr val="E5E2D1"/>
    <a:srgbClr val="F4FBFE"/>
    <a:srgbClr val="29A7FF"/>
    <a:srgbClr val="1D2088"/>
    <a:srgbClr val="55C3C9"/>
    <a:srgbClr val="7E71E8"/>
    <a:srgbClr val="7E8FE8"/>
    <a:srgbClr val="1045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0349" autoAdjust="0"/>
  </p:normalViewPr>
  <p:slideViewPr>
    <p:cSldViewPr snapToGrid="0" snapToObjects="1">
      <p:cViewPr varScale="1">
        <p:scale>
          <a:sx n="104" d="100"/>
          <a:sy n="104" d="100"/>
        </p:scale>
        <p:origin x="1578" y="102"/>
      </p:cViewPr>
      <p:guideLst>
        <p:guide orient="horz" pos="2170"/>
        <p:guide orient="horz" pos="4213"/>
        <p:guide orient="horz" pos="538"/>
        <p:guide pos="115"/>
        <p:guide pos="6125"/>
        <p:guide pos="3153"/>
        <p:guide pos="308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4662"/>
    </p:cViewPr>
  </p:sorterViewPr>
  <p:notesViewPr>
    <p:cSldViewPr snapToGrid="0" snapToObjects="1" showGuides="1">
      <p:cViewPr varScale="1">
        <p:scale>
          <a:sx n="85" d="100"/>
          <a:sy n="85" d="100"/>
        </p:scale>
        <p:origin x="-3786" y="-78"/>
      </p:cViewPr>
      <p:guideLst>
        <p:guide orient="horz" pos="1966"/>
        <p:guide pos="3164"/>
        <p:guide orient="horz" pos="2122"/>
        <p:guide pos="31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pPr>
            <a:r>
              <a:rPr lang="en-AU" b="0" dirty="0">
                <a:solidFill>
                  <a:sysClr val="windowText" lastClr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World</a:t>
            </a:r>
            <a:r>
              <a:rPr lang="en-AU" b="0" baseline="0" dirty="0">
                <a:solidFill>
                  <a:sysClr val="windowText" lastClr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and APEC Demand for </a:t>
            </a:r>
            <a:r>
              <a:rPr lang="en-AU" b="0" baseline="0" dirty="0" smtClean="0">
                <a:solidFill>
                  <a:sysClr val="windowText" lastClr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natural gas, 2007-2017 </a:t>
            </a:r>
            <a:r>
              <a:rPr lang="en-AU" b="0" baseline="0" dirty="0">
                <a:solidFill>
                  <a:sysClr val="windowText" lastClr="0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(Mtoe, %)</a:t>
            </a:r>
            <a:endParaRPr lang="en-AU" b="0" dirty="0">
              <a:solidFill>
                <a:sysClr val="windowText" lastClr="00000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defRPr>
          </a:pPr>
          <a:endParaRPr lang="es-MX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Sheet2!$A$3</c:f>
              <c:strCache>
                <c:ptCount val="1"/>
                <c:pt idx="0">
                  <c:v>APEC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Sheet2!$B$2:$L$2</c:f>
              <c:numCache>
                <c:formatCode>General</c:formatCode>
                <c:ptCount val="11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</c:numCache>
            </c:numRef>
          </c:cat>
          <c:val>
            <c:numRef>
              <c:f>Sheet2!$B$3:$L$3</c:f>
              <c:numCache>
                <c:formatCode>General</c:formatCode>
                <c:ptCount val="11"/>
                <c:pt idx="0">
                  <c:v>1368</c:v>
                </c:pt>
                <c:pt idx="1">
                  <c:v>1391</c:v>
                </c:pt>
                <c:pt idx="2">
                  <c:v>1372</c:v>
                </c:pt>
                <c:pt idx="3">
                  <c:v>1472</c:v>
                </c:pt>
                <c:pt idx="4">
                  <c:v>1537</c:v>
                </c:pt>
                <c:pt idx="5">
                  <c:v>1582</c:v>
                </c:pt>
                <c:pt idx="6">
                  <c:v>1639</c:v>
                </c:pt>
                <c:pt idx="7">
                  <c:v>1676</c:v>
                </c:pt>
                <c:pt idx="8">
                  <c:v>1679</c:v>
                </c:pt>
                <c:pt idx="9">
                  <c:v>1722</c:v>
                </c:pt>
                <c:pt idx="10">
                  <c:v>1760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85-43A0-901B-9D27C683141A}"/>
            </c:ext>
          </c:extLst>
        </c:ser>
        <c:ser>
          <c:idx val="1"/>
          <c:order val="1"/>
          <c:tx>
            <c:strRef>
              <c:f>Sheet2!$A$4</c:f>
              <c:strCache>
                <c:ptCount val="1"/>
                <c:pt idx="0">
                  <c:v>Total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Sheet2!$B$2:$L$2</c:f>
              <c:numCache>
                <c:formatCode>General</c:formatCode>
                <c:ptCount val="11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</c:numCache>
            </c:numRef>
          </c:cat>
          <c:val>
            <c:numRef>
              <c:f>Sheet2!$B$4:$L$4</c:f>
              <c:numCache>
                <c:formatCode>General</c:formatCode>
                <c:ptCount val="11"/>
                <c:pt idx="0">
                  <c:v>2529</c:v>
                </c:pt>
                <c:pt idx="1">
                  <c:v>2593</c:v>
                </c:pt>
                <c:pt idx="2">
                  <c:v>2536</c:v>
                </c:pt>
                <c:pt idx="3">
                  <c:v>2736</c:v>
                </c:pt>
                <c:pt idx="4">
                  <c:v>2791</c:v>
                </c:pt>
                <c:pt idx="5">
                  <c:v>2844</c:v>
                </c:pt>
                <c:pt idx="6">
                  <c:v>2896</c:v>
                </c:pt>
                <c:pt idx="7">
                  <c:v>2915</c:v>
                </c:pt>
                <c:pt idx="8">
                  <c:v>2944</c:v>
                </c:pt>
                <c:pt idx="9">
                  <c:v>3035</c:v>
                </c:pt>
                <c:pt idx="10">
                  <c:v>3094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85-43A0-901B-9D27C68314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981440"/>
        <c:axId val="298980608"/>
      </c:barChart>
      <c:lineChart>
        <c:grouping val="standard"/>
        <c:varyColors val="0"/>
        <c:ser>
          <c:idx val="2"/>
          <c:order val="2"/>
          <c:tx>
            <c:strRef>
              <c:f>Sheet2!$A$5</c:f>
              <c:strCache>
                <c:ptCount val="1"/>
                <c:pt idx="0">
                  <c:v>APEC share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Sheet2!$B$2:$L$2</c:f>
              <c:numCache>
                <c:formatCode>General</c:formatCode>
                <c:ptCount val="11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</c:numCache>
            </c:numRef>
          </c:cat>
          <c:val>
            <c:numRef>
              <c:f>Sheet2!$B$5:$L$5</c:f>
              <c:numCache>
                <c:formatCode>0%</c:formatCode>
                <c:ptCount val="11"/>
                <c:pt idx="0">
                  <c:v>0.54092526690391463</c:v>
                </c:pt>
                <c:pt idx="1">
                  <c:v>0.53644427304280751</c:v>
                </c:pt>
                <c:pt idx="2">
                  <c:v>0.54100946372239744</c:v>
                </c:pt>
                <c:pt idx="3">
                  <c:v>0.53801169590643272</c:v>
                </c:pt>
                <c:pt idx="4">
                  <c:v>0.55069867431028308</c:v>
                </c:pt>
                <c:pt idx="5">
                  <c:v>0.55625879043600568</c:v>
                </c:pt>
                <c:pt idx="6">
                  <c:v>0.56595303867403313</c:v>
                </c:pt>
                <c:pt idx="7">
                  <c:v>0.57495711835334473</c:v>
                </c:pt>
                <c:pt idx="8">
                  <c:v>0.5703125</c:v>
                </c:pt>
                <c:pt idx="9">
                  <c:v>0.56738056013179572</c:v>
                </c:pt>
                <c:pt idx="10">
                  <c:v>0.56884292178409823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885-43A0-901B-9D27C68314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760400"/>
        <c:axId val="291394688"/>
      </c:lineChart>
      <c:catAx>
        <c:axId val="298981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98980608"/>
        <c:crosses val="autoZero"/>
        <c:auto val="1"/>
        <c:lblAlgn val="ctr"/>
        <c:lblOffset val="100"/>
        <c:noMultiLvlLbl val="0"/>
      </c:catAx>
      <c:valAx>
        <c:axId val="298980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98981440"/>
        <c:crosses val="autoZero"/>
        <c:crossBetween val="between"/>
      </c:valAx>
      <c:valAx>
        <c:axId val="291394688"/>
        <c:scaling>
          <c:orientation val="minMax"/>
          <c:max val="1"/>
          <c:min val="0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201760400"/>
        <c:crosses val="max"/>
        <c:crossBetween val="between"/>
      </c:valAx>
      <c:catAx>
        <c:axId val="2017604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913946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5403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5588627" y="0"/>
            <a:ext cx="4275403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8907C7-4B47-A541-8BF4-8BA0EE5BCE6C}" type="datetime1">
              <a:rPr lang="ja-JP" altLang="en-US" smtClean="0"/>
              <a:pPr/>
              <a:t>2019/4/5</a:t>
            </a:fld>
            <a:endParaRPr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1" y="6397806"/>
            <a:ext cx="4275403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6439B-19B3-F14A-B510-9591B67DF79E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4892005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5403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5588627" y="0"/>
            <a:ext cx="4275403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C5D97-F892-7D46-8DF3-763AE4F9EC06}" type="datetime1">
              <a:rPr lang="ja-JP" altLang="en-US" smtClean="0"/>
              <a:pPr/>
              <a:t>2019/4/5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3108325" y="504825"/>
            <a:ext cx="3649663" cy="2527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1" y="6397806"/>
            <a:ext cx="4275403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411F68-CAF7-E049-81FC-20DA5C6A8AAE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920968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>
          <a:xfrm>
            <a:off x="3108325" y="504825"/>
            <a:ext cx="3649663" cy="2527300"/>
          </a:xfrm>
        </p:spPr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53884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200" dirty="0" smtClean="0">
                <a:solidFill>
                  <a:schemeClr val="tx1"/>
                </a:solidFill>
              </a:rPr>
              <a:t>According to the BP Statistical Review of World Energy 2017, nearly 75% of global coal consumption occurred in APEC member economies, a huge jump from 59% in 1985.</a:t>
            </a:r>
          </a:p>
          <a:p>
            <a:endParaRPr lang="en-US" sz="1200" dirty="0" smtClean="0">
              <a:solidFill>
                <a:schemeClr val="tx1"/>
              </a:solidFill>
            </a:endParaRPr>
          </a:p>
          <a:p>
            <a:r>
              <a:rPr lang="en-US" sz="1200" dirty="0" smtClean="0">
                <a:solidFill>
                  <a:schemeClr val="tx1"/>
                </a:solidFill>
              </a:rPr>
              <a:t>Developing economies, such as China and Southeast Asia economies, were overwhelmingly responsible for the largest increases particularly compared to developed APEC members. </a:t>
            </a:r>
          </a:p>
          <a:p>
            <a:endParaRPr lang="en-US" sz="1200" dirty="0" smtClean="0">
              <a:solidFill>
                <a:schemeClr val="tx1"/>
              </a:solidFill>
            </a:endParaRPr>
          </a:p>
          <a:p>
            <a:r>
              <a:rPr kumimoji="1"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because of strong economic growth over the period 2005-2015, averaging 3.1% a year compared to 2.8% for world growth over the same period. </a:t>
            </a:r>
          </a:p>
          <a:p>
            <a:endParaRPr kumimoji="1"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China recorded the highest economic growth, reaching 14.2% in 2007 before sliding down to 6.9% in 2015, followed by APEC-South East Asia region with average annual growth of 5.1% from 2005-2015. </a:t>
            </a:r>
          </a:p>
          <a:p>
            <a:endParaRPr kumimoji="1"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APEC-Northeast Asia recorded an average growth of 1.4% yearly for 2005-2015 period. 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The USA and APEC-Other Americas members also showed similar growth trends to APEC-Northeast Asia economies. 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Russia, which relies on energy trade, got the hardest hit during world financial crisis 2007-08, partly because</a:t>
            </a:r>
            <a:r>
              <a:rPr lang="en-US" baseline="0" dirty="0" smtClean="0">
                <a:solidFill>
                  <a:schemeClr val="tx1"/>
                </a:solidFill>
              </a:rPr>
              <a:t> of</a:t>
            </a:r>
            <a:r>
              <a:rPr lang="en-US" dirty="0" smtClean="0">
                <a:solidFill>
                  <a:schemeClr val="tx1"/>
                </a:solidFill>
              </a:rPr>
              <a:t> lower oil and gas demand around the world as well as low oil prices in 2008. 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Prior to 2008, Russia recorded an average economic growth of 7.1% per year (2005-2007).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918715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09956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59964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470859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302143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2748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087721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436127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690485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4919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6497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slides</a:t>
            </a:r>
            <a:r>
              <a:rPr lang="en-US" baseline="0" dirty="0" smtClean="0"/>
              <a:t> shows the coal demand around the world.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Besides developing APEC members, India, another fast growing Asian economy, has recorded rapid increases in coal demand over the past decade. </a:t>
            </a:r>
          </a:p>
          <a:p>
            <a:endParaRPr lang="en-US" dirty="0" smtClean="0"/>
          </a:p>
          <a:p>
            <a:r>
              <a:rPr lang="en-US" dirty="0" smtClean="0"/>
              <a:t>The economy doubled its coal consumption from 211 Mtoe in 2005 to 412 Mtoe in 2017</a:t>
            </a:r>
          </a:p>
          <a:p>
            <a:endParaRPr lang="en-US" dirty="0" smtClean="0"/>
          </a:p>
          <a:p>
            <a:r>
              <a:rPr lang="en-US" dirty="0" smtClean="0"/>
              <a:t>On the other hand, European economies, which used to be major coal producers and consumers, have declined in recent years. </a:t>
            </a:r>
          </a:p>
          <a:p>
            <a:endParaRPr lang="en-US" dirty="0" smtClean="0"/>
          </a:p>
          <a:p>
            <a:r>
              <a:rPr lang="en-US" dirty="0" smtClean="0"/>
              <a:t>Other major coal consumers, such as South Africa and Brazil, recorded almost flat demand for the past decade. </a:t>
            </a:r>
          </a:p>
          <a:p>
            <a:endParaRPr lang="en-US" dirty="0" smtClean="0"/>
          </a:p>
          <a:p>
            <a:r>
              <a:rPr lang="en-US" dirty="0" smtClean="0"/>
              <a:t>Despite that, coal production in South Africa and Colombia, another major coal producer, increased as a result of export growth.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31470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slides</a:t>
            </a:r>
            <a:r>
              <a:rPr lang="en-US" baseline="0" dirty="0" smtClean="0"/>
              <a:t> shows the coal demand around the world.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Besides developing APEC members, India, another fast growing Asian economy, has recorded rapid increases in coal demand over the past decade. </a:t>
            </a:r>
          </a:p>
          <a:p>
            <a:endParaRPr lang="en-US" dirty="0" smtClean="0"/>
          </a:p>
          <a:p>
            <a:r>
              <a:rPr lang="en-US" dirty="0" smtClean="0"/>
              <a:t>The economy doubled its coal consumption from 211 Mtoe in 2005 to 412 Mtoe in 2017</a:t>
            </a:r>
          </a:p>
          <a:p>
            <a:endParaRPr lang="en-US" dirty="0" smtClean="0"/>
          </a:p>
          <a:p>
            <a:r>
              <a:rPr lang="en-US" dirty="0" smtClean="0"/>
              <a:t>On the other hand, European economies, which used to be major coal producers and consumers, have declined in recent years. </a:t>
            </a:r>
          </a:p>
          <a:p>
            <a:endParaRPr lang="en-US" dirty="0" smtClean="0"/>
          </a:p>
          <a:p>
            <a:r>
              <a:rPr lang="en-US" dirty="0" smtClean="0"/>
              <a:t>Other major coal consumers, such as South Africa and Brazil, recorded almost flat demand for the past decade. </a:t>
            </a:r>
          </a:p>
          <a:p>
            <a:endParaRPr lang="en-US" dirty="0" smtClean="0"/>
          </a:p>
          <a:p>
            <a:r>
              <a:rPr lang="en-US" dirty="0" smtClean="0"/>
              <a:t>Despite that, coal production in South Africa and Colombia, another major coal producer, increased as a result of export growth.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324566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slides</a:t>
            </a:r>
            <a:r>
              <a:rPr lang="en-US" baseline="0" dirty="0" smtClean="0"/>
              <a:t> shows the coal demand around the world.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Besides developing APEC members, India, another fast growing Asian economy, has recorded rapid increases in coal demand over the past decade. </a:t>
            </a:r>
          </a:p>
          <a:p>
            <a:endParaRPr lang="en-US" dirty="0" smtClean="0"/>
          </a:p>
          <a:p>
            <a:r>
              <a:rPr lang="en-US" dirty="0" smtClean="0"/>
              <a:t>The economy doubled its coal consumption from 211 Mtoe in 2005 to 412 Mtoe in 2017</a:t>
            </a:r>
          </a:p>
          <a:p>
            <a:endParaRPr lang="en-US" dirty="0" smtClean="0"/>
          </a:p>
          <a:p>
            <a:r>
              <a:rPr lang="en-US" dirty="0" smtClean="0"/>
              <a:t>On the other hand, European economies, which used to be major coal producers and consumers, have declined in recent years. </a:t>
            </a:r>
          </a:p>
          <a:p>
            <a:endParaRPr lang="en-US" dirty="0" smtClean="0"/>
          </a:p>
          <a:p>
            <a:r>
              <a:rPr lang="en-US" dirty="0" smtClean="0"/>
              <a:t>Other major coal consumers, such as South Africa and Brazil, recorded almost flat demand for the past decade. </a:t>
            </a:r>
          </a:p>
          <a:p>
            <a:endParaRPr lang="en-US" dirty="0" smtClean="0"/>
          </a:p>
          <a:p>
            <a:r>
              <a:rPr lang="en-US" dirty="0" smtClean="0"/>
              <a:t>Despite that, coal production in South Africa and Colombia, another major coal producer, increased as a result of export growth.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352283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slides</a:t>
            </a:r>
            <a:r>
              <a:rPr lang="en-US" baseline="0" dirty="0" smtClean="0"/>
              <a:t> shows the coal demand around the world.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Besides developing APEC members, India, another fast growing Asian economy, has recorded rapid increases in coal demand over the past decade. </a:t>
            </a:r>
          </a:p>
          <a:p>
            <a:endParaRPr lang="en-US" dirty="0" smtClean="0"/>
          </a:p>
          <a:p>
            <a:r>
              <a:rPr lang="en-US" dirty="0" smtClean="0"/>
              <a:t>The economy doubled its coal consumption from 211 Mtoe in 2005 to 412 Mtoe in 2017</a:t>
            </a:r>
          </a:p>
          <a:p>
            <a:endParaRPr lang="en-US" dirty="0" smtClean="0"/>
          </a:p>
          <a:p>
            <a:r>
              <a:rPr lang="en-US" dirty="0" smtClean="0"/>
              <a:t>On the other hand, European economies, which used to be major coal producers and consumers, have declined in recent years. </a:t>
            </a:r>
          </a:p>
          <a:p>
            <a:endParaRPr lang="en-US" dirty="0" smtClean="0"/>
          </a:p>
          <a:p>
            <a:r>
              <a:rPr lang="en-US" dirty="0" smtClean="0"/>
              <a:t>Other major coal consumers, such as South Africa and Brazil, recorded almost flat demand for the past decade. </a:t>
            </a:r>
          </a:p>
          <a:p>
            <a:endParaRPr lang="en-US" dirty="0" smtClean="0"/>
          </a:p>
          <a:p>
            <a:r>
              <a:rPr lang="en-US" dirty="0" smtClean="0"/>
              <a:t>Despite that, coal production in South Africa and Colombia, another major coal producer, increased as a result of export growth.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450400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slides</a:t>
            </a:r>
            <a:r>
              <a:rPr lang="en-US" baseline="0" dirty="0" smtClean="0"/>
              <a:t> shows the coal demand around the world.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Besides developing APEC members, India, another fast growing Asian economy, has recorded rapid increases in coal demand over the past decade. </a:t>
            </a:r>
          </a:p>
          <a:p>
            <a:endParaRPr lang="en-US" dirty="0" smtClean="0"/>
          </a:p>
          <a:p>
            <a:r>
              <a:rPr lang="en-US" dirty="0" smtClean="0"/>
              <a:t>The economy doubled its coal consumption from 211 Mtoe in 2005 to 412 Mtoe in 2017</a:t>
            </a:r>
          </a:p>
          <a:p>
            <a:endParaRPr lang="en-US" dirty="0" smtClean="0"/>
          </a:p>
          <a:p>
            <a:r>
              <a:rPr lang="en-US" dirty="0" smtClean="0"/>
              <a:t>On the other hand, European economies, which used to be major coal producers and consumers, have declined in recent years. </a:t>
            </a:r>
          </a:p>
          <a:p>
            <a:endParaRPr lang="en-US" dirty="0" smtClean="0"/>
          </a:p>
          <a:p>
            <a:r>
              <a:rPr lang="en-US" dirty="0" smtClean="0"/>
              <a:t>Other major coal consumers, such as South Africa and Brazil, recorded almost flat demand for the past decade. </a:t>
            </a:r>
          </a:p>
          <a:p>
            <a:endParaRPr lang="en-US" dirty="0" smtClean="0"/>
          </a:p>
          <a:p>
            <a:r>
              <a:rPr lang="en-US" dirty="0" smtClean="0"/>
              <a:t>Despite that, coal production in South Africa and Colombia, another major coal producer, increased as a result of export growth.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2992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912585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665849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573641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12127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P_chapter.jpg"/>
          <p:cNvPicPr>
            <a:picLocks noChangeAspect="1"/>
          </p:cNvPicPr>
          <p:nvPr userDrawn="1"/>
        </p:nvPicPr>
        <p:blipFill rotWithShape="1">
          <a:blip r:embed="rId2"/>
          <a:srcRect t="13537" b="40181"/>
          <a:stretch/>
        </p:blipFill>
        <p:spPr>
          <a:xfrm>
            <a:off x="2" y="0"/>
            <a:ext cx="9906000" cy="1438275"/>
          </a:xfrm>
          <a:prstGeom prst="rect">
            <a:avLst/>
          </a:prstGeom>
        </p:spPr>
      </p:pic>
      <p:pic>
        <p:nvPicPr>
          <p:cNvPr id="26" name="Picture 2" descr="C:\Users\ksakamoto\Desktop\Powerpoint\P_cover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5" b="-1"/>
          <a:stretch/>
        </p:blipFill>
        <p:spPr bwMode="auto">
          <a:xfrm>
            <a:off x="0" y="1438275"/>
            <a:ext cx="9906002" cy="391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182562" y="1543294"/>
            <a:ext cx="9540875" cy="2757266"/>
          </a:xfrm>
          <a:prstGeom prst="rect">
            <a:avLst/>
          </a:prstGeom>
        </p:spPr>
        <p:txBody>
          <a:bodyPr wrap="square" lIns="0" tIns="108000" rIns="0" bIns="108000" anchor="ctr">
            <a:spAutoFit/>
          </a:bodyPr>
          <a:lstStyle>
            <a:lvl1pPr algn="l">
              <a:lnSpc>
                <a:spcPct val="125000"/>
              </a:lnSpc>
              <a:defRPr sz="4400" b="0" cap="none" spc="0" baseline="0">
                <a:ln w="9525" cmpd="sng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en-US" altLang="ja-JP" dirty="0"/>
              <a:t>Presentation  title</a:t>
            </a:r>
            <a:br>
              <a:rPr lang="en-US" altLang="ja-JP" dirty="0"/>
            </a:br>
            <a:r>
              <a:rPr lang="en-US" altLang="ja-JP" dirty="0"/>
              <a:t>Presentation  title</a:t>
            </a:r>
            <a:br>
              <a:rPr lang="en-US" altLang="ja-JP" dirty="0"/>
            </a:br>
            <a:r>
              <a:rPr lang="en-US" altLang="ja-JP" dirty="0"/>
              <a:t>Up to 3 lines</a:t>
            </a:r>
            <a:endParaRPr lang="ja-JP" altLang="en-US" dirty="0"/>
          </a:p>
        </p:txBody>
      </p:sp>
      <p:sp>
        <p:nvSpPr>
          <p:cNvPr id="18" name="テキスト プレースホルダー 17"/>
          <p:cNvSpPr>
            <a:spLocks noGrp="1"/>
          </p:cNvSpPr>
          <p:nvPr>
            <p:ph type="body" sz="quarter" idx="10" hasCustomPrompt="1"/>
          </p:nvPr>
        </p:nvSpPr>
        <p:spPr>
          <a:xfrm>
            <a:off x="182562" y="4436413"/>
            <a:ext cx="9540876" cy="8594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defRPr>
            </a:lvl1pPr>
            <a:lvl2pPr marL="457200" indent="0">
              <a:buNone/>
              <a:defRPr b="1">
                <a:solidFill>
                  <a:schemeClr val="accent2"/>
                </a:solidFill>
              </a:defRPr>
            </a:lvl2pPr>
            <a:lvl3pPr marL="914400" indent="0">
              <a:buNone/>
              <a:defRPr b="1">
                <a:solidFill>
                  <a:schemeClr val="accent2"/>
                </a:solidFill>
              </a:defRPr>
            </a:lvl3pPr>
            <a:lvl4pPr marL="1371600" indent="0">
              <a:buNone/>
              <a:defRPr b="1">
                <a:solidFill>
                  <a:schemeClr val="accent2"/>
                </a:solidFill>
              </a:defRPr>
            </a:lvl4pPr>
            <a:lvl5pPr marL="1828800" indent="0">
              <a:buNone/>
              <a:defRPr b="1">
                <a:solidFill>
                  <a:schemeClr val="accent2"/>
                </a:solidFill>
              </a:defRPr>
            </a:lvl5pPr>
          </a:lstStyle>
          <a:p>
            <a:pPr lvl="0"/>
            <a:r>
              <a:rPr kumimoji="1" lang="en-US" altLang="ja-JP" dirty="0"/>
              <a:t>Presenter’s name</a:t>
            </a:r>
          </a:p>
          <a:p>
            <a:pPr lvl="0"/>
            <a:r>
              <a:rPr kumimoji="1" lang="en-US" altLang="ja-JP" dirty="0"/>
              <a:t>Date Venue </a:t>
            </a:r>
          </a:p>
        </p:txBody>
      </p:sp>
      <p:pic>
        <p:nvPicPr>
          <p:cNvPr id="10" name="図 9" descr="APERC logo_horizontal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6248" y="5632931"/>
            <a:ext cx="2539664" cy="854142"/>
          </a:xfrm>
          <a:prstGeom prst="rect">
            <a:avLst/>
          </a:prstGeom>
        </p:spPr>
      </p:pic>
      <p:pic>
        <p:nvPicPr>
          <p:cNvPr id="11" name="図 10" descr="APEC logo_horizontal.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918589" y="5826002"/>
            <a:ext cx="2766748" cy="46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P_chapter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" y="1095374"/>
            <a:ext cx="9904258" cy="4819651"/>
          </a:xfrm>
          <a:prstGeom prst="rect">
            <a:avLst/>
          </a:prstGeom>
        </p:spPr>
      </p:pic>
      <p:sp>
        <p:nvSpPr>
          <p:cNvPr id="10" name="正方形/長方形 9"/>
          <p:cNvSpPr/>
          <p:nvPr userDrawn="1"/>
        </p:nvSpPr>
        <p:spPr>
          <a:xfrm>
            <a:off x="871" y="2975168"/>
            <a:ext cx="9906000" cy="1080000"/>
          </a:xfrm>
          <a:prstGeom prst="rect">
            <a:avLst/>
          </a:prstGeom>
          <a:solidFill>
            <a:schemeClr val="accent2"/>
          </a:solidFill>
          <a:ln w="0">
            <a:noFill/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95300" y="2975168"/>
            <a:ext cx="8915400" cy="1080000"/>
          </a:xfrm>
          <a:prstGeom prst="rect">
            <a:avLst/>
          </a:prstGeom>
          <a:ln>
            <a:noFill/>
          </a:ln>
        </p:spPr>
        <p:txBody>
          <a:bodyPr anchor="ctr" anchorCtr="1"/>
          <a:lstStyle>
            <a:lvl1pPr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en-US" altLang="ja-JP" dirty="0"/>
              <a:t>Chapter title here</a:t>
            </a:r>
            <a:endParaRPr lang="ja-JP" altLang="en-US" dirty="0"/>
          </a:p>
        </p:txBody>
      </p:sp>
      <p:pic>
        <p:nvPicPr>
          <p:cNvPr id="5" name="図 4" descr="APERC logo_horizontal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26063" y="6006806"/>
            <a:ext cx="2140815" cy="7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_you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P_chapter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1" y="1095374"/>
            <a:ext cx="9904258" cy="4819651"/>
          </a:xfrm>
          <a:prstGeom prst="rect">
            <a:avLst/>
          </a:prstGeom>
        </p:spPr>
      </p:pic>
      <p:sp>
        <p:nvSpPr>
          <p:cNvPr id="10" name="正方形/長方形 9"/>
          <p:cNvSpPr/>
          <p:nvPr userDrawn="1"/>
        </p:nvSpPr>
        <p:spPr>
          <a:xfrm>
            <a:off x="871" y="2752724"/>
            <a:ext cx="9906000" cy="1676401"/>
          </a:xfrm>
          <a:prstGeom prst="rect">
            <a:avLst/>
          </a:prstGeom>
          <a:solidFill>
            <a:schemeClr val="accent2">
              <a:alpha val="98000"/>
            </a:schemeClr>
          </a:solidFill>
          <a:ln w="0">
            <a:noFill/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95300" y="2832598"/>
            <a:ext cx="8915400" cy="914401"/>
          </a:xfrm>
          <a:prstGeom prst="rect">
            <a:avLst/>
          </a:prstGeom>
          <a:ln>
            <a:noFill/>
          </a:ln>
        </p:spPr>
        <p:txBody>
          <a:bodyPr anchor="ctr" anchorCtr="1"/>
          <a:lstStyle>
            <a:lvl1pPr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en-US" altLang="ja-JP" dirty="0"/>
              <a:t>Thank you message</a:t>
            </a:r>
            <a:endParaRPr lang="ja-JP" altLang="en-US" dirty="0"/>
          </a:p>
        </p:txBody>
      </p:sp>
      <p:pic>
        <p:nvPicPr>
          <p:cNvPr id="5" name="図 4" descr="APERC logo_horizontal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26063" y="6006806"/>
            <a:ext cx="2140815" cy="720000"/>
          </a:xfrm>
          <a:prstGeom prst="rect">
            <a:avLst/>
          </a:prstGeom>
        </p:spPr>
      </p:pic>
      <p:sp>
        <p:nvSpPr>
          <p:cNvPr id="6" name="タイトル 1"/>
          <p:cNvSpPr txBox="1">
            <a:spLocks/>
          </p:cNvSpPr>
          <p:nvPr userDrawn="1"/>
        </p:nvSpPr>
        <p:spPr>
          <a:xfrm>
            <a:off x="182562" y="3746999"/>
            <a:ext cx="9540875" cy="596401"/>
          </a:xfrm>
          <a:prstGeom prst="rect">
            <a:avLst/>
          </a:prstGeom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kumimoji="1"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400" dirty="0">
                <a:latin typeface="Segoe UI" pitchFamily="34" charset="0"/>
                <a:cs typeface="Segoe UI" pitchFamily="34" charset="0"/>
              </a:rPr>
              <a:t>http://aperc.ieej.or.jp/</a:t>
            </a:r>
            <a:endParaRPr lang="ja-JP" altLang="en-US" sz="2400" dirty="0"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6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x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プレースホルダー 7"/>
          <p:cNvSpPr>
            <a:spLocks noGrp="1"/>
          </p:cNvSpPr>
          <p:nvPr>
            <p:ph type="body" sz="quarter" idx="11" hasCustomPrompt="1"/>
          </p:nvPr>
        </p:nvSpPr>
        <p:spPr>
          <a:xfrm>
            <a:off x="182563" y="854075"/>
            <a:ext cx="9540875" cy="5046959"/>
          </a:xfrm>
          <a:prstGeom prst="rect">
            <a:avLst/>
          </a:prstGeom>
        </p:spPr>
        <p:txBody>
          <a:bodyPr lIns="72000" tIns="108000" rIns="72000" bIns="180000"/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sz="1600" spc="-40" baseline="0"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kumimoji="1" lang="en-US" altLang="ja-JP" dirty="0"/>
              <a:t>Text area</a:t>
            </a:r>
          </a:p>
        </p:txBody>
      </p:sp>
      <p:sp>
        <p:nvSpPr>
          <p:cNvPr id="16" name="タイトル 1"/>
          <p:cNvSpPr>
            <a:spLocks noGrp="1"/>
          </p:cNvSpPr>
          <p:nvPr>
            <p:ph type="title" hasCustomPrompt="1"/>
          </p:nvPr>
        </p:nvSpPr>
        <p:spPr>
          <a:xfrm>
            <a:off x="182562" y="82549"/>
            <a:ext cx="9540875" cy="540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 lIns="72000" tIns="0" rIns="72000" bIns="0" anchor="ctr" anchorCtr="0"/>
          <a:lstStyle>
            <a:lvl1pPr algn="l">
              <a:defRPr sz="2800" b="0" spc="-4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kumimoji="1" lang="en-US" altLang="ja-JP" dirty="0"/>
              <a:t>Slide Title</a:t>
            </a:r>
            <a:endParaRPr kumimoji="1" lang="en-GB" dirty="0"/>
          </a:p>
        </p:txBody>
      </p:sp>
      <p:sp>
        <p:nvSpPr>
          <p:cNvPr id="5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182563" y="5901034"/>
            <a:ext cx="9540875" cy="360000"/>
          </a:xfrm>
          <a:prstGeom prst="rect">
            <a:avLst/>
          </a:prstGeom>
        </p:spPr>
        <p:txBody>
          <a:bodyPr lIns="72000" tIns="72000" rIns="72000" bIns="72000" anchor="b" anchorCtr="0"/>
          <a:lstStyle>
            <a:lvl1pPr marL="0" indent="0">
              <a:buNone/>
              <a:defRPr sz="900"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kumimoji="1" lang="en-US" altLang="ja-JP" dirty="0"/>
              <a:t>Note Area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7845732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x image &amp;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182563" y="5901034"/>
            <a:ext cx="9540875" cy="360000"/>
          </a:xfrm>
          <a:prstGeom prst="rect">
            <a:avLst/>
          </a:prstGeom>
        </p:spPr>
        <p:txBody>
          <a:bodyPr lIns="72000" tIns="72000" rIns="72000" bIns="72000" anchor="b" anchorCtr="0"/>
          <a:lstStyle>
            <a:lvl1pPr marL="0" indent="0">
              <a:buNone/>
              <a:defRPr sz="900"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kumimoji="1" lang="en-US" altLang="ja-JP" dirty="0"/>
              <a:t>Note Area</a:t>
            </a:r>
            <a:endParaRPr kumimoji="1" lang="ja-JP" altLang="en-US" dirty="0"/>
          </a:p>
        </p:txBody>
      </p:sp>
      <p:sp>
        <p:nvSpPr>
          <p:cNvPr id="5" name="図プレースホルダー 2"/>
          <p:cNvSpPr>
            <a:spLocks noGrp="1"/>
          </p:cNvSpPr>
          <p:nvPr>
            <p:ph type="pic" sz="quarter" idx="14" hasCustomPrompt="1"/>
          </p:nvPr>
        </p:nvSpPr>
        <p:spPr>
          <a:xfrm>
            <a:off x="182563" y="1286734"/>
            <a:ext cx="9540875" cy="3780000"/>
          </a:xfrm>
          <a:prstGeom prst="rect">
            <a:avLst/>
          </a:prstGeom>
          <a:ln>
            <a:noFill/>
          </a:ln>
        </p:spPr>
        <p:txBody>
          <a:bodyPr lIns="0" tIns="0" rIns="0" bIns="0" anchor="ctr"/>
          <a:lstStyle>
            <a:lvl1pPr marL="0" indent="0" algn="ctr">
              <a:buNone/>
              <a:defRPr baseline="0"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kumimoji="1" lang="en-US" altLang="ja-JP" dirty="0"/>
              <a:t>Click to insert image here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182562" y="852668"/>
            <a:ext cx="9540875" cy="434066"/>
          </a:xfrm>
          <a:prstGeom prst="rect">
            <a:avLst/>
          </a:prstGeom>
        </p:spPr>
        <p:txBody>
          <a:bodyPr lIns="72000" tIns="108000" rIns="72000" bIns="108000" anchor="ctr"/>
          <a:lstStyle>
            <a:lvl1pPr marL="0" indent="0">
              <a:buNone/>
              <a:defRPr sz="1600" b="1" baseline="0">
                <a:solidFill>
                  <a:schemeClr val="accent2">
                    <a:lumMod val="50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kumimoji="1" lang="en-US" altLang="ja-JP" dirty="0"/>
              <a:t>Image title</a:t>
            </a:r>
            <a:endParaRPr kumimoji="1" lang="ja-JP" altLang="en-US" dirty="0"/>
          </a:p>
        </p:txBody>
      </p:sp>
      <p:sp>
        <p:nvSpPr>
          <p:cNvPr id="7" name="テキスト プレースホルダー 3"/>
          <p:cNvSpPr>
            <a:spLocks noGrp="1"/>
          </p:cNvSpPr>
          <p:nvPr>
            <p:ph type="body" sz="quarter" idx="16" hasCustomPrompt="1"/>
          </p:nvPr>
        </p:nvSpPr>
        <p:spPr>
          <a:xfrm>
            <a:off x="182563" y="5066734"/>
            <a:ext cx="9540875" cy="834300"/>
          </a:xfrm>
          <a:prstGeom prst="rect">
            <a:avLst/>
          </a:prstGeom>
        </p:spPr>
        <p:txBody>
          <a:bodyPr lIns="72000" tIns="72000" rIns="72000" bIns="72000" anchor="ctr" anchorCtr="0"/>
          <a:lstStyle>
            <a:lvl1pPr marL="0" indent="0" algn="ctr">
              <a:buNone/>
              <a:defRPr sz="1800" b="1" i="1">
                <a:solidFill>
                  <a:schemeClr val="accent2">
                    <a:lumMod val="50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kumimoji="1" lang="en-US" altLang="ja-JP" dirty="0"/>
              <a:t>Key message area</a:t>
            </a:r>
            <a:endParaRPr kumimoji="1" lang="ja-JP" altLang="en-US" dirty="0"/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182562" y="82549"/>
            <a:ext cx="9540875" cy="540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 lIns="72000" tIns="0" rIns="72000" bIns="0" anchor="ctr" anchorCtr="0"/>
          <a:lstStyle>
            <a:lvl1pPr algn="l">
              <a:defRPr sz="28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kumimoji="1" lang="en-US" altLang="ja-JP" dirty="0"/>
              <a:t>Slide Title</a:t>
            </a:r>
            <a:endParaRPr kumimoji="1" lang="en-GB" dirty="0"/>
          </a:p>
        </p:txBody>
      </p:sp>
    </p:spTree>
    <p:extLst>
      <p:ext uri="{BB962C8B-B14F-4D97-AF65-F5344CB8AC3E}">
        <p14:creationId xmlns:p14="http://schemas.microsoft.com/office/powerpoint/2010/main" val="1590819473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x image &amp;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182563" y="5901034"/>
            <a:ext cx="9540875" cy="360000"/>
          </a:xfrm>
          <a:prstGeom prst="rect">
            <a:avLst/>
          </a:prstGeom>
        </p:spPr>
        <p:txBody>
          <a:bodyPr lIns="72000" tIns="72000" rIns="72000" bIns="72000" anchor="b" anchorCtr="0"/>
          <a:lstStyle>
            <a:lvl1pPr marL="0" indent="0">
              <a:buNone/>
              <a:defRPr sz="900"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kumimoji="1" lang="en-US" altLang="ja-JP" dirty="0"/>
              <a:t>Note Area</a:t>
            </a:r>
            <a:endParaRPr kumimoji="1" lang="ja-JP" altLang="en-US" dirty="0"/>
          </a:p>
        </p:txBody>
      </p:sp>
      <p:sp>
        <p:nvSpPr>
          <p:cNvPr id="13" name="コンテンツ プレースホルダー 15"/>
          <p:cNvSpPr>
            <a:spLocks noGrp="1"/>
          </p:cNvSpPr>
          <p:nvPr>
            <p:ph sz="quarter" idx="12" hasCustomPrompt="1"/>
          </p:nvPr>
        </p:nvSpPr>
        <p:spPr>
          <a:xfrm>
            <a:off x="182563" y="2121034"/>
            <a:ext cx="9540875" cy="3780000"/>
          </a:xfrm>
          <a:prstGeom prst="rect">
            <a:avLst/>
          </a:prstGeom>
        </p:spPr>
        <p:txBody>
          <a:bodyPr lIns="72000" tIns="0" rIns="72000" bIns="180000"/>
          <a:lstStyle>
            <a:lvl1pPr marL="0" indent="0">
              <a:buNone/>
              <a:defRPr sz="1400" spc="-40" baseline="0"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kumimoji="1" lang="en-US" altLang="ja-JP" dirty="0"/>
              <a:t>Table or graph Here</a:t>
            </a:r>
            <a:endParaRPr kumimoji="1" lang="ja-JP" altLang="en-US" dirty="0"/>
          </a:p>
        </p:txBody>
      </p:sp>
      <p:sp>
        <p:nvSpPr>
          <p:cNvPr id="14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182562" y="852668"/>
            <a:ext cx="9540875" cy="1268366"/>
          </a:xfrm>
          <a:prstGeom prst="rect">
            <a:avLst/>
          </a:prstGeom>
        </p:spPr>
        <p:txBody>
          <a:bodyPr lIns="72000" tIns="108000" rIns="72000" bIns="108000" anchor="t" anchorCtr="0"/>
          <a:lstStyle>
            <a:lvl1pPr marL="0" indent="0">
              <a:buNone/>
              <a:defRPr sz="1600" b="0" spc="-40" baseline="0">
                <a:solidFill>
                  <a:schemeClr val="tx1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kumimoji="1" lang="en-US" altLang="ja-JP" dirty="0"/>
              <a:t>Text area</a:t>
            </a:r>
            <a:endParaRPr kumimoji="1" lang="ja-JP" altLang="en-US" dirty="0"/>
          </a:p>
        </p:txBody>
      </p:sp>
      <p:sp>
        <p:nvSpPr>
          <p:cNvPr id="15" name="タイトル 1"/>
          <p:cNvSpPr>
            <a:spLocks noGrp="1"/>
          </p:cNvSpPr>
          <p:nvPr>
            <p:ph type="title" hasCustomPrompt="1"/>
          </p:nvPr>
        </p:nvSpPr>
        <p:spPr>
          <a:xfrm>
            <a:off x="182562" y="82549"/>
            <a:ext cx="9540875" cy="540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 lIns="72000" tIns="0" rIns="72000" bIns="0" anchor="ctr" anchorCtr="0"/>
          <a:lstStyle>
            <a:lvl1pPr algn="l">
              <a:defRPr sz="2800" b="0" spc="-4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kumimoji="1" lang="en-US" altLang="ja-JP" dirty="0"/>
              <a:t>Slide Title</a:t>
            </a:r>
            <a:endParaRPr kumimoji="1" lang="en-GB" dirty="0"/>
          </a:p>
        </p:txBody>
      </p:sp>
    </p:spTree>
    <p:extLst>
      <p:ext uri="{BB962C8B-B14F-4D97-AF65-F5344CB8AC3E}">
        <p14:creationId xmlns:p14="http://schemas.microsoft.com/office/powerpoint/2010/main" val="891064217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x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コンテンツ プレースホルダー 15"/>
          <p:cNvSpPr>
            <a:spLocks noGrp="1"/>
          </p:cNvSpPr>
          <p:nvPr>
            <p:ph sz="quarter" idx="12" hasCustomPrompt="1"/>
          </p:nvPr>
        </p:nvSpPr>
        <p:spPr>
          <a:xfrm>
            <a:off x="182564" y="972457"/>
            <a:ext cx="9540874" cy="4928577"/>
          </a:xfrm>
          <a:prstGeom prst="rect">
            <a:avLst/>
          </a:prstGeom>
        </p:spPr>
        <p:txBody>
          <a:bodyPr lIns="72000" tIns="0" rIns="72000" bIns="72000"/>
          <a:lstStyle>
            <a:lvl1pPr marL="363538" indent="-363538" fontAlgn="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l"/>
              <a:defRPr sz="2400" baseline="0">
                <a:latin typeface="Segoe UI" pitchFamily="34" charset="0"/>
                <a:cs typeface="Segoe UI" pitchFamily="34" charset="0"/>
              </a:defRPr>
            </a:lvl1pPr>
            <a:lvl2pPr marL="623888" indent="-3619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400">
                <a:latin typeface="Segoe UI" pitchFamily="34" charset="0"/>
                <a:cs typeface="Segoe UI" pitchFamily="34" charset="0"/>
              </a:defRPr>
            </a:lvl2pPr>
            <a:lvl3pPr marL="900113" indent="-360363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Ø"/>
              <a:defRPr sz="2400">
                <a:latin typeface="Segoe UI" pitchFamily="34" charset="0"/>
                <a:cs typeface="Segoe UI" pitchFamily="34" charset="0"/>
              </a:defRPr>
            </a:lvl3pPr>
          </a:lstStyle>
          <a:p>
            <a:pPr lvl="0"/>
            <a:r>
              <a:rPr kumimoji="1" lang="en-US" altLang="ja-JP" dirty="0"/>
              <a:t>Bullet level 1</a:t>
            </a:r>
          </a:p>
          <a:p>
            <a:pPr lvl="1"/>
            <a:r>
              <a:rPr kumimoji="1" lang="en-US" altLang="ja-JP" dirty="0"/>
              <a:t>Bullet level 2</a:t>
            </a:r>
          </a:p>
          <a:p>
            <a:pPr lvl="2"/>
            <a:r>
              <a:rPr kumimoji="1" lang="en-US" altLang="ja-JP" dirty="0"/>
              <a:t>Bullet level 3</a:t>
            </a:r>
            <a:endParaRPr kumimoji="1" lang="ja-JP" altLang="en-US" dirty="0"/>
          </a:p>
        </p:txBody>
      </p:sp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182562" y="82549"/>
            <a:ext cx="9540875" cy="540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 lIns="72000" tIns="0" rIns="72000" bIns="0" anchor="ctr" anchorCtr="0"/>
          <a:lstStyle>
            <a:lvl1pPr algn="l">
              <a:defRPr sz="28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kumimoji="1" lang="en-US" altLang="ja-JP" dirty="0"/>
              <a:t>Slide Title</a:t>
            </a:r>
            <a:endParaRPr kumimoji="1" lang="en-GB" dirty="0"/>
          </a:p>
        </p:txBody>
      </p:sp>
      <p:sp>
        <p:nvSpPr>
          <p:cNvPr id="6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182563" y="5901034"/>
            <a:ext cx="9540875" cy="360000"/>
          </a:xfrm>
          <a:prstGeom prst="rect">
            <a:avLst/>
          </a:prstGeom>
        </p:spPr>
        <p:txBody>
          <a:bodyPr lIns="72000" tIns="72000" rIns="72000" bIns="72000" anchor="b" anchorCtr="0"/>
          <a:lstStyle>
            <a:lvl1pPr marL="0" indent="0">
              <a:buNone/>
              <a:defRPr sz="900"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kumimoji="1" lang="en-US" altLang="ja-JP" dirty="0"/>
              <a:t>Note Area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64977666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x image &amp;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182562" y="1289434"/>
            <a:ext cx="4716462" cy="3701666"/>
          </a:xfrm>
          <a:prstGeom prst="rect">
            <a:avLst/>
          </a:prstGeom>
          <a:ln>
            <a:noFill/>
          </a:ln>
        </p:spPr>
        <p:txBody>
          <a:bodyPr lIns="0" tIns="0" rIns="0" bIns="0" anchor="ctr"/>
          <a:lstStyle>
            <a:lvl1pPr marL="0" indent="0" algn="ctr">
              <a:buNone/>
              <a:defRPr baseline="0"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kumimoji="1" lang="en-US" altLang="ja-JP" dirty="0"/>
              <a:t>Click to insert image here</a:t>
            </a:r>
            <a:endParaRPr kumimoji="1" lang="ja-JP" altLang="en-US" dirty="0"/>
          </a:p>
        </p:txBody>
      </p:sp>
      <p:sp>
        <p:nvSpPr>
          <p:cNvPr id="14" name="図プレースホルダー 2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5011737" y="1289434"/>
            <a:ext cx="4716000" cy="3701666"/>
          </a:xfrm>
          <a:prstGeom prst="rect">
            <a:avLst/>
          </a:prstGeom>
          <a:ln>
            <a:noFill/>
          </a:ln>
        </p:spPr>
        <p:txBody>
          <a:bodyPr lIns="0" tIns="0" rIns="0" bIns="0" anchor="ctr"/>
          <a:lstStyle>
            <a:lvl1pPr marL="0" indent="0" algn="ctr">
              <a:buNone/>
              <a:defRPr baseline="0"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kumimoji="1" lang="en-US" altLang="ja-JP" dirty="0"/>
              <a:t>Click to insert image here</a:t>
            </a:r>
            <a:endParaRPr kumimoji="1" lang="ja-JP" altLang="en-US" dirty="0"/>
          </a:p>
        </p:txBody>
      </p:sp>
      <p:sp>
        <p:nvSpPr>
          <p:cNvPr id="13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182564" y="855368"/>
            <a:ext cx="4716460" cy="434066"/>
          </a:xfrm>
          <a:prstGeom prst="rect">
            <a:avLst/>
          </a:prstGeom>
        </p:spPr>
        <p:txBody>
          <a:bodyPr lIns="72000" tIns="108000" rIns="72000" bIns="108000" anchor="ctr"/>
          <a:lstStyle>
            <a:lvl1pPr marL="0" indent="0">
              <a:buNone/>
              <a:defRPr sz="1600" b="1" baseline="0">
                <a:solidFill>
                  <a:schemeClr val="accent2">
                    <a:lumMod val="50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kumimoji="1" lang="en-US" altLang="ja-JP" dirty="0"/>
              <a:t>Image title</a:t>
            </a:r>
            <a:endParaRPr kumimoji="1" lang="ja-JP" altLang="en-US" dirty="0"/>
          </a:p>
        </p:txBody>
      </p:sp>
      <p:sp>
        <p:nvSpPr>
          <p:cNvPr id="16" name="テキスト プレースホルダー 3"/>
          <p:cNvSpPr>
            <a:spLocks noGrp="1"/>
          </p:cNvSpPr>
          <p:nvPr>
            <p:ph type="body" sz="quarter" idx="20" hasCustomPrompt="1"/>
          </p:nvPr>
        </p:nvSpPr>
        <p:spPr>
          <a:xfrm>
            <a:off x="182564" y="4991101"/>
            <a:ext cx="9539286" cy="909934"/>
          </a:xfrm>
          <a:prstGeom prst="rect">
            <a:avLst/>
          </a:prstGeom>
        </p:spPr>
        <p:txBody>
          <a:bodyPr lIns="72000" tIns="72000" rIns="72000" bIns="72000" anchor="ctr" anchorCtr="0"/>
          <a:lstStyle>
            <a:lvl1pPr marL="0" indent="0" algn="ctr">
              <a:buNone/>
              <a:defRPr sz="1800" b="1" i="1">
                <a:solidFill>
                  <a:schemeClr val="accent2">
                    <a:lumMod val="50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kumimoji="1" lang="en-US" altLang="ja-JP" dirty="0"/>
              <a:t>Text area</a:t>
            </a:r>
            <a:endParaRPr kumimoji="1" lang="ja-JP" altLang="en-US" dirty="0"/>
          </a:p>
        </p:txBody>
      </p:sp>
      <p:sp>
        <p:nvSpPr>
          <p:cNvPr id="19" name="テキスト プレースホルダー 5"/>
          <p:cNvSpPr>
            <a:spLocks noGrp="1"/>
          </p:cNvSpPr>
          <p:nvPr>
            <p:ph type="body" sz="quarter" idx="22" hasCustomPrompt="1"/>
          </p:nvPr>
        </p:nvSpPr>
        <p:spPr>
          <a:xfrm>
            <a:off x="5011737" y="855368"/>
            <a:ext cx="4718511" cy="434066"/>
          </a:xfrm>
          <a:prstGeom prst="rect">
            <a:avLst/>
          </a:prstGeom>
        </p:spPr>
        <p:txBody>
          <a:bodyPr lIns="72000" tIns="108000" rIns="72000" bIns="108000" anchor="ctr"/>
          <a:lstStyle>
            <a:lvl1pPr marL="0" indent="0">
              <a:buNone/>
              <a:defRPr sz="1600" b="1" baseline="0">
                <a:solidFill>
                  <a:schemeClr val="accent2">
                    <a:lumMod val="50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kumimoji="1" lang="en-US" altLang="ja-JP" dirty="0"/>
              <a:t>Image title</a:t>
            </a:r>
            <a:endParaRPr kumimoji="1" lang="ja-JP" altLang="en-US" dirty="0"/>
          </a:p>
        </p:txBody>
      </p:sp>
      <p:sp>
        <p:nvSpPr>
          <p:cNvPr id="20" name="タイトル 1"/>
          <p:cNvSpPr>
            <a:spLocks noGrp="1"/>
          </p:cNvSpPr>
          <p:nvPr>
            <p:ph type="title" hasCustomPrompt="1"/>
          </p:nvPr>
        </p:nvSpPr>
        <p:spPr>
          <a:xfrm>
            <a:off x="182562" y="82549"/>
            <a:ext cx="9540875" cy="540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 lIns="72000" tIns="0" rIns="72000" bIns="0" anchor="ctr" anchorCtr="0"/>
          <a:lstStyle>
            <a:lvl1pPr algn="l">
              <a:defRPr sz="28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kumimoji="1" lang="en-US" altLang="ja-JP" dirty="0"/>
              <a:t>Slide Title</a:t>
            </a:r>
            <a:endParaRPr kumimoji="1" lang="en-GB" dirty="0"/>
          </a:p>
        </p:txBody>
      </p:sp>
      <p:sp>
        <p:nvSpPr>
          <p:cNvPr id="9" name="テキスト プレースホルダー 3"/>
          <p:cNvSpPr>
            <a:spLocks noGrp="1"/>
          </p:cNvSpPr>
          <p:nvPr>
            <p:ph type="body" sz="quarter" idx="23" hasCustomPrompt="1"/>
          </p:nvPr>
        </p:nvSpPr>
        <p:spPr>
          <a:xfrm>
            <a:off x="182563" y="5901034"/>
            <a:ext cx="9540875" cy="360000"/>
          </a:xfrm>
          <a:prstGeom prst="rect">
            <a:avLst/>
          </a:prstGeom>
        </p:spPr>
        <p:txBody>
          <a:bodyPr lIns="72000" tIns="72000" rIns="72000" bIns="72000" anchor="b" anchorCtr="0"/>
          <a:lstStyle>
            <a:lvl1pPr marL="0" indent="0">
              <a:buNone/>
              <a:defRPr sz="900"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kumimoji="1" lang="en-US" altLang="ja-JP" dirty="0"/>
              <a:t>Note Area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4713378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x image &amp; 2 x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182562" y="1289434"/>
            <a:ext cx="4716462" cy="3701666"/>
          </a:xfrm>
          <a:prstGeom prst="rect">
            <a:avLst/>
          </a:prstGeom>
          <a:ln>
            <a:noFill/>
          </a:ln>
        </p:spPr>
        <p:txBody>
          <a:bodyPr lIns="0" tIns="0" rIns="0" bIns="0" anchor="ctr"/>
          <a:lstStyle>
            <a:lvl1pPr marL="0" indent="0" algn="ctr">
              <a:buNone/>
              <a:defRPr baseline="0"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kumimoji="1" lang="en-US" altLang="ja-JP" dirty="0"/>
              <a:t>Click to insert image here</a:t>
            </a:r>
            <a:endParaRPr kumimoji="1" lang="ja-JP" altLang="en-US" dirty="0"/>
          </a:p>
        </p:txBody>
      </p:sp>
      <p:sp>
        <p:nvSpPr>
          <p:cNvPr id="14" name="図プレースホルダー 2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5011737" y="1289434"/>
            <a:ext cx="4716000" cy="3701666"/>
          </a:xfrm>
          <a:prstGeom prst="rect">
            <a:avLst/>
          </a:prstGeom>
          <a:ln>
            <a:noFill/>
          </a:ln>
        </p:spPr>
        <p:txBody>
          <a:bodyPr lIns="0" tIns="0" rIns="0" bIns="0" anchor="ctr"/>
          <a:lstStyle>
            <a:lvl1pPr marL="0" indent="0" algn="ctr">
              <a:buNone/>
              <a:defRPr baseline="0"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kumimoji="1" lang="en-US" altLang="ja-JP" dirty="0"/>
              <a:t>Click to insert image here</a:t>
            </a:r>
            <a:endParaRPr kumimoji="1" lang="ja-JP" altLang="en-US" dirty="0"/>
          </a:p>
        </p:txBody>
      </p:sp>
      <p:sp>
        <p:nvSpPr>
          <p:cNvPr id="13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182564" y="855368"/>
            <a:ext cx="4716460" cy="434066"/>
          </a:xfrm>
          <a:prstGeom prst="rect">
            <a:avLst/>
          </a:prstGeom>
        </p:spPr>
        <p:txBody>
          <a:bodyPr lIns="72000" tIns="108000" rIns="72000" bIns="108000" anchor="ctr"/>
          <a:lstStyle>
            <a:lvl1pPr marL="0" indent="0">
              <a:buNone/>
              <a:defRPr sz="1600" b="1" baseline="0">
                <a:solidFill>
                  <a:schemeClr val="accent2">
                    <a:lumMod val="50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kumimoji="1" lang="en-US" altLang="ja-JP" dirty="0"/>
              <a:t>Image title</a:t>
            </a:r>
            <a:endParaRPr kumimoji="1" lang="ja-JP" altLang="en-US" dirty="0"/>
          </a:p>
        </p:txBody>
      </p:sp>
      <p:sp>
        <p:nvSpPr>
          <p:cNvPr id="16" name="テキスト プレースホルダー 3"/>
          <p:cNvSpPr>
            <a:spLocks noGrp="1"/>
          </p:cNvSpPr>
          <p:nvPr>
            <p:ph type="body" sz="quarter" idx="20" hasCustomPrompt="1"/>
          </p:nvPr>
        </p:nvSpPr>
        <p:spPr>
          <a:xfrm>
            <a:off x="182564" y="4991101"/>
            <a:ext cx="4716462" cy="909933"/>
          </a:xfrm>
          <a:prstGeom prst="rect">
            <a:avLst/>
          </a:prstGeom>
        </p:spPr>
        <p:txBody>
          <a:bodyPr lIns="72000" tIns="72000" rIns="72000" bIns="72000" anchor="ctr" anchorCtr="0"/>
          <a:lstStyle>
            <a:lvl1pPr marL="0" indent="0" algn="ctr">
              <a:buNone/>
              <a:defRPr sz="1600" b="1" i="1">
                <a:solidFill>
                  <a:schemeClr val="accent2">
                    <a:lumMod val="50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kumimoji="1" lang="en-US" altLang="ja-JP" dirty="0"/>
              <a:t>Text area</a:t>
            </a:r>
            <a:endParaRPr kumimoji="1" lang="ja-JP" altLang="en-US" dirty="0"/>
          </a:p>
        </p:txBody>
      </p:sp>
      <p:sp>
        <p:nvSpPr>
          <p:cNvPr id="17" name="テキスト プレースホルダー 3"/>
          <p:cNvSpPr>
            <a:spLocks noGrp="1"/>
          </p:cNvSpPr>
          <p:nvPr>
            <p:ph type="body" sz="quarter" idx="21" hasCustomPrompt="1"/>
          </p:nvPr>
        </p:nvSpPr>
        <p:spPr>
          <a:xfrm>
            <a:off x="5006975" y="4991101"/>
            <a:ext cx="4716462" cy="909934"/>
          </a:xfrm>
          <a:prstGeom prst="rect">
            <a:avLst/>
          </a:prstGeom>
        </p:spPr>
        <p:txBody>
          <a:bodyPr lIns="72000" tIns="72000" rIns="72000" bIns="72000" anchor="ctr" anchorCtr="0"/>
          <a:lstStyle>
            <a:lvl1pPr marL="0" indent="0" algn="ctr">
              <a:buNone/>
              <a:defRPr sz="1600" b="1" i="1">
                <a:solidFill>
                  <a:schemeClr val="accent2">
                    <a:lumMod val="50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kumimoji="1" lang="en-US" altLang="ja-JP" dirty="0"/>
              <a:t>Text area</a:t>
            </a:r>
            <a:endParaRPr kumimoji="1" lang="ja-JP" altLang="en-US" dirty="0"/>
          </a:p>
        </p:txBody>
      </p:sp>
      <p:sp>
        <p:nvSpPr>
          <p:cNvPr id="19" name="テキスト プレースホルダー 5"/>
          <p:cNvSpPr>
            <a:spLocks noGrp="1"/>
          </p:cNvSpPr>
          <p:nvPr>
            <p:ph type="body" sz="quarter" idx="22" hasCustomPrompt="1"/>
          </p:nvPr>
        </p:nvSpPr>
        <p:spPr>
          <a:xfrm>
            <a:off x="5011737" y="855368"/>
            <a:ext cx="4718511" cy="434066"/>
          </a:xfrm>
          <a:prstGeom prst="rect">
            <a:avLst/>
          </a:prstGeom>
        </p:spPr>
        <p:txBody>
          <a:bodyPr lIns="72000" tIns="108000" rIns="72000" bIns="108000" anchor="ctr"/>
          <a:lstStyle>
            <a:lvl1pPr marL="0" indent="0">
              <a:buNone/>
              <a:defRPr sz="1600" b="1" baseline="0">
                <a:solidFill>
                  <a:schemeClr val="accent2">
                    <a:lumMod val="50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kumimoji="1" lang="en-US" altLang="ja-JP" dirty="0"/>
              <a:t>Image title</a:t>
            </a:r>
            <a:endParaRPr kumimoji="1" lang="ja-JP" altLang="en-US" dirty="0"/>
          </a:p>
        </p:txBody>
      </p:sp>
      <p:sp>
        <p:nvSpPr>
          <p:cNvPr id="20" name="タイトル 1"/>
          <p:cNvSpPr>
            <a:spLocks noGrp="1"/>
          </p:cNvSpPr>
          <p:nvPr>
            <p:ph type="title" hasCustomPrompt="1"/>
          </p:nvPr>
        </p:nvSpPr>
        <p:spPr>
          <a:xfrm>
            <a:off x="182562" y="82549"/>
            <a:ext cx="9540875" cy="540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 lIns="72000" tIns="0" rIns="72000" bIns="0" anchor="ctr" anchorCtr="0"/>
          <a:lstStyle>
            <a:lvl1pPr algn="l">
              <a:defRPr sz="28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kumimoji="1" lang="en-US" altLang="ja-JP" dirty="0"/>
              <a:t>Slide Title</a:t>
            </a:r>
            <a:endParaRPr kumimoji="1" lang="en-GB" dirty="0"/>
          </a:p>
        </p:txBody>
      </p:sp>
      <p:sp>
        <p:nvSpPr>
          <p:cNvPr id="11" name="テキスト プレースホルダー 3"/>
          <p:cNvSpPr>
            <a:spLocks noGrp="1"/>
          </p:cNvSpPr>
          <p:nvPr>
            <p:ph type="body" sz="quarter" idx="23" hasCustomPrompt="1"/>
          </p:nvPr>
        </p:nvSpPr>
        <p:spPr>
          <a:xfrm>
            <a:off x="182563" y="5901034"/>
            <a:ext cx="4716463" cy="360000"/>
          </a:xfrm>
          <a:prstGeom prst="rect">
            <a:avLst/>
          </a:prstGeom>
        </p:spPr>
        <p:txBody>
          <a:bodyPr lIns="72000" tIns="72000" rIns="72000" bIns="72000" anchor="b" anchorCtr="0"/>
          <a:lstStyle>
            <a:lvl1pPr marL="0" indent="0">
              <a:buNone/>
              <a:defRPr sz="900"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kumimoji="1" lang="en-US" altLang="ja-JP" dirty="0"/>
              <a:t>Note Area</a:t>
            </a:r>
            <a:endParaRPr kumimoji="1" lang="ja-JP" altLang="en-US" dirty="0"/>
          </a:p>
        </p:txBody>
      </p:sp>
      <p:sp>
        <p:nvSpPr>
          <p:cNvPr id="12" name="テキスト プレースホルダー 3"/>
          <p:cNvSpPr>
            <a:spLocks noGrp="1"/>
          </p:cNvSpPr>
          <p:nvPr>
            <p:ph type="body" sz="quarter" idx="24" hasCustomPrompt="1"/>
          </p:nvPr>
        </p:nvSpPr>
        <p:spPr>
          <a:xfrm>
            <a:off x="5006975" y="5901034"/>
            <a:ext cx="4716463" cy="360000"/>
          </a:xfrm>
          <a:prstGeom prst="rect">
            <a:avLst/>
          </a:prstGeom>
        </p:spPr>
        <p:txBody>
          <a:bodyPr lIns="72000" tIns="72000" rIns="72000" bIns="72000" anchor="b" anchorCtr="0"/>
          <a:lstStyle>
            <a:lvl1pPr marL="0" indent="0">
              <a:buNone/>
              <a:defRPr sz="900">
                <a:latin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kumimoji="1" lang="en-US" altLang="ja-JP" dirty="0"/>
              <a:t>Note Area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04524301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6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89" r:id="rId3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 userDrawn="1"/>
        </p:nvSpPr>
        <p:spPr>
          <a:xfrm>
            <a:off x="9227573" y="6487512"/>
            <a:ext cx="468000" cy="180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fld id="{4FF361A0-9A99-D04C-AB78-ECFA5FA71852}" type="slidenum">
              <a:rPr lang="ja-JP" altLang="en-US" sz="1400" b="1" smtClean="0">
                <a:solidFill>
                  <a:schemeClr val="accent2"/>
                </a:solidFill>
                <a:effectLst/>
                <a:latin typeface="+mn-ea"/>
                <a:ea typeface="+mn-ea"/>
              </a:rPr>
              <a:pPr/>
              <a:t>‹#›</a:t>
            </a:fld>
            <a:endParaRPr kumimoji="1" lang="ja-JP" altLang="en-US" sz="1100" b="1" dirty="0">
              <a:solidFill>
                <a:schemeClr val="accent2"/>
              </a:solidFill>
              <a:effectLst/>
              <a:latin typeface="+mn-ea"/>
              <a:ea typeface="+mn-ea"/>
            </a:endParaRPr>
          </a:p>
        </p:txBody>
      </p:sp>
      <p:pic>
        <p:nvPicPr>
          <p:cNvPr id="6" name="図 5" descr="APERC logo_horizontal.pn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63" y="6361512"/>
            <a:ext cx="1284488" cy="432000"/>
          </a:xfrm>
          <a:prstGeom prst="rect">
            <a:avLst/>
          </a:prstGeom>
        </p:spPr>
      </p:pic>
      <p:cxnSp>
        <p:nvCxnSpPr>
          <p:cNvPr id="9" name="直線コネクタ 8"/>
          <p:cNvCxnSpPr/>
          <p:nvPr userDrawn="1"/>
        </p:nvCxnSpPr>
        <p:spPr>
          <a:xfrm>
            <a:off x="0" y="6319963"/>
            <a:ext cx="9900000" cy="0"/>
          </a:xfrm>
          <a:prstGeom prst="line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図 11" descr="P_chapter.jp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61"/>
          <a:stretch/>
        </p:blipFill>
        <p:spPr>
          <a:xfrm>
            <a:off x="0" y="-1"/>
            <a:ext cx="9906000" cy="72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713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7" r:id="rId2"/>
    <p:sldLayoutId id="2147483688" r:id="rId3"/>
    <p:sldLayoutId id="2147483683" r:id="rId4"/>
    <p:sldLayoutId id="2147483690" r:id="rId5"/>
    <p:sldLayoutId id="2147483681" r:id="rId6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171273" y="1379397"/>
            <a:ext cx="9540875" cy="2911154"/>
          </a:xfrm>
        </p:spPr>
        <p:txBody>
          <a:bodyPr/>
          <a:lstStyle/>
          <a:p>
            <a:r>
              <a:rPr lang="en-US" altLang="ja-JP" sz="2800" spc="-40" dirty="0">
                <a:ln w="9525" cmpd="sng">
                  <a:solidFill>
                    <a:schemeClr val="bg1"/>
                  </a:solidFill>
                  <a:prstDash val="solid"/>
                </a:ln>
              </a:rPr>
              <a:t>APEC Expert Group on Clean Fossil Energy (EGCFE) </a:t>
            </a:r>
            <a:br>
              <a:rPr lang="en-US" altLang="ja-JP" sz="2800" spc="-40" dirty="0">
                <a:ln w="9525" cmpd="sng">
                  <a:solidFill>
                    <a:schemeClr val="bg1"/>
                  </a:solidFill>
                  <a:prstDash val="solid"/>
                </a:ln>
              </a:rPr>
            </a:br>
            <a:r>
              <a:rPr lang="en-US" altLang="ja-JP" sz="2800" spc="-40" dirty="0" smtClean="0">
                <a:ln w="9525" cmpd="sng">
                  <a:solidFill>
                    <a:schemeClr val="bg1"/>
                  </a:solidFill>
                  <a:prstDash val="solid"/>
                </a:ln>
              </a:rPr>
              <a:t>Oil and Gas </a:t>
            </a:r>
            <a:r>
              <a:rPr lang="en-US" altLang="ja-JP" sz="2800" spc="-40" dirty="0">
                <a:ln w="9525" cmpd="sng">
                  <a:solidFill>
                    <a:schemeClr val="bg1"/>
                  </a:solidFill>
                  <a:prstDash val="solid"/>
                </a:ln>
              </a:rPr>
              <a:t>Meeting</a:t>
            </a:r>
            <a:br>
              <a:rPr lang="en-US" altLang="ja-JP" sz="2800" spc="-40" dirty="0">
                <a:ln w="9525" cmpd="sng">
                  <a:solidFill>
                    <a:schemeClr val="bg1"/>
                  </a:solidFill>
                  <a:prstDash val="solid"/>
                </a:ln>
              </a:rPr>
            </a:br>
            <a:r>
              <a:rPr lang="en-US" altLang="ja-JP" sz="2800" b="0" spc="-40" dirty="0">
                <a:ln w="9525" cmpd="sng">
                  <a:solidFill>
                    <a:schemeClr val="bg1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/>
            </a:r>
            <a:br>
              <a:rPr lang="en-US" altLang="ja-JP" sz="2800" b="0" spc="-40" dirty="0">
                <a:ln w="9525" cmpd="sng">
                  <a:solidFill>
                    <a:schemeClr val="bg1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</a:br>
            <a:r>
              <a:rPr lang="en-US" altLang="ja-JP" sz="4000" b="0" spc="-40" dirty="0" smtClean="0">
                <a:ln w="9525" cmpd="sng">
                  <a:solidFill>
                    <a:schemeClr val="bg1"/>
                  </a:solidFill>
                  <a:prstDash val="solid"/>
                </a:ln>
                <a:latin typeface="Segoe UI" pitchFamily="34" charset="0"/>
                <a:cs typeface="Segoe UI" pitchFamily="34" charset="0"/>
              </a:rPr>
              <a:t>APEC Gas Market Report 2019</a:t>
            </a:r>
            <a:r>
              <a:rPr lang="en-US" altLang="ja-JP" sz="4000" b="0" spc="-40" dirty="0">
                <a:ln w="9525" cmpd="sng">
                  <a:solidFill>
                    <a:schemeClr val="bg1"/>
                  </a:solidFill>
                  <a:prstDash val="solid"/>
                </a:ln>
                <a:latin typeface="Segoe UI" pitchFamily="34" charset="0"/>
                <a:cs typeface="Segoe UI" pitchFamily="34" charset="0"/>
              </a:rPr>
              <a:t/>
            </a:r>
            <a:br>
              <a:rPr lang="en-US" altLang="ja-JP" sz="4000" b="0" spc="-40" dirty="0">
                <a:ln w="9525" cmpd="sng">
                  <a:solidFill>
                    <a:schemeClr val="bg1"/>
                  </a:solidFill>
                  <a:prstDash val="solid"/>
                </a:ln>
                <a:latin typeface="Segoe UI" pitchFamily="34" charset="0"/>
                <a:cs typeface="Segoe UI" pitchFamily="34" charset="0"/>
              </a:rPr>
            </a:br>
            <a:endParaRPr kumimoji="1" lang="ja-JP" altLang="en-US" sz="1600" b="0" spc="-40" dirty="0">
              <a:ln w="9525" cmpd="sng">
                <a:solidFill>
                  <a:schemeClr val="bg1"/>
                </a:solidFill>
                <a:prstDash val="solid"/>
              </a:ln>
            </a:endParaRPr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/>
          </p:nvPr>
        </p:nvSpPr>
        <p:spPr>
          <a:xfrm>
            <a:off x="171272" y="4053393"/>
            <a:ext cx="9540876" cy="859487"/>
          </a:xfrm>
        </p:spPr>
        <p:txBody>
          <a:bodyPr/>
          <a:lstStyle/>
          <a:p>
            <a:r>
              <a:rPr lang="en-US" altLang="ja-JP" sz="2400" spc="-4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Diego RIVERA RIVOTA</a:t>
            </a:r>
          </a:p>
          <a:p>
            <a:r>
              <a:rPr lang="en-US" altLang="ja-JP" sz="2400" spc="-40" dirty="0" smtClean="0"/>
              <a:t>Sendai, Japan</a:t>
            </a:r>
            <a:r>
              <a:rPr lang="en-US" altLang="ja-JP" sz="2400" spc="-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/>
            </a:r>
            <a:br>
              <a:rPr lang="en-US" altLang="ja-JP" sz="2400" spc="-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</a:br>
            <a:r>
              <a:rPr lang="en-US" altLang="ja-JP" sz="2400" spc="-40" dirty="0" smtClean="0"/>
              <a:t>11 April 2019</a:t>
            </a:r>
            <a:endParaRPr kumimoji="1" lang="en-US" altLang="ja-JP" sz="1600" b="1" spc="-40" dirty="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517704" y="275709"/>
            <a:ext cx="8066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 err="1"/>
              <a:t>apec</a:t>
            </a:r>
            <a:r>
              <a:rPr lang="es-MX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effectLst/>
              </a:rPr>
              <a:t>About the Report and its Structure</a:t>
            </a:r>
            <a:endParaRPr lang="en-GB" dirty="0"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2562" y="994856"/>
            <a:ext cx="8877300" cy="5632311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sz="2000" b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Second</a:t>
            </a:r>
            <a:r>
              <a:rPr kumimoji="1" lang="en-US" sz="2000" b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edition of these APERC fossil fuels annual reports. </a:t>
            </a:r>
            <a:r>
              <a:rPr kumimoji="1" lang="en-US" sz="2000" b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kumimoji="1" lang="en-US" sz="20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sz="2000" b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Structure: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Executive summary 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sz="2000" b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Section</a:t>
            </a:r>
            <a:r>
              <a:rPr kumimoji="1" lang="en-US" sz="2000" b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1: Gas Demand 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aseline="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Section</a:t>
            </a:r>
            <a:r>
              <a:rPr lang="en-US" sz="20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2: Gas Production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Section 3: Gas Trade 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Section 4: Outlook for natural gas in APEC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Section 5: Gas Prices 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Section 6: Case study on China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kumimoji="1" lang="en-US" sz="20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prstClr val="black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kumimoji="1" lang="en-US" sz="2000" b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54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effectLst/>
              </a:rPr>
              <a:t>1- Gas Demand: World and APEC, 2007-2017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182562" y="807260"/>
            <a:ext cx="95408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000" spc="-40" dirty="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9383" y="4600957"/>
            <a:ext cx="9384144" cy="1554272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/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i="1" spc="-40" dirty="0" smtClean="0">
                <a:latin typeface="Segoe UI" pitchFamily="34" charset="0"/>
                <a:cs typeface="Segoe UI" pitchFamily="34" charset="0"/>
              </a:rPr>
              <a:t>World gas demand has grown by 2.0% on average in the past 10 </a:t>
            </a:r>
            <a:r>
              <a:rPr lang="en-US" sz="2000" i="1" spc="-40" dirty="0" smtClean="0">
                <a:latin typeface="Segoe UI" pitchFamily="34" charset="0"/>
                <a:cs typeface="Segoe UI" pitchFamily="34" charset="0"/>
              </a:rPr>
              <a:t>years </a:t>
            </a:r>
            <a:endParaRPr lang="en-US" sz="2000" i="1" spc="-40" dirty="0" smtClean="0">
              <a:latin typeface="Segoe UI" pitchFamily="34" charset="0"/>
              <a:cs typeface="Segoe UI" pitchFamily="34" charset="0"/>
            </a:endParaRP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i="1" spc="-40" dirty="0" smtClean="0">
                <a:latin typeface="Segoe UI" pitchFamily="34" charset="0"/>
                <a:cs typeface="Segoe UI" pitchFamily="34" charset="0"/>
              </a:rPr>
              <a:t>APEC gas has grown by </a:t>
            </a:r>
            <a:r>
              <a:rPr lang="en-US" sz="2000" i="1" spc="-40" dirty="0" smtClean="0">
                <a:latin typeface="Segoe UI" pitchFamily="34" charset="0"/>
                <a:cs typeface="Segoe UI" pitchFamily="34" charset="0"/>
              </a:rPr>
              <a:t>2.6% </a:t>
            </a:r>
            <a:r>
              <a:rPr lang="en-US" sz="2000" i="1" spc="-40" dirty="0" smtClean="0">
                <a:latin typeface="Segoe UI" pitchFamily="34" charset="0"/>
                <a:cs typeface="Segoe UI" pitchFamily="34" charset="0"/>
              </a:rPr>
              <a:t>in the past decade (64 </a:t>
            </a:r>
            <a:r>
              <a:rPr lang="en-US" sz="2000" i="1" spc="-40" dirty="0" err="1" smtClean="0">
                <a:latin typeface="Segoe UI" pitchFamily="34" charset="0"/>
                <a:cs typeface="Segoe UI" pitchFamily="34" charset="0"/>
              </a:rPr>
              <a:t>Mtoe</a:t>
            </a:r>
            <a:r>
              <a:rPr lang="en-US" sz="2000" i="1" spc="-40" dirty="0" smtClean="0">
                <a:latin typeface="Segoe UI" pitchFamily="34" charset="0"/>
                <a:cs typeface="Segoe UI" pitchFamily="34" charset="0"/>
              </a:rPr>
              <a:t>).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i="1" spc="-40" dirty="0" smtClean="0">
                <a:latin typeface="Segoe UI" pitchFamily="34" charset="0"/>
                <a:cs typeface="Segoe UI" pitchFamily="34" charset="0"/>
              </a:rPr>
              <a:t>In 2017, about 57% </a:t>
            </a:r>
            <a:r>
              <a:rPr lang="en-US" sz="2000" i="1" spc="-40" dirty="0">
                <a:latin typeface="Segoe UI" pitchFamily="34" charset="0"/>
                <a:cs typeface="Segoe UI" pitchFamily="34" charset="0"/>
              </a:rPr>
              <a:t>of global gas consumption </a:t>
            </a:r>
            <a:r>
              <a:rPr lang="en-US" sz="2000" i="1" spc="-40" dirty="0" smtClean="0">
                <a:latin typeface="Segoe UI" pitchFamily="34" charset="0"/>
                <a:cs typeface="Segoe UI" pitchFamily="34" charset="0"/>
              </a:rPr>
              <a:t>took </a:t>
            </a:r>
            <a:r>
              <a:rPr lang="en-US" sz="2000" i="1" spc="-40" dirty="0">
                <a:latin typeface="Segoe UI" pitchFamily="34" charset="0"/>
                <a:cs typeface="Segoe UI" pitchFamily="34" charset="0"/>
              </a:rPr>
              <a:t>place in </a:t>
            </a:r>
            <a:r>
              <a:rPr lang="en-US" sz="2000" i="1" spc="-40" dirty="0" smtClean="0">
                <a:latin typeface="Segoe UI" pitchFamily="34" charset="0"/>
                <a:cs typeface="Segoe UI" pitchFamily="34" charset="0"/>
              </a:rPr>
              <a:t> </a:t>
            </a:r>
            <a:r>
              <a:rPr lang="en-US" sz="2000" i="1" spc="-40" dirty="0" smtClean="0">
                <a:latin typeface="Segoe UI" pitchFamily="34" charset="0"/>
                <a:cs typeface="Segoe UI" pitchFamily="34" charset="0"/>
              </a:rPr>
              <a:t>APEC </a:t>
            </a:r>
            <a:r>
              <a:rPr lang="en-US" sz="2000" i="1" spc="-40" dirty="0" smtClean="0">
                <a:latin typeface="Segoe UI" pitchFamily="34" charset="0"/>
                <a:cs typeface="Segoe UI" pitchFamily="34" charset="0"/>
              </a:rPr>
              <a:t>(54</a:t>
            </a:r>
            <a:r>
              <a:rPr lang="en-US" sz="2000" i="1" spc="-40" dirty="0" smtClean="0">
                <a:latin typeface="Segoe UI" pitchFamily="34" charset="0"/>
                <a:cs typeface="Segoe UI" pitchFamily="34" charset="0"/>
              </a:rPr>
              <a:t>% in </a:t>
            </a:r>
            <a:r>
              <a:rPr lang="en-US" sz="2000" i="1" spc="-40" dirty="0" smtClean="0">
                <a:latin typeface="Segoe UI" pitchFamily="34" charset="0"/>
                <a:cs typeface="Segoe UI" pitchFamily="34" charset="0"/>
              </a:rPr>
              <a:t>2007).  </a:t>
            </a:r>
            <a:endParaRPr lang="en-US" sz="2000" i="1" spc="-40" dirty="0" smtClean="0">
              <a:latin typeface="Segoe UI" pitchFamily="34" charset="0"/>
              <a:cs typeface="Segoe UI" pitchFamily="34" charset="0"/>
            </a:endParaRP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i="1" spc="-40" dirty="0" smtClean="0">
                <a:latin typeface="Segoe UI" pitchFamily="34" charset="0"/>
                <a:cs typeface="Segoe UI" pitchFamily="34" charset="0"/>
              </a:rPr>
              <a:t>In 2017, gas accounted for at least 10% of TPES in all APEC economies, except three. </a:t>
            </a:r>
            <a:endParaRPr lang="en-US" sz="2000" i="1" spc="-40" dirty="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808161" y="6498000"/>
            <a:ext cx="9540875" cy="360000"/>
          </a:xfrm>
        </p:spPr>
        <p:txBody>
          <a:bodyPr/>
          <a:lstStyle/>
          <a:p>
            <a:r>
              <a:rPr lang="en-AU" i="1" dirty="0" smtClean="0"/>
              <a:t>Sources: </a:t>
            </a:r>
            <a:r>
              <a:rPr lang="en-AU" i="1" dirty="0"/>
              <a:t>International Energy Agency (IEA), World Energy Balances </a:t>
            </a:r>
            <a:r>
              <a:rPr lang="en-AU" i="1" dirty="0" smtClean="0"/>
              <a:t>2018; </a:t>
            </a:r>
            <a:r>
              <a:rPr lang="en-AU" i="1" dirty="0"/>
              <a:t>Asia Pacific Energy Research Centre, Energy Balance Table</a:t>
            </a:r>
            <a:endParaRPr lang="en-AU" dirty="0"/>
          </a:p>
          <a:p>
            <a:endParaRPr lang="en-US" dirty="0"/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7514631"/>
              </p:ext>
            </p:extLst>
          </p:nvPr>
        </p:nvGraphicFramePr>
        <p:xfrm>
          <a:off x="618835" y="842963"/>
          <a:ext cx="8386619" cy="3873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1237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effectLst/>
              </a:rPr>
              <a:t>1- Gas Demand: </a:t>
            </a:r>
            <a:r>
              <a:rPr lang="en-AU" dirty="0" smtClean="0">
                <a:effectLst/>
              </a:rPr>
              <a:t>APEC gas demand by </a:t>
            </a:r>
            <a:r>
              <a:rPr lang="en-AU" dirty="0">
                <a:effectLst/>
              </a:rPr>
              <a:t>economy, 2007-2017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182562" y="807260"/>
            <a:ext cx="95408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000" spc="-40" dirty="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4204" y="5126396"/>
            <a:ext cx="9449232" cy="1169551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>
            <a:defPPr>
              <a:defRPr lang="ja-JP"/>
            </a:defPPr>
            <a:lvl1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  <a:defRPr sz="2000" i="1" spc="-40"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en-US" dirty="0"/>
              <a:t>The US remains the main gas consumer in the world. </a:t>
            </a:r>
          </a:p>
          <a:p>
            <a:r>
              <a:rPr lang="en-US" dirty="0"/>
              <a:t>Russia has had an overall sluggish growth </a:t>
            </a:r>
            <a:r>
              <a:rPr lang="en-US" dirty="0" smtClean="0"/>
              <a:t>over </a:t>
            </a:r>
            <a:r>
              <a:rPr lang="en-US" dirty="0"/>
              <a:t>the past decade. </a:t>
            </a:r>
          </a:p>
          <a:p>
            <a:r>
              <a:rPr lang="en-US" dirty="0"/>
              <a:t>Electricity </a:t>
            </a:r>
            <a:r>
              <a:rPr lang="en-US" dirty="0" smtClean="0"/>
              <a:t>remains </a:t>
            </a:r>
            <a:r>
              <a:rPr lang="en-US" dirty="0"/>
              <a:t>the main growth driver but industry also </a:t>
            </a:r>
            <a:r>
              <a:rPr lang="en-US" dirty="0" smtClean="0"/>
              <a:t>increased </a:t>
            </a:r>
            <a:r>
              <a:rPr lang="en-US" dirty="0"/>
              <a:t>rapidly. 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826634" y="6389806"/>
            <a:ext cx="3881439" cy="360000"/>
          </a:xfrm>
        </p:spPr>
        <p:txBody>
          <a:bodyPr/>
          <a:lstStyle/>
          <a:p>
            <a:r>
              <a:rPr lang="en-AU" i="1" dirty="0" smtClean="0"/>
              <a:t>Sources: IEA</a:t>
            </a:r>
            <a:r>
              <a:rPr lang="en-AU" i="1" dirty="0"/>
              <a:t>, World Energy Balances </a:t>
            </a:r>
            <a:r>
              <a:rPr lang="en-AU" i="1" dirty="0" smtClean="0"/>
              <a:t>2018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327" y="737494"/>
            <a:ext cx="7619999" cy="4492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78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effectLst/>
              </a:rPr>
              <a:t>1- Gas Demand: </a:t>
            </a:r>
            <a:r>
              <a:rPr lang="en-AU" dirty="0" smtClean="0">
                <a:effectLst/>
              </a:rPr>
              <a:t>Changes in demand by </a:t>
            </a:r>
            <a:r>
              <a:rPr lang="en-AU" dirty="0">
                <a:effectLst/>
              </a:rPr>
              <a:t>economy, 2007-2017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182562" y="807260"/>
            <a:ext cx="95408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000" spc="-40" dirty="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4204" y="5065182"/>
            <a:ext cx="9449232" cy="1169551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>
            <a:defPPr>
              <a:defRPr lang="ja-JP"/>
            </a:defPPr>
            <a:lvl1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  <a:defRPr sz="2000" i="1" spc="-40"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en-US" dirty="0"/>
              <a:t>Demand growth driven by the </a:t>
            </a:r>
            <a:r>
              <a:rPr lang="en-US" dirty="0" smtClean="0"/>
              <a:t>China (363%) and the US (17%) in the past decade.</a:t>
            </a:r>
            <a:endParaRPr lang="en-US" dirty="0"/>
          </a:p>
          <a:p>
            <a:r>
              <a:rPr lang="en-US" dirty="0" smtClean="0"/>
              <a:t>Australia, Russia and Canada have </a:t>
            </a:r>
            <a:r>
              <a:rPr lang="en-US" dirty="0" smtClean="0"/>
              <a:t>also increased </a:t>
            </a:r>
            <a:r>
              <a:rPr lang="en-US" dirty="0" smtClean="0"/>
              <a:t>domestic demand. </a:t>
            </a:r>
            <a:endParaRPr lang="en-US" dirty="0"/>
          </a:p>
          <a:p>
            <a:r>
              <a:rPr lang="en-US" dirty="0" smtClean="0"/>
              <a:t>Korea and Japan had an overall decrease of its gas demand in the past 5 years. 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826634" y="6389806"/>
            <a:ext cx="3881439" cy="360000"/>
          </a:xfrm>
        </p:spPr>
        <p:txBody>
          <a:bodyPr/>
          <a:lstStyle/>
          <a:p>
            <a:r>
              <a:rPr lang="en-AU" i="1" dirty="0" smtClean="0"/>
              <a:t>Sources: IEA</a:t>
            </a:r>
            <a:r>
              <a:rPr lang="en-AU" i="1" dirty="0"/>
              <a:t>, World Energy Balances </a:t>
            </a:r>
            <a:r>
              <a:rPr lang="en-AU" i="1" dirty="0" smtClean="0"/>
              <a:t>2018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1198" b="896"/>
          <a:stretch/>
        </p:blipFill>
        <p:spPr>
          <a:xfrm>
            <a:off x="942111" y="822035"/>
            <a:ext cx="7518398" cy="433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85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effectLst/>
              </a:rPr>
              <a:t>2- Gas production: APEC </a:t>
            </a:r>
            <a:r>
              <a:rPr lang="en-AU" dirty="0" smtClean="0">
                <a:effectLst/>
              </a:rPr>
              <a:t>production </a:t>
            </a:r>
            <a:r>
              <a:rPr lang="en-AU" dirty="0" smtClean="0">
                <a:effectLst/>
              </a:rPr>
              <a:t>by </a:t>
            </a:r>
            <a:r>
              <a:rPr lang="en-AU" dirty="0">
                <a:effectLst/>
              </a:rPr>
              <a:t>economy, 2007-2017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182562" y="807260"/>
            <a:ext cx="95408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000" spc="-40" dirty="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4204" y="4868349"/>
            <a:ext cx="9449232" cy="1477328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>
            <a:defPPr>
              <a:defRPr lang="ja-JP"/>
            </a:defPPr>
            <a:lvl1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  <a:defRPr sz="2000" i="1" spc="-40"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en-US" dirty="0"/>
              <a:t>APEC </a:t>
            </a:r>
            <a:r>
              <a:rPr lang="en-US" dirty="0" smtClean="0"/>
              <a:t>gas production increased 26% in the last decade, while it’s share remained </a:t>
            </a:r>
            <a:r>
              <a:rPr lang="en-US" dirty="0"/>
              <a:t>stable at around 57% of world’s production.</a:t>
            </a:r>
          </a:p>
          <a:p>
            <a:r>
              <a:rPr lang="en-US" dirty="0" smtClean="0"/>
              <a:t>The US </a:t>
            </a:r>
            <a:r>
              <a:rPr lang="en-US" dirty="0"/>
              <a:t>surpassed Russia in 2012 as the world’s largest producer (shale revolution).</a:t>
            </a:r>
          </a:p>
          <a:p>
            <a:r>
              <a:rPr lang="en-AU" dirty="0" smtClean="0"/>
              <a:t>3 </a:t>
            </a:r>
            <a:r>
              <a:rPr lang="en-AU" dirty="0"/>
              <a:t>of the world’s </a:t>
            </a:r>
            <a:r>
              <a:rPr lang="en-AU" dirty="0" smtClean="0"/>
              <a:t>4 </a:t>
            </a:r>
            <a:r>
              <a:rPr lang="en-AU" dirty="0"/>
              <a:t>largest gas producers are APEC members (US, Russia and Canada)</a:t>
            </a:r>
            <a:r>
              <a:rPr lang="en-US" dirty="0"/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2383" r="1882" b="1179"/>
          <a:stretch/>
        </p:blipFill>
        <p:spPr>
          <a:xfrm>
            <a:off x="954083" y="755315"/>
            <a:ext cx="7090789" cy="4134156"/>
          </a:xfrm>
          <a:prstGeom prst="rect">
            <a:avLst/>
          </a:prstGeom>
        </p:spPr>
      </p:pic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826634" y="6389806"/>
            <a:ext cx="3881439" cy="360000"/>
          </a:xfrm>
        </p:spPr>
        <p:txBody>
          <a:bodyPr/>
          <a:lstStyle/>
          <a:p>
            <a:r>
              <a:rPr lang="en-AU" i="1" dirty="0" smtClean="0"/>
              <a:t>Sources: IEA</a:t>
            </a:r>
            <a:r>
              <a:rPr lang="en-AU" i="1" dirty="0"/>
              <a:t>, World Energy Balances </a:t>
            </a:r>
            <a:r>
              <a:rPr lang="en-AU" i="1" dirty="0" smtClean="0"/>
              <a:t>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03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2400" dirty="0">
                <a:effectLst/>
              </a:rPr>
              <a:t>2- Gas production: </a:t>
            </a:r>
            <a:r>
              <a:rPr lang="en-AU" sz="2400" dirty="0" smtClean="0">
                <a:effectLst/>
              </a:rPr>
              <a:t>Changes in production by </a:t>
            </a:r>
            <a:r>
              <a:rPr lang="en-AU" sz="2400" dirty="0">
                <a:effectLst/>
              </a:rPr>
              <a:t>economy, 2007-2017</a:t>
            </a:r>
            <a:endParaRPr lang="en-GB" sz="2400" dirty="0"/>
          </a:p>
        </p:txBody>
      </p:sp>
      <p:sp>
        <p:nvSpPr>
          <p:cNvPr id="5" name="Rectangle 4"/>
          <p:cNvSpPr/>
          <p:nvPr/>
        </p:nvSpPr>
        <p:spPr>
          <a:xfrm>
            <a:off x="182562" y="807260"/>
            <a:ext cx="95408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000" spc="-40" dirty="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4204" y="5077210"/>
            <a:ext cx="9449232" cy="1092607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>
            <a:defPPr>
              <a:defRPr lang="ja-JP"/>
            </a:defPPr>
            <a:lvl1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  <a:defRPr sz="2000" i="1" spc="-40"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en-US" dirty="0" smtClean="0"/>
              <a:t>The US</a:t>
            </a:r>
            <a:r>
              <a:rPr lang="en-US" dirty="0" smtClean="0"/>
              <a:t>, Russia, China and Australia are </a:t>
            </a:r>
            <a:r>
              <a:rPr lang="en-US" dirty="0"/>
              <a:t>the largest contributors </a:t>
            </a:r>
            <a:r>
              <a:rPr lang="en-US" dirty="0" smtClean="0"/>
              <a:t>to </a:t>
            </a:r>
            <a:r>
              <a:rPr lang="en-US" dirty="0"/>
              <a:t>APEC </a:t>
            </a:r>
            <a:r>
              <a:rPr lang="en-US" dirty="0" smtClean="0"/>
              <a:t>production </a:t>
            </a:r>
            <a:r>
              <a:rPr lang="en-US" dirty="0"/>
              <a:t>growth.</a:t>
            </a:r>
          </a:p>
          <a:p>
            <a:r>
              <a:rPr lang="en-US" dirty="0" smtClean="0"/>
              <a:t>Conversely</a:t>
            </a:r>
            <a:r>
              <a:rPr lang="en-US" dirty="0"/>
              <a:t>, Mexico’s production shrank by </a:t>
            </a:r>
            <a:r>
              <a:rPr lang="en-US" dirty="0" smtClean="0"/>
              <a:t>40% (17 </a:t>
            </a:r>
            <a:r>
              <a:rPr lang="en-US" dirty="0" err="1" smtClean="0"/>
              <a:t>Mtoe</a:t>
            </a:r>
            <a:r>
              <a:rPr lang="en-US" dirty="0" smtClean="0"/>
              <a:t>) in the last decade.  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826634" y="6389806"/>
            <a:ext cx="3881439" cy="360000"/>
          </a:xfrm>
        </p:spPr>
        <p:txBody>
          <a:bodyPr/>
          <a:lstStyle/>
          <a:p>
            <a:r>
              <a:rPr lang="en-AU" i="1" dirty="0" smtClean="0"/>
              <a:t>Sources: IEA</a:t>
            </a:r>
            <a:r>
              <a:rPr lang="en-AU" i="1" dirty="0"/>
              <a:t>, World Energy Balances </a:t>
            </a:r>
            <a:r>
              <a:rPr lang="en-AU" i="1" dirty="0" smtClean="0"/>
              <a:t>2018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1894" r="725" b="1"/>
          <a:stretch/>
        </p:blipFill>
        <p:spPr>
          <a:xfrm>
            <a:off x="1300142" y="804066"/>
            <a:ext cx="6439931" cy="436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53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effectLst/>
              </a:rPr>
              <a:t>3- Trade: World and APEC gas exports, 2007-2017 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182562" y="807260"/>
            <a:ext cx="95408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000" spc="-40" dirty="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882052" y="6406739"/>
            <a:ext cx="9540875" cy="360000"/>
          </a:xfrm>
        </p:spPr>
        <p:txBody>
          <a:bodyPr/>
          <a:lstStyle/>
          <a:p>
            <a:r>
              <a:rPr lang="en-AU" i="1" dirty="0" smtClean="0"/>
              <a:t>Sources: IEA</a:t>
            </a:r>
            <a:r>
              <a:rPr lang="en-AU" i="1" dirty="0"/>
              <a:t>, World Energy Balances </a:t>
            </a:r>
            <a:r>
              <a:rPr lang="en-AU" i="1" dirty="0" smtClean="0"/>
              <a:t>2018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82562" y="4798606"/>
            <a:ext cx="9449232" cy="1431161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>
            <a:defPPr>
              <a:defRPr lang="ja-JP"/>
            </a:defPPr>
            <a:lvl1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  <a:defRPr i="1" spc="-40"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en-AU" dirty="0"/>
              <a:t>APEC remains </a:t>
            </a:r>
            <a:r>
              <a:rPr lang="en-AU" dirty="0" smtClean="0"/>
              <a:t>a </a:t>
            </a:r>
            <a:r>
              <a:rPr lang="en-AU" dirty="0"/>
              <a:t>net exporter region, </a:t>
            </a:r>
            <a:r>
              <a:rPr lang="en-AU" dirty="0" smtClean="0"/>
              <a:t>25</a:t>
            </a:r>
            <a:r>
              <a:rPr lang="en-AU" dirty="0"/>
              <a:t>% of gas production being exported. </a:t>
            </a:r>
          </a:p>
          <a:p>
            <a:r>
              <a:rPr lang="en-AU" dirty="0"/>
              <a:t>Russia remains the world’s largest gas </a:t>
            </a:r>
            <a:r>
              <a:rPr lang="en-AU" dirty="0" smtClean="0"/>
              <a:t>exporter.</a:t>
            </a:r>
            <a:endParaRPr lang="en-AU" dirty="0"/>
          </a:p>
          <a:p>
            <a:r>
              <a:rPr lang="en-AU" dirty="0" smtClean="0"/>
              <a:t>The </a:t>
            </a:r>
            <a:r>
              <a:rPr lang="en-AU" dirty="0"/>
              <a:t>US more than tripled natural gas exports including pipeline deliveries and LNG exports.</a:t>
            </a:r>
          </a:p>
          <a:p>
            <a:r>
              <a:rPr lang="en-AU" dirty="0" smtClean="0"/>
              <a:t>Canada </a:t>
            </a:r>
            <a:r>
              <a:rPr lang="en-AU" dirty="0"/>
              <a:t>exported 88 </a:t>
            </a:r>
            <a:r>
              <a:rPr lang="en-AU" dirty="0" err="1"/>
              <a:t>bcm</a:t>
            </a:r>
            <a:r>
              <a:rPr lang="en-AU" dirty="0"/>
              <a:t> to the US in 2017, 20% lower than in 2007</a:t>
            </a:r>
            <a:r>
              <a:rPr lang="en-AU" dirty="0" smtClean="0"/>
              <a:t>.</a:t>
            </a:r>
            <a:endParaRPr lang="en-AU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6949" y="807258"/>
            <a:ext cx="6073507" cy="3974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02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effectLst/>
              </a:rPr>
              <a:t>3- Trade: APEC </a:t>
            </a:r>
            <a:r>
              <a:rPr lang="en-AU" dirty="0" smtClean="0">
                <a:effectLst/>
              </a:rPr>
              <a:t>LNG exports, 2007-2017 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182562" y="807260"/>
            <a:ext cx="95408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000" spc="-40" dirty="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4204" y="4797073"/>
            <a:ext cx="9449232" cy="1554272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>
            <a:defPPr>
              <a:defRPr lang="ja-JP"/>
            </a:defPPr>
            <a:lvl1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  <a:defRPr sz="2000" i="1" spc="-40"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en-US" dirty="0"/>
              <a:t>From 2007-17, APEC LNG production grew annually by 6.7% (world’s LNG by 6.0%).</a:t>
            </a:r>
          </a:p>
          <a:p>
            <a:r>
              <a:rPr lang="en-US" dirty="0" smtClean="0"/>
              <a:t>Australian LNG exports more than tripled in 10 years, leading growth. </a:t>
            </a:r>
            <a:endParaRPr lang="en-US" dirty="0"/>
          </a:p>
          <a:p>
            <a:r>
              <a:rPr lang="en-US" dirty="0" smtClean="0"/>
              <a:t>US LNG exports more than quadrupled compared </a:t>
            </a:r>
            <a:r>
              <a:rPr lang="en-US" dirty="0" smtClean="0"/>
              <a:t>with </a:t>
            </a:r>
            <a:r>
              <a:rPr lang="en-US" dirty="0" smtClean="0"/>
              <a:t>2016.  </a:t>
            </a:r>
            <a:endParaRPr lang="en-US" dirty="0"/>
          </a:p>
          <a:p>
            <a:r>
              <a:rPr lang="en-US" dirty="0" smtClean="0"/>
              <a:t>In 2017, Malaysian </a:t>
            </a:r>
            <a:r>
              <a:rPr lang="en-US" dirty="0" smtClean="0"/>
              <a:t>LNG exports </a:t>
            </a:r>
            <a:r>
              <a:rPr lang="en-US" dirty="0" smtClean="0"/>
              <a:t>were </a:t>
            </a:r>
            <a:r>
              <a:rPr lang="en-US" dirty="0" smtClean="0"/>
              <a:t>stagnant while Indonesia’s have been decreasing. 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6690" y="745024"/>
            <a:ext cx="6259419" cy="4011204"/>
          </a:xfrm>
          <a:prstGeom prst="rect">
            <a:avLst/>
          </a:prstGeom>
        </p:spPr>
      </p:pic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826634" y="6389806"/>
            <a:ext cx="3881439" cy="360000"/>
          </a:xfrm>
        </p:spPr>
        <p:txBody>
          <a:bodyPr/>
          <a:lstStyle/>
          <a:p>
            <a:r>
              <a:rPr lang="en-AU" i="1" dirty="0" smtClean="0"/>
              <a:t>Sources: IEA</a:t>
            </a:r>
            <a:r>
              <a:rPr lang="en-AU" i="1" dirty="0"/>
              <a:t>, World Energy Balances </a:t>
            </a:r>
            <a:r>
              <a:rPr lang="en-AU" i="1" dirty="0" smtClean="0"/>
              <a:t>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61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effectLst/>
              </a:rPr>
              <a:t>3- Trade: </a:t>
            </a:r>
            <a:r>
              <a:rPr lang="en-AU" dirty="0" smtClean="0">
                <a:effectLst/>
              </a:rPr>
              <a:t>World and APEC gas imports, 2007-2017 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182562" y="807260"/>
            <a:ext cx="95408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000" spc="-40" dirty="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882052" y="6406739"/>
            <a:ext cx="9540875" cy="360000"/>
          </a:xfrm>
        </p:spPr>
        <p:txBody>
          <a:bodyPr/>
          <a:lstStyle/>
          <a:p>
            <a:r>
              <a:rPr lang="en-AU" i="1" dirty="0" smtClean="0"/>
              <a:t>Sources: IEA</a:t>
            </a:r>
            <a:r>
              <a:rPr lang="en-AU" i="1" dirty="0"/>
              <a:t>, World Energy Balances </a:t>
            </a:r>
            <a:r>
              <a:rPr lang="en-AU" i="1" dirty="0" smtClean="0"/>
              <a:t>2018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82562" y="4806394"/>
            <a:ext cx="9540874" cy="1431161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>
            <a:defPPr>
              <a:defRPr lang="ja-JP"/>
            </a:defPPr>
            <a:lvl1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  <a:defRPr sz="2000" i="1" spc="-40"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en-AU" sz="1800" dirty="0" smtClean="0"/>
              <a:t>APEC imports represent 42% of world imports. </a:t>
            </a:r>
          </a:p>
          <a:p>
            <a:r>
              <a:rPr lang="en-AU" sz="1800" dirty="0" smtClean="0"/>
              <a:t>Japan was the </a:t>
            </a:r>
            <a:r>
              <a:rPr lang="en-AU" sz="1800" dirty="0"/>
              <a:t>largest </a:t>
            </a:r>
            <a:r>
              <a:rPr lang="en-AU" sz="1800" dirty="0" smtClean="0"/>
              <a:t>natural </a:t>
            </a:r>
            <a:r>
              <a:rPr lang="en-AU" sz="1800" dirty="0"/>
              <a:t>gas </a:t>
            </a:r>
            <a:r>
              <a:rPr lang="en-AU" sz="1800" dirty="0" smtClean="0"/>
              <a:t>and LNG importer </a:t>
            </a:r>
            <a:r>
              <a:rPr lang="en-AU" sz="1800" dirty="0"/>
              <a:t>in the </a:t>
            </a:r>
            <a:r>
              <a:rPr lang="en-AU" sz="1800" dirty="0" smtClean="0"/>
              <a:t>world in 2017. </a:t>
            </a:r>
            <a:endParaRPr lang="en-US" sz="1800" dirty="0"/>
          </a:p>
          <a:p>
            <a:r>
              <a:rPr lang="en-US" sz="1800" dirty="0" smtClean="0"/>
              <a:t>China is the fastest growing importer in the world, with LNG accounting for 57% of imports.</a:t>
            </a:r>
          </a:p>
          <a:p>
            <a:r>
              <a:rPr lang="en-US" sz="1800" dirty="0" smtClean="0"/>
              <a:t>While </a:t>
            </a:r>
            <a:r>
              <a:rPr lang="en-US" sz="1800" dirty="0"/>
              <a:t>US imports decreased, </a:t>
            </a:r>
            <a:r>
              <a:rPr lang="en-US" sz="1800" dirty="0" smtClean="0"/>
              <a:t>still the third largest </a:t>
            </a:r>
            <a:r>
              <a:rPr lang="en-US" sz="1800" dirty="0" smtClean="0"/>
              <a:t>gas </a:t>
            </a:r>
            <a:r>
              <a:rPr lang="en-US" sz="1800" dirty="0" smtClean="0"/>
              <a:t>importer </a:t>
            </a:r>
            <a:r>
              <a:rPr lang="en-US" sz="1800" dirty="0" smtClean="0"/>
              <a:t>in APEC. </a:t>
            </a:r>
            <a:endParaRPr lang="en-US" sz="1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b="7461"/>
          <a:stretch/>
        </p:blipFill>
        <p:spPr>
          <a:xfrm>
            <a:off x="1422399" y="761370"/>
            <a:ext cx="7009817" cy="424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98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effectLst/>
              </a:rPr>
              <a:t>3- Trade: APEC </a:t>
            </a:r>
            <a:r>
              <a:rPr lang="en-AU" dirty="0" smtClean="0">
                <a:effectLst/>
              </a:rPr>
              <a:t>LNG imports by economy, 2007-2017 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182562" y="807260"/>
            <a:ext cx="95408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000" spc="-40" dirty="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241" y="5235750"/>
            <a:ext cx="9449232" cy="1077218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>
            <a:defPPr>
              <a:defRPr lang="ja-JP"/>
            </a:defPPr>
            <a:lvl1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  <a:defRPr sz="2000" i="1" spc="-40"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en-US" sz="1800" dirty="0"/>
              <a:t>World LNG demand has grown by 5.7% on average in the past 10 </a:t>
            </a:r>
            <a:r>
              <a:rPr lang="en-US" sz="1800" dirty="0" smtClean="0"/>
              <a:t>years.</a:t>
            </a:r>
            <a:endParaRPr lang="en-US" sz="1800" dirty="0"/>
          </a:p>
          <a:p>
            <a:r>
              <a:rPr lang="en-US" sz="1800" dirty="0"/>
              <a:t>However, APEC LNG imports grew by </a:t>
            </a:r>
            <a:r>
              <a:rPr lang="en-US" sz="1800" dirty="0" smtClean="0"/>
              <a:t>4.8% </a:t>
            </a:r>
            <a:r>
              <a:rPr lang="en-US" sz="1800" dirty="0"/>
              <a:t>per year on </a:t>
            </a:r>
            <a:r>
              <a:rPr lang="en-US" sz="1800" dirty="0" smtClean="0"/>
              <a:t>average</a:t>
            </a:r>
            <a:r>
              <a:rPr lang="en-US" sz="1800" dirty="0"/>
              <a:t> </a:t>
            </a:r>
            <a:r>
              <a:rPr lang="en-US" sz="1800" dirty="0" smtClean="0"/>
              <a:t>(</a:t>
            </a:r>
            <a:r>
              <a:rPr lang="en-US" sz="1800" dirty="0" smtClean="0"/>
              <a:t>116 </a:t>
            </a:r>
            <a:r>
              <a:rPr lang="en-US" sz="1800" dirty="0" err="1" smtClean="0"/>
              <a:t>Mtpa</a:t>
            </a:r>
            <a:r>
              <a:rPr lang="en-US" sz="1800" dirty="0" smtClean="0"/>
              <a:t> increase,  2007-17).</a:t>
            </a:r>
            <a:endParaRPr lang="en-US" sz="1800" dirty="0"/>
          </a:p>
          <a:p>
            <a:r>
              <a:rPr lang="en-US" sz="1800" dirty="0" smtClean="0"/>
              <a:t>APEC </a:t>
            </a:r>
            <a:r>
              <a:rPr lang="en-US" sz="1800" dirty="0"/>
              <a:t>LNG demand represented </a:t>
            </a:r>
            <a:r>
              <a:rPr lang="en-US" sz="1800" dirty="0" smtClean="0"/>
              <a:t>72% </a:t>
            </a:r>
            <a:r>
              <a:rPr lang="en-US" sz="1800" dirty="0"/>
              <a:t>of world </a:t>
            </a:r>
            <a:r>
              <a:rPr lang="en-US" sz="1800" dirty="0" smtClean="0"/>
              <a:t>imports, with 14 members being LNG importers. </a:t>
            </a:r>
            <a:endParaRPr lang="en-US" sz="1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447" t="1757" b="2359"/>
          <a:stretch/>
        </p:blipFill>
        <p:spPr>
          <a:xfrm>
            <a:off x="932873" y="748144"/>
            <a:ext cx="7426036" cy="4331854"/>
          </a:xfrm>
          <a:prstGeom prst="rect">
            <a:avLst/>
          </a:prstGeom>
        </p:spPr>
      </p:pic>
      <p:sp>
        <p:nvSpPr>
          <p:cNvPr id="9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826634" y="6389806"/>
            <a:ext cx="3881439" cy="360000"/>
          </a:xfrm>
        </p:spPr>
        <p:txBody>
          <a:bodyPr/>
          <a:lstStyle/>
          <a:p>
            <a:r>
              <a:rPr lang="en-AU" i="1" dirty="0" smtClean="0"/>
              <a:t>Sources: IEA</a:t>
            </a:r>
            <a:r>
              <a:rPr lang="en-AU" i="1" dirty="0"/>
              <a:t>, World Energy Balances </a:t>
            </a:r>
            <a:r>
              <a:rPr lang="en-AU" i="1" dirty="0" smtClean="0"/>
              <a:t>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97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effectLst/>
              </a:rPr>
              <a:t>3- Trade: Change </a:t>
            </a:r>
            <a:r>
              <a:rPr lang="en-AU" dirty="0" smtClean="0">
                <a:effectLst/>
              </a:rPr>
              <a:t>in APEC </a:t>
            </a:r>
            <a:r>
              <a:rPr lang="en-AU" dirty="0">
                <a:effectLst/>
              </a:rPr>
              <a:t>LNG imports </a:t>
            </a:r>
            <a:r>
              <a:rPr lang="en-AU" dirty="0" smtClean="0">
                <a:effectLst/>
              </a:rPr>
              <a:t>(2007-2017)</a:t>
            </a:r>
            <a:endParaRPr lang="en-AU" dirty="0">
              <a:effectLst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2561" y="4765966"/>
            <a:ext cx="9432493" cy="1938992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>
            <a:defPPr>
              <a:defRPr lang="ja-JP"/>
            </a:defPPr>
            <a:lvl1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  <a:defRPr sz="2000" i="1" spc="-40"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en-US" dirty="0"/>
              <a:t>Japan remains the largest LNG importer, despite </a:t>
            </a:r>
            <a:r>
              <a:rPr lang="en-US" dirty="0" smtClean="0"/>
              <a:t>its </a:t>
            </a:r>
            <a:r>
              <a:rPr lang="en-US" dirty="0"/>
              <a:t>demand </a:t>
            </a:r>
            <a:r>
              <a:rPr lang="en-US" dirty="0" smtClean="0"/>
              <a:t>falling since </a:t>
            </a:r>
            <a:r>
              <a:rPr lang="en-US" dirty="0"/>
              <a:t>2014.</a:t>
            </a:r>
          </a:p>
          <a:p>
            <a:r>
              <a:rPr lang="en-US" dirty="0" smtClean="0"/>
              <a:t>China became the second world’s largest importer in </a:t>
            </a:r>
            <a:r>
              <a:rPr lang="en-US" dirty="0" smtClean="0"/>
              <a:t>2017 (35 </a:t>
            </a:r>
            <a:r>
              <a:rPr lang="en-US" dirty="0" err="1" smtClean="0"/>
              <a:t>Mtpa</a:t>
            </a:r>
            <a:r>
              <a:rPr lang="en-US" dirty="0" smtClean="0"/>
              <a:t> </a:t>
            </a:r>
            <a:r>
              <a:rPr lang="en-US" dirty="0" smtClean="0"/>
              <a:t>growth 2007-17). </a:t>
            </a:r>
            <a:endParaRPr lang="en-US" dirty="0"/>
          </a:p>
          <a:p>
            <a:r>
              <a:rPr lang="en-US" dirty="0"/>
              <a:t>US imports shrank </a:t>
            </a:r>
            <a:r>
              <a:rPr lang="en-US" dirty="0" smtClean="0"/>
              <a:t>by 13 </a:t>
            </a:r>
            <a:r>
              <a:rPr lang="en-US" dirty="0" err="1" smtClean="0"/>
              <a:t>Mtpa</a:t>
            </a:r>
            <a:r>
              <a:rPr lang="en-US" dirty="0"/>
              <a:t> </a:t>
            </a:r>
            <a:r>
              <a:rPr lang="en-US" dirty="0" smtClean="0"/>
              <a:t>since 2007, following increased production. </a:t>
            </a:r>
          </a:p>
          <a:p>
            <a:r>
              <a:rPr lang="en-US" dirty="0" smtClean="0"/>
              <a:t>Korean LNG demand grew for the first time since 2013, but uncertainty remains.</a:t>
            </a:r>
          </a:p>
          <a:p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826634" y="6389806"/>
            <a:ext cx="3881439" cy="360000"/>
          </a:xfrm>
        </p:spPr>
        <p:txBody>
          <a:bodyPr/>
          <a:lstStyle/>
          <a:p>
            <a:r>
              <a:rPr lang="en-AU" i="1" dirty="0" smtClean="0"/>
              <a:t>Sources: IEA</a:t>
            </a:r>
            <a:r>
              <a:rPr lang="en-AU" i="1" dirty="0"/>
              <a:t>, World Energy Balances </a:t>
            </a:r>
            <a:r>
              <a:rPr lang="en-AU" i="1" dirty="0" smtClean="0"/>
              <a:t>2018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1853" r="1090"/>
          <a:stretch/>
        </p:blipFill>
        <p:spPr>
          <a:xfrm>
            <a:off x="1064892" y="776695"/>
            <a:ext cx="6859907" cy="3998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80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effectLst/>
              </a:rPr>
              <a:t>3- Trade: Major natural gas trade flows, </a:t>
            </a:r>
            <a:r>
              <a:rPr lang="en-AU" dirty="0" smtClean="0">
                <a:effectLst/>
              </a:rPr>
              <a:t>2017</a:t>
            </a:r>
            <a:endParaRPr lang="en-AU" dirty="0">
              <a:effectLst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4787" y="5042977"/>
            <a:ext cx="9518650" cy="1169551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>
            <a:defPPr>
              <a:defRPr lang="ja-JP"/>
            </a:defPPr>
            <a:lvl1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  <a:defRPr sz="2000" i="1" spc="-40"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en-AU" dirty="0"/>
              <a:t>International gas trade grew by 2.8% per year from 2007 to 2017. </a:t>
            </a:r>
          </a:p>
          <a:p>
            <a:r>
              <a:rPr lang="en-AU" dirty="0" smtClean="0"/>
              <a:t>LNG trade has grown at 5.7%, increasing its share from 23% to 33% in the same period.</a:t>
            </a:r>
            <a:endParaRPr lang="en-AU" dirty="0"/>
          </a:p>
          <a:p>
            <a:r>
              <a:rPr lang="en-US" dirty="0"/>
              <a:t>Only 3 out of 21 APEC members do not trade gas: NZ, </a:t>
            </a:r>
            <a:r>
              <a:rPr lang="en-US" dirty="0" smtClean="0"/>
              <a:t>Viet Nam </a:t>
            </a:r>
            <a:r>
              <a:rPr lang="en-US" dirty="0"/>
              <a:t>and </a:t>
            </a:r>
            <a:r>
              <a:rPr lang="en-US" dirty="0" smtClean="0"/>
              <a:t>the Philippines</a:t>
            </a:r>
            <a:r>
              <a:rPr lang="en-US" dirty="0" smtClean="0"/>
              <a:t>. </a:t>
            </a:r>
            <a:endParaRPr lang="en-A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725034" y="6379030"/>
            <a:ext cx="9540875" cy="360000"/>
          </a:xfrm>
        </p:spPr>
        <p:txBody>
          <a:bodyPr/>
          <a:lstStyle/>
          <a:p>
            <a:r>
              <a:rPr lang="en-AU" i="1" dirty="0" smtClean="0"/>
              <a:t>Sources: IEEJ Outlook 2018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821" y="862329"/>
            <a:ext cx="6649815" cy="407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52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effectLst/>
              </a:rPr>
              <a:t>4- Outlook: Natural </a:t>
            </a:r>
            <a:r>
              <a:rPr lang="en-AU" dirty="0">
                <a:effectLst/>
              </a:rPr>
              <a:t>gas </a:t>
            </a:r>
            <a:r>
              <a:rPr lang="en-AU" dirty="0" smtClean="0">
                <a:effectLst/>
              </a:rPr>
              <a:t>demand </a:t>
            </a:r>
            <a:r>
              <a:rPr lang="en-AU" dirty="0">
                <a:effectLst/>
              </a:rPr>
              <a:t>in APEC, </a:t>
            </a:r>
            <a:r>
              <a:rPr lang="en-AU" dirty="0" smtClean="0">
                <a:effectLst/>
              </a:rPr>
              <a:t>2016 and 2021</a:t>
            </a:r>
            <a:endParaRPr lang="en-AU" dirty="0">
              <a:effectLst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9574" y="4991636"/>
            <a:ext cx="9086849" cy="1554272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>
            <a:defPPr>
              <a:defRPr lang="ja-JP"/>
            </a:defPPr>
            <a:lvl1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  <a:defRPr sz="2000" i="1" spc="-40"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en-AU" dirty="0" smtClean="0"/>
              <a:t>APEC </a:t>
            </a:r>
            <a:r>
              <a:rPr lang="en-AU" dirty="0"/>
              <a:t>gas </a:t>
            </a:r>
            <a:r>
              <a:rPr lang="en-AU" dirty="0" smtClean="0"/>
              <a:t>demand increases </a:t>
            </a:r>
            <a:r>
              <a:rPr lang="en-AU" dirty="0"/>
              <a:t>by an average </a:t>
            </a:r>
            <a:r>
              <a:rPr lang="en-AU" dirty="0" smtClean="0"/>
              <a:t>1.8% </a:t>
            </a:r>
            <a:r>
              <a:rPr lang="en-AU" dirty="0" smtClean="0"/>
              <a:t>to 1 900 </a:t>
            </a:r>
            <a:r>
              <a:rPr lang="en-AU" dirty="0" smtClean="0"/>
              <a:t>by 2021. </a:t>
            </a:r>
          </a:p>
          <a:p>
            <a:r>
              <a:rPr lang="en-AU" dirty="0" smtClean="0"/>
              <a:t>All APEC economies </a:t>
            </a:r>
            <a:r>
              <a:rPr lang="en-AU" dirty="0" smtClean="0"/>
              <a:t>grow, </a:t>
            </a:r>
            <a:r>
              <a:rPr lang="en-AU" dirty="0" smtClean="0"/>
              <a:t>except New Zealand and Japan. </a:t>
            </a:r>
          </a:p>
          <a:p>
            <a:r>
              <a:rPr lang="en-AU" dirty="0" smtClean="0"/>
              <a:t>Demand growth continues to be driven mainly by the US and China. </a:t>
            </a:r>
            <a:endParaRPr lang="en-AU" dirty="0"/>
          </a:p>
          <a:p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725034" y="6379030"/>
            <a:ext cx="9540875" cy="360000"/>
          </a:xfrm>
        </p:spPr>
        <p:txBody>
          <a:bodyPr/>
          <a:lstStyle/>
          <a:p>
            <a:r>
              <a:rPr lang="en-AU" i="1" dirty="0" smtClean="0"/>
              <a:t>Sources: </a:t>
            </a:r>
            <a:r>
              <a:rPr lang="en-AU" i="1" dirty="0"/>
              <a:t>APERC, APEC Energy Demand and Supply Outlook </a:t>
            </a:r>
            <a:r>
              <a:rPr lang="en-AU" i="1" dirty="0" smtClean="0"/>
              <a:t>7th </a:t>
            </a:r>
            <a:r>
              <a:rPr lang="en-AU" i="1" dirty="0"/>
              <a:t>Edition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4820" y="866775"/>
            <a:ext cx="7526280" cy="399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55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effectLst/>
              </a:rPr>
              <a:t>4- Outlook: Natural </a:t>
            </a:r>
            <a:r>
              <a:rPr lang="en-AU" dirty="0">
                <a:effectLst/>
              </a:rPr>
              <a:t>gas </a:t>
            </a:r>
            <a:r>
              <a:rPr lang="en-AU" dirty="0" smtClean="0">
                <a:effectLst/>
              </a:rPr>
              <a:t>production </a:t>
            </a:r>
            <a:r>
              <a:rPr lang="en-AU" dirty="0">
                <a:effectLst/>
              </a:rPr>
              <a:t>in APEC, </a:t>
            </a:r>
            <a:r>
              <a:rPr lang="en-AU" dirty="0" smtClean="0">
                <a:effectLst/>
              </a:rPr>
              <a:t>2016 and 2021</a:t>
            </a:r>
            <a:endParaRPr lang="en-AU" dirty="0">
              <a:effectLst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2562" y="4752679"/>
            <a:ext cx="9313861" cy="1477328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>
            <a:defPPr>
              <a:defRPr lang="ja-JP"/>
            </a:defPPr>
            <a:lvl1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  <a:defRPr sz="2000" i="1" spc="-40"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en-AU" dirty="0" smtClean="0"/>
              <a:t>APEC </a:t>
            </a:r>
            <a:r>
              <a:rPr lang="en-AU" dirty="0"/>
              <a:t>gas </a:t>
            </a:r>
            <a:r>
              <a:rPr lang="en-AU" dirty="0" smtClean="0"/>
              <a:t>production increases to almost </a:t>
            </a:r>
            <a:r>
              <a:rPr lang="en-AU" dirty="0" smtClean="0"/>
              <a:t>2 000 </a:t>
            </a:r>
            <a:r>
              <a:rPr lang="en-AU" dirty="0" err="1" smtClean="0"/>
              <a:t>Mtoe</a:t>
            </a:r>
            <a:r>
              <a:rPr lang="en-AU" dirty="0" smtClean="0"/>
              <a:t> by 2021. </a:t>
            </a:r>
            <a:endParaRPr lang="en-AU" dirty="0"/>
          </a:p>
          <a:p>
            <a:r>
              <a:rPr lang="en-US" dirty="0" smtClean="0"/>
              <a:t>Combined production in United </a:t>
            </a:r>
            <a:r>
              <a:rPr lang="en-US" dirty="0"/>
              <a:t>States, Russia, China and Australia </a:t>
            </a:r>
            <a:r>
              <a:rPr lang="en-US" dirty="0" smtClean="0"/>
              <a:t>increases by </a:t>
            </a:r>
            <a:r>
              <a:rPr lang="en-US" dirty="0" smtClean="0"/>
              <a:t>more than 230 </a:t>
            </a:r>
            <a:r>
              <a:rPr lang="en-US" dirty="0" err="1"/>
              <a:t>Mtoe</a:t>
            </a:r>
            <a:r>
              <a:rPr lang="en-US" dirty="0"/>
              <a:t> </a:t>
            </a:r>
            <a:r>
              <a:rPr lang="en-US" dirty="0" smtClean="0"/>
              <a:t>by 2021.</a:t>
            </a:r>
          </a:p>
          <a:p>
            <a:r>
              <a:rPr lang="en-US" dirty="0" smtClean="0"/>
              <a:t>Production in Mexico, Indonesia and Thailand </a:t>
            </a:r>
            <a:r>
              <a:rPr lang="en-US" dirty="0" smtClean="0"/>
              <a:t>decreases </a:t>
            </a:r>
            <a:r>
              <a:rPr lang="en-US" dirty="0" smtClean="0"/>
              <a:t>steadily towards 2021. 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725034" y="6379030"/>
            <a:ext cx="9540875" cy="360000"/>
          </a:xfrm>
        </p:spPr>
        <p:txBody>
          <a:bodyPr/>
          <a:lstStyle/>
          <a:p>
            <a:r>
              <a:rPr lang="en-AU" i="1" dirty="0" smtClean="0"/>
              <a:t>Sources: </a:t>
            </a:r>
            <a:r>
              <a:rPr lang="en-AU" i="1" dirty="0"/>
              <a:t>APERC, APEC Energy Demand and Supply Outlook </a:t>
            </a:r>
            <a:r>
              <a:rPr lang="en-AU" i="1" dirty="0" smtClean="0"/>
              <a:t>7th </a:t>
            </a:r>
            <a:r>
              <a:rPr lang="en-AU" i="1" dirty="0"/>
              <a:t>Edition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3445" y="947595"/>
            <a:ext cx="7175180" cy="381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57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effectLst/>
              </a:rPr>
              <a:t>4- Outlook: Natural </a:t>
            </a:r>
            <a:r>
              <a:rPr lang="en-AU" dirty="0">
                <a:effectLst/>
              </a:rPr>
              <a:t>gas </a:t>
            </a:r>
            <a:r>
              <a:rPr lang="en-AU" dirty="0" smtClean="0">
                <a:effectLst/>
              </a:rPr>
              <a:t>trade </a:t>
            </a:r>
            <a:r>
              <a:rPr lang="en-AU" dirty="0">
                <a:effectLst/>
              </a:rPr>
              <a:t>in APEC, </a:t>
            </a:r>
            <a:r>
              <a:rPr lang="en-AU" dirty="0" smtClean="0">
                <a:effectLst/>
              </a:rPr>
              <a:t>2016 and 2021</a:t>
            </a:r>
            <a:endParaRPr lang="en-AU" dirty="0">
              <a:effectLst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6837" y="4882561"/>
            <a:ext cx="9313861" cy="1354217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>
            <a:defPPr>
              <a:defRPr lang="ja-JP"/>
            </a:defPPr>
            <a:lvl1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  <a:defRPr sz="2000" i="1" spc="-40"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en-AU" sz="1800" dirty="0" smtClean="0"/>
              <a:t>Piped and LNG imports to China almost double towards 2021, while North-east Asia and South-east Asia also grow. </a:t>
            </a:r>
            <a:endParaRPr lang="en-AU" sz="1800" dirty="0"/>
          </a:p>
          <a:p>
            <a:r>
              <a:rPr lang="en-US" sz="1800" dirty="0" smtClean="0"/>
              <a:t>US exports more than double, most </a:t>
            </a:r>
            <a:r>
              <a:rPr lang="en-US" sz="1800" dirty="0" smtClean="0"/>
              <a:t>to </a:t>
            </a:r>
            <a:r>
              <a:rPr lang="en-US" sz="1800" dirty="0" smtClean="0"/>
              <a:t>the APEC region but some </a:t>
            </a:r>
            <a:r>
              <a:rPr lang="en-US" sz="1800" dirty="0" smtClean="0"/>
              <a:t>to </a:t>
            </a:r>
            <a:r>
              <a:rPr lang="en-US" sz="1800" dirty="0" smtClean="0"/>
              <a:t>Europe. </a:t>
            </a:r>
          </a:p>
          <a:p>
            <a:r>
              <a:rPr lang="en-US" sz="1800" dirty="0" smtClean="0"/>
              <a:t>Russian gas exports also increase, </a:t>
            </a:r>
            <a:r>
              <a:rPr lang="en-US" sz="1800" dirty="0" smtClean="0"/>
              <a:t>mainly </a:t>
            </a:r>
            <a:r>
              <a:rPr lang="en-US" sz="1800" dirty="0" smtClean="0"/>
              <a:t>to </a:t>
            </a:r>
            <a:r>
              <a:rPr lang="en-US" sz="1800" dirty="0" smtClean="0"/>
              <a:t>China. </a:t>
            </a:r>
            <a:endParaRPr lang="en-US" sz="180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725034" y="6379030"/>
            <a:ext cx="9540875" cy="360000"/>
          </a:xfrm>
        </p:spPr>
        <p:txBody>
          <a:bodyPr/>
          <a:lstStyle/>
          <a:p>
            <a:r>
              <a:rPr lang="en-AU" i="1" dirty="0" smtClean="0"/>
              <a:t>Sources: </a:t>
            </a:r>
            <a:r>
              <a:rPr lang="en-AU" i="1" dirty="0"/>
              <a:t>APERC, APEC Energy Demand and Supply Outlook </a:t>
            </a:r>
            <a:r>
              <a:rPr lang="en-AU" i="1" dirty="0" smtClean="0"/>
              <a:t>7th </a:t>
            </a:r>
            <a:r>
              <a:rPr lang="en-AU" i="1" dirty="0"/>
              <a:t>Edition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869" y="947594"/>
            <a:ext cx="8823105" cy="387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09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effectLst/>
              </a:rPr>
              <a:t>5- International gas prices</a:t>
            </a:r>
            <a:endParaRPr lang="en-AU" dirty="0">
              <a:effectLst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2562" y="4921361"/>
            <a:ext cx="9086849" cy="1354217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>
            <a:defPPr>
              <a:defRPr lang="ja-JP"/>
            </a:defPPr>
            <a:lvl1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  <a:defRPr sz="2000" i="1" spc="-40"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en-AU" sz="1800" dirty="0" smtClean="0"/>
              <a:t>The Japan LNG import price rose to $10/</a:t>
            </a:r>
            <a:r>
              <a:rPr lang="en-AU" sz="1800" dirty="0" err="1" smtClean="0"/>
              <a:t>Mmbtu</a:t>
            </a:r>
            <a:r>
              <a:rPr lang="en-AU" sz="1800" dirty="0" smtClean="0"/>
              <a:t>, following crude oil prices until mid 2018.</a:t>
            </a:r>
            <a:endParaRPr lang="en-AU" sz="1800" dirty="0"/>
          </a:p>
          <a:p>
            <a:r>
              <a:rPr lang="en-US" sz="1800" dirty="0" smtClean="0"/>
              <a:t>NBP increased to almost </a:t>
            </a:r>
            <a:r>
              <a:rPr lang="en-AU" sz="1800" dirty="0"/>
              <a:t>$</a:t>
            </a:r>
            <a:r>
              <a:rPr lang="en-AU" sz="1800" dirty="0" smtClean="0"/>
              <a:t>10/</a:t>
            </a:r>
            <a:r>
              <a:rPr lang="en-AU" sz="1800" dirty="0" err="1" smtClean="0"/>
              <a:t>Mmbtu</a:t>
            </a:r>
            <a:r>
              <a:rPr lang="en-AU" sz="1800" dirty="0" smtClean="0"/>
              <a:t>; increased demand and declining </a:t>
            </a:r>
            <a:r>
              <a:rPr lang="en-AU" sz="1800" dirty="0" smtClean="0"/>
              <a:t>production in the Netherlands.</a:t>
            </a:r>
            <a:endParaRPr lang="en-AU" sz="1800" dirty="0" smtClean="0"/>
          </a:p>
          <a:p>
            <a:r>
              <a:rPr lang="en-AU" sz="1800" dirty="0" smtClean="0"/>
              <a:t>Henry </a:t>
            </a:r>
            <a:r>
              <a:rPr lang="en-AU" sz="1800" dirty="0" smtClean="0"/>
              <a:t>Hub remained </a:t>
            </a:r>
            <a:r>
              <a:rPr lang="en-AU" sz="1800" dirty="0"/>
              <a:t>around </a:t>
            </a:r>
            <a:r>
              <a:rPr lang="en-AU" sz="1800" dirty="0" smtClean="0"/>
              <a:t>$3/</a:t>
            </a:r>
            <a:r>
              <a:rPr lang="en-AU" sz="1800" dirty="0" err="1" smtClean="0"/>
              <a:t>Mmbtu</a:t>
            </a:r>
            <a:r>
              <a:rPr lang="en-AU" sz="1800" dirty="0" smtClean="0"/>
              <a:t> </a:t>
            </a:r>
            <a:endParaRPr lang="en-US" sz="180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725034" y="6379030"/>
            <a:ext cx="9540875" cy="360000"/>
          </a:xfrm>
        </p:spPr>
        <p:txBody>
          <a:bodyPr/>
          <a:lstStyle/>
          <a:p>
            <a:r>
              <a:rPr lang="en-AU" i="1" dirty="0" smtClean="0"/>
              <a:t>Sources: </a:t>
            </a:r>
            <a:r>
              <a:rPr lang="en-AU" i="1" dirty="0"/>
              <a:t>Ministry of Finance of Japan, Agency of Natural Resources of Energy of Japan, U.S. Energy Information Administration, Intercontinental Exchange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111" y="720772"/>
            <a:ext cx="6054263" cy="4214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17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82562" y="82549"/>
            <a:ext cx="9723438" cy="540000"/>
          </a:xfrm>
          <a:solidFill>
            <a:schemeClr val="accent2">
              <a:alpha val="70000"/>
            </a:schemeClr>
          </a:solidFill>
        </p:spPr>
        <p:txBody>
          <a:bodyPr lIns="72000" tIns="0" rIns="72000" bIns="0" anchor="ctr" anchorCtr="0"/>
          <a:lstStyle/>
          <a:p>
            <a:r>
              <a:rPr lang="en-AU" sz="2400" dirty="0">
                <a:effectLst/>
              </a:rPr>
              <a:t>6- Case study: China, growing demand and import dependence </a:t>
            </a:r>
            <a:endParaRPr lang="en-GB" sz="2400" dirty="0"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23900"/>
            <a:ext cx="4888559" cy="361328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152650" y="6515785"/>
            <a:ext cx="4953000" cy="230832"/>
          </a:xfrm>
          <a:prstGeom prst="rect">
            <a:avLst/>
          </a:prstGeom>
        </p:spPr>
        <p:txBody>
          <a:bodyPr lIns="72000" tIns="72000" rIns="72000" bIns="72000" anchor="b" anchorCtr="0"/>
          <a:lstStyle/>
          <a:p>
            <a:pPr>
              <a:spcBef>
                <a:spcPct val="20000"/>
              </a:spcBef>
              <a:buFont typeface="Arial"/>
              <a:buNone/>
            </a:pPr>
            <a:r>
              <a:rPr lang="en-US" sz="900" i="1" dirty="0">
                <a:latin typeface="Segoe UI" pitchFamily="34" charset="0"/>
                <a:cs typeface="Segoe UI" pitchFamily="34" charset="0"/>
              </a:rPr>
              <a:t>Source: CNPC Economics &amp; Technology Research Institute</a:t>
            </a:r>
            <a:endParaRPr lang="es-MX" sz="900" i="1" dirty="0">
              <a:latin typeface="Segoe UI" pitchFamily="34" charset="0"/>
              <a:cs typeface="Segoe UI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440" y="1041856"/>
            <a:ext cx="5113916" cy="28348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2562" y="4149790"/>
            <a:ext cx="9086849" cy="2092881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>
            <a:defPPr>
              <a:defRPr lang="ja-JP"/>
            </a:defPPr>
            <a:lvl1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  <a:defRPr sz="2000" i="1" spc="-40"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en-US" dirty="0" smtClean="0"/>
              <a:t>LNG has filled supply </a:t>
            </a:r>
            <a:r>
              <a:rPr lang="en-US" dirty="0"/>
              <a:t>shortfalls </a:t>
            </a:r>
            <a:r>
              <a:rPr lang="en-US" dirty="0" smtClean="0"/>
              <a:t>to become </a:t>
            </a:r>
            <a:r>
              <a:rPr lang="en-US" dirty="0"/>
              <a:t>the fastest growing source of gas supply for China in 2017. </a:t>
            </a:r>
            <a:endParaRPr lang="en-US" dirty="0" smtClean="0"/>
          </a:p>
          <a:p>
            <a:r>
              <a:rPr lang="en-US" dirty="0" smtClean="0"/>
              <a:t>Pollution </a:t>
            </a:r>
            <a:r>
              <a:rPr lang="en-US" dirty="0"/>
              <a:t>reduction policies that mandate coal to gas switching in residential and industrial </a:t>
            </a:r>
            <a:r>
              <a:rPr lang="en-US" dirty="0" smtClean="0"/>
              <a:t>sectors have driven growth.</a:t>
            </a:r>
          </a:p>
          <a:p>
            <a:r>
              <a:rPr lang="en-US" dirty="0" smtClean="0"/>
              <a:t>The </a:t>
            </a:r>
            <a:r>
              <a:rPr lang="en-US" dirty="0"/>
              <a:t>policy-led surge in demand was so strong </a:t>
            </a:r>
            <a:r>
              <a:rPr lang="en-US" dirty="0" smtClean="0"/>
              <a:t>between </a:t>
            </a:r>
            <a:r>
              <a:rPr lang="en-US" dirty="0"/>
              <a:t>2017/2018 that it outpaced </a:t>
            </a:r>
            <a:r>
              <a:rPr lang="en-US" dirty="0" smtClean="0"/>
              <a:t>natural </a:t>
            </a:r>
            <a:r>
              <a:rPr lang="en-US" dirty="0"/>
              <a:t>gas supply, resulting in widespread fuel </a:t>
            </a:r>
            <a:r>
              <a:rPr lang="en-US" dirty="0" smtClean="0"/>
              <a:t>shortages </a:t>
            </a:r>
            <a:r>
              <a:rPr lang="en-US" dirty="0"/>
              <a:t>in several </a:t>
            </a:r>
            <a:r>
              <a:rPr lang="en-US" dirty="0" smtClean="0"/>
              <a:t>regions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0843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82562" y="82549"/>
            <a:ext cx="9723438" cy="540000"/>
          </a:xfrm>
          <a:solidFill>
            <a:schemeClr val="accent2">
              <a:alpha val="70000"/>
            </a:schemeClr>
          </a:solidFill>
        </p:spPr>
        <p:txBody>
          <a:bodyPr lIns="72000" tIns="0" rIns="72000" bIns="0" anchor="ctr" anchorCtr="0"/>
          <a:lstStyle/>
          <a:p>
            <a:r>
              <a:rPr lang="en-AU" sz="2400" dirty="0">
                <a:effectLst/>
              </a:rPr>
              <a:t>6- Case study: China, growing demand and import dependence </a:t>
            </a:r>
            <a:endParaRPr lang="en-GB" sz="2400" dirty="0"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52650" y="6515785"/>
            <a:ext cx="4953000" cy="230832"/>
          </a:xfrm>
          <a:prstGeom prst="rect">
            <a:avLst/>
          </a:prstGeom>
        </p:spPr>
        <p:txBody>
          <a:bodyPr lIns="72000" tIns="72000" rIns="72000" bIns="72000" anchor="b" anchorCtr="0"/>
          <a:lstStyle/>
          <a:p>
            <a:pPr>
              <a:spcBef>
                <a:spcPct val="20000"/>
              </a:spcBef>
              <a:buFont typeface="Arial"/>
              <a:buNone/>
            </a:pPr>
            <a:r>
              <a:rPr lang="en-US" sz="900" i="1" dirty="0">
                <a:latin typeface="Segoe UI" pitchFamily="34" charset="0"/>
                <a:cs typeface="Segoe UI" pitchFamily="34" charset="0"/>
              </a:rPr>
              <a:t>Source: CNPC Economics &amp; Technology Research Institute</a:t>
            </a:r>
            <a:endParaRPr lang="es-MX" sz="900" i="1" dirty="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2562" y="883846"/>
            <a:ext cx="9544050" cy="4970591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>
            <a:defPPr>
              <a:defRPr lang="ja-JP"/>
            </a:defPPr>
            <a:lvl1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  <a:defRPr sz="2000" i="1" spc="-40"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en-US" dirty="0"/>
              <a:t>Supply security </a:t>
            </a:r>
            <a:r>
              <a:rPr lang="en-US" dirty="0" smtClean="0"/>
              <a:t>measures</a:t>
            </a:r>
          </a:p>
          <a:p>
            <a:pPr marL="628650" indent="-285750">
              <a:buFont typeface="Courier New" panose="02070309020205020404" pitchFamily="49" charset="0"/>
              <a:buChar char="o"/>
            </a:pPr>
            <a:r>
              <a:rPr lang="en-US" i="1" spc="-40" dirty="0" smtClean="0">
                <a:latin typeface="Segoe UI" pitchFamily="34" charset="0"/>
                <a:cs typeface="Segoe UI" pitchFamily="34" charset="0"/>
              </a:rPr>
              <a:t>Gas storage, </a:t>
            </a:r>
            <a:r>
              <a:rPr lang="en-US" dirty="0" smtClean="0"/>
              <a:t>obstacle </a:t>
            </a:r>
            <a:r>
              <a:rPr lang="en-US" dirty="0"/>
              <a:t>to </a:t>
            </a:r>
            <a:r>
              <a:rPr lang="en-US" dirty="0" smtClean="0"/>
              <a:t>market </a:t>
            </a:r>
            <a:r>
              <a:rPr lang="en-US" dirty="0"/>
              <a:t>development and </a:t>
            </a:r>
            <a:r>
              <a:rPr lang="en-US" dirty="0" smtClean="0"/>
              <a:t>shortage.</a:t>
            </a:r>
          </a:p>
          <a:p>
            <a:pPr marL="628650" indent="-285750">
              <a:buFont typeface="Courier New" panose="02070309020205020404" pitchFamily="49" charset="0"/>
              <a:buChar char="o"/>
            </a:pPr>
            <a:r>
              <a:rPr lang="en-US" dirty="0"/>
              <a:t>T</a:t>
            </a:r>
            <a:r>
              <a:rPr lang="en-US" dirty="0" smtClean="0"/>
              <a:t>ransmission </a:t>
            </a:r>
            <a:r>
              <a:rPr lang="en-US" dirty="0"/>
              <a:t>and </a:t>
            </a:r>
            <a:r>
              <a:rPr lang="en-US" dirty="0" smtClean="0"/>
              <a:t>distribution </a:t>
            </a:r>
            <a:r>
              <a:rPr lang="en-US" dirty="0" smtClean="0"/>
              <a:t>measures</a:t>
            </a:r>
          </a:p>
          <a:p>
            <a:pPr marL="628650" indent="-285750">
              <a:buFont typeface="Courier New" panose="02070309020205020404" pitchFamily="49" charset="0"/>
              <a:buChar char="o"/>
            </a:pPr>
            <a:r>
              <a:rPr lang="en-US" dirty="0" smtClean="0"/>
              <a:t> </a:t>
            </a:r>
            <a:r>
              <a:rPr lang="en-US" dirty="0"/>
              <a:t>LNG regasification </a:t>
            </a:r>
            <a:r>
              <a:rPr lang="en-US" dirty="0" smtClean="0"/>
              <a:t>capacity (currently </a:t>
            </a:r>
            <a:r>
              <a:rPr lang="en-US" dirty="0"/>
              <a:t>20 construction </a:t>
            </a:r>
            <a:r>
              <a:rPr lang="en-US" dirty="0" smtClean="0"/>
              <a:t>projects, up to  </a:t>
            </a:r>
            <a:r>
              <a:rPr lang="en-US" dirty="0" smtClean="0"/>
              <a:t>190 </a:t>
            </a:r>
            <a:r>
              <a:rPr lang="en-US" dirty="0" err="1" smtClean="0"/>
              <a:t>bcm</a:t>
            </a:r>
            <a:r>
              <a:rPr lang="en-US" dirty="0" smtClean="0"/>
              <a:t>)</a:t>
            </a:r>
          </a:p>
          <a:p>
            <a:r>
              <a:rPr lang="en-US" dirty="0" smtClean="0"/>
              <a:t>Key policies</a:t>
            </a:r>
          </a:p>
          <a:p>
            <a:pPr marL="628650" indent="-285750">
              <a:buFont typeface="Courier New" panose="02070309020205020404" pitchFamily="49" charset="0"/>
              <a:buChar char="o"/>
            </a:pPr>
            <a:r>
              <a:rPr lang="en-US" dirty="0" smtClean="0"/>
              <a:t>13th </a:t>
            </a:r>
            <a:r>
              <a:rPr lang="en-US" dirty="0"/>
              <a:t>Five-Year Plan and General Guidelines</a:t>
            </a:r>
          </a:p>
          <a:p>
            <a:pPr marL="628650" indent="-285750">
              <a:buFont typeface="Courier New" panose="02070309020205020404" pitchFamily="49" charset="0"/>
              <a:buChar char="o"/>
            </a:pPr>
            <a:r>
              <a:rPr lang="en-US" dirty="0" smtClean="0"/>
              <a:t>Winter </a:t>
            </a:r>
            <a:r>
              <a:rPr lang="en-US" dirty="0"/>
              <a:t>Clean Heating in northern China</a:t>
            </a:r>
          </a:p>
          <a:p>
            <a:pPr marL="628650" indent="-285750">
              <a:buFont typeface="Courier New" panose="02070309020205020404" pitchFamily="49" charset="0"/>
              <a:buChar char="o"/>
            </a:pPr>
            <a:r>
              <a:rPr lang="en-US" dirty="0" smtClean="0"/>
              <a:t>The </a:t>
            </a:r>
            <a:r>
              <a:rPr lang="en-US" dirty="0"/>
              <a:t>Battle for Blue Sky Policy</a:t>
            </a:r>
          </a:p>
          <a:p>
            <a:pPr marL="628650" indent="-285750">
              <a:buFont typeface="Courier New" panose="02070309020205020404" pitchFamily="49" charset="0"/>
              <a:buChar char="o"/>
            </a:pPr>
            <a:r>
              <a:rPr lang="en-US" dirty="0" smtClean="0"/>
              <a:t>Transport</a:t>
            </a:r>
            <a:endParaRPr lang="en-US" dirty="0"/>
          </a:p>
          <a:p>
            <a:r>
              <a:rPr lang="en-US" dirty="0" smtClean="0"/>
              <a:t>Fuel </a:t>
            </a:r>
            <a:r>
              <a:rPr lang="en-US" dirty="0"/>
              <a:t>competition</a:t>
            </a:r>
          </a:p>
          <a:p>
            <a:pPr marL="857250" lvl="2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 smtClean="0"/>
              <a:t>Price </a:t>
            </a:r>
            <a:r>
              <a:rPr lang="en-US" dirty="0"/>
              <a:t>competitiveness and expansion of clean coal</a:t>
            </a:r>
          </a:p>
          <a:p>
            <a:pPr marL="857250" lvl="2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 smtClean="0"/>
              <a:t>Clean </a:t>
            </a:r>
            <a:r>
              <a:rPr lang="en-US" dirty="0" smtClean="0"/>
              <a:t>coal policies</a:t>
            </a:r>
          </a:p>
          <a:p>
            <a:r>
              <a:rPr lang="en-US" dirty="0" smtClean="0"/>
              <a:t>Impact </a:t>
            </a:r>
            <a:r>
              <a:rPr lang="en-US" dirty="0"/>
              <a:t>on international markets</a:t>
            </a:r>
          </a:p>
        </p:txBody>
      </p:sp>
    </p:spTree>
    <p:extLst>
      <p:ext uri="{BB962C8B-B14F-4D97-AF65-F5344CB8AC3E}">
        <p14:creationId xmlns:p14="http://schemas.microsoft.com/office/powerpoint/2010/main" val="40512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82562" y="82549"/>
            <a:ext cx="9723438" cy="540000"/>
          </a:xfrm>
          <a:solidFill>
            <a:schemeClr val="accent2">
              <a:alpha val="70000"/>
            </a:schemeClr>
          </a:solidFill>
        </p:spPr>
        <p:txBody>
          <a:bodyPr lIns="72000" tIns="0" rIns="72000" bIns="0" anchor="ctr" anchorCtr="0"/>
          <a:lstStyle/>
          <a:p>
            <a:r>
              <a:rPr lang="en-AU" sz="2400" dirty="0" smtClean="0">
                <a:effectLst/>
              </a:rPr>
              <a:t>Conclusions</a:t>
            </a:r>
            <a:endParaRPr lang="en-GB" sz="2400" dirty="0"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52650" y="6515785"/>
            <a:ext cx="4953000" cy="230832"/>
          </a:xfrm>
          <a:prstGeom prst="rect">
            <a:avLst/>
          </a:prstGeom>
        </p:spPr>
        <p:txBody>
          <a:bodyPr lIns="72000" tIns="72000" rIns="72000" bIns="72000" anchor="b" anchorCtr="0"/>
          <a:lstStyle/>
          <a:p>
            <a:pPr>
              <a:spcBef>
                <a:spcPct val="20000"/>
              </a:spcBef>
              <a:buFont typeface="Arial"/>
              <a:buNone/>
            </a:pPr>
            <a:r>
              <a:rPr lang="en-US" sz="900" i="1" dirty="0">
                <a:latin typeface="Segoe UI" pitchFamily="34" charset="0"/>
                <a:cs typeface="Segoe UI" pitchFamily="34" charset="0"/>
              </a:rPr>
              <a:t>Source: CNPC Economics &amp; Technology Research Institute</a:t>
            </a:r>
            <a:endParaRPr lang="es-MX" sz="900" i="1" dirty="0"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6836" y="762533"/>
            <a:ext cx="9712181" cy="5863144"/>
          </a:xfrm>
          <a:prstGeom prst="rect">
            <a:avLst/>
          </a:prstGeom>
        </p:spPr>
        <p:txBody>
          <a:bodyPr wrap="square" lIns="0" rIns="0" rtlCol="0" anchor="ctr">
            <a:spAutoFit/>
          </a:bodyPr>
          <a:lstStyle>
            <a:defPPr>
              <a:defRPr lang="ja-JP"/>
            </a:defPPr>
            <a:lvl1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  <a:defRPr sz="2000" i="1" spc="-40">
                <a:latin typeface="Segoe UI" pitchFamily="34" charset="0"/>
                <a:cs typeface="Segoe UI" pitchFamily="34" charset="0"/>
              </a:defRPr>
            </a:lvl1pPr>
          </a:lstStyle>
          <a:p>
            <a:r>
              <a:rPr lang="en-US" dirty="0" smtClean="0"/>
              <a:t>With 57</a:t>
            </a:r>
            <a:r>
              <a:rPr lang="en-US" dirty="0"/>
              <a:t>% of global gas consumption </a:t>
            </a:r>
            <a:r>
              <a:rPr lang="en-US" dirty="0" smtClean="0"/>
              <a:t>and production, APEC members are at the </a:t>
            </a:r>
            <a:r>
              <a:rPr lang="en-US" dirty="0" err="1" smtClean="0"/>
              <a:t>centre</a:t>
            </a:r>
            <a:r>
              <a:rPr lang="en-US" dirty="0" smtClean="0"/>
              <a:t> of the global natural gas dynamics. </a:t>
            </a:r>
          </a:p>
          <a:p>
            <a:r>
              <a:rPr lang="en-US" dirty="0" smtClean="0"/>
              <a:t>China and the US are driving gas demand growth. </a:t>
            </a:r>
          </a:p>
          <a:p>
            <a:r>
              <a:rPr lang="en-US" dirty="0" smtClean="0"/>
              <a:t>While the shale revolution has </a:t>
            </a:r>
            <a:r>
              <a:rPr lang="en-US" dirty="0"/>
              <a:t>substantially changed gas </a:t>
            </a:r>
            <a:r>
              <a:rPr lang="en-US" dirty="0" smtClean="0"/>
              <a:t>demand in the US, the impact of US LNG exports is still relatively limited. </a:t>
            </a:r>
          </a:p>
          <a:p>
            <a:r>
              <a:rPr lang="en-US" dirty="0" smtClean="0"/>
              <a:t>China gas demand will keep growing </a:t>
            </a:r>
            <a:r>
              <a:rPr lang="en-US" dirty="0" smtClean="0"/>
              <a:t>to become </a:t>
            </a:r>
            <a:r>
              <a:rPr lang="en-US" dirty="0" smtClean="0"/>
              <a:t>the main gas importer and later the main LNG importer, as well. </a:t>
            </a:r>
          </a:p>
          <a:p>
            <a:r>
              <a:rPr lang="en-US" dirty="0"/>
              <a:t>After sluggish developments of new LNG projects </a:t>
            </a:r>
            <a:r>
              <a:rPr lang="en-US" dirty="0" smtClean="0"/>
              <a:t>in recent years, linked to low LNG prices in Asia, supply </a:t>
            </a:r>
            <a:r>
              <a:rPr lang="en-US" dirty="0"/>
              <a:t>and demand balance could become tight in the </a:t>
            </a:r>
            <a:r>
              <a:rPr lang="en-US" dirty="0" smtClean="0"/>
              <a:t>early 2020s </a:t>
            </a:r>
            <a:r>
              <a:rPr lang="en-US" dirty="0" smtClean="0"/>
              <a:t>as demand in China and Southeast Asia continues to grow. </a:t>
            </a:r>
          </a:p>
          <a:p>
            <a:r>
              <a:rPr lang="en-US" dirty="0" smtClean="0"/>
              <a:t>Three</a:t>
            </a:r>
            <a:r>
              <a:rPr lang="en-US" dirty="0" smtClean="0"/>
              <a:t> </a:t>
            </a:r>
            <a:r>
              <a:rPr lang="en-US" dirty="0" smtClean="0"/>
              <a:t>dynamics to follow:</a:t>
            </a:r>
          </a:p>
          <a:p>
            <a:pPr marL="80010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i="1" dirty="0" smtClean="0"/>
              <a:t>Russian piped and LNG exports to China and their impact. </a:t>
            </a:r>
          </a:p>
          <a:p>
            <a:pPr marL="80010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i="1" dirty="0" smtClean="0"/>
              <a:t>China’s actions on increasing domestic </a:t>
            </a:r>
            <a:r>
              <a:rPr lang="en-US" i="1" dirty="0" smtClean="0"/>
              <a:t>pipeline </a:t>
            </a:r>
            <a:r>
              <a:rPr lang="en-US" i="1" dirty="0" smtClean="0"/>
              <a:t>infrastructure, further regasification and storage capacity as well as </a:t>
            </a:r>
            <a:r>
              <a:rPr lang="en-US" i="1" dirty="0" smtClean="0"/>
              <a:t>pricing </a:t>
            </a:r>
            <a:r>
              <a:rPr lang="en-US" i="1" dirty="0" smtClean="0"/>
              <a:t>mechanisms. </a:t>
            </a:r>
          </a:p>
          <a:p>
            <a:pPr marL="80010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i="1" dirty="0" smtClean="0"/>
              <a:t>US LNG exports and their </a:t>
            </a:r>
            <a:r>
              <a:rPr lang="en-US" i="1" dirty="0" smtClean="0"/>
              <a:t>competitiveness </a:t>
            </a:r>
            <a:r>
              <a:rPr lang="en-US" i="1" dirty="0" smtClean="0"/>
              <a:t>in global markets, particularly in Asia. 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3857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タイトル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i="1" dirty="0"/>
              <a:t>Thank </a:t>
            </a:r>
            <a:r>
              <a:rPr kumimoji="1" lang="en-US" i="1" dirty="0" smtClean="0"/>
              <a:t>you for your attention!</a:t>
            </a:r>
            <a:br>
              <a:rPr kumimoji="1" lang="en-US" i="1" dirty="0" smtClean="0"/>
            </a:br>
            <a:r>
              <a:rPr lang="en-US" sz="2800" b="0" dirty="0" smtClean="0"/>
              <a:t>diego.rivera@aperc.ieej.or.jp</a:t>
            </a:r>
            <a:endParaRPr kumimoji="1" lang="en-GB" sz="2800" b="0" dirty="0"/>
          </a:p>
        </p:txBody>
      </p:sp>
    </p:spTree>
    <p:extLst>
      <p:ext uri="{BB962C8B-B14F-4D97-AF65-F5344CB8AC3E}">
        <p14:creationId xmlns:p14="http://schemas.microsoft.com/office/powerpoint/2010/main" val="201708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le Master">
  <a:themeElements>
    <a:clrScheme name="APEC PPT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D2088"/>
      </a:accent1>
      <a:accent2>
        <a:srgbClr val="28A7E1"/>
      </a:accent2>
      <a:accent3>
        <a:srgbClr val="DF5327"/>
      </a:accent3>
      <a:accent4>
        <a:srgbClr val="A6B727"/>
      </a:accent4>
      <a:accent5>
        <a:srgbClr val="FEC306"/>
      </a:accent5>
      <a:accent6>
        <a:srgbClr val="7E74E5"/>
      </a:accent6>
      <a:hlink>
        <a:srgbClr val="0000FF"/>
      </a:hlink>
      <a:folHlink>
        <a:srgbClr val="800080"/>
      </a:folHlink>
    </a:clrScheme>
    <a:fontScheme name="APERC">
      <a:majorFont>
        <a:latin typeface="Verdana"/>
        <a:ea typeface="Verdana"/>
        <a:cs typeface=""/>
      </a:majorFont>
      <a:minorFont>
        <a:latin typeface="Verdana"/>
        <a:ea typeface="Verdan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wrap="none" lIns="0" rIns="0" anchor="ctr"/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1" sz="1200" b="1" i="1" u="none" strike="noStrike" kern="1200" cap="none" spc="0" normalizeH="0" baseline="0" noProof="0" dirty="0" smtClean="0">
            <a:ln>
              <a:noFill/>
            </a:ln>
            <a:solidFill>
              <a:schemeClr val="tx2">
                <a:lumMod val="40000"/>
                <a:lumOff val="60000"/>
              </a:schemeClr>
            </a:solidFill>
            <a:effectLst/>
            <a:uLnTx/>
            <a:uFillTx/>
            <a:latin typeface="+mn-lt"/>
            <a:ea typeface="+mn-ea"/>
            <a:cs typeface="+mn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Contents Template">
  <a:themeElements>
    <a:clrScheme name="ユーザー定義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D2088"/>
      </a:accent1>
      <a:accent2>
        <a:srgbClr val="28A7E1"/>
      </a:accent2>
      <a:accent3>
        <a:srgbClr val="DF5327"/>
      </a:accent3>
      <a:accent4>
        <a:srgbClr val="A6B727"/>
      </a:accent4>
      <a:accent5>
        <a:srgbClr val="FEC306"/>
      </a:accent5>
      <a:accent6>
        <a:srgbClr val="7E74E5"/>
      </a:accent6>
      <a:hlink>
        <a:srgbClr val="0000FF"/>
      </a:hlink>
      <a:folHlink>
        <a:srgbClr val="800080"/>
      </a:folHlink>
    </a:clrScheme>
    <a:fontScheme name="APERC">
      <a:majorFont>
        <a:latin typeface="Verdana"/>
        <a:ea typeface="Verdana"/>
        <a:cs typeface=""/>
      </a:majorFont>
      <a:minorFont>
        <a:latin typeface="Verdana"/>
        <a:ea typeface="Verdan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wrap="none" lIns="0" rIns="0" anchor="ctr"/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1" sz="1200" b="1" i="1" u="none" strike="noStrike" kern="1200" cap="none" spc="0" normalizeH="0" baseline="0" noProof="0" dirty="0" smtClean="0">
            <a:ln>
              <a:noFill/>
            </a:ln>
            <a:solidFill>
              <a:schemeClr val="tx2">
                <a:lumMod val="40000"/>
                <a:lumOff val="60000"/>
              </a:schemeClr>
            </a:solidFill>
            <a:effectLst/>
            <a:uLnTx/>
            <a:uFillTx/>
            <a:latin typeface="+mn-lt"/>
            <a:ea typeface="+mn-ea"/>
            <a:cs typeface="+mn-cs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PP_design_v1.potx</Template>
  <TotalTime>7416</TotalTime>
  <Words>2306</Words>
  <Application>Microsoft Office PowerPoint</Application>
  <PresentationFormat>A4 Paper (210x297 mm)</PresentationFormat>
  <Paragraphs>197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ＭＳ Ｐゴシック</vt:lpstr>
      <vt:lpstr>Arial</vt:lpstr>
      <vt:lpstr>Calibri</vt:lpstr>
      <vt:lpstr>Courier New</vt:lpstr>
      <vt:lpstr>Segoe UI</vt:lpstr>
      <vt:lpstr>Verdana</vt:lpstr>
      <vt:lpstr>Wingdings</vt:lpstr>
      <vt:lpstr>Title Master</vt:lpstr>
      <vt:lpstr>Contents Template</vt:lpstr>
      <vt:lpstr>APEC Expert Group on Clean Fossil Energy (EGCFE)  Oil and Gas Meeting  APEC Gas Market Report 2019 </vt:lpstr>
      <vt:lpstr>About the Report and its Structure</vt:lpstr>
      <vt:lpstr>1- Gas Demand: World and APEC, 2007-2017</vt:lpstr>
      <vt:lpstr>1- Gas Demand: APEC gas demand by economy, 2007-2017</vt:lpstr>
      <vt:lpstr>1- Gas Demand: Changes in demand by economy, 2007-2017</vt:lpstr>
      <vt:lpstr>2- Gas production: APEC production by economy, 2007-2017</vt:lpstr>
      <vt:lpstr>2- Gas production: Changes in production by economy, 2007-2017</vt:lpstr>
      <vt:lpstr>3- Trade: World and APEC gas exports, 2007-2017 </vt:lpstr>
      <vt:lpstr>3- Trade: APEC LNG exports, 2007-2017 </vt:lpstr>
      <vt:lpstr>3- Trade: World and APEC gas imports, 2007-2017 </vt:lpstr>
      <vt:lpstr>3- Trade: APEC LNG imports by economy, 2007-2017 </vt:lpstr>
      <vt:lpstr>3- Trade: Change in APEC LNG imports (2007-2017)</vt:lpstr>
      <vt:lpstr>3- Trade: Major natural gas trade flows, 2017</vt:lpstr>
      <vt:lpstr>4- Outlook: Natural gas demand in APEC, 2016 and 2021</vt:lpstr>
      <vt:lpstr>4- Outlook: Natural gas production in APEC, 2016 and 2021</vt:lpstr>
      <vt:lpstr>4- Outlook: Natural gas trade in APEC, 2016 and 2021</vt:lpstr>
      <vt:lpstr>5- International gas prices</vt:lpstr>
      <vt:lpstr>6- Case study: China, growing demand and import dependence </vt:lpstr>
      <vt:lpstr>6- Case study: China, growing demand and import dependence </vt:lpstr>
      <vt:lpstr>Conclusions</vt:lpstr>
      <vt:lpstr>Thank you for your attention! diego.rivera@aperc.ieej.or.jp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mac</dc:creator>
  <cp:lastModifiedBy>Diego Rivera Rivota</cp:lastModifiedBy>
  <cp:revision>628</cp:revision>
  <cp:lastPrinted>2017-09-04T01:45:28Z</cp:lastPrinted>
  <dcterms:created xsi:type="dcterms:W3CDTF">2016-04-04T01:30:48Z</dcterms:created>
  <dcterms:modified xsi:type="dcterms:W3CDTF">2019-04-05T08:15:18Z</dcterms:modified>
</cp:coreProperties>
</file>