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2" r:id="rId2"/>
  </p:sldMasterIdLst>
  <p:notesMasterIdLst>
    <p:notesMasterId r:id="rId34"/>
  </p:notesMasterIdLst>
  <p:handoutMasterIdLst>
    <p:handoutMasterId r:id="rId35"/>
  </p:handoutMasterIdLst>
  <p:sldIdLst>
    <p:sldId id="256" r:id="rId3"/>
    <p:sldId id="265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66" r:id="rId23"/>
    <p:sldId id="290" r:id="rId24"/>
    <p:sldId id="291" r:id="rId25"/>
    <p:sldId id="270" r:id="rId26"/>
    <p:sldId id="271" r:id="rId27"/>
    <p:sldId id="293" r:id="rId28"/>
    <p:sldId id="294" r:id="rId29"/>
    <p:sldId id="292" r:id="rId30"/>
    <p:sldId id="268" r:id="rId31"/>
    <p:sldId id="269" r:id="rId32"/>
    <p:sldId id="267" r:id="rId33"/>
  </p:sldIdLst>
  <p:sldSz cx="12188825" cy="6858000"/>
  <p:notesSz cx="6954838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336">
          <p15:clr>
            <a:srgbClr val="A4A3A4"/>
          </p15:clr>
        </p15:guide>
        <p15:guide id="5" orient="horz" pos="1920">
          <p15:clr>
            <a:srgbClr val="A4A3A4"/>
          </p15:clr>
        </p15:guide>
        <p15:guide id="6" orient="horz" pos="3984">
          <p15:clr>
            <a:srgbClr val="A4A3A4"/>
          </p15:clr>
        </p15:guide>
        <p15:guide id="7" orient="horz" pos="1152">
          <p15:clr>
            <a:srgbClr val="A4A3A4"/>
          </p15:clr>
        </p15:guide>
        <p15:guide id="8" pos="3839">
          <p15:clr>
            <a:srgbClr val="A4A3A4"/>
          </p15:clr>
        </p15:guide>
        <p15:guide id="9" pos="671">
          <p15:clr>
            <a:srgbClr val="A4A3A4"/>
          </p15:clr>
        </p15:guide>
        <p15:guide id="10" pos="7007">
          <p15:clr>
            <a:srgbClr val="A4A3A4"/>
          </p15:clr>
        </p15:guide>
        <p15:guide id="11" pos="6143">
          <p15:clr>
            <a:srgbClr val="A4A3A4"/>
          </p15:clr>
        </p15:guide>
        <p15:guide id="12" pos="3263">
          <p15:clr>
            <a:srgbClr val="A4A3A4"/>
          </p15:clr>
        </p15:guide>
        <p15:guide id="13" pos="7391">
          <p15:clr>
            <a:srgbClr val="A4A3A4"/>
          </p15:clr>
        </p15:guide>
        <p15:guide id="14" pos="36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B3CF"/>
    <a:srgbClr val="99CB38"/>
    <a:srgbClr val="63A537"/>
    <a:srgbClr val="44C1A3"/>
    <a:srgbClr val="37A7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howGuides="1">
      <p:cViewPr varScale="1">
        <p:scale>
          <a:sx n="74" d="100"/>
          <a:sy n="74" d="100"/>
        </p:scale>
        <p:origin x="540" y="-36"/>
      </p:cViewPr>
      <p:guideLst>
        <p:guide orient="horz" pos="2160"/>
        <p:guide orient="horz" pos="1008"/>
        <p:guide orient="horz" pos="3792"/>
        <p:guide orient="horz" pos="336"/>
        <p:guide orient="horz" pos="1920"/>
        <p:guide orient="horz" pos="3984"/>
        <p:guide orient="horz" pos="1152"/>
        <p:guide pos="3839"/>
        <p:guide pos="671"/>
        <p:guide pos="7007"/>
        <p:guide pos="6143"/>
        <p:guide pos="3263"/>
        <p:guide pos="7391"/>
        <p:guide pos="369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8298"/>
    </p:cViewPr>
  </p:sorterViewPr>
  <p:notesViewPr>
    <p:cSldViewPr showGuides="1">
      <p:cViewPr varScale="1">
        <p:scale>
          <a:sx n="66" d="100"/>
          <a:sy n="66" d="100"/>
        </p:scale>
        <p:origin x="22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CD0-495E-AC8F-CF6B4E03685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CD0-495E-AC8F-CF6B4E03685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CD0-495E-AC8F-CF6B4E03685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CD0-495E-AC8F-CF6B4E03685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CD0-495E-AC8F-CF6B4E03685F}"/>
              </c:ext>
            </c:extLst>
          </c:dPt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.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Sheet1!$A$2:$A$6</c:f>
              <c:strCache>
                <c:ptCount val="5"/>
                <c:pt idx="0">
                  <c:v>Urban</c:v>
                </c:pt>
                <c:pt idx="1">
                  <c:v>Agriculture</c:v>
                </c:pt>
                <c:pt idx="2">
                  <c:v>Water Use</c:v>
                </c:pt>
                <c:pt idx="3">
                  <c:v>Forest</c:v>
                </c:pt>
                <c:pt idx="4">
                  <c:v>Grassland/Pasture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13150</c:v>
                </c:pt>
                <c:pt idx="1">
                  <c:v>91386</c:v>
                </c:pt>
                <c:pt idx="2">
                  <c:v>1890</c:v>
                </c:pt>
                <c:pt idx="3">
                  <c:v>26454</c:v>
                </c:pt>
                <c:pt idx="4">
                  <c:v>111120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DCD0-495E-AC8F-CF6B4E03685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Demand Side</c:v>
                </c:pt>
                <c:pt idx="1">
                  <c:v>Supply Side</c:v>
                </c:pt>
                <c:pt idx="2">
                  <c:v>Demand &amp; Supply Side</c:v>
                </c:pt>
                <c:pt idx="3">
                  <c:v>Environment &amp; Resource</c:v>
                </c:pt>
                <c:pt idx="4">
                  <c:v>Governance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2.9</c:v>
                </c:pt>
                <c:pt idx="1">
                  <c:v>3.5</c:v>
                </c:pt>
                <c:pt idx="2">
                  <c:v>1.7</c:v>
                </c:pt>
                <c:pt idx="3">
                  <c:v>4.5</c:v>
                </c:pt>
                <c:pt idx="4">
                  <c:v>3.8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18D-4058-BC7A-1CA25D0716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773192592"/>
        <c:axId val="-1773192048"/>
      </c:radarChart>
      <c:catAx>
        <c:axId val="-177319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773192048"/>
        <c:crosses val="autoZero"/>
        <c:auto val="1"/>
        <c:lblAlgn val="ctr"/>
        <c:lblOffset val="100"/>
        <c:noMultiLvlLbl val="0"/>
      </c:catAx>
      <c:valAx>
        <c:axId val="-177319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773192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4" cy="4670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kumimoji="1" lang="ja-JP" sz="1200"/>
            </a:lvl1pPr>
          </a:lstStyle>
          <a:p>
            <a:endParaRPr kumimoji="1" lang="ja-JP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939465" y="0"/>
            <a:ext cx="3013764" cy="4670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kumimoji="1" lang="ja-JP" sz="1200"/>
            </a:lvl1pPr>
          </a:lstStyle>
          <a:p>
            <a:fld id="{24CE221E-83ED-4F6C-BA5F-3F9E6FDB6953}" type="datetimeFigureOut">
              <a:rPr kumimoji="1" lang="en-US" altLang="ja-JP"/>
              <a:t>9/10/2018</a:t>
            </a:fld>
            <a:endParaRPr kumimoji="1" 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13764" cy="4670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kumimoji="1" lang="ja-JP" sz="1200"/>
            </a:lvl1pPr>
          </a:lstStyle>
          <a:p>
            <a:endParaRPr kumimoji="1" 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939465" y="8842030"/>
            <a:ext cx="3013764" cy="4670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kumimoji="1" lang="ja-JP" sz="1200"/>
            </a:lvl1pPr>
          </a:lstStyle>
          <a:p>
            <a:fld id="{CA4CBEF8-5CDE-472B-839B-B8BB0C881006}" type="slidenum">
              <a:rPr kumimoji="1" lang="ja-JP"/>
              <a:t>‹#›</a:t>
            </a:fld>
            <a:endParaRPr kumimoji="1" lang="ja-JP"/>
          </a:p>
        </p:txBody>
      </p:sp>
    </p:spTree>
    <p:extLst>
      <p:ext uri="{BB962C8B-B14F-4D97-AF65-F5344CB8AC3E}">
        <p14:creationId xmlns:p14="http://schemas.microsoft.com/office/powerpoint/2010/main" val="4263289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4" cy="4654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kumimoji="1" lang="ja-JP" sz="1200"/>
            </a:lvl1pPr>
          </a:lstStyle>
          <a:p>
            <a:endParaRPr kumimoji="1" lang="ja-JP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39465" y="0"/>
            <a:ext cx="3013764" cy="4654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kumimoji="1" lang="ja-JP" sz="1200"/>
            </a:lvl1pPr>
          </a:lstStyle>
          <a:p>
            <a:fld id="{97853E5F-CE67-483C-A264-F17AC70E9CA2}" type="datetimeFigureOut">
              <a:t>9/10/2018</a:t>
            </a:fld>
            <a:endParaRPr kumimoji="1" lang="ja-JP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74650" y="698500"/>
            <a:ext cx="6205538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kumimoji="1" lang="ja-JP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95485" y="4421823"/>
            <a:ext cx="5563870" cy="418909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/>
              <a:t>マスター テキストのスタイルを編集するには、ここをクリック</a:t>
            </a:r>
          </a:p>
          <a:p>
            <a:pPr lvl="1"/>
            <a:r>
              <a:rPr kumimoji="1" lang="ja-JP"/>
              <a:t>第 2 レベル</a:t>
            </a:r>
          </a:p>
          <a:p>
            <a:pPr lvl="2"/>
            <a:r>
              <a:rPr kumimoji="1" lang="ja-JP"/>
              <a:t>第 3 レベル</a:t>
            </a:r>
          </a:p>
          <a:p>
            <a:pPr lvl="3"/>
            <a:r>
              <a:rPr kumimoji="1" lang="ja-JP"/>
              <a:t>第 4 レベル</a:t>
            </a:r>
          </a:p>
          <a:p>
            <a:pPr lvl="4"/>
            <a:r>
              <a:rPr kumimoji="1" lang="ja-JP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13764" cy="4654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kumimoji="1" lang="ja-JP" sz="1200"/>
            </a:lvl1pPr>
          </a:lstStyle>
          <a:p>
            <a:endParaRPr kumimoji="1" 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39465" y="8842030"/>
            <a:ext cx="3013764" cy="4654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kumimoji="1" lang="ja-JP" sz="1200"/>
            </a:lvl1pPr>
          </a:lstStyle>
          <a:p>
            <a:fld id="{6BB98AFB-CB0D-4DFE-87B9-B4B0D0DE73CD}" type="slidenum">
              <a:t>‹#›</a:t>
            </a:fld>
            <a:endParaRPr kumimoji="1" lang="ja-JP"/>
          </a:p>
        </p:txBody>
      </p:sp>
    </p:spTree>
    <p:extLst>
      <p:ext uri="{BB962C8B-B14F-4D97-AF65-F5344CB8AC3E}">
        <p14:creationId xmlns:p14="http://schemas.microsoft.com/office/powerpoint/2010/main" val="251280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6994" y="758952"/>
            <a:ext cx="10055781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998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9764" y="4455621"/>
            <a:ext cx="10055781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399" cap="all" spc="200" baseline="0">
                <a:solidFill>
                  <a:schemeClr val="tx2"/>
                </a:solidFill>
                <a:latin typeface="+mj-lt"/>
              </a:defRPr>
            </a:lvl1pPr>
            <a:lvl2pPr marL="457063" indent="0" algn="ctr">
              <a:buNone/>
              <a:defRPr sz="2399"/>
            </a:lvl2pPr>
            <a:lvl3pPr marL="914126" indent="0" algn="ctr">
              <a:buNone/>
              <a:defRPr sz="2399"/>
            </a:lvl3pPr>
            <a:lvl4pPr marL="1371189" indent="0" algn="ctr">
              <a:buNone/>
              <a:defRPr sz="1999"/>
            </a:lvl4pPr>
            <a:lvl5pPr marL="1828251" indent="0" algn="ctr">
              <a:buNone/>
              <a:defRPr sz="1999"/>
            </a:lvl5pPr>
            <a:lvl6pPr marL="2285314" indent="0" algn="ctr">
              <a:buNone/>
              <a:defRPr sz="1999"/>
            </a:lvl6pPr>
            <a:lvl7pPr marL="2742377" indent="0" algn="ctr">
              <a:buNone/>
              <a:defRPr sz="1999"/>
            </a:lvl7pPr>
            <a:lvl8pPr marL="3199440" indent="0" algn="ctr">
              <a:buNone/>
              <a:defRPr sz="1999"/>
            </a:lvl8pPr>
            <a:lvl9pPr marL="3656503" indent="0" algn="ctr">
              <a:buNone/>
              <a:defRPr sz="1999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9C886-3B53-4736-80C0-FCE3BFD934A5}" type="datetime1">
              <a:rPr lang="ja-JP" altLang="en-US" smtClean="0"/>
              <a:t>2018/9/10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pPr/>
              <a:t>‹#›</a:t>
            </a:fld>
            <a:endParaRPr lang="en-US" altLang="ja-JP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344" y="4343400"/>
            <a:ext cx="987294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38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B722A-405A-4108-A4F1-F61CB91324FB}" type="datetime1">
              <a:rPr lang="ja-JP" altLang="en-US" smtClean="0"/>
              <a:t>2018/9/10</a:t>
            </a:fld>
            <a:endParaRPr kumimoji="1" 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679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94" y="758952"/>
            <a:ext cx="10055781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7998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4453128"/>
            <a:ext cx="10055781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399" cap="all" spc="200" baseline="0">
                <a:solidFill>
                  <a:schemeClr val="tx2"/>
                </a:solidFill>
                <a:latin typeface="+mj-lt"/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9DC8C-8F54-4955-AAF2-83920554B81C}" type="datetime1">
              <a:rPr lang="ja-JP" altLang="en-US" smtClean="0"/>
              <a:t>2018/9/10</a:t>
            </a:fld>
            <a:endParaRPr kumimoji="1" 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344" y="4343400"/>
            <a:ext cx="987294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4336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6992" y="1845734"/>
            <a:ext cx="4936474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6301" y="1845735"/>
            <a:ext cx="4936474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4FD12-CA0F-4D02-8D7A-8F71669B733B}" type="datetime1">
              <a:rPr lang="ja-JP" altLang="en-US" smtClean="0"/>
              <a:t>2018/9/10</a:t>
            </a:fld>
            <a:endParaRPr kumimoji="1" lang="ja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896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1846052"/>
            <a:ext cx="4936474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999" b="0" cap="all" baseline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6994" y="2582334"/>
            <a:ext cx="4936474" cy="3378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6301" y="1846052"/>
            <a:ext cx="4936474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999" b="0" cap="all" baseline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6301" y="2582334"/>
            <a:ext cx="4936474" cy="3378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11A8E-AC81-449F-BCBA-A9B8CF8EF01F}" type="datetime1">
              <a:rPr lang="ja-JP" altLang="en-US" smtClean="0"/>
              <a:t>2018/9/10</a:t>
            </a:fld>
            <a:endParaRPr kumimoji="1" lang="ja-JP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541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D928A-4ECE-4AA1-9BA5-DCEAC7A510A5}" type="datetime1">
              <a:rPr lang="ja-JP" altLang="en-US" smtClean="0"/>
              <a:t>2018/9/10</a:t>
            </a:fld>
            <a:endParaRPr kumimoji="1" lang="ja-JP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304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72B6A-4249-41B9-840E-0600EBABCAF4}" type="datetime1">
              <a:rPr lang="ja-JP" altLang="en-US" smtClean="0"/>
              <a:t>2018/9/10</a:t>
            </a:fld>
            <a:endParaRPr kumimoji="1" lang="ja-JP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107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" y="0"/>
            <a:ext cx="404973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39019" y="0"/>
            <a:ext cx="6399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081" y="594359"/>
            <a:ext cx="3199567" cy="2286000"/>
          </a:xfrm>
        </p:spPr>
        <p:txBody>
          <a:bodyPr anchor="b">
            <a:normAutofit/>
          </a:bodyPr>
          <a:lstStyle>
            <a:lvl1pPr>
              <a:defRPr sz="3599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9350" y="731520"/>
            <a:ext cx="6490549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081" y="2926080"/>
            <a:ext cx="3199567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391" y="6459786"/>
            <a:ext cx="2617828" cy="365125"/>
          </a:xfrm>
        </p:spPr>
        <p:txBody>
          <a:bodyPr/>
          <a:lstStyle>
            <a:lvl1pPr algn="l">
              <a:defRPr/>
            </a:lvl1pPr>
          </a:lstStyle>
          <a:p>
            <a:fld id="{2657187C-DACD-44E7-85F4-FB83C6095C94}" type="datetime1">
              <a:rPr lang="ja-JP" altLang="en-US" smtClean="0"/>
              <a:t>2018/9/10</a:t>
            </a:fld>
            <a:endParaRPr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799350" y="6459786"/>
            <a:ext cx="464699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EAE4A8-A6E5-453E-B946-FB774B73F48C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72946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5651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95" y="5074920"/>
            <a:ext cx="10111011" cy="822960"/>
          </a:xfrm>
        </p:spPr>
        <p:txBody>
          <a:bodyPr lIns="91440" tIns="0" rIns="91440" bIns="0" anchor="b">
            <a:noAutofit/>
          </a:bodyPr>
          <a:lstStyle>
            <a:lvl1pPr>
              <a:defRPr sz="3599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88810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994" y="5907024"/>
            <a:ext cx="1011063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584B-38BB-43A2-AC46-AEFC0E9C242F}" type="datetime1">
              <a:rPr lang="ja-JP" altLang="en-US" smtClean="0"/>
              <a:t>2018/9/10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11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D221F-2464-410E-8D17-F36F5A447CF6}" type="datetime1">
              <a:rPr lang="ja-JP" altLang="en-US" smtClean="0"/>
              <a:t>2018/9/10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37625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8" y="412302"/>
            <a:ext cx="2628215" cy="575989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2" y="412302"/>
            <a:ext cx="7732286" cy="5759898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A769-AE29-4077-B30A-B70AD3439A6C}" type="datetime1">
              <a:rPr lang="ja-JP" altLang="en-US" smtClean="0"/>
              <a:t>2018/9/10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69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ChangeArrowheads="1"/>
          </p:cNvSpPr>
          <p:nvPr/>
        </p:nvSpPr>
        <p:spPr bwMode="white">
          <a:xfrm>
            <a:off x="6538800" y="0"/>
            <a:ext cx="5650024" cy="6858000"/>
          </a:xfrm>
          <a:custGeom>
            <a:avLst/>
            <a:gdLst/>
            <a:ahLst/>
            <a:cxnLst/>
            <a:rect l="l" t="t" r="r" b="b"/>
            <a:pathLst>
              <a:path w="4238622" h="6858000">
                <a:moveTo>
                  <a:pt x="0" y="0"/>
                </a:moveTo>
                <a:lnTo>
                  <a:pt x="4086222" y="0"/>
                </a:lnTo>
                <a:lnTo>
                  <a:pt x="4237035" y="0"/>
                </a:lnTo>
                <a:lnTo>
                  <a:pt x="4238622" y="0"/>
                </a:lnTo>
                <a:lnTo>
                  <a:pt x="4238622" y="6858000"/>
                </a:lnTo>
                <a:lnTo>
                  <a:pt x="4237035" y="6858000"/>
                </a:lnTo>
                <a:lnTo>
                  <a:pt x="4086222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1799"/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6255239" y="0"/>
            <a:ext cx="1671734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799"/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6060557" y="0"/>
            <a:ext cx="1527834" cy="6858000"/>
          </a:xfrm>
          <a:custGeom>
            <a:avLst/>
            <a:gdLst/>
            <a:ahLst/>
            <a:cxnLst/>
            <a:rect l="l" t="t" r="r" b="b"/>
            <a:pathLst>
              <a:path w="1146174" h="6858000">
                <a:moveTo>
                  <a:pt x="0" y="0"/>
                </a:moveTo>
                <a:lnTo>
                  <a:pt x="253999" y="0"/>
                </a:lnTo>
                <a:lnTo>
                  <a:pt x="1146174" y="4337050"/>
                </a:lnTo>
                <a:lnTo>
                  <a:pt x="51117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1778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799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063" y="1873584"/>
            <a:ext cx="5119307" cy="2560320"/>
          </a:xfrm>
        </p:spPr>
        <p:txBody>
          <a:bodyPr anchor="b">
            <a:normAutofit/>
          </a:bodyPr>
          <a:lstStyle>
            <a:lvl1pPr algn="l">
              <a:defRPr sz="3999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 descr="An empty placeholder to add an image. Click on the placeholder and select the image that you wish to add"/>
          <p:cNvSpPr>
            <a:spLocks noGrp="1"/>
          </p:cNvSpPr>
          <p:nvPr>
            <p:ph type="pic" sz="quarter" idx="10"/>
          </p:nvPr>
        </p:nvSpPr>
        <p:spPr>
          <a:xfrm>
            <a:off x="6741947" y="0"/>
            <a:ext cx="5446878" cy="6858000"/>
          </a:xfrm>
          <a:custGeom>
            <a:avLst/>
            <a:gdLst>
              <a:gd name="connsiteX0" fmla="*/ 0 w 5448297"/>
              <a:gd name="connsiteY0" fmla="*/ 0 h 6858000"/>
              <a:gd name="connsiteX1" fmla="*/ 5448297 w 5448297"/>
              <a:gd name="connsiteY1" fmla="*/ 0 h 6858000"/>
              <a:gd name="connsiteX2" fmla="*/ 5448297 w 5448297"/>
              <a:gd name="connsiteY2" fmla="*/ 6858000 h 6858000"/>
              <a:gd name="connsiteX3" fmla="*/ 338667 w 5448297"/>
              <a:gd name="connsiteY3" fmla="*/ 6858000 h 6858000"/>
              <a:gd name="connsiteX4" fmla="*/ 1185333 w 5448297"/>
              <a:gd name="connsiteY4" fmla="*/ 4337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8297" h="6858000">
                <a:moveTo>
                  <a:pt x="0" y="0"/>
                </a:moveTo>
                <a:lnTo>
                  <a:pt x="5448297" y="0"/>
                </a:lnTo>
                <a:lnTo>
                  <a:pt x="5448297" y="6858000"/>
                </a:lnTo>
                <a:lnTo>
                  <a:pt x="338667" y="6858000"/>
                </a:lnTo>
                <a:lnTo>
                  <a:pt x="1185333" y="433705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 tIns="365760">
            <a:noAutofit/>
          </a:bodyPr>
          <a:lstStyle>
            <a:lvl1pPr marL="0" indent="0" algn="ctr">
              <a:buNone/>
              <a:defRPr sz="2799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063" y="4572000"/>
            <a:ext cx="5119307" cy="1600200"/>
          </a:xfrm>
        </p:spPr>
        <p:txBody>
          <a:bodyPr/>
          <a:lstStyle>
            <a:lvl1pPr marL="0" indent="0" algn="l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7792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1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1845734"/>
            <a:ext cx="1005578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995" y="6459786"/>
            <a:ext cx="2471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242FD5B-B4F1-4D57-BFF4-071248E8D861}" type="datetime1">
              <a:rPr lang="ja-JP" altLang="en-US" smtClean="0"/>
              <a:t>2018/9/10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5225" y="6459786"/>
            <a:ext cx="48215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7880" y="6459786"/>
            <a:ext cx="13116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>
                <a:solidFill>
                  <a:srgbClr val="FFFFFF"/>
                </a:solidFill>
              </a:defRPr>
            </a:lvl1pPr>
          </a:lstStyle>
          <a:p>
            <a:fld id="{AAEAE4A8-A6E5-453E-B946-FB774B73F48C}" type="slidenum">
              <a:rPr lang="en-US" altLang="ja-JP" smtClean="0"/>
              <a:pPr/>
              <a:t>‹#›</a:t>
            </a:fld>
            <a:endParaRPr lang="en-US" altLang="ja-JP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221" y="1737845"/>
            <a:ext cx="9964364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6530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126" rtl="0" eaLnBrk="1" latinLnBrk="0" hangingPunct="1">
        <a:lnSpc>
          <a:spcPct val="85000"/>
        </a:lnSpc>
        <a:spcBef>
          <a:spcPct val="0"/>
        </a:spcBef>
        <a:buNone/>
        <a:defRPr kumimoji="1" sz="4799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13" indent="-91413" algn="l" defTabSz="914126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19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3933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7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758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583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408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67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61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55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49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kumimoji="1"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jpg"/><Relationship Id="rId5" Type="http://schemas.openxmlformats.org/officeDocument/2006/relationships/image" Target="../media/image27.png"/><Relationship Id="rId4" Type="http://schemas.openxmlformats.org/officeDocument/2006/relationships/image" Target="../media/image5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56.jpeg"/><Relationship Id="rId4" Type="http://schemas.openxmlformats.org/officeDocument/2006/relationships/image" Target="../media/image55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8845622" cy="2514601"/>
          </a:xfrm>
        </p:spPr>
        <p:txBody>
          <a:bodyPr>
            <a:normAutofit/>
          </a:bodyPr>
          <a:lstStyle/>
          <a:p>
            <a:r>
              <a:rPr lang="en-US" altLang="ja-JP" dirty="0"/>
              <a:t>Davao City</a:t>
            </a:r>
            <a:endParaRPr kumimoji="1" lang="ja-JP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65214" y="3429000"/>
            <a:ext cx="10573814" cy="1008112"/>
          </a:xfrm>
        </p:spPr>
        <p:txBody>
          <a:bodyPr>
            <a:normAutofit fontScale="70000" lnSpcReduction="20000"/>
          </a:bodyPr>
          <a:lstStyle/>
          <a:p>
            <a:r>
              <a:rPr kumimoji="1" lang="en-US" altLang="ja-JP" dirty="0"/>
              <a:t>Ivan c. </a:t>
            </a:r>
            <a:r>
              <a:rPr kumimoji="1" lang="en-US" altLang="ja-JP" dirty="0" err="1"/>
              <a:t>cortez</a:t>
            </a:r>
            <a:r>
              <a:rPr kumimoji="1" lang="en-US" altLang="ja-JP" dirty="0"/>
              <a:t>, </a:t>
            </a:r>
            <a:r>
              <a:rPr lang="en-US" altLang="ja-JP" dirty="0" err="1"/>
              <a:t>EnP</a:t>
            </a:r>
            <a:endParaRPr kumimoji="1" lang="en-US" altLang="ja-JP" dirty="0"/>
          </a:p>
          <a:p>
            <a:r>
              <a:rPr lang="en-US" altLang="ja-JP" dirty="0"/>
              <a:t>Officer-in-charge</a:t>
            </a:r>
          </a:p>
          <a:p>
            <a:r>
              <a:rPr lang="en-US" altLang="ja-JP" dirty="0"/>
              <a:t>Office on the city planning and development coordinator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065214" y="5517232"/>
            <a:ext cx="49930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The 2</a:t>
            </a:r>
            <a:r>
              <a:rPr kumimoji="1" lang="en-US" altLang="ja-JP" baseline="30000" dirty="0"/>
              <a:t>nd</a:t>
            </a:r>
            <a:r>
              <a:rPr kumimoji="1" lang="en-US" altLang="ja-JP" dirty="0"/>
              <a:t> APEC Low-Carbon Model Town Symposium</a:t>
            </a:r>
            <a:r>
              <a:rPr lang="en-US" altLang="ja-JP" dirty="0"/>
              <a:t> </a:t>
            </a:r>
          </a:p>
          <a:p>
            <a:r>
              <a:rPr kumimoji="1" lang="en-US" altLang="ja-JP" dirty="0"/>
              <a:t>20 September 2018</a:t>
            </a:r>
            <a:endParaRPr kumimoji="1" lang="ja-JP" altLang="ja-JP" dirty="0"/>
          </a:p>
          <a:p>
            <a:endParaRPr kumimoji="1" lang="ja-JP" altLang="en-US" dirty="0"/>
          </a:p>
        </p:txBody>
      </p:sp>
      <p:pic>
        <p:nvPicPr>
          <p:cNvPr id="5" name="Picture 2" descr="C:\Users\ACER\Downloads\Copy of 32in × 18in – Untitled Design (9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92" t="79420" r="5117" b="7991"/>
          <a:stretch/>
        </p:blipFill>
        <p:spPr bwMode="auto">
          <a:xfrm>
            <a:off x="6058312" y="1067546"/>
            <a:ext cx="4863758" cy="1980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25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タイトル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Davao City Location</a:t>
            </a:r>
            <a:endParaRPr kumimoji="1" lang="ja-JP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t>2</a:t>
            </a:fld>
            <a:endParaRPr kumimoji="1" lang="ja-JP" altLang="en-US"/>
          </a:p>
        </p:txBody>
      </p:sp>
      <p:sp>
        <p:nvSpPr>
          <p:cNvPr id="4" name="Rectangle 3"/>
          <p:cNvSpPr/>
          <p:nvPr/>
        </p:nvSpPr>
        <p:spPr>
          <a:xfrm>
            <a:off x="1096995" y="1916832"/>
            <a:ext cx="42773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dirty="0">
                <a:solidFill>
                  <a:schemeClr val="tx2"/>
                </a:solidFill>
              </a:rPr>
              <a:t>Located at the South-eastern portion of the island of Mindanao and the Southern part of the Philippine Archipelago, Located in the West Central area of Region XI,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1042" t="9610" b="14056"/>
          <a:stretch/>
        </p:blipFill>
        <p:spPr>
          <a:xfrm>
            <a:off x="5561821" y="1798578"/>
            <a:ext cx="5844398" cy="363729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Isosceles Triangle 7"/>
          <p:cNvSpPr/>
          <p:nvPr/>
        </p:nvSpPr>
        <p:spPr>
          <a:xfrm rot="3432783">
            <a:off x="7347166" y="3128722"/>
            <a:ext cx="329538" cy="3439031"/>
          </a:xfrm>
          <a:prstGeom prst="triangle">
            <a:avLst>
              <a:gd name="adj" fmla="val 602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9" name="Picture 2" descr="ct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771" y="4055610"/>
            <a:ext cx="3210875" cy="22072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" name="Picture 2" descr="C:\Users\ACER\Downloads\Copy of 32in × 18in – Untitled Design (9)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92" t="79420" r="5117" b="7991"/>
          <a:stretch/>
        </p:blipFill>
        <p:spPr bwMode="auto">
          <a:xfrm>
            <a:off x="15418" y="-27383"/>
            <a:ext cx="1945272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7231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タイトル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Land and Water Uses</a:t>
            </a:r>
            <a:endParaRPr kumimoji="1" lang="ja-JP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t>3</a:t>
            </a:fld>
            <a:endParaRPr kumimoji="1" lang="ja-JP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837828" y="1916832"/>
            <a:ext cx="4062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2400" b="1" dirty="0">
                <a:solidFill>
                  <a:srgbClr val="154F18"/>
                </a:solidFill>
              </a:rPr>
              <a:t>LAND USE IN HECTARES</a:t>
            </a:r>
            <a:endParaRPr lang="en-US" sz="2400" b="1" dirty="0">
              <a:solidFill>
                <a:srgbClr val="154F18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00356"/>
              </p:ext>
            </p:extLst>
          </p:nvPr>
        </p:nvGraphicFramePr>
        <p:xfrm>
          <a:off x="1341884" y="2378497"/>
          <a:ext cx="3826638" cy="3014118"/>
        </p:xfrm>
        <a:graphic>
          <a:graphicData uri="http://schemas.openxmlformats.org/drawingml/2006/table">
            <a:tbl>
              <a:tblPr/>
              <a:tblGrid>
                <a:gridCol w="23186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0798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02353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PH" sz="2000" kern="14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Urban Use</a:t>
                      </a:r>
                      <a:endParaRPr lang="en-PH" sz="1600" kern="140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B38"/>
                    </a:solidFill>
                  </a:tcPr>
                </a:tc>
                <a:tc>
                  <a:txBody>
                    <a:bodyPr/>
                    <a:lstStyle/>
                    <a:p>
                      <a:pPr marR="101600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PH" sz="2000" b="0" kern="14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13,150</a:t>
                      </a:r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9CB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2353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PH" sz="2000" kern="14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Agriculture</a:t>
                      </a:r>
                      <a:endParaRPr lang="en-PH" sz="1600" kern="140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A537"/>
                    </a:solidFill>
                  </a:tcPr>
                </a:tc>
                <a:tc>
                  <a:txBody>
                    <a:bodyPr/>
                    <a:lstStyle/>
                    <a:p>
                      <a:pPr marR="101600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PH" sz="2000" b="0" kern="14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91,386</a:t>
                      </a:r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A5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2353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PH" sz="2000" kern="14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Water Use</a:t>
                      </a:r>
                      <a:endParaRPr lang="en-PH" sz="1600" kern="140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A76F"/>
                    </a:solidFill>
                  </a:tcPr>
                </a:tc>
                <a:tc>
                  <a:txBody>
                    <a:bodyPr/>
                    <a:lstStyle/>
                    <a:p>
                      <a:pPr marR="101600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PH" sz="2000" b="0" kern="14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1,890</a:t>
                      </a:r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A7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2353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PH" sz="2000" kern="14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Forest</a:t>
                      </a:r>
                      <a:endParaRPr lang="en-PH" sz="1600" kern="140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4C1A3"/>
                    </a:solidFill>
                  </a:tcPr>
                </a:tc>
                <a:tc>
                  <a:txBody>
                    <a:bodyPr/>
                    <a:lstStyle/>
                    <a:p>
                      <a:pPr marR="101600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PH" sz="2000" b="0" kern="14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26,454</a:t>
                      </a:r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4C1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2353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000" kern="14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Grassland/Pasture</a:t>
                      </a:r>
                      <a:endParaRPr lang="en-PH" sz="1600" kern="140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EB3CF"/>
                    </a:solidFill>
                  </a:tcPr>
                </a:tc>
                <a:tc>
                  <a:txBody>
                    <a:bodyPr/>
                    <a:lstStyle/>
                    <a:p>
                      <a:pPr marR="101600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PH" sz="2000" b="0" kern="14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111,120</a:t>
                      </a:r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EB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2353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PH" sz="2000" b="1" kern="14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Total</a:t>
                      </a:r>
                      <a:endParaRPr lang="en-PH" sz="1600" kern="140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01600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PH" sz="2000" b="1" kern="14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244,000</a:t>
                      </a:r>
                      <a:endParaRPr lang="en-PH" sz="1600" kern="140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36576" marR="36576" marT="36576" marB="365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4282873331"/>
              </p:ext>
            </p:extLst>
          </p:nvPr>
        </p:nvGraphicFramePr>
        <p:xfrm>
          <a:off x="4900485" y="1737361"/>
          <a:ext cx="7085634" cy="4722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5" name="Picture 2" descr="C:\Users\ACER\Downloads\Copy of 32in × 18in – Untitled Design (9)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92" t="79420" r="5117" b="7991"/>
          <a:stretch/>
        </p:blipFill>
        <p:spPr bwMode="auto">
          <a:xfrm>
            <a:off x="15418" y="-27383"/>
            <a:ext cx="1945272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42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t>4</a:t>
            </a:fld>
            <a:endParaRPr kumimoji="1" lang="ja-JP" altLang="en-US"/>
          </a:p>
        </p:txBody>
      </p:sp>
      <p:pic>
        <p:nvPicPr>
          <p:cNvPr id="3" name="Picture 2" descr="G:\MAP(JPG)\1.3 Admin District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8" t="5090" r="4590" b="20201"/>
          <a:stretch/>
        </p:blipFill>
        <p:spPr bwMode="auto">
          <a:xfrm>
            <a:off x="5734372" y="116632"/>
            <a:ext cx="6079976" cy="612354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405780" y="1923797"/>
            <a:ext cx="581457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city’s land area is 244,000 hectares or 2,440 sq. km.</a:t>
            </a:r>
          </a:p>
          <a:p>
            <a:endParaRPr lang="en-P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P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Divided in to 3 Congressional Districts and further subdivided to 11 Administrative Districts</a:t>
            </a:r>
          </a:p>
          <a:p>
            <a:endParaRPr lang="en-P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P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Population Density:</a:t>
            </a:r>
          </a:p>
          <a:p>
            <a:r>
              <a:rPr lang="en-P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persons/ ha or</a:t>
            </a:r>
          </a:p>
          <a:p>
            <a:r>
              <a:rPr lang="en-P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669 persons/ sq. km.</a:t>
            </a:r>
            <a:endParaRPr lang="en-PH" sz="1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PH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C:\Users\ACER\Downloads\Copy of 32in × 18in – Untitled Design (9)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92" t="79420" r="5117" b="7991"/>
          <a:stretch/>
        </p:blipFill>
        <p:spPr bwMode="auto">
          <a:xfrm>
            <a:off x="15418" y="-27383"/>
            <a:ext cx="1945272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744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t>5</a:t>
            </a:fld>
            <a:endParaRPr kumimoji="1" lang="ja-JP" altLang="en-US"/>
          </a:p>
        </p:txBody>
      </p:sp>
      <p:pic>
        <p:nvPicPr>
          <p:cNvPr id="4" name="Picture 2" descr="C:\Users\ACER\Downloads\Copy of 32in × 18in – Untitled Design (9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92" t="79420" r="5117" b="7991"/>
          <a:stretch/>
        </p:blipFill>
        <p:spPr bwMode="auto">
          <a:xfrm>
            <a:off x="15418" y="-27383"/>
            <a:ext cx="1945272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4"/>
          <a:stretch/>
        </p:blipFill>
        <p:spPr bwMode="auto">
          <a:xfrm>
            <a:off x="5493932" y="188640"/>
            <a:ext cx="6686536" cy="6079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  <p:sp>
        <p:nvSpPr>
          <p:cNvPr id="6" name="タイトル 12"/>
          <p:cNvSpPr txBox="1">
            <a:spLocks/>
          </p:cNvSpPr>
          <p:nvPr/>
        </p:nvSpPr>
        <p:spPr>
          <a:xfrm>
            <a:off x="988054" y="862923"/>
            <a:ext cx="2880320" cy="765878"/>
          </a:xfrm>
          <a:prstGeom prst="rect">
            <a:avLst/>
          </a:prstGeom>
        </p:spPr>
        <p:txBody>
          <a:bodyPr/>
          <a:lstStyle>
            <a:lvl1pPr algn="l" defTabSz="914126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799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/>
              <a:t>Population</a:t>
            </a:r>
            <a:endParaRPr lang="ja-JP" dirty="0"/>
          </a:p>
        </p:txBody>
      </p:sp>
      <p:sp>
        <p:nvSpPr>
          <p:cNvPr id="7" name="TextBox 6"/>
          <p:cNvSpPr txBox="1"/>
          <p:nvPr/>
        </p:nvSpPr>
        <p:spPr>
          <a:xfrm>
            <a:off x="7222712" y="-37641"/>
            <a:ext cx="3228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b="1" dirty="0">
                <a:solidFill>
                  <a:srgbClr val="154F18"/>
                </a:solidFill>
              </a:rPr>
              <a:t>2018 Projected Population Pyramid</a:t>
            </a:r>
            <a:endParaRPr lang="en-US" b="1" dirty="0">
              <a:solidFill>
                <a:srgbClr val="154F18"/>
              </a:solidFill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214092" y="1979048"/>
            <a:ext cx="2567930" cy="648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dist="35921" dir="2700000" algn="ctr" rotWithShape="0">
              <a:srgbClr val="EEECE1"/>
            </a:outerShdw>
          </a:effectLst>
          <a:ex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r>
              <a:rPr lang="en-PH" b="1" dirty="0">
                <a:solidFill>
                  <a:schemeClr val="bg1"/>
                </a:solidFill>
              </a:rPr>
              <a:t>2018 Total Projected</a:t>
            </a:r>
          </a:p>
          <a:p>
            <a:r>
              <a:rPr lang="en-PH" b="1" dirty="0">
                <a:solidFill>
                  <a:schemeClr val="bg1"/>
                </a:solidFill>
              </a:rPr>
              <a:t>Population </a:t>
            </a:r>
            <a:r>
              <a:rPr lang="en-P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1,748,279</a:t>
            </a:r>
            <a:endParaRPr lang="en-PH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PH" sz="1200" dirty="0"/>
              <a:t> </a:t>
            </a:r>
          </a:p>
          <a:p>
            <a:pPr lvl="0" fontAlgn="base" latinLnBrk="0">
              <a:spcBef>
                <a:spcPct val="0"/>
              </a:spcBef>
              <a:spcAft>
                <a:spcPct val="0"/>
              </a:spcAft>
            </a:pPr>
            <a:endParaRPr lang="en-PH" sz="1200" b="1" dirty="0">
              <a:solidFill>
                <a:srgbClr val="000000"/>
              </a:solidFill>
              <a:latin typeface="Tahoma" pitchFamily="34" charset="0"/>
              <a:cs typeface="Arial" pitchFamily="34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3214092" y="2853401"/>
            <a:ext cx="2567930" cy="64807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r>
              <a:rPr lang="en-PH" b="1" dirty="0">
                <a:solidFill>
                  <a:schemeClr val="bg1"/>
                </a:solidFill>
              </a:rPr>
              <a:t>Doubling  Time - </a:t>
            </a:r>
            <a:r>
              <a:rPr lang="en-P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30.4</a:t>
            </a:r>
            <a:endParaRPr lang="en-PH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PH" sz="1200" b="1" dirty="0">
                <a:solidFill>
                  <a:schemeClr val="bg1"/>
                </a:solidFill>
              </a:rPr>
              <a:t>(in years)</a:t>
            </a:r>
            <a:endParaRPr lang="en-PH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ont Page Neue" pitchFamily="2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6855435"/>
              </p:ext>
            </p:extLst>
          </p:nvPr>
        </p:nvGraphicFramePr>
        <p:xfrm>
          <a:off x="3214093" y="3727754"/>
          <a:ext cx="2567930" cy="1339596"/>
        </p:xfrm>
        <a:graphic>
          <a:graphicData uri="http://schemas.openxmlformats.org/drawingml/2006/table">
            <a:tbl>
              <a:tblPr/>
              <a:tblGrid>
                <a:gridCol w="15974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704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32385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050" b="1" kern="1400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2015,</a:t>
                      </a:r>
                      <a:r>
                        <a:rPr lang="en-PH" sz="1050" b="1" kern="1400" spc="-45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 </a:t>
                      </a:r>
                      <a:r>
                        <a:rPr lang="en-PH" sz="1050" b="1" kern="1400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Over</a:t>
                      </a:r>
                      <a:r>
                        <a:rPr lang="en-PH" sz="1050" b="1" kern="1400" spc="5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a</a:t>
                      </a:r>
                      <a:r>
                        <a:rPr lang="en-PH" sz="1050" b="1" kern="1400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ll D</a:t>
                      </a:r>
                      <a:r>
                        <a:rPr lang="en-PH" sz="1050" b="1" kern="1400" spc="5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e</a:t>
                      </a:r>
                      <a:r>
                        <a:rPr lang="en-PH" sz="1050" b="1" kern="1400" spc="-10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p</a:t>
                      </a:r>
                      <a:r>
                        <a:rPr lang="en-PH" sz="1050" b="1" kern="1400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en</a:t>
                      </a:r>
                      <a:r>
                        <a:rPr lang="en-PH" sz="1050" b="1" kern="1400" spc="5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de</a:t>
                      </a:r>
                      <a:r>
                        <a:rPr lang="en-PH" sz="1050" b="1" kern="1400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n</a:t>
                      </a:r>
                      <a:r>
                        <a:rPr lang="en-PH" sz="1050" b="1" kern="1400" spc="-15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c</a:t>
                      </a:r>
                      <a:r>
                        <a:rPr lang="en-PH" sz="1050" b="1" kern="1400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y</a:t>
                      </a:r>
                      <a:r>
                        <a:rPr lang="en-PH" sz="1050" b="1" kern="1400" spc="-90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 </a:t>
                      </a:r>
                      <a:r>
                        <a:rPr lang="en-PH" sz="1050" b="1" kern="1400" spc="20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R</a:t>
                      </a:r>
                      <a:r>
                        <a:rPr lang="en-PH" sz="1050" b="1" kern="1400" spc="5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a</a:t>
                      </a:r>
                      <a:r>
                        <a:rPr lang="en-PH" sz="1050" b="1" kern="1400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tio</a:t>
                      </a:r>
                    </a:p>
                    <a:p>
                      <a:pPr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050" b="1" kern="1400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(</a:t>
                      </a:r>
                      <a:r>
                        <a:rPr lang="en-PH" sz="1050" i="1" kern="1400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per 100 persons</a:t>
                      </a:r>
                      <a:r>
                        <a:rPr lang="en-PH" sz="1050" b="1" kern="1400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)</a:t>
                      </a:r>
                      <a:endParaRPr lang="en-PH" sz="11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576" marR="36576" marT="36576" marB="365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506" marR="267627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PH" sz="1400" b="1" kern="14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w Cen MT"/>
                        </a:rPr>
                        <a:t>64</a:t>
                      </a:r>
                      <a:endParaRPr lang="en-PH" sz="1400" b="1" kern="14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2385">
                <a:tc>
                  <a:txBody>
                    <a:bodyPr/>
                    <a:lstStyle/>
                    <a:p>
                      <a:pPr marL="162954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050" kern="1400" spc="5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Y</a:t>
                      </a:r>
                      <a:r>
                        <a:rPr lang="en-PH" sz="1050" kern="1400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oung (0</a:t>
                      </a:r>
                      <a:r>
                        <a:rPr lang="en-PH" sz="1050" kern="1400" spc="-10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 </a:t>
                      </a:r>
                      <a:r>
                        <a:rPr lang="en-PH" sz="1050" kern="1400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to 17</a:t>
                      </a:r>
                      <a:r>
                        <a:rPr lang="en-PH" sz="1050" kern="1400" spc="-20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 </a:t>
                      </a:r>
                      <a:r>
                        <a:rPr lang="en-PH" sz="1050" kern="1400" spc="5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years old</a:t>
                      </a:r>
                      <a:r>
                        <a:rPr lang="en-PH" sz="1050" kern="1400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. </a:t>
                      </a:r>
                      <a:endParaRPr lang="en-PH" sz="11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576" marR="36576" marT="36576" marB="365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11506" marR="267627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PH" sz="1400" b="1" kern="14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w Cen MT"/>
                        </a:rPr>
                        <a:t>57</a:t>
                      </a:r>
                      <a:endParaRPr lang="en-PH" sz="1400" b="1" kern="14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2385">
                <a:tc>
                  <a:txBody>
                    <a:bodyPr/>
                    <a:lstStyle/>
                    <a:p>
                      <a:pPr marL="162954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050" kern="1400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Old (</a:t>
                      </a:r>
                      <a:r>
                        <a:rPr lang="en-PH" sz="1050" kern="1400" spc="-5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 </a:t>
                      </a:r>
                      <a:r>
                        <a:rPr lang="en-PH" sz="1050" kern="1400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65</a:t>
                      </a:r>
                      <a:r>
                        <a:rPr lang="en-PH" sz="1050" kern="1400" spc="-20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  years old</a:t>
                      </a:r>
                      <a:r>
                        <a:rPr lang="en-PH" sz="1050" kern="1400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 and  ov</a:t>
                      </a:r>
                      <a:r>
                        <a:rPr lang="en-PH" sz="1050" kern="1400" spc="5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e</a:t>
                      </a:r>
                      <a:r>
                        <a:rPr lang="en-PH" sz="1050" kern="1400" spc="-5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r)</a:t>
                      </a:r>
                      <a:r>
                        <a:rPr lang="en-PH" sz="1050" kern="1400" dirty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 </a:t>
                      </a:r>
                      <a:endParaRPr lang="en-PH" sz="1100" kern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6576" marR="36576" marT="36576" marB="365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11506" marR="267627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PH" sz="1400" b="1" kern="14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w Cen MT"/>
                        </a:rPr>
                        <a:t>7</a:t>
                      </a:r>
                      <a:endParaRPr lang="en-PH" sz="1400" b="1" kern="14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cxnSp>
        <p:nvCxnSpPr>
          <p:cNvPr id="13" name="Straight Connector 12"/>
          <p:cNvCxnSpPr/>
          <p:nvPr/>
        </p:nvCxnSpPr>
        <p:spPr>
          <a:xfrm>
            <a:off x="1125860" y="1628801"/>
            <a:ext cx="465616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910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1532586"/>
            <a:ext cx="3839074" cy="532541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t>6</a:t>
            </a:fld>
            <a:endParaRPr kumimoji="1" lang="ja-JP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781" y="4040493"/>
            <a:ext cx="4183833" cy="282598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986260" y="1527291"/>
            <a:ext cx="4205740" cy="532541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99"/>
          <a:stretch/>
        </p:blipFill>
        <p:spPr>
          <a:xfrm>
            <a:off x="7996628" y="5361496"/>
            <a:ext cx="4183475" cy="156637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20860" y="2360982"/>
            <a:ext cx="37910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dirty="0">
                <a:solidFill>
                  <a:schemeClr val="tx2"/>
                </a:solidFill>
              </a:rPr>
              <a:t>-Increase Farmer’s Productivity and Profitability</a:t>
            </a:r>
          </a:p>
          <a:p>
            <a:r>
              <a:rPr lang="en-PH" dirty="0">
                <a:solidFill>
                  <a:schemeClr val="tx2"/>
                </a:solidFill>
              </a:rPr>
              <a:t>-Expand Production Areas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0859" y="2964320"/>
            <a:ext cx="3793470" cy="26547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0858" y="3747752"/>
            <a:ext cx="4506987" cy="311379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2" y="1532097"/>
            <a:ext cx="4171957" cy="25122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4798" y="2767191"/>
            <a:ext cx="4167137" cy="2772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448" y="4783557"/>
            <a:ext cx="3536631" cy="275907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981948" y="1528976"/>
            <a:ext cx="4210052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PH" b="1" dirty="0">
                <a:solidFill>
                  <a:schemeClr val="tx2"/>
                </a:solidFill>
                <a:latin typeface="Arial Black" panose="020B0A04020102020204" pitchFamily="34" charset="0"/>
              </a:rPr>
              <a:t>INFORMATION &amp; COMMUNICATION TECHNOLOGY</a:t>
            </a:r>
            <a:endParaRPr lang="en-US" b="1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09991" y="3476836"/>
            <a:ext cx="4194807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PH" sz="2400" b="1" dirty="0">
                <a:solidFill>
                  <a:schemeClr val="tx2"/>
                </a:solidFill>
                <a:latin typeface="Arial Black" panose="020B0A04020102020204" pitchFamily="34" charset="0"/>
              </a:rPr>
              <a:t>ECO and AGRI TOURISM</a:t>
            </a:r>
          </a:p>
        </p:txBody>
      </p:sp>
      <p:sp>
        <p:nvSpPr>
          <p:cNvPr id="15" name="タイトル 12"/>
          <p:cNvSpPr txBox="1">
            <a:spLocks/>
          </p:cNvSpPr>
          <p:nvPr/>
        </p:nvSpPr>
        <p:spPr>
          <a:xfrm>
            <a:off x="2206058" y="286604"/>
            <a:ext cx="10055781" cy="1450757"/>
          </a:xfrm>
          <a:prstGeom prst="rect">
            <a:avLst/>
          </a:prstGeom>
        </p:spPr>
        <p:txBody>
          <a:bodyPr/>
          <a:lstStyle>
            <a:lvl1pPr algn="l" defTabSz="914126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1" sz="4799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/>
              <a:t>Major Economic Drivers</a:t>
            </a:r>
            <a:endParaRPr lang="ja-JP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2349996" y="980728"/>
            <a:ext cx="82809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-81594" y="1640286"/>
            <a:ext cx="3897375" cy="646331"/>
          </a:xfrm>
          <a:prstGeom prst="rect">
            <a:avLst/>
          </a:prstGeom>
          <a:solidFill>
            <a:srgbClr val="00B05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PH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AGRICULTURE / AGRO-PROCESSING</a:t>
            </a:r>
          </a:p>
        </p:txBody>
      </p:sp>
      <p:pic>
        <p:nvPicPr>
          <p:cNvPr id="21" name="Picture 2" descr="C:\Users\ACER\Downloads\Copy of 32in × 18in – Untitled Design (9)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92" t="79420" r="5117" b="7991"/>
          <a:stretch/>
        </p:blipFill>
        <p:spPr bwMode="auto">
          <a:xfrm>
            <a:off x="15418" y="-27383"/>
            <a:ext cx="1945272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8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4" grpId="0" animBg="1"/>
      <p:bldP spid="5" grpId="0"/>
      <p:bldP spid="11" grpId="0" animBg="1"/>
      <p:bldP spid="12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/>
              <a:t>Tourism Industry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t>7</a:t>
            </a:fld>
            <a:endParaRPr kumimoji="1" lang="ja-JP" alt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8028707"/>
              </p:ext>
            </p:extLst>
          </p:nvPr>
        </p:nvGraphicFramePr>
        <p:xfrm>
          <a:off x="1197868" y="1916832"/>
          <a:ext cx="6637806" cy="3869411"/>
        </p:xfrm>
        <a:graphic>
          <a:graphicData uri="http://schemas.openxmlformats.org/drawingml/2006/table">
            <a:tbl>
              <a:tblPr/>
              <a:tblGrid>
                <a:gridCol w="26050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019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980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327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07282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ts val="700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Tou</a:t>
                      </a:r>
                      <a:r>
                        <a:rPr lang="en-US" sz="1800" b="1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r</a:t>
                      </a:r>
                      <a:r>
                        <a:rPr lang="en-US" sz="18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ist</a:t>
                      </a:r>
                      <a:r>
                        <a:rPr lang="en-US" sz="1800" b="1" kern="1400" spc="-7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 </a:t>
                      </a:r>
                      <a:r>
                        <a:rPr lang="en-US" sz="1800" b="1" kern="1400" spc="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A</a:t>
                      </a:r>
                      <a:r>
                        <a:rPr lang="en-US" sz="1800" b="1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r</a:t>
                      </a:r>
                      <a:r>
                        <a:rPr lang="en-US" sz="18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rivals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51194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2016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51194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2017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51194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Change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4616">
                <a:tc>
                  <a:txBody>
                    <a:bodyPr/>
                    <a:lstStyle/>
                    <a:p>
                      <a:pPr marL="127635" marR="0" indent="0" algn="l" rtl="0">
                        <a:lnSpc>
                          <a:spcPct val="100000"/>
                        </a:lnSpc>
                        <a:spcBef>
                          <a:spcPts val="8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spc="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F</a:t>
                      </a:r>
                      <a:r>
                        <a:rPr lang="en-US" sz="1600" kern="1400" spc="-1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o</a:t>
                      </a:r>
                      <a:r>
                        <a:rPr lang="en-US" sz="1600" kern="1400" spc="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r</a:t>
                      </a:r>
                      <a:r>
                        <a:rPr lang="en-US" sz="1600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e</a:t>
                      </a: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i</a:t>
                      </a:r>
                      <a:r>
                        <a:rPr lang="en-US" sz="1600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gn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9906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124,863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51194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126,294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51194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1.14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>
                        <a:alpha val="6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9232">
                <a:tc>
                  <a:txBody>
                    <a:bodyPr/>
                    <a:lstStyle/>
                    <a:p>
                      <a:pPr marL="127635" marR="0" indent="0" algn="l" rtl="0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spc="5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B</a:t>
                      </a:r>
                      <a:r>
                        <a:rPr lang="en-US" sz="1600" kern="1400" spc="-5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a</a:t>
                      </a:r>
                      <a:r>
                        <a:rPr lang="en-US" sz="1600" kern="14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likb</a:t>
                      </a:r>
                      <a:r>
                        <a:rPr lang="en-US" sz="1600" kern="1400" spc="-5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aya</a:t>
                      </a:r>
                      <a:r>
                        <a:rPr lang="en-US" sz="1600" kern="14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n</a:t>
                      </a: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/O</a:t>
                      </a:r>
                      <a:r>
                        <a:rPr lang="en-US" sz="1600" kern="1400" spc="-1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v</a:t>
                      </a:r>
                      <a:r>
                        <a:rPr lang="en-US" sz="1600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e</a:t>
                      </a:r>
                      <a:r>
                        <a:rPr lang="en-US" sz="1600" kern="1400" spc="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rs</a:t>
                      </a:r>
                      <a:r>
                        <a:rPr lang="en-US" sz="1600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ea</a:t>
                      </a: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s</a:t>
                      </a:r>
                      <a:r>
                        <a:rPr lang="en-US" sz="1600" kern="1400" spc="-5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 </a:t>
                      </a:r>
                      <a:r>
                        <a:rPr lang="en-US" sz="1600" kern="1400" spc="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F</a:t>
                      </a: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ilipi</a:t>
                      </a:r>
                      <a:r>
                        <a:rPr lang="en-US" sz="1600" kern="1400" spc="-1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n</a:t>
                      </a: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os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9906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23,256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51194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48,020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51194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106.48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>
                        <a:alpha val="6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4608">
                <a:tc>
                  <a:txBody>
                    <a:bodyPr/>
                    <a:lstStyle/>
                    <a:p>
                      <a:pPr marL="127635" marR="0" indent="0" algn="l" rtl="0">
                        <a:lnSpc>
                          <a:spcPct val="100000"/>
                        </a:lnSpc>
                        <a:spcBef>
                          <a:spcPts val="65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spc="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L</a:t>
                      </a: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o</a:t>
                      </a:r>
                      <a:r>
                        <a:rPr lang="en-US" sz="1600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ca</a:t>
                      </a: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l/Dom</a:t>
                      </a:r>
                      <a:r>
                        <a:rPr lang="en-US" sz="1600" kern="1400" spc="-1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e</a:t>
                      </a:r>
                      <a:r>
                        <a:rPr lang="en-US" sz="1600" kern="1400" spc="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s</a:t>
                      </a: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tic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9906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1,716,224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51194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1,838,311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51194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7.11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>
                        <a:alpha val="6117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3378">
                <a:tc>
                  <a:txBody>
                    <a:bodyPr/>
                    <a:lstStyle/>
                    <a:p>
                      <a:pPr marL="127635" marR="0" indent="0" algn="l" rtl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600"/>
                        </a:spcAft>
                      </a:pPr>
                      <a:r>
                        <a:rPr lang="en-US" sz="1600" b="1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T</a:t>
                      </a:r>
                      <a:r>
                        <a:rPr lang="en-US" sz="16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otal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9906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1,864,343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51194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2,012,625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51194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7.95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89232">
                <a:tc>
                  <a:txBody>
                    <a:bodyPr/>
                    <a:lstStyle/>
                    <a:p>
                      <a:pPr marL="127635" marR="0" indent="0" algn="l" rtl="0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600"/>
                        </a:spcAft>
                      </a:pPr>
                      <a:r>
                        <a:rPr lang="en-PH" sz="1600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A</a:t>
                      </a:r>
                      <a:r>
                        <a:rPr lang="en-PH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v</a:t>
                      </a:r>
                      <a:r>
                        <a:rPr lang="en-PH" sz="1600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e</a:t>
                      </a:r>
                      <a:r>
                        <a:rPr lang="en-PH" sz="1600" kern="1400" spc="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r</a:t>
                      </a:r>
                      <a:r>
                        <a:rPr lang="en-PH" sz="1600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a</a:t>
                      </a:r>
                      <a:r>
                        <a:rPr lang="en-PH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ge</a:t>
                      </a:r>
                      <a:r>
                        <a:rPr lang="en-PH" sz="1600" kern="1400" spc="-1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 </a:t>
                      </a:r>
                      <a:r>
                        <a:rPr lang="en-PH" sz="1600" kern="1400" spc="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L</a:t>
                      </a:r>
                      <a:r>
                        <a:rPr lang="en-PH" sz="1600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e</a:t>
                      </a:r>
                      <a:r>
                        <a:rPr lang="en-PH" sz="1600" kern="1400" spc="-1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n</a:t>
                      </a:r>
                      <a:r>
                        <a:rPr lang="en-PH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gth</a:t>
                      </a:r>
                      <a:r>
                        <a:rPr lang="en-PH" sz="1600" kern="1400" spc="-3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 </a:t>
                      </a:r>
                      <a:r>
                        <a:rPr lang="en-PH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of</a:t>
                      </a:r>
                      <a:r>
                        <a:rPr lang="en-PH" sz="1600" kern="1400" spc="-1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 </a:t>
                      </a:r>
                      <a:r>
                        <a:rPr lang="en-PH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St</a:t>
                      </a:r>
                      <a:r>
                        <a:rPr lang="en-PH" sz="1600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a</a:t>
                      </a:r>
                      <a:r>
                        <a:rPr lang="en-PH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y</a:t>
                      </a:r>
                      <a:r>
                        <a:rPr lang="en-PH" sz="1600" kern="1400" spc="-2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 </a:t>
                      </a:r>
                      <a:r>
                        <a:rPr lang="en-PH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(n</a:t>
                      </a:r>
                      <a:r>
                        <a:rPr lang="en-PH" sz="1600" kern="1400" spc="-1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o</a:t>
                      </a:r>
                      <a:r>
                        <a:rPr lang="en-PH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.</a:t>
                      </a:r>
                      <a:r>
                        <a:rPr lang="en-PH" sz="1600" kern="1400" spc="-1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 </a:t>
                      </a:r>
                      <a:r>
                        <a:rPr lang="en-PH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of</a:t>
                      </a:r>
                      <a:r>
                        <a:rPr lang="en-PH" sz="1600" kern="1400" spc="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 </a:t>
                      </a:r>
                      <a:r>
                        <a:rPr lang="en-PH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d</a:t>
                      </a:r>
                      <a:r>
                        <a:rPr lang="en-PH" sz="1600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ay</a:t>
                      </a:r>
                      <a:r>
                        <a:rPr lang="en-PH" sz="1600" kern="1400" spc="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s</a:t>
                      </a:r>
                      <a:r>
                        <a:rPr lang="en-PH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)</a:t>
                      </a:r>
                      <a:endParaRPr lang="en-PH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9906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4.0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51194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3.6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51194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89232">
                <a:tc>
                  <a:txBody>
                    <a:bodyPr/>
                    <a:lstStyle/>
                    <a:p>
                      <a:pPr marL="127635" marR="0" indent="0" algn="l" rtl="0">
                        <a:lnSpc>
                          <a:spcPct val="100000"/>
                        </a:lnSpc>
                        <a:spcBef>
                          <a:spcPts val="65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A</a:t>
                      </a: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v</a:t>
                      </a:r>
                      <a:r>
                        <a:rPr lang="en-US" sz="1600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e</a:t>
                      </a:r>
                      <a:r>
                        <a:rPr lang="en-US" sz="1600" kern="1400" spc="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r</a:t>
                      </a:r>
                      <a:r>
                        <a:rPr lang="en-US" sz="1600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a</a:t>
                      </a: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ge</a:t>
                      </a:r>
                      <a:r>
                        <a:rPr lang="en-US" sz="1600" kern="1400" spc="-1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 </a:t>
                      </a:r>
                      <a:r>
                        <a:rPr lang="en-US" sz="1600" kern="1400" spc="-1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D</a:t>
                      </a:r>
                      <a:r>
                        <a:rPr lang="en-US" sz="1600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a</a:t>
                      </a: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ily</a:t>
                      </a:r>
                      <a:r>
                        <a:rPr lang="en-US" sz="1600" kern="1400" spc="-1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 E</a:t>
                      </a: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xp</a:t>
                      </a:r>
                      <a:r>
                        <a:rPr lang="en-US" sz="1600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e</a:t>
                      </a: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nditu</a:t>
                      </a:r>
                      <a:r>
                        <a:rPr lang="en-US" sz="1600" kern="1400" spc="-1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r</a:t>
                      </a:r>
                      <a:r>
                        <a:rPr lang="en-US" sz="1600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e</a:t>
                      </a: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s </a:t>
                      </a:r>
                      <a:r>
                        <a:rPr lang="en-US" sz="1600" kern="1400" spc="-1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(</a:t>
                      </a:r>
                      <a:r>
                        <a:rPr lang="en-US" sz="1600" kern="1400" spc="5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P</a:t>
                      </a:r>
                      <a:r>
                        <a:rPr lang="en-US" sz="1600" kern="14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hp</a:t>
                      </a: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/d</a:t>
                      </a:r>
                      <a:r>
                        <a:rPr lang="en-US" sz="1600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ay)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9906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3,964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51194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4,270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51194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7.72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89232">
                <a:tc>
                  <a:txBody>
                    <a:bodyPr/>
                    <a:lstStyle/>
                    <a:p>
                      <a:pPr marL="127635" marR="0" indent="0" algn="l" rtl="0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600"/>
                        </a:spcAft>
                      </a:pPr>
                      <a:r>
                        <a:rPr lang="en-PH" sz="1600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E</a:t>
                      </a:r>
                      <a:r>
                        <a:rPr lang="en-PH" sz="1600" kern="1400" spc="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s</a:t>
                      </a:r>
                      <a:r>
                        <a:rPr lang="en-PH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timat</a:t>
                      </a:r>
                      <a:r>
                        <a:rPr lang="en-PH" sz="1600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e</a:t>
                      </a:r>
                      <a:r>
                        <a:rPr lang="en-PH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d</a:t>
                      </a:r>
                      <a:r>
                        <a:rPr lang="en-PH" sz="1600" kern="1400" spc="-4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 </a:t>
                      </a:r>
                      <a:r>
                        <a:rPr lang="en-PH" sz="1600" kern="1400" spc="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T</a:t>
                      </a:r>
                      <a:r>
                        <a:rPr lang="en-PH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o</a:t>
                      </a:r>
                      <a:r>
                        <a:rPr lang="en-PH" sz="1600" kern="1400" spc="-1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u</a:t>
                      </a:r>
                      <a:r>
                        <a:rPr lang="en-PH" sz="1600" kern="1400" spc="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r</a:t>
                      </a:r>
                      <a:r>
                        <a:rPr lang="en-PH" sz="1600" kern="1400" spc="-1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i</a:t>
                      </a:r>
                      <a:r>
                        <a:rPr lang="en-PH" sz="1600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s</a:t>
                      </a:r>
                      <a:r>
                        <a:rPr lang="en-PH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t</a:t>
                      </a:r>
                      <a:r>
                        <a:rPr lang="en-PH" sz="1600" kern="1400" spc="-1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 </a:t>
                      </a:r>
                      <a:r>
                        <a:rPr lang="en-PH" sz="1600" kern="1400" spc="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R</a:t>
                      </a:r>
                      <a:r>
                        <a:rPr lang="en-PH" sz="1600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ece</a:t>
                      </a:r>
                      <a:r>
                        <a:rPr lang="en-PH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ipts</a:t>
                      </a:r>
                      <a:r>
                        <a:rPr lang="en-PH" sz="1600" kern="1400" spc="-3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 </a:t>
                      </a:r>
                      <a:r>
                        <a:rPr lang="en-PH" sz="1600" kern="1400" spc="-1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(</a:t>
                      </a:r>
                      <a:r>
                        <a:rPr lang="en-PH" sz="1600" kern="1400" spc="5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P</a:t>
                      </a:r>
                      <a:r>
                        <a:rPr lang="en-PH" sz="1600" kern="14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hp</a:t>
                      </a:r>
                      <a:r>
                        <a:rPr lang="en-PH" sz="1600" kern="1400" spc="-2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 </a:t>
                      </a:r>
                      <a:r>
                        <a:rPr lang="en-PH" sz="1600" kern="1400" spc="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B</a:t>
                      </a:r>
                      <a:r>
                        <a:rPr lang="en-PH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illio</a:t>
                      </a:r>
                      <a:r>
                        <a:rPr lang="en-PH" sz="1600" kern="1400" spc="-1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n</a:t>
                      </a:r>
                      <a:r>
                        <a:rPr lang="en-PH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)</a:t>
                      </a:r>
                      <a:endParaRPr lang="en-PH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9906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29.56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51194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30.94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51194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4.66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31241">
                <a:tc>
                  <a:txBody>
                    <a:bodyPr/>
                    <a:lstStyle/>
                    <a:p>
                      <a:pPr marL="127635" marR="0" indent="0" algn="l" rtl="0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en-PH" sz="16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E</a:t>
                      </a:r>
                      <a:r>
                        <a:rPr lang="en-PH" sz="1600" b="1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s</a:t>
                      </a:r>
                      <a:r>
                        <a:rPr lang="en-PH" sz="16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t</a:t>
                      </a:r>
                      <a:r>
                        <a:rPr lang="en-PH" sz="1600" b="1" kern="1400" spc="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im</a:t>
                      </a:r>
                      <a:r>
                        <a:rPr lang="en-PH" sz="1600" b="1" kern="1400" spc="-1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a</a:t>
                      </a:r>
                      <a:r>
                        <a:rPr lang="en-PH" sz="16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ted</a:t>
                      </a:r>
                      <a:r>
                        <a:rPr lang="en-PH" sz="1600" b="1" kern="1400" spc="-3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 </a:t>
                      </a:r>
                      <a:r>
                        <a:rPr lang="en-PH" sz="16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Ec</a:t>
                      </a:r>
                      <a:r>
                        <a:rPr lang="en-PH" sz="1600" b="1" kern="1400" spc="-1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o</a:t>
                      </a:r>
                      <a:r>
                        <a:rPr lang="en-PH" sz="16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n</a:t>
                      </a:r>
                      <a:r>
                        <a:rPr lang="en-PH" sz="1600" b="1" kern="1400" spc="-1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o</a:t>
                      </a:r>
                      <a:r>
                        <a:rPr lang="en-PH" sz="1600" b="1" kern="1400" spc="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m</a:t>
                      </a:r>
                      <a:r>
                        <a:rPr lang="en-PH" sz="16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ic</a:t>
                      </a:r>
                      <a:r>
                        <a:rPr lang="en-PH" sz="1600" b="1" kern="1400" spc="-3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 </a:t>
                      </a:r>
                      <a:r>
                        <a:rPr lang="en-PH" sz="1600" b="1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B</a:t>
                      </a:r>
                      <a:r>
                        <a:rPr lang="en-PH" sz="16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e</a:t>
                      </a:r>
                      <a:r>
                        <a:rPr lang="en-PH" sz="1600" b="1" kern="1400" spc="-2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n</a:t>
                      </a:r>
                      <a:r>
                        <a:rPr lang="en-PH" sz="16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efi</a:t>
                      </a:r>
                      <a:r>
                        <a:rPr lang="en-PH" sz="1600" b="1" kern="1400" spc="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t</a:t>
                      </a:r>
                      <a:r>
                        <a:rPr lang="en-PH" sz="16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s</a:t>
                      </a:r>
                      <a:endParaRPr lang="en-PH" sz="1600" b="1" kern="1400" spc="-5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  <a:p>
                      <a:pPr marL="127635" marR="0" indent="0" algn="l" rtl="0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en-PH" sz="1600" b="1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(</a:t>
                      </a:r>
                      <a:r>
                        <a:rPr lang="en-PH" sz="1600" b="1" kern="1400" spc="-5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P</a:t>
                      </a:r>
                      <a:r>
                        <a:rPr lang="en-PH" sz="1600" b="1" kern="1400" spc="5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hp</a:t>
                      </a:r>
                      <a:r>
                        <a:rPr lang="en-PH" sz="1600" b="0" kern="1400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PH" sz="1600" b="1" kern="1400" spc="-5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B</a:t>
                      </a:r>
                      <a:r>
                        <a:rPr lang="en-PH" sz="16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illio</a:t>
                      </a:r>
                      <a:r>
                        <a:rPr lang="en-PH" sz="1600" b="1" kern="1400" spc="-1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n</a:t>
                      </a:r>
                      <a:r>
                        <a:rPr lang="en-PH" sz="16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)</a:t>
                      </a:r>
                      <a:endParaRPr lang="en-PH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9906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65.03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51194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68.06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51194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4.65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448547" y="2103239"/>
            <a:ext cx="3300672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P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Recent Awards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381713"/>
              </p:ext>
            </p:extLst>
          </p:nvPr>
        </p:nvGraphicFramePr>
        <p:xfrm>
          <a:off x="8110636" y="2564904"/>
          <a:ext cx="3976494" cy="2054049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5435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8867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4424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3713">
                <a:tc>
                  <a:txBody>
                    <a:bodyPr/>
                    <a:lstStyle/>
                    <a:p>
                      <a:pPr algn="ctr"/>
                      <a:r>
                        <a:rPr lang="en-PH" sz="1600" dirty="0"/>
                        <a:t>Award Title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dirty="0"/>
                        <a:t>Year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dirty="0"/>
                        <a:t>Award</a:t>
                      </a:r>
                      <a:r>
                        <a:rPr lang="en-PH" sz="1600" baseline="0" dirty="0"/>
                        <a:t> Giving Body</a:t>
                      </a:r>
                      <a:endParaRPr lang="en-PH" sz="16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20336">
                <a:tc>
                  <a:txBody>
                    <a:bodyPr/>
                    <a:lstStyle/>
                    <a:p>
                      <a:r>
                        <a:rPr lang="en-PH" sz="1600" dirty="0"/>
                        <a:t>ASEAN Clean Tourist City Standard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PH" sz="1600" dirty="0"/>
                        <a:t>2018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PH" sz="1600" dirty="0" smtClean="0"/>
                        <a:t>ASEAN/Dept. of </a:t>
                      </a:r>
                      <a:r>
                        <a:rPr lang="en-PH" sz="1600" dirty="0"/>
                        <a:t>Tourism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0" name="Picture 2" descr="C:\Users\ACER\Downloads\Copy of 32in × 18in – Untitled Design (9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92" t="79420" r="5117" b="7991"/>
          <a:stretch/>
        </p:blipFill>
        <p:spPr bwMode="auto">
          <a:xfrm>
            <a:off x="15418" y="-27383"/>
            <a:ext cx="1945272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10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/>
              <a:t>Vital Health Statistics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t>8</a:t>
            </a:fld>
            <a:endParaRPr kumimoji="1" lang="ja-JP" alt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389532"/>
              </p:ext>
            </p:extLst>
          </p:nvPr>
        </p:nvGraphicFramePr>
        <p:xfrm>
          <a:off x="1096994" y="1988840"/>
          <a:ext cx="6149546" cy="3555232"/>
        </p:xfrm>
        <a:graphic>
          <a:graphicData uri="http://schemas.openxmlformats.org/drawingml/2006/table">
            <a:tbl>
              <a:tblPr/>
              <a:tblGrid>
                <a:gridCol w="33873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823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364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4338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02802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Indicator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2016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2017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% Change</a:t>
                      </a:r>
                      <a:endParaRPr lang="en-US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4704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PH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% Deliveries by Skilled Births Attendance</a:t>
                      </a:r>
                      <a:endParaRPr lang="en-PH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90</a:t>
                      </a:r>
                      <a:endParaRPr lang="en-US" sz="18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92.09</a:t>
                      </a:r>
                      <a:endParaRPr lang="en-US" sz="18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2.09</a:t>
                      </a:r>
                      <a:endParaRPr lang="en-US" sz="18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5322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% Fully Immunized Mothers (FIM)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53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56</a:t>
                      </a:r>
                      <a:endParaRPr lang="en-US" sz="18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3.0</a:t>
                      </a:r>
                      <a:endParaRPr lang="en-US" sz="18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5322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% Contraceptive Prevalence Rate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50.70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61.2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10.5</a:t>
                      </a:r>
                      <a:endParaRPr lang="en-US" sz="18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07056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Prevalence Rate of Malnourished Children </a:t>
                      </a:r>
                      <a:endParaRPr lang="en-PH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(0-5years old)</a:t>
                      </a:r>
                      <a:endParaRPr lang="en-PH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3.30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3.06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0.24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04704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PH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% Households with access to potable water</a:t>
                      </a:r>
                      <a:endParaRPr lang="en-PH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98.80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98.80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-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5322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% Households with sanitary toilets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91.60</a:t>
                      </a:r>
                      <a:endParaRPr lang="en-US" sz="18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92.34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0.74</a:t>
                      </a:r>
                      <a:endParaRPr lang="en-US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91" marR="54091" marT="0" marB="0"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86481" y="1941097"/>
            <a:ext cx="3300672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P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Recent Awards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717808"/>
              </p:ext>
            </p:extLst>
          </p:nvPr>
        </p:nvGraphicFramePr>
        <p:xfrm>
          <a:off x="7351630" y="2420888"/>
          <a:ext cx="4287398" cy="2188193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9739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531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603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3713">
                <a:tc>
                  <a:txBody>
                    <a:bodyPr/>
                    <a:lstStyle/>
                    <a:p>
                      <a:pPr algn="ctr"/>
                      <a:r>
                        <a:rPr lang="en-PH" sz="1600" dirty="0"/>
                        <a:t>Award Title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dirty="0"/>
                        <a:t>Year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dirty="0"/>
                        <a:t>Award</a:t>
                      </a:r>
                      <a:r>
                        <a:rPr lang="en-PH" sz="1600" baseline="0" dirty="0"/>
                        <a:t> Giving Body</a:t>
                      </a:r>
                      <a:endParaRPr lang="en-PH" sz="16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20336">
                <a:tc>
                  <a:txBody>
                    <a:bodyPr/>
                    <a:lstStyle/>
                    <a:p>
                      <a:r>
                        <a:rPr lang="en-PH" sz="1600" dirty="0"/>
                        <a:t>Champion for Health Governance, Excellence in Government for Healthy Communities Awards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PH" sz="1600" dirty="0"/>
                        <a:t>2017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PH" sz="1600" dirty="0"/>
                        <a:t>Department of Health (DOH)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734" y="4385768"/>
            <a:ext cx="2769235" cy="2077085"/>
          </a:xfrm>
          <a:prstGeom prst="rect">
            <a:avLst/>
          </a:prstGeom>
        </p:spPr>
      </p:pic>
      <p:pic>
        <p:nvPicPr>
          <p:cNvPr id="10" name="Picture 2" descr="C:\Users\ACER\Downloads\Copy of 32in × 18in – Untitled Design (9)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92" t="79420" r="5117" b="7991"/>
          <a:stretch/>
        </p:blipFill>
        <p:spPr bwMode="auto">
          <a:xfrm>
            <a:off x="15418" y="-27383"/>
            <a:ext cx="1945272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418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/>
              <a:t>Peace and Order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t>9</a:t>
            </a:fld>
            <a:endParaRPr kumimoji="1" lang="ja-JP" alt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184379"/>
              </p:ext>
            </p:extLst>
          </p:nvPr>
        </p:nvGraphicFramePr>
        <p:xfrm>
          <a:off x="1197868" y="1988840"/>
          <a:ext cx="6424891" cy="2519410"/>
        </p:xfrm>
        <a:graphic>
          <a:graphicData uri="http://schemas.openxmlformats.org/drawingml/2006/table">
            <a:tbl>
              <a:tblPr/>
              <a:tblGrid>
                <a:gridCol w="33627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206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206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2069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60953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ts val="800"/>
                        </a:lnSpc>
                        <a:spcBef>
                          <a:spcPts val="35"/>
                        </a:spcBef>
                        <a:spcAft>
                          <a:spcPts val="600"/>
                        </a:spcAft>
                      </a:pPr>
                      <a:r>
                        <a:rPr lang="en-US" sz="1400" b="1" kern="140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 </a:t>
                      </a:r>
                      <a:r>
                        <a:rPr lang="en-US" sz="1800" b="1" kern="1400" spc="5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I</a:t>
                      </a:r>
                      <a:r>
                        <a:rPr lang="en-US" sz="1800" b="1" kern="140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ndicat</a:t>
                      </a:r>
                      <a:r>
                        <a:rPr lang="en-US" sz="1800" b="1" kern="1400" spc="5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o</a:t>
                      </a:r>
                      <a:r>
                        <a:rPr lang="en-US" sz="1800" b="1" kern="140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0630" indent="0" algn="ctr" rtl="0">
                        <a:lnSpc>
                          <a:spcPts val="750"/>
                        </a:lnSpc>
                        <a:spcBef>
                          <a:spcPts val="50"/>
                        </a:spcBef>
                        <a:spcAft>
                          <a:spcPts val="600"/>
                        </a:spcAft>
                      </a:pPr>
                      <a:r>
                        <a:rPr lang="en-US" sz="1800" b="1" kern="140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2016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0630" indent="0" algn="ctr" rtl="0">
                        <a:lnSpc>
                          <a:spcPts val="750"/>
                        </a:lnSpc>
                        <a:spcBef>
                          <a:spcPts val="50"/>
                        </a:spcBef>
                        <a:spcAft>
                          <a:spcPts val="600"/>
                        </a:spcAft>
                      </a:pPr>
                      <a:r>
                        <a:rPr lang="en-US" sz="1800" b="1" kern="140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2017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10630" indent="0" algn="ctr" rtl="0">
                        <a:lnSpc>
                          <a:spcPts val="750"/>
                        </a:lnSpc>
                        <a:spcBef>
                          <a:spcPts val="50"/>
                        </a:spcBef>
                        <a:spcAft>
                          <a:spcPts val="600"/>
                        </a:spcAft>
                      </a:pPr>
                      <a:r>
                        <a:rPr lang="en-US" sz="1800" b="1" kern="140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% </a:t>
                      </a:r>
                    </a:p>
                    <a:p>
                      <a:pPr marR="10630" indent="0" algn="ctr" rtl="0">
                        <a:lnSpc>
                          <a:spcPts val="750"/>
                        </a:lnSpc>
                        <a:spcBef>
                          <a:spcPts val="50"/>
                        </a:spcBef>
                        <a:spcAft>
                          <a:spcPts val="600"/>
                        </a:spcAft>
                      </a:pPr>
                      <a:r>
                        <a:rPr lang="en-US" sz="1800" b="1" kern="140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Change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19183">
                <a:tc>
                  <a:txBody>
                    <a:bodyPr/>
                    <a:lstStyle/>
                    <a:p>
                      <a:pPr marL="56096" marR="0" indent="0" algn="l" rtl="0">
                        <a:lnSpc>
                          <a:spcPct val="119000"/>
                        </a:lnSpc>
                        <a:spcBef>
                          <a:spcPts val="440"/>
                        </a:spcBef>
                        <a:spcAft>
                          <a:spcPts val="600"/>
                        </a:spcAft>
                      </a:pPr>
                      <a:r>
                        <a:rPr lang="en-US" sz="1800" b="1" kern="1400" spc="-5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C</a:t>
                      </a:r>
                      <a:r>
                        <a:rPr lang="en-US" sz="1800" b="1" kern="1400" spc="5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r</a:t>
                      </a:r>
                      <a:r>
                        <a:rPr lang="en-US" sz="1800" b="1" kern="140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i</a:t>
                      </a:r>
                      <a:r>
                        <a:rPr lang="en-US" sz="1800" b="1" kern="1400" spc="5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m</a:t>
                      </a:r>
                      <a:r>
                        <a:rPr lang="en-US" sz="1800" b="1" kern="140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es</a:t>
                      </a:r>
                      <a:r>
                        <a:rPr lang="en-US" sz="1800" b="1" kern="1400" spc="-25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 </a:t>
                      </a:r>
                      <a:r>
                        <a:rPr lang="en-US" sz="1800" b="1" kern="1400" spc="5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r</a:t>
                      </a:r>
                      <a:r>
                        <a:rPr lang="en-US" sz="1800" b="1" kern="140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e</a:t>
                      </a:r>
                      <a:r>
                        <a:rPr lang="en-US" sz="1800" b="1" kern="1400" spc="-1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p</a:t>
                      </a:r>
                      <a:r>
                        <a:rPr lang="en-US" sz="1800" b="1" kern="140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o</a:t>
                      </a:r>
                      <a:r>
                        <a:rPr lang="en-US" sz="1800" b="1" kern="1400" spc="5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r</a:t>
                      </a:r>
                      <a:r>
                        <a:rPr lang="en-US" sz="1800" b="1" kern="140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t</a:t>
                      </a:r>
                      <a:r>
                        <a:rPr lang="en-US" sz="1800" b="1" kern="1400" spc="-1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e</a:t>
                      </a:r>
                      <a:r>
                        <a:rPr lang="en-US" sz="1800" b="1" kern="140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d</a:t>
                      </a:r>
                      <a:endParaRPr lang="en-US" sz="1800" kern="1400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193421" indent="0" algn="r" rtl="0">
                        <a:lnSpc>
                          <a:spcPct val="119000"/>
                        </a:lnSpc>
                        <a:spcBef>
                          <a:spcPts val="44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solidFill>
                            <a:schemeClr val="tx2"/>
                          </a:solidFill>
                          <a:effectLst/>
                          <a:latin typeface="Tw Cen MT" panose="020B0602020104020603" pitchFamily="34" charset="0"/>
                        </a:rPr>
                        <a:t>10,269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193421" indent="0" algn="r" rtl="0">
                        <a:lnSpc>
                          <a:spcPct val="119000"/>
                        </a:lnSpc>
                        <a:spcBef>
                          <a:spcPts val="44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7,576</a:t>
                      </a:r>
                      <a:endParaRPr lang="en-US" sz="1800" kern="1400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193421" indent="0" algn="r" rtl="0">
                        <a:lnSpc>
                          <a:spcPct val="119000"/>
                        </a:lnSpc>
                        <a:spcBef>
                          <a:spcPts val="44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solidFill>
                            <a:schemeClr val="tx2"/>
                          </a:solidFill>
                          <a:effectLst/>
                          <a:latin typeface="Tw Cen MT" panose="020B0602020104020603" pitchFamily="34" charset="0"/>
                        </a:rPr>
                        <a:t>-26.22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705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9637">
                <a:tc>
                  <a:txBody>
                    <a:bodyPr/>
                    <a:lstStyle/>
                    <a:p>
                      <a:pPr marL="56096" marR="0" indent="0" algn="l" rtl="0">
                        <a:lnSpc>
                          <a:spcPct val="119000"/>
                        </a:lnSpc>
                        <a:spcBef>
                          <a:spcPts val="440"/>
                        </a:spcBef>
                        <a:spcAft>
                          <a:spcPts val="600"/>
                        </a:spcAft>
                      </a:pPr>
                      <a:r>
                        <a:rPr lang="en-US" sz="1800" b="1" kern="140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%</a:t>
                      </a:r>
                      <a:r>
                        <a:rPr lang="en-US" sz="1800" b="1" kern="1400" spc="-5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 C</a:t>
                      </a:r>
                      <a:r>
                        <a:rPr lang="en-US" sz="1800" b="1" kern="1400" spc="5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r</a:t>
                      </a:r>
                      <a:r>
                        <a:rPr lang="en-US" sz="1800" b="1" kern="1400" spc="-1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i</a:t>
                      </a:r>
                      <a:r>
                        <a:rPr lang="en-US" sz="1800" b="1" kern="1400" spc="5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m</a:t>
                      </a:r>
                      <a:r>
                        <a:rPr lang="en-US" sz="1800" b="1" kern="140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e</a:t>
                      </a:r>
                      <a:r>
                        <a:rPr lang="en-US" sz="1800" b="1" kern="1400" spc="-15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 </a:t>
                      </a:r>
                      <a:r>
                        <a:rPr lang="en-US" sz="1800" b="1" kern="140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Sol</a:t>
                      </a:r>
                      <a:r>
                        <a:rPr lang="en-US" sz="1800" b="1" kern="1400" spc="-1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u</a:t>
                      </a:r>
                      <a:r>
                        <a:rPr lang="en-US" sz="1800" b="1" kern="140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t</a:t>
                      </a:r>
                      <a:r>
                        <a:rPr lang="en-US" sz="1800" b="1" kern="1400" spc="5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i</a:t>
                      </a:r>
                      <a:r>
                        <a:rPr lang="en-US" sz="1800" b="1" kern="140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on</a:t>
                      </a:r>
                      <a:r>
                        <a:rPr lang="en-US" sz="1800" b="1" kern="1400" spc="-5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 </a:t>
                      </a:r>
                      <a:r>
                        <a:rPr lang="en-US" sz="1800" b="1" kern="140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E</a:t>
                      </a:r>
                      <a:r>
                        <a:rPr lang="en-US" sz="1800" b="1" kern="1400" spc="-1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f</a:t>
                      </a:r>
                      <a:r>
                        <a:rPr lang="en-US" sz="1800" b="1" kern="140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ficie</a:t>
                      </a:r>
                      <a:r>
                        <a:rPr lang="en-US" sz="1800" b="1" kern="1400" spc="-1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n</a:t>
                      </a:r>
                      <a:r>
                        <a:rPr lang="en-US" sz="1800" b="1" kern="140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cy</a:t>
                      </a:r>
                      <a:endParaRPr lang="en-US" sz="1800" kern="1400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193421" indent="0" algn="r" rtl="0">
                        <a:lnSpc>
                          <a:spcPct val="119000"/>
                        </a:lnSpc>
                        <a:spcBef>
                          <a:spcPts val="44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solidFill>
                            <a:schemeClr val="tx2"/>
                          </a:solidFill>
                          <a:effectLst/>
                          <a:latin typeface="Tw Cen MT" panose="020B0602020104020603" pitchFamily="34" charset="0"/>
                        </a:rPr>
                        <a:t>79.64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193421" indent="0" algn="r" rtl="0">
                        <a:lnSpc>
                          <a:spcPct val="119000"/>
                        </a:lnSpc>
                        <a:spcBef>
                          <a:spcPts val="44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87.54</a:t>
                      </a:r>
                      <a:endParaRPr lang="en-US" sz="1800" kern="1400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193421" indent="0" algn="r" rtl="0">
                        <a:lnSpc>
                          <a:spcPct val="119000"/>
                        </a:lnSpc>
                        <a:spcBef>
                          <a:spcPts val="44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solidFill>
                            <a:schemeClr val="tx2"/>
                          </a:solidFill>
                          <a:effectLst/>
                          <a:latin typeface="Tw Cen MT" panose="020B0602020104020603" pitchFamily="34" charset="0"/>
                        </a:rPr>
                        <a:t>9.91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705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9637">
                <a:tc>
                  <a:txBody>
                    <a:bodyPr/>
                    <a:lstStyle/>
                    <a:p>
                      <a:pPr marL="56096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800" b="1" kern="1400" spc="-5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M</a:t>
                      </a:r>
                      <a:r>
                        <a:rPr lang="en-PH" sz="1800" b="1" kern="140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on</a:t>
                      </a:r>
                      <a:r>
                        <a:rPr lang="en-PH" sz="1800" b="1" kern="1400" spc="-1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t</a:t>
                      </a:r>
                      <a:r>
                        <a:rPr lang="en-PH" sz="1800" b="1" kern="140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hly </a:t>
                      </a:r>
                      <a:r>
                        <a:rPr lang="en-PH" sz="1800" b="1" kern="1400" spc="-5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C</a:t>
                      </a:r>
                      <a:r>
                        <a:rPr lang="en-PH" sz="1800" b="1" kern="1400" spc="5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r</a:t>
                      </a:r>
                      <a:r>
                        <a:rPr lang="en-PH" sz="1800" b="1" kern="1400" spc="-1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i</a:t>
                      </a:r>
                      <a:r>
                        <a:rPr lang="en-PH" sz="1800" b="1" kern="1400" spc="5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m</a:t>
                      </a:r>
                      <a:r>
                        <a:rPr lang="en-PH" sz="1800" b="1" kern="140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e</a:t>
                      </a:r>
                      <a:r>
                        <a:rPr lang="en-PH" sz="1800" b="1" kern="1400" spc="-15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 </a:t>
                      </a:r>
                      <a:r>
                        <a:rPr lang="en-PH" sz="1800" b="1" kern="1400" spc="1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R</a:t>
                      </a:r>
                      <a:r>
                        <a:rPr lang="en-PH" sz="1800" b="1" kern="140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ate /</a:t>
                      </a:r>
                      <a:r>
                        <a:rPr lang="en-PH" sz="1400" b="1" kern="1400" spc="5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 </a:t>
                      </a:r>
                      <a:r>
                        <a:rPr lang="en-PH" sz="1400" b="1" kern="1400" spc="-15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100</a:t>
                      </a:r>
                      <a:r>
                        <a:rPr lang="en-PH" sz="1400" b="1" kern="140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,000 </a:t>
                      </a:r>
                      <a:r>
                        <a:rPr lang="en-PH" sz="1400" b="1" kern="1400" dirty="0" err="1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po</a:t>
                      </a:r>
                      <a:r>
                        <a:rPr lang="en-PH" sz="1400" b="1" kern="1400" spc="5" dirty="0" err="1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p</a:t>
                      </a:r>
                      <a:r>
                        <a:rPr lang="en-PH" sz="1400" b="1" kern="1400" dirty="0" err="1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’n</a:t>
                      </a:r>
                      <a:endParaRPr lang="en-PH" sz="1400" kern="1400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193421" indent="0" algn="r" rtl="0">
                        <a:lnSpc>
                          <a:spcPct val="119000"/>
                        </a:lnSpc>
                        <a:spcBef>
                          <a:spcPts val="44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solidFill>
                            <a:schemeClr val="tx2"/>
                          </a:solidFill>
                          <a:effectLst/>
                          <a:latin typeface="Tw Cen MT" panose="020B0602020104020603" pitchFamily="34" charset="0"/>
                        </a:rPr>
                        <a:t>52.74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193421" indent="0" algn="r" rtl="0">
                        <a:lnSpc>
                          <a:spcPct val="119000"/>
                        </a:lnSpc>
                        <a:spcBef>
                          <a:spcPts val="44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solidFill>
                            <a:schemeClr val="tx2"/>
                          </a:solidFill>
                          <a:effectLst/>
                          <a:latin typeface="Tw Cen MT"/>
                        </a:rPr>
                        <a:t>39.00</a:t>
                      </a:r>
                      <a:endParaRPr lang="en-US" sz="1800" kern="1400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705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193421" indent="0" algn="r" rtl="0">
                        <a:lnSpc>
                          <a:spcPct val="119000"/>
                        </a:lnSpc>
                        <a:spcBef>
                          <a:spcPts val="440"/>
                        </a:spcBef>
                        <a:spcAft>
                          <a:spcPts val="600"/>
                        </a:spcAft>
                      </a:pPr>
                      <a:r>
                        <a:rPr lang="en-US" sz="1800" kern="1400" dirty="0">
                          <a:solidFill>
                            <a:schemeClr val="tx2"/>
                          </a:solidFill>
                          <a:effectLst/>
                          <a:latin typeface="Tw Cen MT" panose="020B0602020104020603" pitchFamily="34" charset="0"/>
                        </a:rPr>
                        <a:t>-26.05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4705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330750" y="1766946"/>
            <a:ext cx="3300672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P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Recent Awards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798739"/>
              </p:ext>
            </p:extLst>
          </p:nvPr>
        </p:nvGraphicFramePr>
        <p:xfrm>
          <a:off x="7822606" y="2269981"/>
          <a:ext cx="4316961" cy="3939675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0910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80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7784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54545">
                <a:tc>
                  <a:txBody>
                    <a:bodyPr/>
                    <a:lstStyle/>
                    <a:p>
                      <a:pPr algn="ctr"/>
                      <a:r>
                        <a:rPr lang="en-PH" sz="1600" dirty="0"/>
                        <a:t>Award Title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dirty="0"/>
                        <a:t>Year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600" dirty="0"/>
                        <a:t>Award</a:t>
                      </a:r>
                      <a:r>
                        <a:rPr lang="en-PH" sz="1600" baseline="0" dirty="0"/>
                        <a:t> Giving Body</a:t>
                      </a:r>
                      <a:endParaRPr lang="en-PH" sz="16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25836">
                <a:tc>
                  <a:txBody>
                    <a:bodyPr/>
                    <a:lstStyle/>
                    <a:p>
                      <a:r>
                        <a:rPr lang="en-PH" sz="1600" dirty="0"/>
                        <a:t>Special Recognition as Most Peaceful &amp; Safest</a:t>
                      </a:r>
                      <a:r>
                        <a:rPr lang="en-PH" sz="1600" baseline="0" dirty="0"/>
                        <a:t> City in Southeast Asia</a:t>
                      </a:r>
                      <a:endParaRPr lang="en-PH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PH" sz="1600" dirty="0"/>
                        <a:t>2018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PH" sz="1600" dirty="0"/>
                        <a:t>Philippine Chamber of Commerce &amp; Industry </a:t>
                      </a:r>
                      <a:r>
                        <a:rPr lang="en-PH" sz="1400" dirty="0"/>
                        <a:t>(PCCI)/</a:t>
                      </a:r>
                    </a:p>
                    <a:p>
                      <a:r>
                        <a:rPr lang="en-PH" sz="1400" dirty="0" err="1"/>
                        <a:t>Numbeo</a:t>
                      </a:r>
                      <a:endParaRPr lang="en-PH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4331">
                <a:tc>
                  <a:txBody>
                    <a:bodyPr/>
                    <a:lstStyle/>
                    <a:p>
                      <a:r>
                        <a:rPr lang="en-PH" sz="1600" dirty="0"/>
                        <a:t>Best City Police Office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PH" sz="1600" dirty="0"/>
                        <a:t>2018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PH" sz="1600" dirty="0"/>
                        <a:t>Philippine National </a:t>
                      </a:r>
                      <a:r>
                        <a:rPr lang="en-PH" sz="1400" dirty="0"/>
                        <a:t>Police (PNP) Camp </a:t>
                      </a:r>
                      <a:r>
                        <a:rPr lang="en-PH" sz="1400" dirty="0" err="1"/>
                        <a:t>Crame</a:t>
                      </a:r>
                      <a:endParaRPr lang="en-PH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16064">
                <a:tc>
                  <a:txBody>
                    <a:bodyPr/>
                    <a:lstStyle/>
                    <a:p>
                      <a:r>
                        <a:rPr lang="en-PH" sz="1600" dirty="0"/>
                        <a:t>Philippine Top Model City - Safe Haven Award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PH" sz="1600" dirty="0"/>
                        <a:t>2018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PH" sz="1600" dirty="0"/>
                        <a:t>The Manila Times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9" name="Picture 2" descr="C:\Users\ACER\Downloads\Copy of 32in × 18in – Untitled Design (9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92" t="79420" r="5117" b="7991"/>
          <a:stretch/>
        </p:blipFill>
        <p:spPr bwMode="auto">
          <a:xfrm>
            <a:off x="15418" y="-27383"/>
            <a:ext cx="1945272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75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082" y="1420696"/>
            <a:ext cx="6704581" cy="1270156"/>
          </a:xfrm>
        </p:spPr>
        <p:txBody>
          <a:bodyPr>
            <a:normAutofit/>
          </a:bodyPr>
          <a:lstStyle/>
          <a:p>
            <a:pPr algn="ctr"/>
            <a:r>
              <a:rPr lang="en-PH" sz="31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 Key Priority Areas,</a:t>
            </a:r>
            <a:br>
              <a:rPr lang="en-PH" sz="31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PH" sz="31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 Doable Projects in 3 years</a:t>
            </a:r>
          </a:p>
        </p:txBody>
      </p:sp>
      <p:pic>
        <p:nvPicPr>
          <p:cNvPr id="17" name="Picture Placeholder 16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5" r="12555"/>
          <a:stretch>
            <a:fillRect/>
          </a:stretch>
        </p:blipFill>
        <p:spPr>
          <a:xfrm>
            <a:off x="6741947" y="893"/>
            <a:ext cx="5446878" cy="6856214"/>
          </a:xfr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31" y="2702931"/>
            <a:ext cx="6845920" cy="1599783"/>
          </a:xfrm>
        </p:spPr>
        <p:txBody>
          <a:bodyPr>
            <a:normAutofit/>
          </a:bodyPr>
          <a:lstStyle/>
          <a:p>
            <a:pPr algn="ctr"/>
            <a:r>
              <a:rPr lang="en-PH" sz="1799" dirty="0"/>
              <a:t>Poverty Alleviation </a:t>
            </a:r>
            <a:r>
              <a:rPr lang="en-PH" sz="1799" dirty="0">
                <a:solidFill>
                  <a:srgbClr val="FF0000"/>
                </a:solidFill>
              </a:rPr>
              <a:t>|</a:t>
            </a:r>
            <a:r>
              <a:rPr lang="en-PH" sz="1799" dirty="0"/>
              <a:t> Infrastructure Development </a:t>
            </a:r>
            <a:r>
              <a:rPr lang="en-PH" sz="1799" dirty="0">
                <a:solidFill>
                  <a:srgbClr val="FF0000"/>
                </a:solidFill>
              </a:rPr>
              <a:t>|</a:t>
            </a:r>
            <a:r>
              <a:rPr lang="en-PH" sz="1799" dirty="0"/>
              <a:t> Solid Waste Management</a:t>
            </a:r>
            <a:r>
              <a:rPr lang="en-PH" sz="1799" dirty="0">
                <a:solidFill>
                  <a:srgbClr val="FF0000"/>
                </a:solidFill>
              </a:rPr>
              <a:t>|</a:t>
            </a:r>
            <a:r>
              <a:rPr lang="en-PH" sz="1799" dirty="0"/>
              <a:t> Health</a:t>
            </a:r>
            <a:r>
              <a:rPr lang="en-PH" sz="1799" dirty="0">
                <a:solidFill>
                  <a:srgbClr val="FF0000"/>
                </a:solidFill>
              </a:rPr>
              <a:t> | </a:t>
            </a:r>
            <a:r>
              <a:rPr lang="en-PH" sz="1799" dirty="0"/>
              <a:t>Education</a:t>
            </a:r>
            <a:r>
              <a:rPr lang="en-PH" sz="1799" dirty="0">
                <a:solidFill>
                  <a:srgbClr val="FF0000"/>
                </a:solidFill>
              </a:rPr>
              <a:t> | </a:t>
            </a:r>
            <a:r>
              <a:rPr lang="en-PH" sz="1799" dirty="0"/>
              <a:t>Agriculture</a:t>
            </a:r>
            <a:r>
              <a:rPr lang="en-PH" sz="1799" dirty="0">
                <a:solidFill>
                  <a:srgbClr val="FF0000"/>
                </a:solidFill>
              </a:rPr>
              <a:t> | </a:t>
            </a:r>
            <a:r>
              <a:rPr lang="en-PH" sz="1799" dirty="0"/>
              <a:t>Tourism </a:t>
            </a:r>
            <a:r>
              <a:rPr lang="en-PH" sz="1799" dirty="0">
                <a:solidFill>
                  <a:srgbClr val="FF0000"/>
                </a:solidFill>
              </a:rPr>
              <a:t>|</a:t>
            </a:r>
            <a:r>
              <a:rPr lang="en-PH" sz="1799" dirty="0"/>
              <a:t> Transportation Planning and Traffic Management </a:t>
            </a:r>
            <a:r>
              <a:rPr lang="en-PH" sz="1799" dirty="0">
                <a:solidFill>
                  <a:srgbClr val="FF0000"/>
                </a:solidFill>
              </a:rPr>
              <a:t>|</a:t>
            </a:r>
            <a:r>
              <a:rPr lang="en-PH" sz="1799" dirty="0"/>
              <a:t> Peace and Order </a:t>
            </a:r>
            <a:r>
              <a:rPr lang="en-PH" sz="1799" dirty="0">
                <a:solidFill>
                  <a:srgbClr val="FF0000"/>
                </a:solidFill>
              </a:rPr>
              <a:t>|</a:t>
            </a:r>
            <a:r>
              <a:rPr lang="en-PH" sz="1799" dirty="0"/>
              <a:t> Disaster Risk Reduction and Mitigation  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01377" y="3967294"/>
            <a:ext cx="5970308" cy="1581693"/>
            <a:chOff x="1132127" y="3960208"/>
            <a:chExt cx="6546995" cy="173447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2127" y="4866918"/>
              <a:ext cx="1067855" cy="792589"/>
            </a:xfrm>
            <a:prstGeom prst="rect">
              <a:avLst/>
            </a:prstGeom>
            <a:ln w="15875">
              <a:solidFill>
                <a:schemeClr val="tx1"/>
              </a:solidFill>
            </a:ln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5635" y="4870728"/>
              <a:ext cx="975107" cy="801093"/>
            </a:xfrm>
            <a:prstGeom prst="rect">
              <a:avLst/>
            </a:prstGeom>
            <a:ln w="15875">
              <a:solidFill>
                <a:schemeClr val="tx1"/>
              </a:solidFill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2635" y="4902091"/>
              <a:ext cx="1056226" cy="792590"/>
            </a:xfrm>
            <a:prstGeom prst="rect">
              <a:avLst/>
            </a:prstGeom>
            <a:ln w="15875">
              <a:solidFill>
                <a:schemeClr val="tx1"/>
              </a:solidFill>
            </a:ln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7164" y="4902091"/>
              <a:ext cx="1131958" cy="792590"/>
            </a:xfrm>
            <a:prstGeom prst="rect">
              <a:avLst/>
            </a:prstGeom>
            <a:ln w="15875">
              <a:solidFill>
                <a:schemeClr val="tx1"/>
              </a:solidFill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3391" y="4902091"/>
              <a:ext cx="1032424" cy="792590"/>
            </a:xfrm>
            <a:prstGeom prst="rect">
              <a:avLst/>
            </a:prstGeom>
            <a:ln w="15875">
              <a:solidFill>
                <a:schemeClr val="tx1"/>
              </a:solidFill>
            </a:ln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2127" y="3960208"/>
              <a:ext cx="1070615" cy="847937"/>
            </a:xfrm>
            <a:prstGeom prst="rect">
              <a:avLst/>
            </a:prstGeom>
            <a:ln w="15875">
              <a:solidFill>
                <a:schemeClr val="tx1"/>
              </a:solidFill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5635" y="3962229"/>
              <a:ext cx="964944" cy="84591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3191" y="3962229"/>
              <a:ext cx="1032624" cy="84591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2635" y="3971902"/>
              <a:ext cx="1050317" cy="84793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4235" y="3975712"/>
              <a:ext cx="1134887" cy="847938"/>
            </a:xfrm>
            <a:prstGeom prst="rect">
              <a:avLst/>
            </a:prstGeom>
            <a:ln w="158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06885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093450" y="1852461"/>
            <a:ext cx="3979292" cy="43848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799"/>
          </a:p>
        </p:txBody>
      </p:sp>
      <p:sp>
        <p:nvSpPr>
          <p:cNvPr id="2" name="Rectangle 1"/>
          <p:cNvSpPr/>
          <p:nvPr/>
        </p:nvSpPr>
        <p:spPr>
          <a:xfrm>
            <a:off x="742758" y="448123"/>
            <a:ext cx="6393035" cy="7692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PH" sz="4399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1. </a:t>
            </a:r>
            <a:r>
              <a:rPr lang="en-PH" sz="3599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POVERTY ALLEVIATION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1271519" y="1852461"/>
            <a:ext cx="7103816" cy="4153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664" indent="-285664">
              <a:buFont typeface="Arial" pitchFamily="34" charset="0"/>
              <a:buChar char="•"/>
            </a:pPr>
            <a:r>
              <a:rPr lang="en-PH" sz="23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Sustainable Livelihood Development Program</a:t>
            </a:r>
          </a:p>
          <a:p>
            <a:endParaRPr lang="en-PH" sz="23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23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Shelter Programs (Relocation Projects/Medium Size Socialized Housing)</a:t>
            </a:r>
          </a:p>
          <a:p>
            <a:pPr marL="285664" indent="-285664">
              <a:buFont typeface="Arial" pitchFamily="34" charset="0"/>
              <a:buChar char="•"/>
            </a:pPr>
            <a:endParaRPr lang="en-PH" sz="23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23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Standardization of Social Services and Residential Care Facilities</a:t>
            </a:r>
          </a:p>
          <a:p>
            <a:pPr marL="285664" indent="-285664">
              <a:buFont typeface="Arial" pitchFamily="34" charset="0"/>
              <a:buChar char="•"/>
            </a:pPr>
            <a:endParaRPr lang="en-PH" sz="23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23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Sustainable Reforestation Program for Upland Tribes</a:t>
            </a:r>
          </a:p>
        </p:txBody>
      </p:sp>
      <p:pic>
        <p:nvPicPr>
          <p:cNvPr id="4" name="Picture 2" descr="C:\Users\ACER\Desktop\20180322_1122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425557" y="4149080"/>
            <a:ext cx="3213471" cy="196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668" y="1945650"/>
            <a:ext cx="3213471" cy="22034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160" y="119828"/>
            <a:ext cx="1235582" cy="116475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893"/>
            <a:ext cx="7135793" cy="118935"/>
          </a:xfrm>
          <a:prstGeom prst="rect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799"/>
          </a:p>
        </p:txBody>
      </p:sp>
    </p:spTree>
    <p:extLst>
      <p:ext uri="{BB962C8B-B14F-4D97-AF65-F5344CB8AC3E}">
        <p14:creationId xmlns:p14="http://schemas.microsoft.com/office/powerpoint/2010/main" val="364185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093450" y="1852461"/>
            <a:ext cx="3979292" cy="44000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799"/>
          </a:p>
        </p:txBody>
      </p:sp>
      <p:sp>
        <p:nvSpPr>
          <p:cNvPr id="2" name="Rectangle 1"/>
          <p:cNvSpPr/>
          <p:nvPr/>
        </p:nvSpPr>
        <p:spPr>
          <a:xfrm>
            <a:off x="735693" y="448123"/>
            <a:ext cx="8800118" cy="7692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PH" sz="4399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2. </a:t>
            </a:r>
            <a:r>
              <a:rPr lang="en-PH" sz="3599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INFRASTRUCTURE DEVELOPMENT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735693" y="1852461"/>
            <a:ext cx="7639642" cy="4400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Construction of Major Road, Highways and Farm to Market roads</a:t>
            </a:r>
          </a:p>
          <a:p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Clean Surface Water as means of potable water supply</a:t>
            </a:r>
          </a:p>
          <a:p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Renewal Energy Development and Usage of Energy Saving Lighting Technology</a:t>
            </a:r>
          </a:p>
          <a:p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Underground Cabling and Piping of Utilities</a:t>
            </a:r>
          </a:p>
          <a:p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Drainage, Sewerage and Water Treatment System Development</a:t>
            </a:r>
          </a:p>
          <a:p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Modernization of Government Buildings and Facilities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668" y="2059844"/>
            <a:ext cx="3290722" cy="1873212"/>
          </a:xfrm>
          <a:prstGeom prst="rect">
            <a:avLst/>
          </a:prstGeom>
        </p:spPr>
      </p:pic>
      <p:pic>
        <p:nvPicPr>
          <p:cNvPr id="7" name="Picture 2" descr="C:\Users\ACER\Desktop\ERROL FILES\CITY ARCHITECT - ACCP PICS\ACCP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" t="7843" r="50000" b="49990"/>
          <a:stretch/>
        </p:blipFill>
        <p:spPr bwMode="auto">
          <a:xfrm>
            <a:off x="8398668" y="4108988"/>
            <a:ext cx="3390176" cy="191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160" y="119828"/>
            <a:ext cx="1235582" cy="116475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-1" y="892"/>
            <a:ext cx="9356716" cy="118936"/>
          </a:xfrm>
          <a:prstGeom prst="rect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799"/>
          </a:p>
        </p:txBody>
      </p:sp>
    </p:spTree>
    <p:extLst>
      <p:ext uri="{BB962C8B-B14F-4D97-AF65-F5344CB8AC3E}">
        <p14:creationId xmlns:p14="http://schemas.microsoft.com/office/powerpoint/2010/main" val="335051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093450" y="1852461"/>
            <a:ext cx="3979292" cy="43128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799"/>
          </a:p>
        </p:txBody>
      </p:sp>
      <p:sp>
        <p:nvSpPr>
          <p:cNvPr id="2" name="Rectangle 1"/>
          <p:cNvSpPr/>
          <p:nvPr/>
        </p:nvSpPr>
        <p:spPr>
          <a:xfrm>
            <a:off x="594491" y="448123"/>
            <a:ext cx="7646256" cy="7692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PH" sz="4399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3. </a:t>
            </a:r>
            <a:r>
              <a:rPr lang="en-PH" sz="3599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SOLID WASTE MANAGEMENT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735693" y="1852461"/>
            <a:ext cx="7639642" cy="1630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664" indent="-285664">
              <a:buFont typeface="Arial" pitchFamily="34" charset="0"/>
              <a:buChar char="•"/>
            </a:pPr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Establishment of Waste to Energy facility</a:t>
            </a:r>
          </a:p>
          <a:p>
            <a:pPr marL="285664" indent="-285664">
              <a:buFont typeface="Arial" pitchFamily="34" charset="0"/>
              <a:buChar char="•"/>
            </a:pPr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Development of New Sanitary Landfill Sites and Solid Wastes Segregation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747" y="2078479"/>
            <a:ext cx="3643357" cy="24306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17"/>
          <a:stretch/>
        </p:blipFill>
        <p:spPr>
          <a:xfrm>
            <a:off x="8240747" y="4581128"/>
            <a:ext cx="3697821" cy="15263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160" y="119828"/>
            <a:ext cx="1235582" cy="116475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-1" y="892"/>
            <a:ext cx="8093451" cy="118936"/>
          </a:xfrm>
          <a:prstGeom prst="rect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799"/>
          </a:p>
        </p:txBody>
      </p:sp>
    </p:spTree>
    <p:extLst>
      <p:ext uri="{BB962C8B-B14F-4D97-AF65-F5344CB8AC3E}">
        <p14:creationId xmlns:p14="http://schemas.microsoft.com/office/powerpoint/2010/main" val="1455117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6195986" y="1509987"/>
            <a:ext cx="5876756" cy="45833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799"/>
          </a:p>
        </p:txBody>
      </p:sp>
      <p:sp>
        <p:nvSpPr>
          <p:cNvPr id="2" name="Rectangle 1"/>
          <p:cNvSpPr/>
          <p:nvPr/>
        </p:nvSpPr>
        <p:spPr>
          <a:xfrm>
            <a:off x="535706" y="448123"/>
            <a:ext cx="2735935" cy="7692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PH" sz="4399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4. </a:t>
            </a:r>
            <a:r>
              <a:rPr lang="en-PH" sz="3599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HEALTH</a:t>
            </a:r>
          </a:p>
        </p:txBody>
      </p:sp>
      <p:sp>
        <p:nvSpPr>
          <p:cNvPr id="3" name="Rectangle 2"/>
          <p:cNvSpPr/>
          <p:nvPr/>
        </p:nvSpPr>
        <p:spPr>
          <a:xfrm>
            <a:off x="735693" y="1852461"/>
            <a:ext cx="7639642" cy="3169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Clean Air Davao Program</a:t>
            </a:r>
          </a:p>
          <a:p>
            <a:pPr marL="285664" indent="-285664">
              <a:buFont typeface="Arial" pitchFamily="34" charset="0"/>
              <a:buChar char="•"/>
            </a:pPr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Health Facility Enhancement Program</a:t>
            </a:r>
          </a:p>
          <a:p>
            <a:pPr marL="285664" indent="-285664">
              <a:buFont typeface="Arial" pitchFamily="34" charset="0"/>
              <a:buChar char="•"/>
            </a:pPr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Inclusive Health Programs/Projects/</a:t>
            </a:r>
          </a:p>
          <a:p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Activities thru “Life-Cycle Approach”</a:t>
            </a:r>
          </a:p>
          <a:p>
            <a:pPr marL="285664" indent="-285664">
              <a:buFont typeface="Arial" pitchFamily="34" charset="0"/>
              <a:buChar char="•"/>
            </a:pPr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Promotion of Healthy Lifestyle</a:t>
            </a:r>
          </a:p>
          <a:p>
            <a:pPr marL="285664" indent="-285664">
              <a:buFont typeface="Arial" pitchFamily="34" charset="0"/>
              <a:buChar char="•"/>
            </a:pPr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Reproductive Health Care Program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28107" y="1852461"/>
            <a:ext cx="2652000" cy="1805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F:\000NSVabstract000\IMG_4768.JPG"/>
          <p:cNvPicPr>
            <a:picLocks noChangeAspect="1" noChangeArrowheads="1"/>
          </p:cNvPicPr>
          <p:nvPr/>
        </p:nvPicPr>
        <p:blipFill rotWithShape="1">
          <a:blip r:embed="rId3" cstate="print"/>
          <a:srcRect l="5737" r="5753" b="16935"/>
          <a:stretch/>
        </p:blipFill>
        <p:spPr bwMode="auto">
          <a:xfrm>
            <a:off x="6322954" y="3740097"/>
            <a:ext cx="2690802" cy="2040925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7" t="52706" r="54286" b="12757"/>
          <a:stretch/>
        </p:blipFill>
        <p:spPr bwMode="auto">
          <a:xfrm>
            <a:off x="9128107" y="3717032"/>
            <a:ext cx="2861563" cy="2063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819" y="1852461"/>
            <a:ext cx="2603945" cy="18050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160" y="119828"/>
            <a:ext cx="1235582" cy="116475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-1" y="892"/>
            <a:ext cx="3172681" cy="118936"/>
          </a:xfrm>
          <a:prstGeom prst="rect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799"/>
          </a:p>
        </p:txBody>
      </p:sp>
    </p:spTree>
    <p:extLst>
      <p:ext uri="{BB962C8B-B14F-4D97-AF65-F5344CB8AC3E}">
        <p14:creationId xmlns:p14="http://schemas.microsoft.com/office/powerpoint/2010/main" val="142447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036157" y="1852461"/>
            <a:ext cx="6036586" cy="42408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799"/>
          </a:p>
        </p:txBody>
      </p:sp>
      <p:sp>
        <p:nvSpPr>
          <p:cNvPr id="2" name="Rectangle 1"/>
          <p:cNvSpPr/>
          <p:nvPr/>
        </p:nvSpPr>
        <p:spPr>
          <a:xfrm>
            <a:off x="535706" y="448123"/>
            <a:ext cx="3699088" cy="7692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PH" sz="4399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5. </a:t>
            </a:r>
            <a:r>
              <a:rPr lang="en-PH" sz="3599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EDUCATION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735693" y="1852461"/>
            <a:ext cx="5300463" cy="2553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664" indent="-285664">
              <a:buFont typeface="Arial" pitchFamily="34" charset="0"/>
              <a:buChar char="•"/>
            </a:pPr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Improvement of Industry-based competencies</a:t>
            </a:r>
          </a:p>
          <a:p>
            <a:pPr marL="285664" indent="-285664">
              <a:buFont typeface="Arial" pitchFamily="34" charset="0"/>
              <a:buChar char="•"/>
            </a:pPr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Sufficiency in Education Facilities and </a:t>
            </a:r>
          </a:p>
          <a:p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Learning Materials</a:t>
            </a:r>
          </a:p>
          <a:p>
            <a:pPr marL="285664" indent="-285664">
              <a:buFont typeface="Arial" pitchFamily="34" charset="0"/>
              <a:buChar char="•"/>
            </a:pPr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Education Scholarship Program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534" y="2095372"/>
            <a:ext cx="5731029" cy="38206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160" y="119828"/>
            <a:ext cx="1235582" cy="116475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1" y="892"/>
            <a:ext cx="4140616" cy="118936"/>
          </a:xfrm>
          <a:prstGeom prst="rect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799"/>
          </a:p>
        </p:txBody>
      </p:sp>
    </p:spTree>
    <p:extLst>
      <p:ext uri="{BB962C8B-B14F-4D97-AF65-F5344CB8AC3E}">
        <p14:creationId xmlns:p14="http://schemas.microsoft.com/office/powerpoint/2010/main" val="329147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036157" y="1942034"/>
            <a:ext cx="6036586" cy="40792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799"/>
          </a:p>
        </p:txBody>
      </p:sp>
      <p:sp>
        <p:nvSpPr>
          <p:cNvPr id="2" name="Rectangle 1"/>
          <p:cNvSpPr/>
          <p:nvPr/>
        </p:nvSpPr>
        <p:spPr>
          <a:xfrm>
            <a:off x="535706" y="448123"/>
            <a:ext cx="4258390" cy="7692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PH" sz="4399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6. </a:t>
            </a:r>
            <a:r>
              <a:rPr lang="en-PH" sz="3599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AGRICULTURE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5693" y="1852461"/>
            <a:ext cx="5300463" cy="2553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Development of Davao City as the  “ Chocolate Capital of the Philippines”</a:t>
            </a:r>
          </a:p>
          <a:p>
            <a:pPr marL="285664" indent="-285664">
              <a:buFont typeface="Arial" pitchFamily="34" charset="0"/>
              <a:buChar char="•"/>
            </a:pPr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Completion of the </a:t>
            </a:r>
            <a:r>
              <a:rPr lang="en-PH" sz="1999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Agri-Pinoy</a:t>
            </a: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Trading Center at </a:t>
            </a:r>
            <a:r>
              <a:rPr lang="en-PH" sz="1999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Daliao</a:t>
            </a:r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Organic Farming and Containerized Gardening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672" y="2173076"/>
            <a:ext cx="2567372" cy="17115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444" y="2119103"/>
            <a:ext cx="2648331" cy="17655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428" y="4217041"/>
            <a:ext cx="2804660" cy="166023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7104" y="4242804"/>
            <a:ext cx="2729918" cy="160870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160" y="119828"/>
            <a:ext cx="1235582" cy="116475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1" y="892"/>
            <a:ext cx="4691803" cy="118936"/>
          </a:xfrm>
          <a:prstGeom prst="rect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799"/>
          </a:p>
        </p:txBody>
      </p:sp>
    </p:spTree>
    <p:extLst>
      <p:ext uri="{BB962C8B-B14F-4D97-AF65-F5344CB8AC3E}">
        <p14:creationId xmlns:p14="http://schemas.microsoft.com/office/powerpoint/2010/main" val="1680101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7255254" y="1852461"/>
            <a:ext cx="4817489" cy="34487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799"/>
          </a:p>
        </p:txBody>
      </p:sp>
      <p:sp>
        <p:nvSpPr>
          <p:cNvPr id="2" name="Rectangle 1"/>
          <p:cNvSpPr/>
          <p:nvPr/>
        </p:nvSpPr>
        <p:spPr>
          <a:xfrm>
            <a:off x="535706" y="448123"/>
            <a:ext cx="3125363" cy="7692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PH" sz="4399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7. </a:t>
            </a:r>
            <a:r>
              <a:rPr lang="en-PH" sz="3599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TOURISM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622" y="1852461"/>
            <a:ext cx="6327006" cy="4400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Tourism Promotion in the South East Asia Region</a:t>
            </a:r>
          </a:p>
          <a:p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Tourism Development Program</a:t>
            </a:r>
          </a:p>
          <a:p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Community Based Tourism Village</a:t>
            </a:r>
          </a:p>
          <a:p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Riverside Development</a:t>
            </a:r>
          </a:p>
          <a:p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Tourism Information Center</a:t>
            </a:r>
          </a:p>
          <a:p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Tourism Development within the context of                environmental regulations</a:t>
            </a:r>
          </a:p>
          <a:p>
            <a:pPr marL="285664" indent="-285664">
              <a:buFont typeface="Arial" pitchFamily="34" charset="0"/>
              <a:buChar char="•"/>
            </a:pPr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550" y="2060849"/>
            <a:ext cx="2163003" cy="1442001"/>
          </a:xfrm>
          <a:prstGeom prst="rect">
            <a:avLst/>
          </a:prstGeom>
        </p:spPr>
      </p:pic>
      <p:pic>
        <p:nvPicPr>
          <p:cNvPr id="6" name="Picture 2" descr="D:\Heavy Files\New folder (3)\Davao Photos\from CITY TOURISM\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48"/>
          <a:stretch/>
        </p:blipFill>
        <p:spPr bwMode="auto">
          <a:xfrm>
            <a:off x="9580775" y="2060848"/>
            <a:ext cx="2133044" cy="144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0775" y="3572406"/>
            <a:ext cx="2133044" cy="1421281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72" t="9412" r="7047" b="53412"/>
          <a:stretch/>
        </p:blipFill>
        <p:spPr bwMode="auto">
          <a:xfrm>
            <a:off x="7371551" y="3572405"/>
            <a:ext cx="2148023" cy="1421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160" y="119828"/>
            <a:ext cx="1235582" cy="116475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892"/>
            <a:ext cx="3661070" cy="118936"/>
          </a:xfrm>
          <a:prstGeom prst="rect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799"/>
          </a:p>
        </p:txBody>
      </p:sp>
    </p:spTree>
    <p:extLst>
      <p:ext uri="{BB962C8B-B14F-4D97-AF65-F5344CB8AC3E}">
        <p14:creationId xmlns:p14="http://schemas.microsoft.com/office/powerpoint/2010/main" val="2127121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7255254" y="1509987"/>
            <a:ext cx="4817489" cy="41512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799"/>
          </a:p>
        </p:txBody>
      </p:sp>
      <p:sp>
        <p:nvSpPr>
          <p:cNvPr id="2" name="Rectangle 1"/>
          <p:cNvSpPr/>
          <p:nvPr/>
        </p:nvSpPr>
        <p:spPr>
          <a:xfrm>
            <a:off x="535707" y="-4406"/>
            <a:ext cx="10420172" cy="1323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60425" indent="-860425"/>
            <a:r>
              <a:rPr lang="en-PH" sz="4399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8.  </a:t>
            </a:r>
            <a:r>
              <a:rPr lang="en-PH" sz="3599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TRANSPORTATION PLANNING AND    	   TRAFFIC MANAGEMENT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621" y="1852461"/>
            <a:ext cx="7098198" cy="1323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Creation of the City Transportation and Traffic Management Office</a:t>
            </a:r>
          </a:p>
          <a:p>
            <a:pPr marL="285664" indent="-285664">
              <a:buFont typeface="Arial" pitchFamily="34" charset="0"/>
              <a:buChar char="•"/>
            </a:pPr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Develop Efficient Public Transportation System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681" y="1852461"/>
            <a:ext cx="1778193" cy="17781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1673" y="1887472"/>
            <a:ext cx="2614773" cy="174318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170" y="3944129"/>
            <a:ext cx="2240465" cy="139340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672" y="3940491"/>
            <a:ext cx="2710901" cy="13970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160" y="119828"/>
            <a:ext cx="1235582" cy="116475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-1" y="892"/>
            <a:ext cx="9544926" cy="118936"/>
          </a:xfrm>
          <a:prstGeom prst="rect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799"/>
          </a:p>
        </p:txBody>
      </p:sp>
    </p:spTree>
    <p:extLst>
      <p:ext uri="{BB962C8B-B14F-4D97-AF65-F5344CB8AC3E}">
        <p14:creationId xmlns:p14="http://schemas.microsoft.com/office/powerpoint/2010/main" val="332978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5702628" y="1988839"/>
            <a:ext cx="6370115" cy="41764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799"/>
          </a:p>
        </p:txBody>
      </p:sp>
      <p:sp>
        <p:nvSpPr>
          <p:cNvPr id="2" name="Rectangle 1"/>
          <p:cNvSpPr/>
          <p:nvPr/>
        </p:nvSpPr>
        <p:spPr>
          <a:xfrm>
            <a:off x="535707" y="448123"/>
            <a:ext cx="5327315" cy="7692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PH" sz="4399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9. </a:t>
            </a:r>
            <a:r>
              <a:rPr lang="en-PH" sz="3599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PEACE AND ORDER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622" y="1852461"/>
            <a:ext cx="4436587" cy="1938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Expansion of Central 911 Main Headquarter and Construction of Satellite Stations</a:t>
            </a:r>
          </a:p>
          <a:p>
            <a:pPr marL="285664" indent="-285664">
              <a:buFont typeface="Arial" pitchFamily="34" charset="0"/>
              <a:buChar char="•"/>
            </a:pPr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Intensify Campaign Against Illegal Drugs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9458" y="2221035"/>
            <a:ext cx="2839962" cy="183571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559" y="2300396"/>
            <a:ext cx="3333596" cy="177628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460" y="4248227"/>
            <a:ext cx="2466471" cy="180370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160" y="119828"/>
            <a:ext cx="1235582" cy="116475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-1" y="892"/>
            <a:ext cx="5702629" cy="118936"/>
          </a:xfrm>
          <a:prstGeom prst="rect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799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50" y="4224776"/>
            <a:ext cx="2672874" cy="182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06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6600786" y="1948653"/>
            <a:ext cx="5471956" cy="42166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799"/>
          </a:p>
        </p:txBody>
      </p:sp>
      <p:sp>
        <p:nvSpPr>
          <p:cNvPr id="2" name="Rectangle 1"/>
          <p:cNvSpPr/>
          <p:nvPr/>
        </p:nvSpPr>
        <p:spPr>
          <a:xfrm>
            <a:off x="320611" y="71705"/>
            <a:ext cx="11771694" cy="1876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PH" sz="4399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10. </a:t>
            </a:r>
            <a:r>
              <a:rPr lang="en-PH" sz="3599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DISASTER RISK REDUCTION</a:t>
            </a:r>
          </a:p>
          <a:p>
            <a:r>
              <a:rPr lang="en-PH" sz="3599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  AND MITIGATION</a:t>
            </a:r>
          </a:p>
          <a:p>
            <a:endParaRPr lang="en-PH" sz="3599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622" y="1852461"/>
            <a:ext cx="5915165" cy="2553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Local Climate Change Action Plan</a:t>
            </a:r>
          </a:p>
          <a:p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Disaster Risk Reduction Management Plan</a:t>
            </a:r>
          </a:p>
          <a:p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Construction of Disaster Resilient Evacuation Centers</a:t>
            </a:r>
          </a:p>
          <a:p>
            <a:endParaRPr lang="en-PH" sz="1999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664" indent="-285664">
              <a:buFont typeface="Arial" pitchFamily="34" charset="0"/>
              <a:buChar char="•"/>
            </a:pPr>
            <a:r>
              <a:rPr lang="en-PH" sz="199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Evacuation Management Plan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545" y="2177144"/>
            <a:ext cx="2572553" cy="17150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545" y="4059116"/>
            <a:ext cx="2618916" cy="19621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783" y="4069704"/>
            <a:ext cx="2390992" cy="194099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3"/>
          <a:stretch/>
        </p:blipFill>
        <p:spPr>
          <a:xfrm>
            <a:off x="9398461" y="2208092"/>
            <a:ext cx="2452314" cy="16840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160" y="119828"/>
            <a:ext cx="1235582" cy="116475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1" y="892"/>
            <a:ext cx="8093021" cy="118936"/>
          </a:xfrm>
          <a:prstGeom prst="rect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799"/>
          </a:p>
        </p:txBody>
      </p:sp>
    </p:spTree>
    <p:extLst>
      <p:ext uri="{BB962C8B-B14F-4D97-AF65-F5344CB8AC3E}">
        <p14:creationId xmlns:p14="http://schemas.microsoft.com/office/powerpoint/2010/main" val="3054500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/>
              <a:t>Low-Carbon Measures in </a:t>
            </a:r>
            <a:r>
              <a:rPr lang="en-US" altLang="ja-JP" dirty="0"/>
              <a:t>Davao City</a:t>
            </a:r>
            <a:endParaRPr kumimoji="1" lang="ja-JP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482380"/>
              </p:ext>
            </p:extLst>
          </p:nvPr>
        </p:nvGraphicFramePr>
        <p:xfrm>
          <a:off x="1096994" y="1844824"/>
          <a:ext cx="10686051" cy="447178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108986">
                  <a:extLst>
                    <a:ext uri="{9D8B030D-6E8A-4147-A177-3AD203B41FA5}">
                      <a16:colId xmlns:a16="http://schemas.microsoft.com/office/drawing/2014/main" xmlns="" val="425543836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xmlns="" val="2877034687"/>
                    </a:ext>
                  </a:extLst>
                </a:gridCol>
                <a:gridCol w="7200801">
                  <a:extLst>
                    <a:ext uri="{9D8B030D-6E8A-4147-A177-3AD203B41FA5}">
                      <a16:colId xmlns:a16="http://schemas.microsoft.com/office/drawing/2014/main" xmlns="" val="3183515429"/>
                    </a:ext>
                  </a:extLst>
                </a:gridCol>
              </a:tblGrid>
              <a:tr h="1152123">
                <a:tc rowSpan="3">
                  <a:txBody>
                    <a:bodyPr/>
                    <a:lstStyle/>
                    <a:p>
                      <a:r>
                        <a:rPr kumimoji="1" lang="en-US" altLang="ja-JP" sz="2000" b="0" dirty="0"/>
                        <a:t>Demand</a:t>
                      </a:r>
                      <a:endParaRPr kumimoji="1" lang="ja-JP" alt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b="0" dirty="0"/>
                        <a:t>1. Town Structure</a:t>
                      </a:r>
                      <a:endParaRPr kumimoji="1" lang="ja-JP" alt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PH" altLang="ja-JP" sz="2000" b="0" dirty="0"/>
                        <a:t>IM4 Davao Formulation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PH" altLang="ja-JP" sz="2000" b="0" dirty="0" smtClean="0"/>
                        <a:t>Transit-Oriented </a:t>
                      </a:r>
                      <a:r>
                        <a:rPr kumimoji="1" lang="en-PH" altLang="ja-JP" sz="2000" b="0" dirty="0"/>
                        <a:t>Development Planning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PH" altLang="ja-JP" sz="2000" b="0" dirty="0"/>
                        <a:t>10% Additional Greening/Green</a:t>
                      </a:r>
                      <a:r>
                        <a:rPr kumimoji="1" lang="en-PH" altLang="ja-JP" sz="2000" b="0" baseline="0" dirty="0"/>
                        <a:t>space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PH" altLang="ja-JP" sz="2000" b="0" baseline="0" dirty="0"/>
                        <a:t>UEE Implementation Rules &amp; Regulations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PH" altLang="ja-JP" sz="2000" b="0" baseline="0" dirty="0"/>
                        <a:t>More Open </a:t>
                      </a:r>
                      <a:r>
                        <a:rPr kumimoji="1" lang="en-PH" altLang="ja-JP" sz="2000" b="0" baseline="0" dirty="0" smtClean="0"/>
                        <a:t>Spaces </a:t>
                      </a:r>
                      <a:r>
                        <a:rPr kumimoji="1" lang="en-PH" altLang="ja-JP" sz="2000" b="0" baseline="0" dirty="0"/>
                        <a:t>Proposed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PH" altLang="ja-JP" sz="2000" b="0" baseline="0" dirty="0"/>
                        <a:t>Coastal Road</a:t>
                      </a:r>
                      <a:endParaRPr kumimoji="1" lang="ja-JP" altLang="en-US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29855852"/>
                  </a:ext>
                </a:extLst>
              </a:tr>
              <a:tr h="936104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b="0" dirty="0"/>
                        <a:t>2. Buildings</a:t>
                      </a:r>
                      <a:endParaRPr kumimoji="1" lang="ja-JP" alt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PH" altLang="ja-JP" sz="2000" b="0" dirty="0"/>
                        <a:t>Green Building Ordinance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PH" altLang="ja-JP" sz="2000" b="0" dirty="0"/>
                        <a:t>Rain Water Harvesting Law</a:t>
                      </a:r>
                      <a:endParaRPr kumimoji="1" lang="ja-JP" altLang="en-US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85696987"/>
                  </a:ext>
                </a:extLst>
              </a:tr>
              <a:tr h="935838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/>
                        <a:t>3. Transportation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PH" altLang="ja-JP" sz="2000" dirty="0"/>
                        <a:t>HPBS (High Priority Bus System)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PH" altLang="ja-JP" sz="2000" dirty="0"/>
                        <a:t>Railway System/Monorail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PH" altLang="ja-JP" sz="2000" dirty="0"/>
                        <a:t>Expressways</a:t>
                      </a:r>
                      <a:r>
                        <a:rPr kumimoji="1" lang="en-PH" altLang="ja-JP" sz="2000" baseline="0" dirty="0"/>
                        <a:t> (Bypass Road)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PH" altLang="ja-JP" sz="2000" baseline="0" dirty="0"/>
                        <a:t>Coastal Road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PH" altLang="ja-JP" sz="2000" baseline="0" dirty="0"/>
                        <a:t>Road Network Rationalizing Program</a:t>
                      </a:r>
                      <a:endParaRPr kumimoji="1" lang="ja-JP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42445947"/>
                  </a:ext>
                </a:extLst>
              </a:tr>
            </a:tbl>
          </a:graphicData>
        </a:graphic>
      </p:graphicFrame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t>21</a:t>
            </a:fld>
            <a:endParaRPr kumimoji="1" lang="ja-JP" altLang="en-US"/>
          </a:p>
        </p:txBody>
      </p:sp>
      <p:pic>
        <p:nvPicPr>
          <p:cNvPr id="8" name="Picture 2" descr="C:\Users\ACER\Downloads\Copy of 32in × 18in – Untitled Design (9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92" t="79420" r="5117" b="7991"/>
          <a:stretch/>
        </p:blipFill>
        <p:spPr bwMode="auto">
          <a:xfrm>
            <a:off x="15418" y="-27383"/>
            <a:ext cx="1945272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719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38372"/>
              </p:ext>
            </p:extLst>
          </p:nvPr>
        </p:nvGraphicFramePr>
        <p:xfrm>
          <a:off x="1096963" y="1846263"/>
          <a:ext cx="10686051" cy="42976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126965">
                  <a:extLst>
                    <a:ext uri="{9D8B030D-6E8A-4147-A177-3AD203B41FA5}">
                      <a16:colId xmlns:a16="http://schemas.microsoft.com/office/drawing/2014/main" xmlns="" val="2779513356"/>
                    </a:ext>
                  </a:extLst>
                </a:gridCol>
                <a:gridCol w="3086477">
                  <a:extLst>
                    <a:ext uri="{9D8B030D-6E8A-4147-A177-3AD203B41FA5}">
                      <a16:colId xmlns:a16="http://schemas.microsoft.com/office/drawing/2014/main" xmlns="" val="4085313989"/>
                    </a:ext>
                  </a:extLst>
                </a:gridCol>
                <a:gridCol w="5472609">
                  <a:extLst>
                    <a:ext uri="{9D8B030D-6E8A-4147-A177-3AD203B41FA5}">
                      <a16:colId xmlns:a16="http://schemas.microsoft.com/office/drawing/2014/main" xmlns="" val="1593592739"/>
                    </a:ext>
                  </a:extLst>
                </a:gridCol>
              </a:tblGrid>
              <a:tr h="374361">
                <a:tc rowSpan="4">
                  <a:txBody>
                    <a:bodyPr/>
                    <a:lstStyle/>
                    <a:p>
                      <a:r>
                        <a:rPr kumimoji="1" lang="en-US" altLang="ja-JP" sz="2000" b="0" dirty="0"/>
                        <a:t>Supply</a:t>
                      </a:r>
                      <a:endParaRPr kumimoji="1" lang="ja-JP" alt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b="0" dirty="0"/>
                        <a:t>4. Area Energy System</a:t>
                      </a:r>
                      <a:endParaRPr kumimoji="1" lang="ja-JP" alt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b="0" baseline="0" dirty="0"/>
                        <a:t>None</a:t>
                      </a:r>
                      <a:endParaRPr kumimoji="1" lang="ja-JP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42478242"/>
                  </a:ext>
                </a:extLst>
              </a:tr>
              <a:tr h="374361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/>
                        <a:t>5.</a:t>
                      </a:r>
                      <a:r>
                        <a:rPr kumimoji="1" lang="en-US" altLang="ja-JP" sz="2000" baseline="0" dirty="0"/>
                        <a:t> Untapped Energy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b="0" baseline="0" dirty="0" smtClean="0"/>
                        <a:t>(Waste </a:t>
                      </a:r>
                      <a:r>
                        <a:rPr kumimoji="1" lang="en-US" altLang="ja-JP" sz="2000" b="0" baseline="0" dirty="0"/>
                        <a:t>To Energy (WTE</a:t>
                      </a:r>
                      <a:r>
                        <a:rPr kumimoji="1" lang="en-US" altLang="ja-JP" sz="2000" b="0" baseline="0" dirty="0" smtClean="0"/>
                        <a:t>)</a:t>
                      </a:r>
                      <a:endParaRPr kumimoji="1" lang="ja-JP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3387810"/>
                  </a:ext>
                </a:extLst>
              </a:tr>
              <a:tr h="374361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/>
                        <a:t>6. Renewable Energy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b="0" baseline="0" dirty="0"/>
                        <a:t>Hydro Electric Power </a:t>
                      </a:r>
                      <a:r>
                        <a:rPr kumimoji="1" lang="en-US" altLang="ja-JP" sz="2000" b="0" baseline="0" dirty="0" smtClean="0"/>
                        <a:t>Plants</a:t>
                      </a:r>
                      <a:r>
                        <a:rPr kumimoji="1" lang="en-US" altLang="ja-JP" sz="2000" b="0" baseline="0" dirty="0"/>
                        <a:t>, </a:t>
                      </a:r>
                      <a:r>
                        <a:rPr kumimoji="1" lang="en-US" altLang="ja-JP" sz="2000" b="0" baseline="0" dirty="0" err="1"/>
                        <a:t>Talomo</a:t>
                      </a:r>
                      <a:r>
                        <a:rPr kumimoji="1" lang="en-US" altLang="ja-JP" sz="2000" b="0" baseline="0" dirty="0"/>
                        <a:t> Hydro 1, </a:t>
                      </a:r>
                      <a:r>
                        <a:rPr kumimoji="1" lang="en-US" altLang="ja-JP" sz="2000" b="0" baseline="0" dirty="0" err="1"/>
                        <a:t>Talomo</a:t>
                      </a:r>
                      <a:r>
                        <a:rPr kumimoji="1" lang="en-US" altLang="ja-JP" sz="2000" b="0" baseline="0" dirty="0"/>
                        <a:t> Hydro 2, </a:t>
                      </a:r>
                      <a:r>
                        <a:rPr kumimoji="1" lang="en-US" altLang="ja-JP" sz="2000" b="0" baseline="0" dirty="0" err="1"/>
                        <a:t>Talomo</a:t>
                      </a:r>
                      <a:r>
                        <a:rPr kumimoji="1" lang="en-US" altLang="ja-JP" sz="2000" b="0" baseline="0" dirty="0"/>
                        <a:t> Hydro 3, HEDCOR </a:t>
                      </a:r>
                      <a:r>
                        <a:rPr kumimoji="1" lang="en-US" altLang="ja-JP" sz="2000" b="0" baseline="0" dirty="0" err="1"/>
                        <a:t>Agus</a:t>
                      </a:r>
                      <a:r>
                        <a:rPr kumimoji="1" lang="en-US" altLang="ja-JP" sz="2000" b="0" baseline="0" dirty="0"/>
                        <a:t> </a:t>
                      </a:r>
                      <a:r>
                        <a:rPr kumimoji="1" lang="en-US" altLang="ja-JP" sz="2000" b="0" baseline="0" dirty="0" err="1"/>
                        <a:t>Iligan</a:t>
                      </a:r>
                      <a:endParaRPr kumimoji="1" lang="ja-JP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15351028"/>
                  </a:ext>
                </a:extLst>
              </a:tr>
              <a:tr h="374361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/>
                        <a:t>7. Multi Energy System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b="0" baseline="0" dirty="0"/>
                        <a:t>Hydro Electric Power </a:t>
                      </a:r>
                      <a:r>
                        <a:rPr kumimoji="1" lang="en-US" altLang="ja-JP" sz="2000" b="0" baseline="0" dirty="0" smtClean="0"/>
                        <a:t>Plants</a:t>
                      </a:r>
                      <a:r>
                        <a:rPr kumimoji="1" lang="en-US" altLang="ja-JP" sz="2000" b="0" baseline="0" dirty="0"/>
                        <a:t>, </a:t>
                      </a:r>
                      <a:r>
                        <a:rPr kumimoji="1" lang="en-US" altLang="ja-JP" sz="2000" b="0" baseline="0" dirty="0" err="1"/>
                        <a:t>Talomo</a:t>
                      </a:r>
                      <a:r>
                        <a:rPr kumimoji="1" lang="en-US" altLang="ja-JP" sz="2000" b="0" baseline="0" dirty="0"/>
                        <a:t> Hydro 1, </a:t>
                      </a:r>
                      <a:r>
                        <a:rPr kumimoji="1" lang="en-US" altLang="ja-JP" sz="2000" b="0" baseline="0" dirty="0" err="1"/>
                        <a:t>Talomo</a:t>
                      </a:r>
                      <a:r>
                        <a:rPr kumimoji="1" lang="en-US" altLang="ja-JP" sz="2000" b="0" baseline="0" dirty="0"/>
                        <a:t> Hydro 2, </a:t>
                      </a:r>
                      <a:r>
                        <a:rPr kumimoji="1" lang="en-US" altLang="ja-JP" sz="2000" b="0" baseline="0" dirty="0" err="1"/>
                        <a:t>Talomo</a:t>
                      </a:r>
                      <a:r>
                        <a:rPr kumimoji="1" lang="en-US" altLang="ja-JP" sz="2000" b="0" baseline="0" dirty="0"/>
                        <a:t> Hydro 3, HEDCOR </a:t>
                      </a:r>
                      <a:r>
                        <a:rPr kumimoji="1" lang="en-US" altLang="ja-JP" sz="2000" b="0" baseline="0" dirty="0" err="1"/>
                        <a:t>Agus</a:t>
                      </a:r>
                      <a:r>
                        <a:rPr kumimoji="1" lang="en-US" altLang="ja-JP" sz="2000" b="0" baseline="0" dirty="0"/>
                        <a:t> </a:t>
                      </a:r>
                      <a:r>
                        <a:rPr kumimoji="1" lang="en-US" altLang="ja-JP" sz="2000" b="0" baseline="0" dirty="0" err="1"/>
                        <a:t>Iligan</a:t>
                      </a:r>
                      <a:r>
                        <a:rPr kumimoji="1" lang="en-US" altLang="ja-JP" sz="2000" b="0" baseline="0" dirty="0"/>
                        <a:t>, </a:t>
                      </a:r>
                      <a:r>
                        <a:rPr kumimoji="1" lang="en-US" altLang="ja-JP" sz="2000" b="0" baseline="0" dirty="0" err="1"/>
                        <a:t>Therma</a:t>
                      </a:r>
                      <a:r>
                        <a:rPr kumimoji="1" lang="en-US" altLang="ja-JP" sz="2000" b="0" baseline="0" dirty="0"/>
                        <a:t> South</a:t>
                      </a:r>
                      <a:endParaRPr kumimoji="1" lang="ja-JP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98010994"/>
                  </a:ext>
                </a:extLst>
              </a:tr>
              <a:tr h="374361">
                <a:tc>
                  <a:txBody>
                    <a:bodyPr/>
                    <a:lstStyle/>
                    <a:p>
                      <a:r>
                        <a:rPr kumimoji="1" lang="en-US" altLang="ja-JP" sz="2000" dirty="0"/>
                        <a:t>Demand &amp; Supply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/>
                        <a:t>8.1.1 Energy Management System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b="0" baseline="0" dirty="0"/>
                        <a:t>None; Present in Source Industry Facilities but Interested</a:t>
                      </a:r>
                      <a:endParaRPr kumimoji="1" lang="ja-JP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66666528"/>
                  </a:ext>
                </a:extLst>
              </a:tr>
              <a:tr h="374361">
                <a:tc>
                  <a:txBody>
                    <a:bodyPr/>
                    <a:lstStyle/>
                    <a:p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PH" altLang="ja-JP" sz="2000" dirty="0"/>
                        <a:t>8.1.2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4361">
                <a:tc>
                  <a:txBody>
                    <a:bodyPr/>
                    <a:lstStyle/>
                    <a:p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PH" altLang="ja-JP" sz="2000" dirty="0"/>
                        <a:t>8.1.3 Micro Grid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PH" altLang="ja-JP" sz="2000" dirty="0"/>
                        <a:t>None but interested</a:t>
                      </a:r>
                      <a:endParaRPr kumimoji="1" lang="ja-JP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Low-Carbon Measures in </a:t>
            </a:r>
            <a:r>
              <a:rPr lang="en-US" altLang="ja-JP" dirty="0"/>
              <a:t>Davao City</a:t>
            </a:r>
            <a:endParaRPr kumimoji="1" lang="ja-JP" sz="40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t>22</a:t>
            </a:fld>
            <a:endParaRPr kumimoji="1" lang="ja-JP" altLang="en-US"/>
          </a:p>
        </p:txBody>
      </p:sp>
      <p:pic>
        <p:nvPicPr>
          <p:cNvPr id="7" name="Picture 2" descr="C:\Users\ACER\Downloads\Copy of 32in × 18in – Untitled Design (9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92" t="79420" r="5117" b="7991"/>
          <a:stretch/>
        </p:blipFill>
        <p:spPr bwMode="auto">
          <a:xfrm>
            <a:off x="15418" y="-27383"/>
            <a:ext cx="1945272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922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445313"/>
              </p:ext>
            </p:extLst>
          </p:nvPr>
        </p:nvGraphicFramePr>
        <p:xfrm>
          <a:off x="1096963" y="1846263"/>
          <a:ext cx="10686051" cy="35356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126965">
                  <a:extLst>
                    <a:ext uri="{9D8B030D-6E8A-4147-A177-3AD203B41FA5}">
                      <a16:colId xmlns:a16="http://schemas.microsoft.com/office/drawing/2014/main" xmlns="" val="2779513356"/>
                    </a:ext>
                  </a:extLst>
                </a:gridCol>
                <a:gridCol w="2726468">
                  <a:extLst>
                    <a:ext uri="{9D8B030D-6E8A-4147-A177-3AD203B41FA5}">
                      <a16:colId xmlns:a16="http://schemas.microsoft.com/office/drawing/2014/main" xmlns="" val="4085313989"/>
                    </a:ext>
                  </a:extLst>
                </a:gridCol>
                <a:gridCol w="5832618">
                  <a:extLst>
                    <a:ext uri="{9D8B030D-6E8A-4147-A177-3AD203B41FA5}">
                      <a16:colId xmlns:a16="http://schemas.microsoft.com/office/drawing/2014/main" xmlns="" val="1593592739"/>
                    </a:ext>
                  </a:extLst>
                </a:gridCol>
              </a:tblGrid>
              <a:tr h="374361">
                <a:tc rowSpan="2">
                  <a:txBody>
                    <a:bodyPr/>
                    <a:lstStyle/>
                    <a:p>
                      <a:r>
                        <a:rPr kumimoji="1" lang="en-US" altLang="ja-JP" sz="2000" dirty="0"/>
                        <a:t>Environment &amp;</a:t>
                      </a:r>
                      <a:r>
                        <a:rPr kumimoji="1" lang="en-US" altLang="ja-JP" sz="2000" baseline="0" dirty="0"/>
                        <a:t> Resources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b="0" dirty="0"/>
                        <a:t>9. Greenery</a:t>
                      </a:r>
                      <a:endParaRPr kumimoji="1" lang="ja-JP" alt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PH" altLang="ja-JP" sz="2000" b="0" dirty="0"/>
                        <a:t>Park</a:t>
                      </a:r>
                      <a:r>
                        <a:rPr kumimoji="1" lang="en-PH" altLang="ja-JP" sz="2000" b="0" baseline="0" dirty="0"/>
                        <a:t> Maintenance (Botanical, Peoples Park, Islands, Quezon Park, Sta. Ana Park)/ Park Development (</a:t>
                      </a:r>
                      <a:r>
                        <a:rPr kumimoji="1" lang="en-PH" altLang="ja-JP" sz="2000" b="0" baseline="0" dirty="0" err="1"/>
                        <a:t>Brgy</a:t>
                      </a:r>
                      <a:r>
                        <a:rPr kumimoji="1" lang="en-PH" altLang="ja-JP" sz="2000" b="0" baseline="0" dirty="0"/>
                        <a:t>. 10)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PH" altLang="ja-JP" sz="2000" b="0" baseline="0" dirty="0"/>
                        <a:t>Tree Growing/Forest </a:t>
                      </a:r>
                      <a:r>
                        <a:rPr kumimoji="1" lang="en-PH" altLang="ja-JP" sz="2000" b="0" baseline="0" dirty="0" smtClean="0"/>
                        <a:t>Rehabilitation</a:t>
                      </a:r>
                      <a:endParaRPr kumimoji="1" lang="en-PH" altLang="ja-JP" sz="2000" b="0" baseline="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PH" altLang="ja-JP" sz="2000" b="0" baseline="0" dirty="0"/>
                        <a:t>Mangrove </a:t>
                      </a:r>
                      <a:r>
                        <a:rPr kumimoji="1" lang="en-PH" altLang="ja-JP" sz="2000" b="0" baseline="0" dirty="0" smtClean="0"/>
                        <a:t>Rehabilitation</a:t>
                      </a:r>
                      <a:endParaRPr kumimoji="1" lang="en-PH" altLang="ja-JP" sz="2000" b="0" baseline="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PH" altLang="ja-JP" sz="2000" b="0" baseline="0" dirty="0" smtClean="0"/>
                        <a:t>Adopt-a-Watershed </a:t>
                      </a:r>
                      <a:r>
                        <a:rPr kumimoji="1" lang="en-PH" altLang="ja-JP" sz="2000" b="0" baseline="0" dirty="0"/>
                        <a:t>Program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PH" altLang="ja-JP" sz="2000" b="0" baseline="0" dirty="0"/>
                        <a:t>Riverbank Rehabilitation</a:t>
                      </a:r>
                      <a:endParaRPr kumimoji="1" lang="ja-JP" altLang="en-US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27525528"/>
                  </a:ext>
                </a:extLst>
              </a:tr>
              <a:tr h="37436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/>
                        <a:t>10. Water Management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PH" altLang="ja-JP" sz="2000" dirty="0"/>
                        <a:t>Rainwater Harvesting Law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PH" altLang="ja-JP" sz="2000" dirty="0"/>
                        <a:t>Surface Water Development Project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PH" altLang="ja-JP" sz="2000" dirty="0"/>
                        <a:t>Community</a:t>
                      </a:r>
                      <a:r>
                        <a:rPr kumimoji="1" lang="en-PH" altLang="ja-JP" sz="2000" baseline="0" dirty="0"/>
                        <a:t> Water System Development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PH" altLang="ja-JP" sz="2000" dirty="0" err="1"/>
                        <a:t>Septage</a:t>
                      </a:r>
                      <a:r>
                        <a:rPr kumimoji="1" lang="en-PH" altLang="ja-JP" sz="2000" dirty="0"/>
                        <a:t>/Sewerage</a:t>
                      </a:r>
                      <a:r>
                        <a:rPr kumimoji="1" lang="en-PH" altLang="ja-JP" sz="2000" baseline="0" dirty="0"/>
                        <a:t> Treatment Plant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6097434"/>
                  </a:ext>
                </a:extLst>
              </a:tr>
            </a:tbl>
          </a:graphicData>
        </a:graphic>
      </p:graphicFrame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Low-Carbon Measures in </a:t>
            </a:r>
            <a:r>
              <a:rPr lang="en-US" altLang="ja-JP" dirty="0"/>
              <a:t>Davao City</a:t>
            </a:r>
            <a:endParaRPr kumimoji="1" lang="ja-JP" sz="40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t>23</a:t>
            </a:fld>
            <a:endParaRPr kumimoji="1" lang="ja-JP" altLang="en-US"/>
          </a:p>
        </p:txBody>
      </p:sp>
      <p:pic>
        <p:nvPicPr>
          <p:cNvPr id="7" name="Picture 2" descr="C:\Users\ACER\Downloads\Copy of 32in × 18in – Untitled Design (9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92" t="79420" r="5117" b="7991"/>
          <a:stretch/>
        </p:blipFill>
        <p:spPr bwMode="auto">
          <a:xfrm>
            <a:off x="15418" y="-27383"/>
            <a:ext cx="1945272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08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525575"/>
              </p:ext>
            </p:extLst>
          </p:nvPr>
        </p:nvGraphicFramePr>
        <p:xfrm>
          <a:off x="1096963" y="1846263"/>
          <a:ext cx="10686051" cy="44500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29097">
                  <a:extLst>
                    <a:ext uri="{9D8B030D-6E8A-4147-A177-3AD203B41FA5}">
                      <a16:colId xmlns:a16="http://schemas.microsoft.com/office/drawing/2014/main" xmlns="" val="2779513356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4085313989"/>
                    </a:ext>
                  </a:extLst>
                </a:gridCol>
                <a:gridCol w="6984746">
                  <a:extLst>
                    <a:ext uri="{9D8B030D-6E8A-4147-A177-3AD203B41FA5}">
                      <a16:colId xmlns:a16="http://schemas.microsoft.com/office/drawing/2014/main" xmlns="" val="1593592739"/>
                    </a:ext>
                  </a:extLst>
                </a:gridCol>
              </a:tblGrid>
              <a:tr h="374361">
                <a:tc rowSpan="2">
                  <a:txBody>
                    <a:bodyPr/>
                    <a:lstStyle/>
                    <a:p>
                      <a:r>
                        <a:rPr kumimoji="1" lang="en-US" altLang="ja-JP" sz="2000" dirty="0"/>
                        <a:t>Environment &amp;</a:t>
                      </a:r>
                      <a:r>
                        <a:rPr kumimoji="1" lang="en-US" altLang="ja-JP" sz="2000" baseline="0" dirty="0"/>
                        <a:t> Resources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b="0" dirty="0"/>
                        <a:t>11. Waste Management</a:t>
                      </a:r>
                      <a:endParaRPr kumimoji="1" lang="ja-JP" alt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ja-JP" sz="2000" b="0" baseline="0" dirty="0"/>
                        <a:t>Updating of Solid Waste Management (SWM) Plan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ja-JP" sz="2000" b="0" baseline="0" dirty="0"/>
                        <a:t>Biodiesel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ja-JP" sz="2000" b="0" baseline="0" dirty="0"/>
                        <a:t>Waste to Energy (WTE) Project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ja-JP" sz="2000" b="0" baseline="0" dirty="0"/>
                        <a:t>Establishment of Material Recovery facilities (MRF)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ja-JP" sz="2000" b="0" baseline="0" dirty="0"/>
                        <a:t>Operation of Sanitary Land </a:t>
                      </a:r>
                      <a:r>
                        <a:rPr kumimoji="1" lang="en-US" altLang="ja-JP" sz="2000" b="0" baseline="0" dirty="0" smtClean="0"/>
                        <a:t>Fill </a:t>
                      </a:r>
                      <a:r>
                        <a:rPr kumimoji="1" lang="en-US" altLang="ja-JP" sz="2000" b="0" baseline="0" dirty="0"/>
                        <a:t>(SLF)</a:t>
                      </a:r>
                      <a:endParaRPr kumimoji="1" lang="ja-JP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4244827"/>
                  </a:ext>
                </a:extLst>
              </a:tr>
              <a:tr h="374361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dirty="0"/>
                        <a:t>12. Pollution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ja-JP" sz="2000" b="0" baseline="0" dirty="0"/>
                        <a:t>Green House Gas (GHG) Inventory Study with </a:t>
                      </a:r>
                      <a:r>
                        <a:rPr kumimoji="1" lang="en-US" altLang="ja-JP" sz="2000" b="0" baseline="0" dirty="0" smtClean="0"/>
                        <a:t>KITAKYUSHU</a:t>
                      </a:r>
                      <a:endParaRPr kumimoji="1" lang="en-US" altLang="ja-JP" sz="2000" b="0" baseline="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ja-JP" sz="2000" b="0" baseline="0" dirty="0"/>
                        <a:t>Operationalization of Water Quality Management Areas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ja-JP" sz="2000" b="0" baseline="0" dirty="0"/>
                        <a:t>Water Quality Monitoring Program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ja-JP" sz="2000" b="0" baseline="0" dirty="0"/>
                        <a:t>Smoking Regulation Ordinance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ja-JP" sz="2000" b="0" baseline="0" dirty="0"/>
                        <a:t>Anti-Smoke Belching Ordinance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ja-JP" sz="2000" b="0" baseline="0" dirty="0"/>
                        <a:t>Establishment of </a:t>
                      </a:r>
                      <a:r>
                        <a:rPr kumimoji="1" lang="en-US" altLang="ja-JP" sz="2000" b="0" baseline="0" dirty="0" smtClean="0"/>
                        <a:t>Watershed </a:t>
                      </a:r>
                      <a:r>
                        <a:rPr kumimoji="1" lang="en-US" altLang="ja-JP" sz="2000" b="0" baseline="0" dirty="0"/>
                        <a:t>Multipartite Monitoring Team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ja-JP" sz="2000" b="0" baseline="0" dirty="0"/>
                        <a:t>Coastal Clean-up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ja-JP" sz="2000" b="0" baseline="0" dirty="0"/>
                        <a:t>Organic Farming Ordinance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kumimoji="1" lang="ja-JP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08875772"/>
                  </a:ext>
                </a:extLst>
              </a:tr>
            </a:tbl>
          </a:graphicData>
        </a:graphic>
      </p:graphicFrame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Low-Carbon Measures in </a:t>
            </a:r>
            <a:r>
              <a:rPr lang="en-US" altLang="ja-JP" dirty="0"/>
              <a:t>Davao City</a:t>
            </a:r>
            <a:endParaRPr kumimoji="1" lang="ja-JP" sz="40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t>24</a:t>
            </a:fld>
            <a:endParaRPr kumimoji="1" lang="ja-JP" altLang="en-US"/>
          </a:p>
        </p:txBody>
      </p:sp>
      <p:pic>
        <p:nvPicPr>
          <p:cNvPr id="7" name="Picture 2" descr="C:\Users\ACER\Downloads\Copy of 32in × 18in – Untitled Design (9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92" t="79420" r="5117" b="7991"/>
          <a:stretch/>
        </p:blipFill>
        <p:spPr bwMode="auto">
          <a:xfrm>
            <a:off x="15418" y="-27383"/>
            <a:ext cx="1945272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39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Low-Carbon Measures in Davao City</a:t>
            </a:r>
            <a:endParaRPr kumimoji="1" lang="ja-JP" altLang="en-US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686099"/>
              </p:ext>
            </p:extLst>
          </p:nvPr>
        </p:nvGraphicFramePr>
        <p:xfrm>
          <a:off x="1096963" y="1846263"/>
          <a:ext cx="10686052" cy="366480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126965">
                  <a:extLst>
                    <a:ext uri="{9D8B030D-6E8A-4147-A177-3AD203B41FA5}">
                      <a16:colId xmlns:a16="http://schemas.microsoft.com/office/drawing/2014/main" xmlns="" val="3083637987"/>
                    </a:ext>
                  </a:extLst>
                </a:gridCol>
                <a:gridCol w="2510444">
                  <a:extLst>
                    <a:ext uri="{9D8B030D-6E8A-4147-A177-3AD203B41FA5}">
                      <a16:colId xmlns:a16="http://schemas.microsoft.com/office/drawing/2014/main" xmlns="" val="3600920583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xmlns="" val="1350631083"/>
                    </a:ext>
                  </a:extLst>
                </a:gridCol>
                <a:gridCol w="33123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4361">
                <a:tc rowSpan="4">
                  <a:txBody>
                    <a:bodyPr/>
                    <a:lstStyle/>
                    <a:p>
                      <a:r>
                        <a:rPr kumimoji="1" lang="en-US" altLang="ja-JP" b="0" dirty="0"/>
                        <a:t>Governance</a:t>
                      </a:r>
                      <a:endParaRPr kumimoji="1" lang="ja-JP" altLang="en-US" b="0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kumimoji="1" lang="en-US" altLang="ja-JP" b="0" dirty="0"/>
                        <a:t>13. Policy Framework</a:t>
                      </a:r>
                      <a:endParaRPr kumimoji="1" lang="ja-JP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PH" altLang="ja-JP" b="0" dirty="0"/>
                        <a:t>Ordinance Number</a:t>
                      </a:r>
                      <a:endParaRPr kumimoji="1" lang="ja-JP" altLang="en-US" b="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PH" altLang="ja-JP" b="0" dirty="0"/>
                        <a:t>Ordinance Title</a:t>
                      </a:r>
                      <a:endParaRPr kumimoji="1" lang="ja-JP" altLang="en-US" b="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25626166"/>
                  </a:ext>
                </a:extLst>
              </a:tr>
              <a:tr h="374361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PH" altLang="ja-JP" b="0" dirty="0"/>
                        <a:t>Ord. No. 999, s. 1974</a:t>
                      </a:r>
                      <a:endParaRPr kumimoji="1" lang="ja-JP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PH" altLang="ja-JP" b="0" dirty="0"/>
                        <a:t>Prohibiting the construction</a:t>
                      </a:r>
                      <a:r>
                        <a:rPr kumimoji="1" lang="en-PH" altLang="ja-JP" b="0" baseline="0" dirty="0"/>
                        <a:t> of Houses/or buildings </a:t>
                      </a:r>
                      <a:r>
                        <a:rPr kumimoji="1" lang="en-PH" altLang="ja-JP" b="0" baseline="0" dirty="0" smtClean="0"/>
                        <a:t>within </a:t>
                      </a:r>
                      <a:r>
                        <a:rPr kumimoji="1" lang="en-PH" altLang="ja-JP" b="0" baseline="0" dirty="0"/>
                        <a:t>the 50-meter distance from the highest tide level along the seashore of </a:t>
                      </a:r>
                      <a:r>
                        <a:rPr kumimoji="1" lang="en-PH" altLang="ja-JP" b="0" baseline="0" dirty="0" err="1"/>
                        <a:t>T</a:t>
                      </a:r>
                      <a:r>
                        <a:rPr kumimoji="1" lang="en-PH" altLang="ja-JP" b="0" baseline="0" dirty="0" err="1" smtClean="0"/>
                        <a:t>alomo</a:t>
                      </a:r>
                      <a:r>
                        <a:rPr kumimoji="1" lang="en-PH" altLang="ja-JP" b="0" baseline="0" dirty="0" smtClean="0"/>
                        <a:t> </a:t>
                      </a:r>
                      <a:r>
                        <a:rPr kumimoji="1" lang="en-PH" altLang="ja-JP" b="0" baseline="0" dirty="0"/>
                        <a:t>beach</a:t>
                      </a:r>
                      <a:endParaRPr kumimoji="1" lang="ja-JP" alt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4361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PH" altLang="ja-JP" b="0" dirty="0"/>
                        <a:t>Ord. No. 117-01,</a:t>
                      </a:r>
                      <a:r>
                        <a:rPr kumimoji="1" lang="en-PH" altLang="ja-JP" b="0" baseline="0" dirty="0"/>
                        <a:t> s. 2001</a:t>
                      </a:r>
                      <a:endParaRPr kumimoji="1" lang="ja-JP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PH" altLang="ja-JP" b="0" dirty="0"/>
                        <a:t>Water Resource</a:t>
                      </a:r>
                      <a:r>
                        <a:rPr kumimoji="1" lang="en-PH" altLang="ja-JP" b="0" baseline="0" dirty="0"/>
                        <a:t> Management and Protection Code of Davao City</a:t>
                      </a:r>
                      <a:endParaRPr kumimoji="1" lang="ja-JP" alt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4361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PH" altLang="ja-JP" dirty="0"/>
                        <a:t>Ord.</a:t>
                      </a:r>
                      <a:r>
                        <a:rPr kumimoji="1" lang="en-PH" altLang="ja-JP" baseline="0" dirty="0"/>
                        <a:t> No. 0280-06, s. 2006 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PH" altLang="ja-JP" dirty="0"/>
                        <a:t>The Anti-Smoke Belching Ordinance</a:t>
                      </a:r>
                      <a:r>
                        <a:rPr kumimoji="1" lang="en-PH" altLang="ja-JP" baseline="0" dirty="0"/>
                        <a:t>-Protection of the Air Quality of Davao City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84180706"/>
                  </a:ext>
                </a:extLst>
              </a:tr>
            </a:tbl>
          </a:graphicData>
        </a:graphic>
      </p:graphicFrame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t>25</a:t>
            </a:fld>
            <a:endParaRPr kumimoji="1" lang="ja-JP" altLang="en-US"/>
          </a:p>
        </p:txBody>
      </p:sp>
      <p:pic>
        <p:nvPicPr>
          <p:cNvPr id="7" name="Picture 2" descr="C:\Users\ACER\Downloads\Copy of 32in × 18in – Untitled Design (9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92" t="79420" r="5117" b="7991"/>
          <a:stretch/>
        </p:blipFill>
        <p:spPr bwMode="auto">
          <a:xfrm>
            <a:off x="15418" y="-27383"/>
            <a:ext cx="1945272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99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Low-Carbon Measures in Davao City</a:t>
            </a:r>
            <a:endParaRPr kumimoji="1" lang="ja-JP" altLang="en-US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999599"/>
              </p:ext>
            </p:extLst>
          </p:nvPr>
        </p:nvGraphicFramePr>
        <p:xfrm>
          <a:off x="1096963" y="1846263"/>
          <a:ext cx="10686052" cy="430463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757089">
                  <a:extLst>
                    <a:ext uri="{9D8B030D-6E8A-4147-A177-3AD203B41FA5}">
                      <a16:colId xmlns:a16="http://schemas.microsoft.com/office/drawing/2014/main" xmlns="" val="3083637987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xmlns="" val="3600920583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xmlns="" val="1350631083"/>
                    </a:ext>
                  </a:extLst>
                </a:gridCol>
                <a:gridCol w="38884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4361">
                <a:tc rowSpan="5">
                  <a:txBody>
                    <a:bodyPr/>
                    <a:lstStyle/>
                    <a:p>
                      <a:r>
                        <a:rPr kumimoji="1" lang="en-US" altLang="ja-JP" b="0" dirty="0"/>
                        <a:t>Governance</a:t>
                      </a:r>
                      <a:endParaRPr kumimoji="1" lang="ja-JP" altLang="en-US" b="0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r>
                        <a:rPr kumimoji="1" lang="en-US" altLang="ja-JP" b="0" dirty="0"/>
                        <a:t>13. Policy Framework</a:t>
                      </a:r>
                      <a:endParaRPr kumimoji="1" lang="ja-JP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PH" altLang="ja-JP" b="0" dirty="0"/>
                        <a:t>Ordinance Number</a:t>
                      </a:r>
                      <a:endParaRPr kumimoji="1" lang="ja-JP" altLang="en-US" b="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PH" altLang="ja-JP" b="0" dirty="0"/>
                        <a:t>Ordinance Title</a:t>
                      </a:r>
                      <a:endParaRPr kumimoji="1" lang="ja-JP" altLang="en-US" b="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25626166"/>
                  </a:ext>
                </a:extLst>
              </a:tr>
              <a:tr h="374361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PH" altLang="ja-JP" b="0" dirty="0"/>
                        <a:t>Ord. No. 0310-07, s. 2007</a:t>
                      </a:r>
                      <a:endParaRPr kumimoji="1" lang="ja-JP" alt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PH" altLang="ja-JP" b="0" dirty="0"/>
                        <a:t>Watershed</a:t>
                      </a:r>
                      <a:r>
                        <a:rPr kumimoji="1" lang="en-PH" altLang="ja-JP" b="0" baseline="0" dirty="0"/>
                        <a:t> Protection, Conservation and Management Ordinance hereinafter referred to as the Watershed Code</a:t>
                      </a:r>
                      <a:endParaRPr kumimoji="1" lang="ja-JP" altLang="en-US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4361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PH" altLang="ja-JP" b="0" dirty="0"/>
                        <a:t>Ord. No. 0375, s. 2009</a:t>
                      </a:r>
                      <a:endParaRPr kumimoji="1" lang="ja-JP" alt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PH" altLang="ja-JP" b="0" dirty="0"/>
                        <a:t>Establishment and Management of</a:t>
                      </a:r>
                      <a:r>
                        <a:rPr kumimoji="1" lang="en-PH" altLang="ja-JP" b="0" baseline="0" dirty="0"/>
                        <a:t> Davao City Maritime Protected Areas</a:t>
                      </a:r>
                      <a:endParaRPr kumimoji="1" lang="ja-JP" altLang="en-US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4361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PH" altLang="ja-JP" dirty="0"/>
                        <a:t>Ord. No. 0289-09, s. 2009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PH" altLang="ja-JP" dirty="0"/>
                        <a:t>Davao City Rainwater</a:t>
                      </a:r>
                      <a:r>
                        <a:rPr kumimoji="1" lang="en-PH" altLang="ja-JP" baseline="0" dirty="0"/>
                        <a:t> Ordinance of 2009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84180706"/>
                  </a:ext>
                </a:extLst>
              </a:tr>
              <a:tr h="374361">
                <a:tc vMerge="1">
                  <a:txBody>
                    <a:bodyPr/>
                    <a:lstStyle/>
                    <a:p>
                      <a:endParaRPr kumimoji="1" lang="ja-JP" altLang="en-US" b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PH" altLang="ja-JP" dirty="0"/>
                        <a:t>Ord.</a:t>
                      </a:r>
                      <a:r>
                        <a:rPr kumimoji="1" lang="en-PH" altLang="ja-JP" baseline="0" dirty="0"/>
                        <a:t> No. 0361, s. 2010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PH" altLang="ja-JP" dirty="0"/>
                        <a:t>An ordinance providing  for an Ecological Solid Waste Management prohibiting certain acts and providing penalties for violations, and for other purposes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t>26</a:t>
            </a:fld>
            <a:endParaRPr kumimoji="1" lang="ja-JP" altLang="en-US"/>
          </a:p>
        </p:txBody>
      </p:sp>
      <p:pic>
        <p:nvPicPr>
          <p:cNvPr id="7" name="Picture 2" descr="C:\Users\ACER\Downloads\Copy of 32in × 18in – Untitled Design (9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92" t="79420" r="5117" b="7991"/>
          <a:stretch/>
        </p:blipFill>
        <p:spPr bwMode="auto">
          <a:xfrm>
            <a:off x="15418" y="-27383"/>
            <a:ext cx="1945272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567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Low-Carbon Measures in Davao City</a:t>
            </a:r>
            <a:endParaRPr kumimoji="1" lang="ja-JP" altLang="en-US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205024"/>
              </p:ext>
            </p:extLst>
          </p:nvPr>
        </p:nvGraphicFramePr>
        <p:xfrm>
          <a:off x="1096963" y="1846263"/>
          <a:ext cx="10686052" cy="459640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397049">
                  <a:extLst>
                    <a:ext uri="{9D8B030D-6E8A-4147-A177-3AD203B41FA5}">
                      <a16:colId xmlns:a16="http://schemas.microsoft.com/office/drawing/2014/main" xmlns="" val="3083637987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xmlns="" val="3600920583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xmlns="" val="1350631083"/>
                    </a:ext>
                  </a:extLst>
                </a:gridCol>
                <a:gridCol w="417643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4361">
                <a:tc rowSpan="8">
                  <a:txBody>
                    <a:bodyPr/>
                    <a:lstStyle/>
                    <a:p>
                      <a:r>
                        <a:rPr kumimoji="1" lang="en-US" altLang="ja-JP" sz="1800" b="0" dirty="0"/>
                        <a:t>Governance</a:t>
                      </a:r>
                      <a:endParaRPr kumimoji="1" lang="ja-JP" altLang="en-US" sz="1800" b="0" dirty="0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r>
                        <a:rPr kumimoji="1" lang="en-US" altLang="ja-JP" sz="1800" b="0" dirty="0"/>
                        <a:t>13. Policy Framework</a:t>
                      </a:r>
                      <a:endParaRPr kumimoji="1" lang="ja-JP" alt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PH" altLang="ja-JP" b="0" dirty="0"/>
                        <a:t>Ordinance Number</a:t>
                      </a:r>
                      <a:endParaRPr kumimoji="1" lang="ja-JP" altLang="en-US" b="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PH" altLang="ja-JP" b="0" dirty="0"/>
                        <a:t>Ordinance Title</a:t>
                      </a:r>
                      <a:endParaRPr kumimoji="1" lang="ja-JP" altLang="en-US" b="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25626166"/>
                  </a:ext>
                </a:extLst>
              </a:tr>
              <a:tr h="374361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PH" altLang="ja-JP" b="0" dirty="0"/>
                        <a:t>Ord. No. 0363-10/2849-10,</a:t>
                      </a:r>
                      <a:r>
                        <a:rPr kumimoji="1" lang="en-PH" altLang="ja-JP" b="0" baseline="0" dirty="0"/>
                        <a:t> s. 2010</a:t>
                      </a:r>
                      <a:endParaRPr kumimoji="1" lang="ja-JP" alt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PH" altLang="ja-JP" b="0" dirty="0" err="1"/>
                        <a:t>Septage</a:t>
                      </a:r>
                      <a:r>
                        <a:rPr kumimoji="1" lang="en-PH" altLang="ja-JP" b="0" baseline="0" dirty="0"/>
                        <a:t> and Sewerage Management Ordinance of Davao City</a:t>
                      </a:r>
                      <a:endParaRPr kumimoji="1" lang="ja-JP" altLang="en-US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4361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PH" altLang="ja-JP" b="0" dirty="0"/>
                        <a:t>Ord. No. 0367-12, s. 2012</a:t>
                      </a:r>
                      <a:endParaRPr kumimoji="1" lang="ja-JP" altLang="en-US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PH" altLang="ja-JP" b="0" dirty="0"/>
                        <a:t>The New</a:t>
                      </a:r>
                      <a:r>
                        <a:rPr kumimoji="1" lang="en-PH" altLang="ja-JP" b="0" baseline="0" dirty="0"/>
                        <a:t> Comprehensive Anti-Smoking Ordinance of Davao City</a:t>
                      </a:r>
                      <a:endParaRPr kumimoji="1" lang="ja-JP" altLang="en-US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4361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PH" altLang="ja-JP" dirty="0"/>
                        <a:t>Ord. No. 0546-13, s. 2013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PH" altLang="ja-JP" dirty="0"/>
                        <a:t>The Zoning Ordinance of Davao City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84180706"/>
                  </a:ext>
                </a:extLst>
              </a:tr>
              <a:tr h="374361">
                <a:tc vMerge="1">
                  <a:txBody>
                    <a:bodyPr/>
                    <a:lstStyle/>
                    <a:p>
                      <a:endParaRPr kumimoji="1" lang="ja-JP" altLang="en-US" b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PH" altLang="ja-JP" dirty="0"/>
                        <a:t>Ord. No. 0325-15, s. 2015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PH" altLang="ja-JP" dirty="0"/>
                        <a:t>An Ordinance</a:t>
                      </a:r>
                      <a:r>
                        <a:rPr kumimoji="1" lang="en-PH" altLang="ja-JP" baseline="0" dirty="0"/>
                        <a:t> Closing off the City Davao to Mining 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4361">
                <a:tc vMerge="1">
                  <a:txBody>
                    <a:bodyPr/>
                    <a:lstStyle/>
                    <a:p>
                      <a:endParaRPr kumimoji="1" lang="ja-JP" altLang="en-US" b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PH" altLang="ja-JP" dirty="0"/>
                        <a:t>Ord. No. 044-02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PH" altLang="ja-JP" dirty="0"/>
                        <a:t>Creation of the Solid Waste Management Board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4361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PH" altLang="ja-JP" dirty="0"/>
                        <a:t>Resolution Number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PH" altLang="ja-JP" dirty="0"/>
                        <a:t>Resolution Title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4361">
                <a:tc vMerge="1">
                  <a:txBody>
                    <a:bodyPr/>
                    <a:lstStyle/>
                    <a:p>
                      <a:endParaRPr kumimoji="1" lang="ja-JP" altLang="en-US" b="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PH" altLang="ja-JP" dirty="0"/>
                        <a:t>Res.</a:t>
                      </a:r>
                      <a:r>
                        <a:rPr kumimoji="1" lang="en-PH" altLang="ja-JP" baseline="0" dirty="0"/>
                        <a:t> No. 01163-08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PH" altLang="ja-JP" dirty="0"/>
                        <a:t>Adopting the 10-year</a:t>
                      </a:r>
                      <a:r>
                        <a:rPr kumimoji="1" lang="en-PH" altLang="ja-JP" baseline="0" dirty="0"/>
                        <a:t> Integrated Solid Waste Management Plan 2008-20017 of Davao City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t>27</a:t>
            </a:fld>
            <a:endParaRPr kumimoji="1" lang="ja-JP" altLang="en-US"/>
          </a:p>
        </p:txBody>
      </p:sp>
      <p:pic>
        <p:nvPicPr>
          <p:cNvPr id="7" name="Picture 2" descr="C:\Users\ACER\Downloads\Copy of 32in × 18in – Untitled Design (9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92" t="79420" r="5117" b="7991"/>
          <a:stretch/>
        </p:blipFill>
        <p:spPr bwMode="auto">
          <a:xfrm>
            <a:off x="15418" y="-27383"/>
            <a:ext cx="1945272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072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Low-Carbon Measures in Davao City</a:t>
            </a:r>
            <a:endParaRPr kumimoji="1" lang="ja-JP" altLang="en-US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9936850"/>
              </p:ext>
            </p:extLst>
          </p:nvPr>
        </p:nvGraphicFramePr>
        <p:xfrm>
          <a:off x="1096963" y="1846263"/>
          <a:ext cx="10686051" cy="19202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126965">
                  <a:extLst>
                    <a:ext uri="{9D8B030D-6E8A-4147-A177-3AD203B41FA5}">
                      <a16:colId xmlns:a16="http://schemas.microsoft.com/office/drawing/2014/main" xmlns="" val="3083637987"/>
                    </a:ext>
                  </a:extLst>
                </a:gridCol>
                <a:gridCol w="2942492">
                  <a:extLst>
                    <a:ext uri="{9D8B030D-6E8A-4147-A177-3AD203B41FA5}">
                      <a16:colId xmlns:a16="http://schemas.microsoft.com/office/drawing/2014/main" xmlns="" val="3600920583"/>
                    </a:ext>
                  </a:extLst>
                </a:gridCol>
                <a:gridCol w="5616594">
                  <a:extLst>
                    <a:ext uri="{9D8B030D-6E8A-4147-A177-3AD203B41FA5}">
                      <a16:colId xmlns:a16="http://schemas.microsoft.com/office/drawing/2014/main" xmlns="" val="1350631083"/>
                    </a:ext>
                  </a:extLst>
                </a:gridCol>
              </a:tblGrid>
              <a:tr h="374361">
                <a:tc>
                  <a:txBody>
                    <a:bodyPr/>
                    <a:lstStyle/>
                    <a:p>
                      <a:r>
                        <a:rPr kumimoji="1" lang="en-US" altLang="ja-JP" sz="2000" b="0" dirty="0"/>
                        <a:t>Governance</a:t>
                      </a:r>
                      <a:endParaRPr kumimoji="1" lang="ja-JP" alt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000" b="0" dirty="0"/>
                        <a:t>14. Education</a:t>
                      </a:r>
                      <a:r>
                        <a:rPr kumimoji="1" lang="en-US" altLang="ja-JP" sz="2000" b="0" baseline="0" dirty="0"/>
                        <a:t> &amp; Management</a:t>
                      </a:r>
                      <a:endParaRPr kumimoji="1" lang="ja-JP" alt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ja-JP" sz="2000" b="0" dirty="0"/>
                        <a:t>IEC Program on </a:t>
                      </a:r>
                      <a:r>
                        <a:rPr kumimoji="1" lang="en-US" altLang="ja-JP" sz="2000" b="0" dirty="0" err="1"/>
                        <a:t>Solidwaste</a:t>
                      </a:r>
                      <a:r>
                        <a:rPr kumimoji="1" lang="en-US" altLang="ja-JP" sz="2000" b="0" dirty="0"/>
                        <a:t> Management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US" altLang="ja-JP" sz="2000" b="0" dirty="0"/>
                        <a:t>Waste Disposal Management </a:t>
                      </a:r>
                      <a:r>
                        <a:rPr kumimoji="1" lang="en-US" altLang="ja-JP" sz="2000" b="0" dirty="0" smtClean="0"/>
                        <a:t>System </a:t>
                      </a:r>
                      <a:r>
                        <a:rPr kumimoji="1" lang="en-US" altLang="ja-JP" sz="2000" b="0" dirty="0"/>
                        <a:t>Monitoring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PH" altLang="ja-JP" sz="2000" b="0" dirty="0"/>
                        <a:t>Biodegradable Waste of Public Market</a:t>
                      </a:r>
                      <a:r>
                        <a:rPr kumimoji="1" lang="ja-JP" altLang="en-US" sz="2000" b="0" baseline="0" dirty="0"/>
                        <a:t> </a:t>
                      </a:r>
                      <a:r>
                        <a:rPr kumimoji="1" lang="en-PH" altLang="ja-JP" sz="2000" b="0" baseline="0" dirty="0"/>
                        <a:t>Processed for Greening Program of the City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kumimoji="1" lang="en-PH" altLang="ja-JP" sz="2000" b="0" baseline="0" dirty="0"/>
                        <a:t>Issuance of Solid Waste Management Certificates relative to the issuance of business permits </a:t>
                      </a:r>
                      <a:endParaRPr kumimoji="1" lang="en-PH" altLang="ja-JP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84180706"/>
                  </a:ext>
                </a:extLst>
              </a:tr>
            </a:tbl>
          </a:graphicData>
        </a:graphic>
      </p:graphicFrame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t>28</a:t>
            </a:fld>
            <a:endParaRPr kumimoji="1" lang="ja-JP" altLang="en-US"/>
          </a:p>
        </p:txBody>
      </p:sp>
      <p:pic>
        <p:nvPicPr>
          <p:cNvPr id="7" name="Picture 2" descr="C:\Users\ACER\Downloads\Copy of 32in × 18in – Untitled Design (9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92" t="79420" r="5117" b="7991"/>
          <a:stretch/>
        </p:blipFill>
        <p:spPr bwMode="auto">
          <a:xfrm>
            <a:off x="15418" y="-27383"/>
            <a:ext cx="1945272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408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9709720" cy="1066800"/>
          </a:xfrm>
        </p:spPr>
        <p:txBody>
          <a:bodyPr>
            <a:normAutofit/>
          </a:bodyPr>
          <a:lstStyle/>
          <a:p>
            <a:r>
              <a:rPr lang="en-US" altLang="ja-JP" dirty="0"/>
              <a:t>Self-evaluation Results of Davao City</a:t>
            </a:r>
            <a:endParaRPr kumimoji="1" lang="ja-JP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2004864" cy="4191000"/>
          </a:xfrm>
        </p:spPr>
        <p:txBody>
          <a:bodyPr/>
          <a:lstStyle/>
          <a:p>
            <a:r>
              <a:rPr kumimoji="1" lang="en-US" altLang="ja-JP" dirty="0"/>
              <a:t>Please paste the radar chart evaluation results and explain the current status of the low-carbon town development.</a:t>
            </a:r>
            <a:endParaRPr kumimoji="1" lang="ja-JP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t>29</a:t>
            </a:fld>
            <a:endParaRPr kumimoji="1" lang="ja-JP" altLang="en-US"/>
          </a:p>
        </p:txBody>
      </p:sp>
      <p:pic>
        <p:nvPicPr>
          <p:cNvPr id="9" name="Picture 2" descr="C:\Users\ACER\Downloads\Copy of 32in × 18in – Untitled Design (9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92" t="79420" r="5117" b="7991"/>
          <a:stretch/>
        </p:blipFill>
        <p:spPr bwMode="auto">
          <a:xfrm>
            <a:off x="15418" y="-27383"/>
            <a:ext cx="1945272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Chart 16"/>
          <p:cNvGraphicFramePr/>
          <p:nvPr>
            <p:extLst>
              <p:ext uri="{D42A27DB-BD31-4B8C-83A1-F6EECF244321}">
                <p14:modId xmlns:p14="http://schemas.microsoft.com/office/powerpoint/2010/main" val="3266756051"/>
              </p:ext>
            </p:extLst>
          </p:nvPr>
        </p:nvGraphicFramePr>
        <p:xfrm>
          <a:off x="3574132" y="1051238"/>
          <a:ext cx="6323748" cy="5773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2226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Future Plan </a:t>
            </a:r>
            <a:r>
              <a:rPr lang="en-US" altLang="ja-JP" dirty="0"/>
              <a:t>of Davao City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1065211" y="1828800"/>
            <a:ext cx="10144351" cy="4191000"/>
          </a:xfrm>
        </p:spPr>
        <p:txBody>
          <a:bodyPr>
            <a:normAutofit/>
          </a:bodyPr>
          <a:lstStyle/>
          <a:p>
            <a:r>
              <a:rPr kumimoji="1" lang="en-US" altLang="ja-JP" sz="2000" b="1" dirty="0"/>
              <a:t>Take initial steps in terms of measures, interventions and policy to achieve </a:t>
            </a:r>
            <a:r>
              <a:rPr kumimoji="1" lang="en-US" altLang="ja-JP" sz="2000" b="1" dirty="0" smtClean="0"/>
              <a:t>low-carbon </a:t>
            </a:r>
            <a:r>
              <a:rPr kumimoji="1" lang="en-US" altLang="ja-JP" sz="2000" b="1" dirty="0"/>
              <a:t>levels in the city of Davao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ja-JP" sz="2000" dirty="0"/>
              <a:t>Scientific data collection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ja-JP" sz="2000" dirty="0"/>
              <a:t>Green House Gas Inventory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ja-JP" sz="2000" dirty="0"/>
              <a:t>Capacity building on Low Carbon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ja-JP" sz="2000" dirty="0"/>
              <a:t>Formulation of Local Climate Change Action Plan (LCCAP)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ja-JP" sz="2000" dirty="0"/>
              <a:t>Information and Education Campaign  (IEC)/Popularization  of Low Carbon Targets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ja-JP" sz="2000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t>30</a:t>
            </a:fld>
            <a:endParaRPr kumimoji="1" lang="ja-JP" altLang="en-US"/>
          </a:p>
        </p:txBody>
      </p:sp>
      <p:pic>
        <p:nvPicPr>
          <p:cNvPr id="8" name="Picture 2" descr="C:\Users\ACER\Downloads\Copy of 32in × 18in – Untitled Design (9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92" t="79420" r="5117" b="7991"/>
          <a:stretch/>
        </p:blipFill>
        <p:spPr bwMode="auto">
          <a:xfrm>
            <a:off x="15418" y="-27383"/>
            <a:ext cx="1945272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534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タイトル 12"/>
          <p:cNvSpPr>
            <a:spLocks noGrp="1"/>
          </p:cNvSpPr>
          <p:nvPr>
            <p:ph type="title"/>
          </p:nvPr>
        </p:nvSpPr>
        <p:spPr>
          <a:xfrm>
            <a:off x="1065212" y="533400"/>
            <a:ext cx="8991600" cy="1066800"/>
          </a:xfrm>
        </p:spPr>
        <p:txBody>
          <a:bodyPr/>
          <a:lstStyle/>
          <a:p>
            <a:r>
              <a:rPr kumimoji="1" lang="en-US" altLang="ja-JP" dirty="0"/>
              <a:t>Feedback for LCT-I System</a:t>
            </a:r>
            <a:endParaRPr kumimoji="1" lang="ja-JP" dirty="0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8701608" cy="4191000"/>
          </a:xfrm>
        </p:spPr>
        <p:txBody>
          <a:bodyPr/>
          <a:lstStyle/>
          <a:p>
            <a:r>
              <a:rPr kumimoji="1" lang="en-US" altLang="ja-JP" dirty="0"/>
              <a:t>Please describe any comments </a:t>
            </a:r>
            <a:r>
              <a:rPr lang="en-US" altLang="ja-JP" dirty="0"/>
              <a:t>on </a:t>
            </a:r>
            <a:r>
              <a:rPr kumimoji="1" lang="en-US" altLang="ja-JP" dirty="0"/>
              <a:t>the LCT-I System.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ja-JP" dirty="0"/>
              <a:t>What were the difficulties in the evaluation process?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kumimoji="1" lang="en-US" altLang="ja-JP" dirty="0"/>
              <a:t>How are you going to utilize the evaluation results?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ja-JP" dirty="0"/>
              <a:t>How do you think the LCT-I System can be improved?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ja-JP" dirty="0"/>
              <a:t>Any expectations for the LCMT Secretariat to further develop the LCT-I System?</a:t>
            </a:r>
          </a:p>
          <a:p>
            <a:endParaRPr kumimoji="1" lang="ja-JP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altLang="ja-JP" smtClean="0"/>
              <a:t>31</a:t>
            </a:fld>
            <a:endParaRPr kumimoji="1" lang="ja-JP" altLang="en-US"/>
          </a:p>
        </p:txBody>
      </p:sp>
      <p:pic>
        <p:nvPicPr>
          <p:cNvPr id="5" name="Picture 2" descr="C:\Users\ACER\Downloads\Copy of 32in × 18in – Untitled Design (9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92" t="79420" r="5117" b="7991"/>
          <a:stretch/>
        </p:blipFill>
        <p:spPr bwMode="auto">
          <a:xfrm>
            <a:off x="15418" y="-27383"/>
            <a:ext cx="1945272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8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レトロスペクト">
  <a:themeElements>
    <a:clrScheme name="レトロスペクト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D182A0E-7F17-4A86-A7C5-8846F54E43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1582</Words>
  <Application>Microsoft Office PowerPoint</Application>
  <PresentationFormat>Custom</PresentationFormat>
  <Paragraphs>391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3" baseType="lpstr">
      <vt:lpstr>ＭＳ Ｐゴシック</vt:lpstr>
      <vt:lpstr>Arial</vt:lpstr>
      <vt:lpstr>Arial Black</vt:lpstr>
      <vt:lpstr>Calibri</vt:lpstr>
      <vt:lpstr>Calibri Light</vt:lpstr>
      <vt:lpstr>Franklin Gothic Medium</vt:lpstr>
      <vt:lpstr>Front Page Neue</vt:lpstr>
      <vt:lpstr>HG創英角ｺﾞｼｯｸUB</vt:lpstr>
      <vt:lpstr>Tahoma</vt:lpstr>
      <vt:lpstr>Tw Cen MT</vt:lpstr>
      <vt:lpstr>Wingdings</vt:lpstr>
      <vt:lpstr>レトロスペクト</vt:lpstr>
      <vt:lpstr>Davao City</vt:lpstr>
      <vt:lpstr>Davao City Location</vt:lpstr>
      <vt:lpstr>Land and Water Uses</vt:lpstr>
      <vt:lpstr>PowerPoint Presentation</vt:lpstr>
      <vt:lpstr>PowerPoint Presentation</vt:lpstr>
      <vt:lpstr>PowerPoint Presentation</vt:lpstr>
      <vt:lpstr>Tourism Industry</vt:lpstr>
      <vt:lpstr>Vital Health Statistics</vt:lpstr>
      <vt:lpstr>Peace and Order</vt:lpstr>
      <vt:lpstr>10 Key Priority Areas, 30 Doable Projects in 3 years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Low-Carbon Measures in Davao City</vt:lpstr>
      <vt:lpstr>Low-Carbon Measures in Davao City</vt:lpstr>
      <vt:lpstr>Low-Carbon Measures in Davao City</vt:lpstr>
      <vt:lpstr>Low-Carbon Measures in Davao City</vt:lpstr>
      <vt:lpstr>Low-Carbon Measures in Davao City</vt:lpstr>
      <vt:lpstr>Low-Carbon Measures in Davao City</vt:lpstr>
      <vt:lpstr>Low-Carbon Measures in Davao City</vt:lpstr>
      <vt:lpstr>Low-Carbon Measures in Davao City</vt:lpstr>
      <vt:lpstr>Self-evaluation Results of Davao City</vt:lpstr>
      <vt:lpstr>Future Plan of Davao City</vt:lpstr>
      <vt:lpstr>Feedback for LCT-I System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2016-04-13T12:37:00Z</dcterms:created>
  <dcterms:modified xsi:type="dcterms:W3CDTF">2018-09-10T03:46:52Z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TC028952669991</vt:lpwstr>
  </property>
</Properties>
</file>