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61" r:id="rId2"/>
    <p:sldId id="379" r:id="rId3"/>
    <p:sldId id="750" r:id="rId4"/>
    <p:sldId id="649" r:id="rId5"/>
    <p:sldId id="627" r:id="rId6"/>
    <p:sldId id="628" r:id="rId7"/>
    <p:sldId id="530" r:id="rId8"/>
    <p:sldId id="700" r:id="rId9"/>
    <p:sldId id="767" r:id="rId10"/>
    <p:sldId id="536" r:id="rId11"/>
    <p:sldId id="651" r:id="rId12"/>
    <p:sldId id="650" r:id="rId13"/>
    <p:sldId id="633" r:id="rId14"/>
    <p:sldId id="695" r:id="rId15"/>
    <p:sldId id="630" r:id="rId16"/>
    <p:sldId id="344" r:id="rId17"/>
    <p:sldId id="869" r:id="rId18"/>
    <p:sldId id="888" r:id="rId19"/>
    <p:sldId id="875" r:id="rId20"/>
    <p:sldId id="876" r:id="rId21"/>
    <p:sldId id="873" r:id="rId22"/>
    <p:sldId id="874" r:id="rId23"/>
    <p:sldId id="878" r:id="rId24"/>
    <p:sldId id="879" r:id="rId25"/>
    <p:sldId id="880" r:id="rId26"/>
    <p:sldId id="881" r:id="rId27"/>
    <p:sldId id="882" r:id="rId28"/>
    <p:sldId id="886" r:id="rId29"/>
    <p:sldId id="870" r:id="rId30"/>
    <p:sldId id="887" r:id="rId31"/>
    <p:sldId id="364" r:id="rId32"/>
    <p:sldId id="356" r:id="rId3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92">
          <p15:clr>
            <a:srgbClr val="A4A3A4"/>
          </p15:clr>
        </p15:guide>
        <p15:guide id="2" pos="224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XL2" initials="XL2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FF0000"/>
    <a:srgbClr val="006699"/>
    <a:srgbClr val="33CCCC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18" autoAdjust="0"/>
    <p:restoredTop sz="90976" autoAdjust="0"/>
  </p:normalViewPr>
  <p:slideViewPr>
    <p:cSldViewPr showGuides="1">
      <p:cViewPr varScale="1">
        <p:scale>
          <a:sx n="62" d="100"/>
          <a:sy n="62" d="100"/>
        </p:scale>
        <p:origin x="1116" y="72"/>
      </p:cViewPr>
      <p:guideLst>
        <p:guide orient="horz" pos="2208"/>
        <p:guide pos="2928"/>
      </p:guideLst>
    </p:cSldViewPr>
  </p:slideViewPr>
  <p:outlineViewPr>
    <p:cViewPr>
      <p:scale>
        <a:sx n="33" d="100"/>
        <a:sy n="33" d="100"/>
      </p:scale>
      <p:origin x="0" y="9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>
        <p:scale>
          <a:sx n="90" d="100"/>
          <a:sy n="90" d="100"/>
        </p:scale>
        <p:origin x="-1992" y="-72"/>
      </p:cViewPr>
      <p:guideLst>
        <p:guide orient="horz" pos="2992"/>
        <p:guide pos="22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GHG Emissions</a:t>
            </a:r>
            <a:r>
              <a:rPr lang="en-US" baseline="0" dirty="0"/>
              <a:t> Reduction by ADB Loan projects (2010-2017) (tCO2e/</a:t>
            </a:r>
            <a:r>
              <a:rPr lang="en-US" baseline="0" dirty="0" err="1"/>
              <a:t>yr</a:t>
            </a:r>
            <a:r>
              <a:rPr lang="en-US" baseline="0" dirty="0"/>
              <a:t>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7B42-4DF1-B95E-C48CA83624F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B42-4DF1-B95E-C48CA83624F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7B42-4DF1-B95E-C48CA83624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7B42-4DF1-B95E-C48CA83624F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7B42-4DF1-B95E-C48CA83624F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7B42-4DF1-B95E-C48CA83624F5}"/>
              </c:ext>
            </c:extLst>
          </c:dPt>
          <c:dLbls>
            <c:dLbl>
              <c:idx val="0"/>
              <c:layout>
                <c:manualLayout>
                  <c:x val="-1.2353530537905142E-2"/>
                  <c:y val="0.102320389822792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42-4DF1-B95E-C48CA83624F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42-4DF1-B95E-C48CA83624F5}"/>
                </c:ext>
              </c:extLst>
            </c:dLbl>
            <c:dLbl>
              <c:idx val="3"/>
              <c:layout>
                <c:manualLayout>
                  <c:x val="0.12764203720119482"/>
                  <c:y val="-0.1502373445289360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42-4DF1-B95E-C48CA83624F5}"/>
                </c:ext>
              </c:extLst>
            </c:dLbl>
            <c:dLbl>
              <c:idx val="4"/>
              <c:layout>
                <c:manualLayout>
                  <c:x val="9.8074946179689065E-2"/>
                  <c:y val="7.520252687900089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42-4DF1-B95E-C48CA83624F5}"/>
                </c:ext>
              </c:extLst>
            </c:dLbl>
            <c:dLbl>
              <c:idx val="5"/>
              <c:layout>
                <c:manualLayout>
                  <c:x val="5.8252385599249168E-2"/>
                  <c:y val="0.113692469383511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B42-4DF1-B95E-C48CA83624F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Tables!$B$8:$B$13</c:f>
              <c:strCache>
                <c:ptCount val="6"/>
                <c:pt idx="0">
                  <c:v>CWRD</c:v>
                </c:pt>
                <c:pt idx="1">
                  <c:v>EARD</c:v>
                </c:pt>
                <c:pt idx="2">
                  <c:v>PARD</c:v>
                </c:pt>
                <c:pt idx="3">
                  <c:v>PSOD</c:v>
                </c:pt>
                <c:pt idx="4">
                  <c:v>SARD</c:v>
                </c:pt>
                <c:pt idx="5">
                  <c:v>SERD</c:v>
                </c:pt>
              </c:strCache>
            </c:strRef>
          </c:cat>
          <c:val>
            <c:numRef>
              <c:f>Tables!$K$8:$K$13</c:f>
              <c:numCache>
                <c:formatCode>_(* #,##0_);_(* \(#,##0\);_(* "-"??_);_(@_)</c:formatCode>
                <c:ptCount val="6"/>
                <c:pt idx="0">
                  <c:v>667989</c:v>
                </c:pt>
                <c:pt idx="1">
                  <c:v>12748039</c:v>
                </c:pt>
                <c:pt idx="2">
                  <c:v>0</c:v>
                </c:pt>
                <c:pt idx="3">
                  <c:v>5942374.1600000001</c:v>
                </c:pt>
                <c:pt idx="4">
                  <c:v>1462790</c:v>
                </c:pt>
                <c:pt idx="5">
                  <c:v>1930133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B42-4DF1-B95E-C48CA83624F5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56225F-B743-4C8E-9726-9588EB307BF4}" type="datetimeFigureOut">
              <a:rPr lang="en-PH" smtClean="0"/>
              <a:t>9/9/2018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9154A-5552-4BD3-A4F0-84C9C72F8B8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21635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9C0B368-F8A0-4DEB-985E-6BC70F3CB602}" type="datetimeFigureOut">
              <a:rPr lang="en-PH" smtClean="0"/>
              <a:t>9/9/2018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44181" y="4415790"/>
            <a:ext cx="630936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D1AD266-0359-405F-A43E-F4B7EB728413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84174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1</a:t>
            </a:fld>
            <a:endParaRPr lang="en-P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2</a:t>
            </a:fld>
            <a:endParaRPr lang="en-P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9571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1E56B-535F-4542-A8DF-5E920141FB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333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26F82-A328-4E89-AA1C-AB1BFD9DEE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8489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26F82-A328-4E89-AA1C-AB1BFD9DEE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7969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26F82-A328-4E89-AA1C-AB1BFD9DEE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255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26F82-A328-4E89-AA1C-AB1BFD9DEE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73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pitchFamily="34" charset="0"/>
              <a:buNone/>
              <a:defRPr/>
            </a:pPr>
            <a:endParaRPr lang="en-US" sz="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26F82-A328-4E89-AA1C-AB1BFD9DEE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8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AD266-0359-405F-A43E-F4B7EB728413}" type="slidenum">
              <a:rPr kumimoji="0" lang="en-P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P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8593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17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51860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18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53492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19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87224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20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572773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21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80692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22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4226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23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48283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24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279228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defTabSz="914350"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C3404-007A-4E0E-B69F-63C9354B499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7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883">
              <a:spcBef>
                <a:spcPts val="433"/>
              </a:spcBef>
            </a:pPr>
            <a:endParaRPr lang="en-US" altLang="en-US" dirty="0">
              <a:solidFill>
                <a:srgbClr val="000000"/>
              </a:solidFill>
              <a:latin typeface="Times New Roman" charset="0"/>
              <a:cs typeface="Times New Roman" charset="0"/>
              <a:sym typeface="Times New Roma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E81C5-23BE-4246-B588-076004FBF3E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249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28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734217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29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52973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AD266-0359-405F-A43E-F4B7EB728413}" type="slidenum">
              <a:rPr lang="en-PH" smtClean="0"/>
              <a:t>30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067573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AD266-0359-405F-A43E-F4B7EB728413}" type="slidenum">
              <a:rPr kumimoji="0" lang="en-P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P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9638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1AD266-0359-405F-A43E-F4B7EB728413}" type="slidenum">
              <a:rPr kumimoji="0" lang="en-P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P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198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669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P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DEF4-E25F-4347-B06A-5921E299C361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t>9/9/2018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5EDC5-56C5-40AC-939E-FCBA365857A9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1" descr="ADB-Logo-12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588" y="5975350"/>
            <a:ext cx="88741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marR="0" indent="-3429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Wingdings" pitchFamily="2" charset="2"/>
              <a:buChar char="§"/>
              <a:defRPr/>
            </a:lvl1pPr>
            <a:lvl2pPr marL="742950" marR="0" indent="-28575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Arial" pitchFamily="34" charset="0"/>
              <a:buChar char="•"/>
              <a:defRPr/>
            </a:lvl2pPr>
            <a:lvl3pPr marL="1143000" marR="0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Wingdings 3" pitchFamily="18" charset="2"/>
              <a:buChar char=""/>
              <a:defRPr/>
            </a:lvl3pPr>
            <a:lvl4pPr marL="1600200" marR="0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Cambria" pitchFamily="18" charset="0"/>
              <a:buChar char="»"/>
              <a:defRPr/>
            </a:lvl4pPr>
            <a:lvl5pPr marL="2057400" marR="0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Wingdings" pitchFamily="2" charset="2"/>
              <a:buChar char="w"/>
              <a:defRPr/>
            </a:lvl5pPr>
          </a:lstStyle>
          <a:p>
            <a:pPr marL="342900" marR="0" lvl="0" indent="-3429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Wingdings" pitchFamily="2" charset="2"/>
              <a:buChar char="§"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Arial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Wingdings 3" pitchFamily="18" charset="2"/>
              <a:buChar char=""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Cambria" pitchFamily="18" charset="0"/>
              <a:buChar char="»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Wingdings" pitchFamily="2" charset="2"/>
              <a:buChar char="w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PH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DEF4-E25F-4347-B06A-5921E299C361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t>9/9/2018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5EDC5-56C5-40AC-939E-FCBA365857A9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1" descr="ADB-Logo-12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588" y="5975350"/>
            <a:ext cx="88741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rgbClr val="00669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200">
                <a:solidFill>
                  <a:srgbClr val="00336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DEF4-E25F-4347-B06A-5921E299C361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t>9/9/2018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5EDC5-56C5-40AC-939E-FCBA365857A9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1" descr="ADB-Logo-12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588" y="5975350"/>
            <a:ext cx="88741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274320" indent="-274320">
              <a:defRPr sz="2800"/>
            </a:lvl1pPr>
            <a:lvl2pPr marL="581025" indent="-285750">
              <a:defRPr sz="2400"/>
            </a:lvl2pPr>
            <a:lvl3pPr marL="914400" indent="-336550">
              <a:defRPr sz="2400"/>
            </a:lvl3pPr>
            <a:lvl4pPr marL="1143000" indent="-228600">
              <a:defRPr sz="2000"/>
            </a:lvl4pPr>
            <a:lvl5pPr marL="1371600" indent="-228600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274320" indent="-274320">
              <a:defRPr sz="2800"/>
            </a:lvl1pPr>
            <a:lvl2pPr marL="585470">
              <a:defRPr sz="2400"/>
            </a:lvl2pPr>
            <a:lvl3pPr marL="914400" indent="-336550">
              <a:defRPr sz="2400"/>
            </a:lvl3pPr>
            <a:lvl4pPr marL="1143000">
              <a:defRPr sz="2000"/>
            </a:lvl4pPr>
            <a:lvl5pPr marL="1371600"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DEF4-E25F-4347-B06A-5921E299C361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t>9/9/2018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5EDC5-56C5-40AC-939E-FCBA365857A9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1" descr="ADB-Logo-12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588" y="5975350"/>
            <a:ext cx="88741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DEF4-E25F-4347-B06A-5921E299C361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t>9/9/2018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5EDC5-56C5-40AC-939E-FCBA365857A9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11" descr="ADB-Logo-12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588" y="5975350"/>
            <a:ext cx="88741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DEF4-E25F-4347-B06A-5921E299C361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t>9/9/2018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5EDC5-56C5-40AC-939E-FCBA365857A9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1" descr="ADB-Logo-12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588" y="5975350"/>
            <a:ext cx="88741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DEF4-E25F-4347-B06A-5921E299C361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t>9/9/2018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5EDC5-56C5-40AC-939E-FCBA365857A9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1" descr="ADB-Logo-12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588" y="5975350"/>
            <a:ext cx="88741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DEF4-E25F-4347-B06A-5921E299C361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t>9/9/2018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5EDC5-56C5-40AC-939E-FCBA365857A9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1" descr="ADB-Logo-12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588" y="5975350"/>
            <a:ext cx="88741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DEF4-E25F-4347-B06A-5921E299C361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t>9/9/2018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5EDC5-56C5-40AC-939E-FCBA365857A9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1" descr="ADB-Logo-12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588" y="5975350"/>
            <a:ext cx="88741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DEF4-E25F-4347-B06A-5921E299C361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t>9/9/2018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5EDC5-56C5-40AC-939E-FCBA365857A9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1" descr="ADB-Logo-12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6588" y="5975350"/>
            <a:ext cx="88741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DEF4-E25F-4347-B06A-5921E299C361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t>9/9/2018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5EDC5-56C5-40AC-939E-FCBA365857A9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1" descr="ADB-Logo-12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9431" y="5985217"/>
            <a:ext cx="88741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9B395-1E64-456A-96A2-42F8734EBEEE}" type="datetime1">
              <a:rPr lang="en-US" smtClean="0"/>
              <a:t>09/09/2018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8BD48-8C78-4255-ABBC-6FC030174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54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401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P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4DEF4-E25F-4347-B06A-5921E299C361}" type="datetimeFigureOut">
              <a:rPr lang="en-PH" smtClean="0">
                <a:solidFill>
                  <a:prstClr val="black">
                    <a:tint val="75000"/>
                  </a:prstClr>
                </a:solidFill>
              </a:rPr>
              <a:t>9/9/2018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5EDC5-56C5-40AC-939E-FCBA365857A9}" type="slidenum">
              <a:rPr lang="en-PH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1" descr="ADB-Logo-12mm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56588" y="5975350"/>
            <a:ext cx="887412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8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336699"/>
        </a:buClr>
        <a:buFont typeface="Wingdings" pitchFamily="2" charset="2"/>
        <a:buChar char="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336699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336699"/>
        </a:buClr>
        <a:buFont typeface="Wingdings 3" pitchFamily="18" charset="2"/>
        <a:buChar char="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336699"/>
        </a:buClr>
        <a:buFont typeface="Cambria" pitchFamily="18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336699"/>
        </a:buClr>
        <a:buFont typeface="Wingdings" pitchFamily="2" charset="2"/>
        <a:buChar char="w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28575"/>
            <a:ext cx="8001000" cy="1676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en-PH" sz="3200" dirty="0"/>
              <a:t>ADB Low Carbon Development Projects</a:t>
            </a:r>
            <a:br>
              <a:rPr lang="en-US" altLang="en-PH" sz="3200" dirty="0"/>
            </a:br>
            <a:r>
              <a:rPr lang="en-US" altLang="en-PH" sz="3200" dirty="0"/>
              <a:t>At 2</a:t>
            </a:r>
            <a:r>
              <a:rPr lang="en-US" altLang="en-PH" sz="3200" baseline="30000" dirty="0"/>
              <a:t>nd</a:t>
            </a:r>
            <a:r>
              <a:rPr lang="en-US" altLang="en-PH" sz="3200" dirty="0"/>
              <a:t> APEC LCMT Symposium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4724401"/>
            <a:ext cx="5249545" cy="16764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ClrTx/>
              <a:buNone/>
              <a:defRPr/>
            </a:pPr>
            <a:endParaRPr lang="en-US" sz="2400" dirty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ClrTx/>
              <a:buNone/>
              <a:defRPr/>
            </a:pPr>
            <a:r>
              <a:rPr lang="en-US" sz="2800" b="1" dirty="0"/>
              <a:t>Da Nang,  Viet Nam</a:t>
            </a:r>
          </a:p>
          <a:p>
            <a:pPr marL="0" indent="0" algn="ctr">
              <a:spcBef>
                <a:spcPts val="0"/>
              </a:spcBef>
              <a:buClrTx/>
              <a:buNone/>
              <a:defRPr/>
            </a:pPr>
            <a:r>
              <a:rPr lang="en-US" sz="2800" b="1" dirty="0"/>
              <a:t>20-21 September 2018</a:t>
            </a:r>
          </a:p>
          <a:p>
            <a:pPr marL="0" indent="0" algn="ctr">
              <a:spcBef>
                <a:spcPts val="0"/>
              </a:spcBef>
              <a:buClrTx/>
              <a:buNone/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70F2B3C-76E4-47F8-9950-264956B61F8F}"/>
              </a:ext>
            </a:extLst>
          </p:cNvPr>
          <p:cNvSpPr txBox="1">
            <a:spLocks/>
          </p:cNvSpPr>
          <p:nvPr/>
        </p:nvSpPr>
        <p:spPr>
          <a:xfrm>
            <a:off x="1524000" y="2819400"/>
            <a:ext cx="5554345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marR="0" indent="-3429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Wingdings" pitchFamily="2" charset="2"/>
              <a:buChar char="§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marR="0" indent="-28575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Wingdings 3" pitchFamily="18" charset="2"/>
              <a:buChar char="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Cambria" pitchFamily="18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latinLnBrk="0" hangingPunct="1">
              <a:spcBef>
                <a:spcPct val="20000"/>
              </a:spcBef>
              <a:spcAft>
                <a:spcPts val="0"/>
              </a:spcAft>
              <a:buClr>
                <a:srgbClr val="336699"/>
              </a:buClr>
              <a:buSzTx/>
              <a:buFont typeface="Wingdings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Tx/>
              <a:buFont typeface="Wingdings" pitchFamily="2" charset="2"/>
              <a:buNone/>
              <a:defRPr/>
            </a:pPr>
            <a:endParaRPr lang="en-US" sz="2400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ClrTx/>
              <a:buFont typeface="Wingdings" pitchFamily="2" charset="2"/>
              <a:buNone/>
              <a:defRPr/>
            </a:pPr>
            <a:r>
              <a:rPr lang="en-US" sz="2800" b="1" dirty="0"/>
              <a:t>Xuedu Lu</a:t>
            </a:r>
          </a:p>
          <a:p>
            <a:pPr marL="0" indent="0" algn="ctr">
              <a:spcBef>
                <a:spcPts val="0"/>
              </a:spcBef>
              <a:buClrTx/>
              <a:buFont typeface="Wingdings" pitchFamily="2" charset="2"/>
              <a:buNone/>
              <a:defRPr/>
            </a:pPr>
            <a:r>
              <a:rPr lang="en-US" sz="2800" b="1" dirty="0"/>
              <a:t>Asian Development Bank</a:t>
            </a:r>
          </a:p>
          <a:p>
            <a:pPr marL="0" indent="0" algn="ctr">
              <a:spcBef>
                <a:spcPts val="0"/>
              </a:spcBef>
              <a:buClrTx/>
              <a:buFont typeface="Wingdings" pitchFamily="2" charset="2"/>
              <a:buNone/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870" y="381635"/>
            <a:ext cx="8677275" cy="1086485"/>
          </a:xfrm>
        </p:spPr>
        <p:txBody>
          <a:bodyPr>
            <a:normAutofit/>
          </a:bodyPr>
          <a:lstStyle/>
          <a:p>
            <a:r>
              <a:rPr lang="en-US" altLang="en-PH" sz="4800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14600"/>
            <a:ext cx="8001000" cy="24384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514350" lvl="1" indent="-514350">
              <a:spcAft>
                <a:spcPts val="1800"/>
              </a:spcAft>
              <a:buFont typeface="+mj-lt"/>
              <a:buAutoNum type="arabicPeriod"/>
            </a:pPr>
            <a:r>
              <a:rPr lang="en-US" altLang="en-PH" b="1" dirty="0">
                <a:sym typeface="+mn-ea"/>
              </a:rPr>
              <a:t>ADB’s </a:t>
            </a:r>
            <a:r>
              <a:rPr lang="en-US" altLang="zh-CN" b="1" dirty="0">
                <a:sym typeface="+mn-ea"/>
              </a:rPr>
              <a:t>Climate Change Program</a:t>
            </a:r>
          </a:p>
          <a:p>
            <a:pPr marL="514350" lvl="1" indent="-514350">
              <a:spcAft>
                <a:spcPts val="1800"/>
              </a:spcAft>
              <a:buFont typeface="+mj-lt"/>
              <a:buAutoNum type="arabicPeriod"/>
            </a:pPr>
            <a:r>
              <a:rPr lang="en-US" altLang="zh-CN" b="1" dirty="0"/>
              <a:t>Cases of ADB Low Carbon Development Projects</a:t>
            </a:r>
          </a:p>
          <a:p>
            <a:pPr marL="514350" lvl="1" indent="-514350">
              <a:spcAft>
                <a:spcPts val="1800"/>
              </a:spcAft>
              <a:buFont typeface="+mj-lt"/>
              <a:buAutoNum type="arabicPeriod"/>
            </a:pPr>
            <a:r>
              <a:rPr lang="en-US" altLang="zh-CN" b="1" dirty="0"/>
              <a:t>Procedures of seeking ADB support</a:t>
            </a:r>
            <a:endParaRPr lang="en-US" altLang="zh-CN" b="1" dirty="0">
              <a:sym typeface="+mn-ea"/>
            </a:endParaRPr>
          </a:p>
          <a:p>
            <a:pPr marL="514350" lvl="1" indent="-514350">
              <a:spcAft>
                <a:spcPts val="1800"/>
              </a:spcAft>
              <a:buFont typeface="+mj-lt"/>
              <a:buAutoNum type="arabicPeriod"/>
            </a:pPr>
            <a:endParaRPr lang="en-US" altLang="zh-CN" b="1" dirty="0">
              <a:sym typeface="+mn-ea"/>
            </a:endParaRPr>
          </a:p>
          <a:p>
            <a:pPr marL="514350" lvl="1" indent="-514350">
              <a:spcAft>
                <a:spcPts val="1800"/>
              </a:spcAft>
              <a:buFont typeface="+mj-lt"/>
              <a:buAutoNum type="arabicPeriod"/>
            </a:pPr>
            <a:endParaRPr lang="en-US" altLang="zh-CN" b="1" dirty="0">
              <a:sym typeface="+mn-ea"/>
            </a:endParaRPr>
          </a:p>
          <a:p>
            <a:pPr marL="514350" lvl="1" indent="-514350">
              <a:spcAft>
                <a:spcPts val="1800"/>
              </a:spcAft>
              <a:buFont typeface="+mj-lt"/>
              <a:buAutoNum type="arabicPeriod"/>
            </a:pPr>
            <a:endParaRPr lang="en-US" altLang="en-PH" b="1" dirty="0"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75" y="2438400"/>
            <a:ext cx="8677275" cy="1086485"/>
          </a:xfrm>
        </p:spPr>
        <p:txBody>
          <a:bodyPr>
            <a:normAutofit fontScale="90000"/>
          </a:bodyPr>
          <a:lstStyle/>
          <a:p>
            <a:r>
              <a:rPr lang="en-US" altLang="en-PH" dirty="0">
                <a:sym typeface="+mn-ea"/>
              </a:rPr>
              <a:t>1.  ADB’s </a:t>
            </a:r>
            <a:r>
              <a:rPr lang="en-US" altLang="zh-CN" dirty="0">
                <a:sym typeface="+mn-ea"/>
              </a:rPr>
              <a:t>Climate Change Program</a:t>
            </a:r>
            <a:br>
              <a:rPr lang="en-US" altLang="zh-CN" sz="3600" dirty="0">
                <a:sym typeface="+mn-ea"/>
              </a:rPr>
            </a:br>
            <a:endParaRPr lang="en-US" altLang="en-PH" sz="3300" dirty="0"/>
          </a:p>
        </p:txBody>
      </p:sp>
    </p:spTree>
    <p:extLst>
      <p:ext uri="{BB962C8B-B14F-4D97-AF65-F5344CB8AC3E}">
        <p14:creationId xmlns:p14="http://schemas.microsoft.com/office/powerpoint/2010/main" val="1267042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73736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ADB Climate Strategy</a:t>
            </a:r>
            <a:b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2057400"/>
            <a:ext cx="8382000" cy="4572000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en-US" altLang="zh-CN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ADB Climate Change Operational Framework 2017-2030</a:t>
            </a:r>
            <a:r>
              <a:rPr lang="en-US" sz="2600" b="1" dirty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Support to ambitious climate objectives (NDCs) and climate plans by developing members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Accelerating low GHG emissions development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Promoting climate change adaptation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Integrating climate change adaptation and disaster risk management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Linking climate actions to the wider sustainable development agenda. </a:t>
            </a:r>
            <a:endParaRPr lang="en-US" altLang="zh-CN" sz="2800" b="1" dirty="0">
              <a:solidFill>
                <a:schemeClr val="tx1"/>
              </a:solidFill>
              <a:latin typeface="Aharoni" panose="02010803020104030203" pitchFamily="2" charset="-79"/>
              <a:ea typeface="宋体" panose="02010600030101010101" pitchFamily="2" charset="-122"/>
              <a:cs typeface="Aharoni" panose="02010803020104030203" pitchFamily="2" charset="-79"/>
            </a:endParaRP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880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73736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ADB Climate Strategy</a:t>
            </a:r>
            <a:br>
              <a:rPr lang="en-US" altLang="zh-CN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95300" y="2438400"/>
            <a:ext cx="8153400" cy="38862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ADB climate change actions: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Supporting institutional development and appropriate policy frameworks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Access to finance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Promoting use of climate technology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Developing knowledge solutions and capacity development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latin typeface="Aharoni" panose="02010803020104030203" pitchFamily="2" charset="-79"/>
                <a:cs typeface="Aharoni" panose="02010803020104030203" pitchFamily="2" charset="-79"/>
              </a:rPr>
              <a:t>Strengthening partnerships and networks. 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u"/>
            </a:pPr>
            <a:endParaRPr lang="en-US" altLang="zh-CN" sz="2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859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838199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ADB Climate Finance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524000"/>
            <a:ext cx="8305800" cy="480060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b="1" dirty="0"/>
              <a:t>   In 2015 ADB made a commitment to double its climate financing from its own resources to $ 6 billion by 2020. 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b="1" dirty="0"/>
              <a:t> 2016</a:t>
            </a:r>
            <a:r>
              <a:rPr lang="zh-CN" altLang="en-US" sz="2400" b="1" dirty="0"/>
              <a:t>：</a:t>
            </a:r>
            <a:r>
              <a:rPr lang="en-US" sz="2400" b="1" dirty="0"/>
              <a:t>ADB climate investments: $3.7 billion ($2.6 b in mitigation and $1.1 b in adaptation</a:t>
            </a:r>
            <a:r>
              <a:rPr lang="zh-CN" altLang="en-US" sz="2400" b="1" dirty="0"/>
              <a:t>）</a:t>
            </a:r>
            <a:r>
              <a:rPr lang="en-US" sz="2400" b="1" dirty="0"/>
              <a:t>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b="1" dirty="0"/>
              <a:t>2017</a:t>
            </a:r>
            <a:r>
              <a:rPr lang="zh-CN" altLang="en-US" sz="2400" b="1" dirty="0"/>
              <a:t>：</a:t>
            </a:r>
            <a:r>
              <a:rPr lang="en-US" sz="2400" b="1" dirty="0"/>
              <a:t> ADB climate investments: $5.15 billion ($4.2 b in mitigation and $0.95 b in adaptation</a:t>
            </a:r>
            <a:r>
              <a:rPr lang="zh-CN" altLang="en-US" sz="2400" b="1" dirty="0"/>
              <a:t>）</a:t>
            </a:r>
            <a:endParaRPr lang="en-US" altLang="zh-CN" sz="2400" b="1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zh-CN" sz="2400" b="1" dirty="0"/>
              <a:t>From 2019 – 2030, ADB cumulative climate finance of own source reaches $80 billion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03592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 flipV="1">
            <a:off x="0" y="3683518"/>
            <a:ext cx="9144000" cy="2583180"/>
          </a:xfrm>
          <a:prstGeom prst="rect">
            <a:avLst/>
          </a:prstGeom>
          <a:gradFill>
            <a:gsLst>
              <a:gs pos="0">
                <a:schemeClr val="bg2"/>
              </a:gs>
              <a:gs pos="51000">
                <a:schemeClr val="bg2">
                  <a:alpha val="74000"/>
                </a:schemeClr>
              </a:gs>
              <a:gs pos="100000">
                <a:schemeClr val="bg1">
                  <a:alpha val="2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628" y="6400800"/>
            <a:ext cx="90953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External resources $701 million for climate support.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35510" y="609600"/>
            <a:ext cx="1382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By Sector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62600" y="609600"/>
            <a:ext cx="13676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By region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-9728" y="0"/>
            <a:ext cx="9163456" cy="53350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1000" y="76200"/>
            <a:ext cx="9105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ADB Climate finance in 2016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457200" y="1143000"/>
            <a:ext cx="8183564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/>
          <p:cNvSpPr/>
          <p:nvPr/>
        </p:nvSpPr>
        <p:spPr>
          <a:xfrm>
            <a:off x="152401" y="4971918"/>
            <a:ext cx="3581400" cy="819282"/>
          </a:xfrm>
          <a:prstGeom prst="round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52400" y="4438517"/>
            <a:ext cx="3299883" cy="439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Total climate finance: $3.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7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</a:t>
            </a:r>
          </a:p>
        </p:txBody>
      </p:sp>
      <p:sp>
        <p:nvSpPr>
          <p:cNvPr id="2" name="Rectangle: Top Corners Rounded 1"/>
          <p:cNvSpPr/>
          <p:nvPr/>
        </p:nvSpPr>
        <p:spPr>
          <a:xfrm rot="16200000">
            <a:off x="1027018" y="4251945"/>
            <a:ext cx="609276" cy="2206104"/>
          </a:xfrm>
          <a:prstGeom prst="round2SameRect">
            <a:avLst>
              <a:gd name="adj1" fmla="val 16667"/>
              <a:gd name="adj2" fmla="val 323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: Top Corners Rounded 15"/>
          <p:cNvSpPr/>
          <p:nvPr/>
        </p:nvSpPr>
        <p:spPr>
          <a:xfrm rot="5400000">
            <a:off x="2804554" y="4729437"/>
            <a:ext cx="554818" cy="1196663"/>
          </a:xfrm>
          <a:prstGeom prst="round2Same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331231" y="5227816"/>
            <a:ext cx="1664110" cy="4780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7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Adaptation</a:t>
            </a:r>
          </a:p>
          <a:p>
            <a:pPr marL="0" marR="0" lvl="0" indent="0" algn="ctr" defTabSz="914400" rtl="0" eaLnBrk="1" fontAlgn="auto" latinLnBrk="0" hangingPunct="1">
              <a:lnSpc>
                <a:spcPts val="7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$1.1 B</a:t>
            </a: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304800" y="5181600"/>
            <a:ext cx="1977507" cy="448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7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Mitigation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7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$2.6 B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29" y="1074064"/>
            <a:ext cx="4168229" cy="2757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243033"/>
            <a:ext cx="4734769" cy="2591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104426"/>
            <a:ext cx="3876675" cy="229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810000" y="3810000"/>
            <a:ext cx="43492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Regional Department climate finance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(2012-2016)</a:t>
            </a:r>
          </a:p>
        </p:txBody>
      </p:sp>
    </p:spTree>
    <p:extLst>
      <p:ext uri="{BB962C8B-B14F-4D97-AF65-F5344CB8AC3E}">
        <p14:creationId xmlns:p14="http://schemas.microsoft.com/office/powerpoint/2010/main" val="36309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8488"/>
            <a:ext cx="8229600" cy="282274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Total Annual GHG Emission Reductions by ADB Supported Loan projects (tCO2e/</a:t>
            </a:r>
            <a:r>
              <a:rPr lang="en-US" sz="2000" dirty="0" err="1"/>
              <a:t>yr</a:t>
            </a:r>
            <a:r>
              <a:rPr lang="en-US" sz="2000" dirty="0"/>
              <a:t>)</a:t>
            </a:r>
            <a:r>
              <a:rPr lang="en-US" dirty="0"/>
              <a:t>					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2543EB1-F84C-49F7-BF5D-EFA67175C7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0099246"/>
              </p:ext>
            </p:extLst>
          </p:nvPr>
        </p:nvGraphicFramePr>
        <p:xfrm>
          <a:off x="457200" y="1023345"/>
          <a:ext cx="7772398" cy="518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2416">
                  <a:extLst>
                    <a:ext uri="{9D8B030D-6E8A-4147-A177-3AD203B41FA5}">
                      <a16:colId xmlns:a16="http://schemas.microsoft.com/office/drawing/2014/main" val="1627732994"/>
                    </a:ext>
                  </a:extLst>
                </a:gridCol>
                <a:gridCol w="1227222">
                  <a:extLst>
                    <a:ext uri="{9D8B030D-6E8A-4147-A177-3AD203B41FA5}">
                      <a16:colId xmlns:a16="http://schemas.microsoft.com/office/drawing/2014/main" val="738929090"/>
                    </a:ext>
                  </a:extLst>
                </a:gridCol>
                <a:gridCol w="1205690">
                  <a:extLst>
                    <a:ext uri="{9D8B030D-6E8A-4147-A177-3AD203B41FA5}">
                      <a16:colId xmlns:a16="http://schemas.microsoft.com/office/drawing/2014/main" val="3320440466"/>
                    </a:ext>
                  </a:extLst>
                </a:gridCol>
                <a:gridCol w="1205690">
                  <a:extLst>
                    <a:ext uri="{9D8B030D-6E8A-4147-A177-3AD203B41FA5}">
                      <a16:colId xmlns:a16="http://schemas.microsoft.com/office/drawing/2014/main" val="690804308"/>
                    </a:ext>
                  </a:extLst>
                </a:gridCol>
                <a:gridCol w="1205690">
                  <a:extLst>
                    <a:ext uri="{9D8B030D-6E8A-4147-A177-3AD203B41FA5}">
                      <a16:colId xmlns:a16="http://schemas.microsoft.com/office/drawing/2014/main" val="1038315268"/>
                    </a:ext>
                  </a:extLst>
                </a:gridCol>
                <a:gridCol w="1205690">
                  <a:extLst>
                    <a:ext uri="{9D8B030D-6E8A-4147-A177-3AD203B41FA5}">
                      <a16:colId xmlns:a16="http://schemas.microsoft.com/office/drawing/2014/main" val="2993216377"/>
                    </a:ext>
                  </a:extLst>
                </a:gridCol>
              </a:tblGrid>
              <a:tr h="2684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Region/Year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2013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2014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2015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2017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0767922"/>
                  </a:ext>
                </a:extLst>
              </a:tr>
              <a:tr h="5297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PRC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897,916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3,765,728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         1,975,694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1,054,350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2,052,960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24557278"/>
                  </a:ext>
                </a:extLst>
              </a:tr>
              <a:tr h="5297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CWRD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600,000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           -  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  60,000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           -  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    7,989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95033172"/>
                  </a:ext>
                </a:extLst>
              </a:tr>
              <a:tr h="5297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EARD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             897,916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3,765,728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343,991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           -  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1,444,222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05972040"/>
                  </a:ext>
                </a:extLst>
              </a:tr>
              <a:tr h="5297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PARD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            -  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                        -  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           -  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           -  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           -  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49986820"/>
                  </a:ext>
                </a:extLst>
              </a:tr>
              <a:tr h="5297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PSOD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             830,150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         1,787,276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1,571,215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674,133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5040290"/>
                  </a:ext>
                </a:extLst>
              </a:tr>
              <a:tr h="5297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SARD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   91,000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                        -  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                        -  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             383,000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508,790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70138310"/>
                  </a:ext>
                </a:extLst>
              </a:tr>
              <a:tr h="5297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SERD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            -  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258,550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   173,789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                        -  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         1,497,794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44275457"/>
                  </a:ext>
                </a:extLst>
              </a:tr>
              <a:tr h="5297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ADB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 1,588,916 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         4,854,428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2,365,056 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         1,954,215 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         4,132,928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25710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029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A33FEDF-52C3-4780-9EF6-DFEEF22110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8969971"/>
              </p:ext>
            </p:extLst>
          </p:nvPr>
        </p:nvGraphicFramePr>
        <p:xfrm>
          <a:off x="533400" y="381000"/>
          <a:ext cx="82296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343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052" y="0"/>
            <a:ext cx="8229600" cy="868362"/>
          </a:xfrm>
        </p:spPr>
        <p:txBody>
          <a:bodyPr>
            <a:normAutofit/>
          </a:bodyPr>
          <a:lstStyle/>
          <a:p>
            <a:r>
              <a:rPr lang="en-US" sz="2800" dirty="0"/>
              <a:t>ADB Approaches to Climate Finance Mobilization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89560" y="838200"/>
            <a:ext cx="8473440" cy="5171906"/>
            <a:chOff x="298704" y="609600"/>
            <a:chExt cx="8473440" cy="5515762"/>
          </a:xfrm>
        </p:grpSpPr>
        <p:sp>
          <p:nvSpPr>
            <p:cNvPr id="13" name="Rectangle 12"/>
            <p:cNvSpPr/>
            <p:nvPr/>
          </p:nvSpPr>
          <p:spPr>
            <a:xfrm>
              <a:off x="298704" y="1676400"/>
              <a:ext cx="2676144" cy="4448962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Internally-managed funds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Clean Energy Financing Partnership Facility (CEFPF)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Climate Change Fund (CCF)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Others with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bilaterals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Externally-managed funds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Climate Investment Funds (CIFs) 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Global Environment Facility (GEF)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Green Climate Fund (GCF)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06496" y="1676401"/>
              <a:ext cx="2667000" cy="44489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Carbon finance</a:t>
              </a:r>
            </a:p>
            <a:p>
              <a:pPr marL="54864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Asia Pacific Carbon Fund (closed in 2014)</a:t>
              </a:r>
            </a:p>
            <a:p>
              <a:pPr marL="54864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Future Carbon Fund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Carbon Market Technical  Support Facility </a:t>
              </a:r>
            </a:p>
            <a:p>
              <a:pPr marL="54864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CDM support</a:t>
              </a:r>
            </a:p>
            <a:p>
              <a:pPr marL="54864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domestic emissions trading</a:t>
              </a:r>
            </a:p>
            <a:p>
              <a:pPr marL="9144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Supporting </a:t>
              </a: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other market mechanisms</a:t>
              </a:r>
            </a:p>
            <a:p>
              <a:pPr marL="457200" marR="0" lvl="2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Japan Fund for the Joint Crediting Mechanism</a:t>
              </a:r>
            </a:p>
            <a:p>
              <a:pPr marL="457200" marR="0" lvl="2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Renewable energy credits; feed in tariffs</a:t>
              </a:r>
            </a:p>
            <a:p>
              <a:pPr marL="285750" marR="0" lvl="2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Green and climate bonds</a:t>
              </a:r>
              <a:endPara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105144" y="1676400"/>
              <a:ext cx="2667000" cy="4448962"/>
            </a:xfrm>
            <a:prstGeom prst="rect">
              <a:avLst/>
            </a:prstGeom>
            <a:solidFill>
              <a:srgbClr val="C1F1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Direct project finance (lending, guarantees, syndications), and equity investment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Public private partnerships: (PPPs) </a:t>
              </a:r>
              <a:r>
                <a:rPr kumimoji="0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working with client DMCs  across stages of PPPs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endParaRPr>
            </a:p>
            <a:p>
              <a:pPr marL="5486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98704" y="609600"/>
              <a:ext cx="2676144" cy="9906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Deploying concessional resources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97352" y="609600"/>
              <a:ext cx="2676144" cy="990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Maximizing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market mechanisms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096000" y="609600"/>
              <a:ext cx="2676144" cy="990600"/>
            </a:xfrm>
            <a:prstGeom prst="rect">
              <a:avLst/>
            </a:prstGeom>
            <a:solidFill>
              <a:srgbClr val="78AB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Catalyzing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itchFamily="18" charset="0"/>
                  <a:ea typeface="+mn-ea"/>
                  <a:cs typeface="+mn-cs"/>
                </a:rPr>
                <a:t> private capital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3815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136" y="32209"/>
            <a:ext cx="9144000" cy="1186991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ADB Climate Funds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1000" y="1371601"/>
            <a:ext cx="8610600" cy="5105400"/>
          </a:xfrm>
        </p:spPr>
        <p:txBody>
          <a:bodyPr>
            <a:normAutofit/>
          </a:bodyPr>
          <a:lstStyle/>
          <a:p>
            <a:pPr marL="0" lvl="0" indent="0">
              <a:lnSpc>
                <a:spcPts val="3000"/>
              </a:lnSpc>
              <a:buNone/>
            </a:pPr>
            <a:r>
              <a:rPr lang="en-US" sz="2400" b="1" dirty="0"/>
              <a:t>ADB has established more than 20 funds related to climate change. In 2017, three new climate related Funds were established:</a:t>
            </a:r>
          </a:p>
          <a:p>
            <a:pPr marL="457200" lvl="0" indent="-457200">
              <a:lnSpc>
                <a:spcPts val="3000"/>
              </a:lnSpc>
              <a:buFont typeface="+mj-lt"/>
              <a:buAutoNum type="arabicPeriod"/>
            </a:pPr>
            <a:r>
              <a:rPr lang="en-US" sz="2400" b="1" dirty="0"/>
              <a:t>Asia-Pacific Climate Finance Fund (</a:t>
            </a:r>
            <a:r>
              <a:rPr lang="en-US" sz="2400" b="1" dirty="0" err="1"/>
              <a:t>ACliFF</a:t>
            </a:r>
            <a:r>
              <a:rPr lang="en-US" sz="2400" b="1" dirty="0"/>
              <a:t>), aiming to support the development of climate-relevant financial risk management products. </a:t>
            </a:r>
          </a:p>
          <a:p>
            <a:pPr marL="457200" lvl="0" indent="-457200">
              <a:lnSpc>
                <a:spcPts val="3000"/>
              </a:lnSpc>
              <a:buFont typeface="+mj-lt"/>
              <a:buAutoNum type="arabicPeriod"/>
            </a:pPr>
            <a:r>
              <a:rPr lang="en-US" sz="2400" b="1" dirty="0"/>
              <a:t>High-Level Technology Fund (HLTF), providing support to promote the integration of high-level technology and innovative solutions throughout the project cycle. </a:t>
            </a:r>
          </a:p>
          <a:p>
            <a:pPr marL="457200" lvl="0" indent="-457200">
              <a:lnSpc>
                <a:spcPts val="3000"/>
              </a:lnSpc>
              <a:buFont typeface="+mj-lt"/>
              <a:buAutoNum type="arabicPeriod"/>
            </a:pPr>
            <a:r>
              <a:rPr lang="en-US" sz="2400" b="1" dirty="0"/>
              <a:t>Canadian Climate Fund for the Private Sector in Asia II, providing </a:t>
            </a:r>
            <a:r>
              <a:rPr lang="en-US" sz="2400" b="1" dirty="0" err="1"/>
              <a:t>cofinancing</a:t>
            </a:r>
            <a:r>
              <a:rPr lang="en-US" sz="2400" b="1" dirty="0"/>
              <a:t> for ADB private sector projects focused on climate change mitigation and adaption. </a:t>
            </a: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601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136" y="32209"/>
            <a:ext cx="9144000" cy="1186991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ADB Green/Climate bonds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447800"/>
            <a:ext cx="8305800" cy="4952999"/>
          </a:xfrm>
        </p:spPr>
        <p:txBody>
          <a:bodyPr>
            <a:normAutofit fontScale="85000"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800" b="1" dirty="0"/>
              <a:t>$500 M green bonds issued in March 2015 for mitigation and adaptation</a:t>
            </a:r>
            <a:endParaRPr lang="en-US" sz="2800" dirty="0"/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/>
              <a:t>$225 M climate bonds issued in Feb 2016 to support a geothermal power project in The Philippines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/>
              <a:t>$1.3 B Climate Bonds issued in August 2016 for mitigation and adaptation</a:t>
            </a:r>
            <a:endParaRPr lang="en-US" sz="2800" dirty="0"/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/>
              <a:t>$46 M green bonds issued in May 2017 to help fund more than 700 megawatts of solar and wind energy capacity in India.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b="1" dirty="0"/>
              <a:t>$1.25 B green bonds issued in August 2017 to help finance climate change mitigation and adaptation projects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altLang="zh-CN" sz="2800" b="1" dirty="0"/>
              <a:t>In July 2018, €600 million climate bonds issued to finance ADB climate change mitigation and adaptation projects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08169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868362"/>
          </a:xfrm>
        </p:spPr>
        <p:txBody>
          <a:bodyPr/>
          <a:lstStyle/>
          <a:p>
            <a:r>
              <a:rPr lang="en-PH" dirty="0"/>
              <a:t>Mitigation Initiatives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55363"/>
            <a:ext cx="7772400" cy="4648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PH" sz="2800" dirty="0">
                <a:solidFill>
                  <a:schemeClr val="tx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Clean Energy</a:t>
            </a:r>
          </a:p>
          <a:p>
            <a:pPr marL="628650" lvl="1">
              <a:buFont typeface="Wingdings" panose="05000000000000000000" pitchFamily="2" charset="2"/>
              <a:buChar char="§"/>
            </a:pPr>
            <a:r>
              <a:rPr lang="en-PH" dirty="0">
                <a:ea typeface="Tahoma" panose="020B0604030504040204" pitchFamily="34" charset="0"/>
                <a:cs typeface="Tahoma" panose="020B0604030504040204" pitchFamily="34" charset="0"/>
              </a:rPr>
              <a:t> &gt; $2b investments </a:t>
            </a:r>
          </a:p>
          <a:p>
            <a:pPr marL="628650" lvl="1">
              <a:buFont typeface="Wingdings" panose="05000000000000000000" pitchFamily="2" charset="2"/>
              <a:buChar char="§"/>
            </a:pP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Hub for SE4All Initiative/ E4All Partnership</a:t>
            </a:r>
          </a:p>
          <a:p>
            <a:pPr marL="342900" lvl="1" indent="-342900">
              <a:buFont typeface="Wingdings" panose="05000000000000000000" pitchFamily="2" charset="2"/>
              <a:buChar char="v"/>
            </a:pPr>
            <a:r>
              <a:rPr lang="en-PH" dirty="0">
                <a:solidFill>
                  <a:schemeClr val="tx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Sustainable Transport </a:t>
            </a:r>
          </a:p>
          <a:p>
            <a:pPr marL="628650" lvl="1">
              <a:buFont typeface="Wingdings" panose="05000000000000000000" pitchFamily="2" charset="2"/>
              <a:buChar char="§"/>
            </a:pPr>
            <a:r>
              <a:rPr lang="en-PH" dirty="0">
                <a:ea typeface="Tahoma" panose="020B0604030504040204" pitchFamily="34" charset="0"/>
                <a:cs typeface="Tahoma" panose="020B0604030504040204" pitchFamily="34" charset="0"/>
              </a:rPr>
              <a:t>urban transport</a:t>
            </a:r>
          </a:p>
          <a:p>
            <a:pPr marL="628650" lvl="1">
              <a:buFont typeface="Wingdings" panose="05000000000000000000" pitchFamily="2" charset="2"/>
              <a:buChar char="§"/>
            </a:pPr>
            <a:r>
              <a:rPr lang="en-PH" dirty="0">
                <a:ea typeface="Tahoma" panose="020B0604030504040204" pitchFamily="34" charset="0"/>
                <a:cs typeface="Tahoma" panose="020B0604030504040204" pitchFamily="34" charset="0"/>
              </a:rPr>
              <a:t>railway</a:t>
            </a:r>
          </a:p>
          <a:p>
            <a:pPr marL="628650" lvl="1">
              <a:buFont typeface="Wingdings" panose="05000000000000000000" pitchFamily="2" charset="2"/>
              <a:buChar char="§"/>
            </a:pPr>
            <a:r>
              <a:rPr lang="en-PH" dirty="0">
                <a:ea typeface="Tahoma" panose="020B0604030504040204" pitchFamily="34" charset="0"/>
                <a:cs typeface="Tahoma" panose="020B0604030504040204" pitchFamily="34" charset="0"/>
              </a:rPr>
              <a:t>Climate proofing of road infrastructure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PH" sz="2800" dirty="0">
                <a:solidFill>
                  <a:schemeClr val="tx2"/>
                </a:solidFill>
              </a:rPr>
              <a:t>Land Use and Forest Management</a:t>
            </a:r>
          </a:p>
          <a:p>
            <a:pPr marL="628650" lvl="1">
              <a:buFont typeface="Wingdings" panose="05000000000000000000" pitchFamily="2" charset="2"/>
              <a:buChar char="§"/>
            </a:pPr>
            <a:r>
              <a:rPr lang="en-PH" dirty="0"/>
              <a:t>Piloting REDD in Indonesia and Lao PDR        </a:t>
            </a:r>
          </a:p>
          <a:p>
            <a:pPr marL="342900" lvl="1" indent="0">
              <a:buNone/>
            </a:pPr>
            <a:endParaRPr lang="en-PH" sz="1800" b="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PH" sz="1800" b="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PH" sz="1800" b="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PH" sz="18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83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PH" dirty="0"/>
              <a:t>Adaptation  Initiatives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419" y="1066800"/>
            <a:ext cx="6323581" cy="570313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sz="2400" b="1" dirty="0">
                <a:solidFill>
                  <a:schemeClr val="tx2"/>
                </a:solidFill>
                <a:cs typeface="Arial" charset="0"/>
              </a:rPr>
              <a:t>Mainstreaming climate resilience in core development planning 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sz="2400" b="1" dirty="0">
                <a:cs typeface="Arial" charset="0"/>
              </a:rPr>
              <a:t>Pilot Program on Climate Resilience for Bangladesh, Cambodia, Nepal, Papua New Guinea, Samoa, Tajikistan and the Pacific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sz="2400" b="1" dirty="0">
                <a:solidFill>
                  <a:schemeClr val="tx2"/>
                </a:solidFill>
              </a:rPr>
              <a:t>Climate proofing vulnerable projects: </a:t>
            </a:r>
            <a:r>
              <a:rPr lang="en-US" sz="2400" b="1" dirty="0"/>
              <a:t>roads and bridges, ports, water supply and drainage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/>
            </a:pPr>
            <a:r>
              <a:rPr lang="en-US" sz="2400" b="1" dirty="0">
                <a:solidFill>
                  <a:schemeClr val="tx2"/>
                </a:solidFill>
                <a:cs typeface="Arial" charset="0"/>
              </a:rPr>
              <a:t>Knowledge support:</a:t>
            </a:r>
            <a:r>
              <a:rPr lang="en-US" sz="2400" b="1" dirty="0"/>
              <a:t>  regional climate projections consortium data facility , and tools</a:t>
            </a:r>
            <a:r>
              <a:rPr lang="en-US" sz="2400" b="1" i="1" dirty="0"/>
              <a:t> </a:t>
            </a:r>
            <a:endParaRPr lang="en-US" sz="2400" dirty="0">
              <a:solidFill>
                <a:srgbClr val="66FFFF"/>
              </a:solidFill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defRPr/>
            </a:pPr>
            <a:endParaRPr lang="en-US" sz="1800" b="0" dirty="0">
              <a:cs typeface="Arial" charset="0"/>
            </a:endParaRPr>
          </a:p>
          <a:p>
            <a:endParaRPr lang="en-PH" sz="1800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847" y="838200"/>
            <a:ext cx="206454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657" y="2328620"/>
            <a:ext cx="2198924" cy="181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820" y="4343399"/>
            <a:ext cx="2162175" cy="237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838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136" y="338755"/>
            <a:ext cx="9144000" cy="1186991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ADB Climate Knowledge Products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2189" y="1981199"/>
            <a:ext cx="8802378" cy="4724401"/>
          </a:xfrm>
        </p:spPr>
        <p:txBody>
          <a:bodyPr>
            <a:normAutofit/>
          </a:bodyPr>
          <a:lstStyle/>
          <a:p>
            <a:pPr>
              <a:lnSpc>
                <a:spcPts val="3360"/>
              </a:lnSpc>
              <a:buFont typeface="Wingdings" panose="05000000000000000000" pitchFamily="2" charset="2"/>
              <a:buChar char="q"/>
            </a:pPr>
            <a:r>
              <a:rPr lang="en-US" sz="2600" b="1" dirty="0"/>
              <a:t>Catalyzing Green Finance: A Concept for Leveraging Blended Finance for Green Development: an innovative financing solution for enhancing both financially bankable and environmentally sustainable infrastructure projects.</a:t>
            </a:r>
          </a:p>
          <a:p>
            <a:pPr>
              <a:lnSpc>
                <a:spcPts val="3360"/>
              </a:lnSpc>
              <a:buFont typeface="Wingdings" panose="05000000000000000000" pitchFamily="2" charset="2"/>
              <a:buChar char="q"/>
            </a:pPr>
            <a:r>
              <a:rPr lang="en-US" sz="2600" b="1" dirty="0"/>
              <a:t>Emissions Trading Schemes and Their Linking: Challenges and Opportunities in Asia and the Pacific</a:t>
            </a:r>
          </a:p>
          <a:p>
            <a:pPr lvl="0">
              <a:lnSpc>
                <a:spcPts val="3360"/>
              </a:lnSpc>
              <a:buFont typeface="Wingdings" panose="05000000000000000000" pitchFamily="2" charset="2"/>
              <a:buChar char="q"/>
            </a:pPr>
            <a:r>
              <a:rPr lang="en-US" sz="2600" b="1" dirty="0"/>
              <a:t>Roadmap for Carbon Capture and Storage Demonstration and Deployment in the People’s Republic of China</a:t>
            </a:r>
          </a:p>
          <a:p>
            <a:pPr lvl="0">
              <a:lnSpc>
                <a:spcPts val="3360"/>
              </a:lnSpc>
              <a:buFont typeface="Wingdings" panose="05000000000000000000" pitchFamily="2" charset="2"/>
              <a:buChar char="q"/>
            </a:pPr>
            <a:r>
              <a:rPr lang="en-US" sz="2800" b="1" dirty="0"/>
              <a:t>……</a:t>
            </a:r>
          </a:p>
          <a:p>
            <a:pPr marL="457200" lvl="0" indent="-457200">
              <a:buFont typeface="+mj-lt"/>
              <a:buAutoNum type="arabicPeriod"/>
            </a:pPr>
            <a:endParaRPr lang="en-US" sz="2800" b="1" dirty="0"/>
          </a:p>
          <a:p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  <a:p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323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7541573" y="5562600"/>
            <a:ext cx="1602427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4775" y="347980"/>
            <a:ext cx="8922385" cy="759460"/>
          </a:xfrm>
        </p:spPr>
        <p:txBody>
          <a:bodyPr>
            <a:noAutofit/>
          </a:bodyPr>
          <a:lstStyle/>
          <a:p>
            <a:r>
              <a:rPr lang="en-US" altLang="en-PH" sz="3200" b="1" dirty="0">
                <a:solidFill>
                  <a:schemeClr val="tx2"/>
                </a:solidFill>
                <a:uFillTx/>
              </a:rPr>
              <a:t>ADB's </a:t>
            </a:r>
            <a:r>
              <a:rPr lang="en-PH" sz="3200" b="1" dirty="0">
                <a:solidFill>
                  <a:schemeClr val="tx2"/>
                </a:solidFill>
                <a:uFillTx/>
              </a:rPr>
              <a:t>Pilot A</a:t>
            </a:r>
            <a:r>
              <a:rPr lang="en-US" altLang="en-PH" sz="3200" b="1" dirty="0">
                <a:solidFill>
                  <a:schemeClr val="tx2"/>
                </a:solidFill>
                <a:uFillTx/>
              </a:rPr>
              <a:t>sia</a:t>
            </a:r>
            <a:r>
              <a:rPr lang="en-PH" sz="3200" b="1" dirty="0">
                <a:solidFill>
                  <a:schemeClr val="tx2"/>
                </a:solidFill>
                <a:uFillTx/>
              </a:rPr>
              <a:t>-P</a:t>
            </a:r>
            <a:r>
              <a:rPr lang="en-US" altLang="en-PH" sz="3200" b="1" dirty="0" err="1">
                <a:solidFill>
                  <a:schemeClr val="tx2"/>
                </a:solidFill>
                <a:uFillTx/>
              </a:rPr>
              <a:t>acific</a:t>
            </a:r>
            <a:r>
              <a:rPr lang="en-US" altLang="en-PH" sz="3200" b="1" dirty="0">
                <a:solidFill>
                  <a:schemeClr val="tx2"/>
                </a:solidFill>
                <a:uFillTx/>
              </a:rPr>
              <a:t> </a:t>
            </a:r>
            <a:br>
              <a:rPr lang="en-US" altLang="en-PH" sz="3200" b="1" dirty="0">
                <a:solidFill>
                  <a:schemeClr val="tx2"/>
                </a:solidFill>
                <a:uFillTx/>
              </a:rPr>
            </a:br>
            <a:r>
              <a:rPr lang="en-PH" sz="3200" b="1" dirty="0">
                <a:solidFill>
                  <a:schemeClr val="tx2"/>
                </a:solidFill>
                <a:uFillTx/>
              </a:rPr>
              <a:t>Climate Technology Finance Center (CTFC)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81000" y="1219200"/>
            <a:ext cx="8382000" cy="1329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3980" marR="0" lvl="0" indent="-26339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PH" sz="27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+mn-ea"/>
              </a:rPr>
              <a:t>                      </a:t>
            </a:r>
            <a:r>
              <a:rPr kumimoji="0" lang="en-US" altLang="en-PH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+mn-ea"/>
              </a:rPr>
              <a:t>     </a:t>
            </a:r>
            <a:r>
              <a:rPr kumimoji="0" lang="en-PH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+mn-ea"/>
              </a:rPr>
              <a:t>ADB-UNEP Collaboration</a:t>
            </a:r>
            <a:endParaRPr kumimoji="0" lang="en-PH" altLang="en-PH" sz="2800" b="1" i="1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  <a:sym typeface="+mn-ea"/>
            </a:endParaRPr>
          </a:p>
          <a:p>
            <a:pPr marL="2633980" marR="0" lvl="0" indent="-26339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27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+mn-ea"/>
              </a:rPr>
              <a:t>Pilot A-P Climate Technology Network and Finance Center</a:t>
            </a:r>
            <a:br>
              <a:rPr kumimoji="0" lang="en-PH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+mn-ea"/>
              </a:rPr>
            </a:br>
            <a:endParaRPr kumimoji="0" lang="en-US" altLang="en-PH" sz="2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9743" y="2041480"/>
            <a:ext cx="8991600" cy="4547247"/>
            <a:chOff x="69743" y="2041480"/>
            <a:chExt cx="8991600" cy="4547247"/>
          </a:xfrm>
        </p:grpSpPr>
        <p:grpSp>
          <p:nvGrpSpPr>
            <p:cNvPr id="29" name="Group 28"/>
            <p:cNvGrpSpPr/>
            <p:nvPr/>
          </p:nvGrpSpPr>
          <p:grpSpPr>
            <a:xfrm>
              <a:off x="450743" y="2041480"/>
              <a:ext cx="8229600" cy="2971800"/>
              <a:chOff x="457200" y="1676400"/>
              <a:chExt cx="8229600" cy="2971800"/>
            </a:xfrm>
          </p:grpSpPr>
          <p:sp>
            <p:nvSpPr>
              <p:cNvPr id="30" name="Arc 6"/>
              <p:cNvSpPr/>
              <p:nvPr/>
            </p:nvSpPr>
            <p:spPr bwMode="auto">
              <a:xfrm>
                <a:off x="457200" y="1676400"/>
                <a:ext cx="8229600" cy="2895600"/>
              </a:xfrm>
              <a:custGeom>
                <a:avLst/>
                <a:gdLst>
                  <a:gd name="T0" fmla="*/ 191 w 43200"/>
                  <a:gd name="T1" fmla="*/ 2895600 h 21802"/>
                  <a:gd name="T2" fmla="*/ 8229600 w 43200"/>
                  <a:gd name="T3" fmla="*/ 2869569 h 21802"/>
                  <a:gd name="T4" fmla="*/ 4114800 w 43200"/>
                  <a:gd name="T5" fmla="*/ 2868772 h 21802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1802"/>
                  <a:gd name="T11" fmla="*/ 43200 w 43200"/>
                  <a:gd name="T12" fmla="*/ 21802 h 2180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1802" fill="none" extrusionOk="0">
                    <a:moveTo>
                      <a:pt x="0" y="21802"/>
                    </a:moveTo>
                    <a:cubicBezTo>
                      <a:pt x="0" y="21734"/>
                      <a:pt x="0" y="2166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01"/>
                      <a:pt x="43199" y="21603"/>
                      <a:pt x="43199" y="21605"/>
                    </a:cubicBezTo>
                  </a:path>
                  <a:path w="43200" h="21802" stroke="0" extrusionOk="0">
                    <a:moveTo>
                      <a:pt x="0" y="21802"/>
                    </a:moveTo>
                    <a:cubicBezTo>
                      <a:pt x="0" y="21734"/>
                      <a:pt x="0" y="2166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01"/>
                      <a:pt x="43199" y="21603"/>
                      <a:pt x="43199" y="2160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Arc 3"/>
              <p:cNvSpPr/>
              <p:nvPr/>
            </p:nvSpPr>
            <p:spPr bwMode="auto">
              <a:xfrm>
                <a:off x="3657600" y="1676400"/>
                <a:ext cx="1752600" cy="2743200"/>
              </a:xfrm>
              <a:custGeom>
                <a:avLst/>
                <a:gdLst>
                  <a:gd name="T0" fmla="*/ 41 w 43200"/>
                  <a:gd name="T1" fmla="*/ 2743200 h 21802"/>
                  <a:gd name="T2" fmla="*/ 1752600 w 43200"/>
                  <a:gd name="T3" fmla="*/ 2718539 h 21802"/>
                  <a:gd name="T4" fmla="*/ 876300 w 43200"/>
                  <a:gd name="T5" fmla="*/ 2717784 h 21802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1802"/>
                  <a:gd name="T11" fmla="*/ 43200 w 43200"/>
                  <a:gd name="T12" fmla="*/ 21802 h 2180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1802" fill="none" extrusionOk="0">
                    <a:moveTo>
                      <a:pt x="0" y="21802"/>
                    </a:moveTo>
                    <a:cubicBezTo>
                      <a:pt x="0" y="21734"/>
                      <a:pt x="0" y="2166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01"/>
                      <a:pt x="43199" y="21603"/>
                      <a:pt x="43199" y="21605"/>
                    </a:cubicBezTo>
                  </a:path>
                  <a:path w="43200" h="21802" stroke="0" extrusionOk="0">
                    <a:moveTo>
                      <a:pt x="0" y="21802"/>
                    </a:moveTo>
                    <a:cubicBezTo>
                      <a:pt x="0" y="21734"/>
                      <a:pt x="0" y="2166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01"/>
                      <a:pt x="43199" y="21603"/>
                      <a:pt x="43199" y="2160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" name="Arc 4"/>
              <p:cNvSpPr/>
              <p:nvPr/>
            </p:nvSpPr>
            <p:spPr bwMode="auto">
              <a:xfrm>
                <a:off x="2057400" y="1676400"/>
                <a:ext cx="4876800" cy="2971800"/>
              </a:xfrm>
              <a:custGeom>
                <a:avLst/>
                <a:gdLst>
                  <a:gd name="T0" fmla="*/ 113 w 43200"/>
                  <a:gd name="T1" fmla="*/ 2971800 h 21802"/>
                  <a:gd name="T2" fmla="*/ 4876800 w 43200"/>
                  <a:gd name="T3" fmla="*/ 2945084 h 21802"/>
                  <a:gd name="T4" fmla="*/ 2438400 w 43200"/>
                  <a:gd name="T5" fmla="*/ 2944266 h 21802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1802"/>
                  <a:gd name="T11" fmla="*/ 43200 w 43200"/>
                  <a:gd name="T12" fmla="*/ 21802 h 2180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1802" fill="none" extrusionOk="0">
                    <a:moveTo>
                      <a:pt x="0" y="21802"/>
                    </a:moveTo>
                    <a:cubicBezTo>
                      <a:pt x="0" y="21734"/>
                      <a:pt x="0" y="2166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01"/>
                      <a:pt x="43199" y="21603"/>
                      <a:pt x="43199" y="21605"/>
                    </a:cubicBezTo>
                  </a:path>
                  <a:path w="43200" h="21802" stroke="0" extrusionOk="0">
                    <a:moveTo>
                      <a:pt x="0" y="21802"/>
                    </a:moveTo>
                    <a:cubicBezTo>
                      <a:pt x="0" y="21734"/>
                      <a:pt x="0" y="21667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01"/>
                      <a:pt x="43199" y="21603"/>
                      <a:pt x="43199" y="2160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9050">
                <a:solidFill>
                  <a:sysClr val="windowText" lastClr="000000"/>
                </a:solidFill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3" name="Rectangle 9"/>
            <p:cNvSpPr>
              <a:spLocks noChangeArrowheads="1"/>
            </p:cNvSpPr>
            <p:nvPr/>
          </p:nvSpPr>
          <p:spPr bwMode="auto">
            <a:xfrm>
              <a:off x="69743" y="3794080"/>
              <a:ext cx="1295400" cy="1600200"/>
            </a:xfrm>
            <a:prstGeom prst="rect">
              <a:avLst/>
            </a:prstGeom>
            <a:solidFill>
              <a:schemeClr val="accent5"/>
            </a:solidFill>
            <a:ln w="19050">
              <a:solidFill>
                <a:schemeClr val="accent5"/>
              </a:solidFill>
              <a:miter lim="800000"/>
            </a:ln>
          </p:spPr>
          <p:txBody>
            <a:bodyPr tIns="118872" bIns="118872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MS Mincho" pitchFamily="49" charset="-128"/>
                  <a:cs typeface="+mn-cs"/>
                </a:rPr>
                <a:t>Facilitating Technology Network </a:t>
              </a:r>
            </a:p>
          </p:txBody>
        </p:sp>
        <p:sp>
          <p:nvSpPr>
            <p:cNvPr id="34" name="Rectangle 9"/>
            <p:cNvSpPr>
              <a:spLocks noChangeArrowheads="1"/>
            </p:cNvSpPr>
            <p:nvPr/>
          </p:nvSpPr>
          <p:spPr bwMode="auto">
            <a:xfrm>
              <a:off x="1517543" y="3794080"/>
              <a:ext cx="1371600" cy="1600200"/>
            </a:xfrm>
            <a:prstGeom prst="rect">
              <a:avLst/>
            </a:prstGeom>
            <a:solidFill>
              <a:schemeClr val="accent5"/>
            </a:solidFill>
            <a:ln w="19050">
              <a:solidFill>
                <a:schemeClr val="accent5"/>
              </a:solidFill>
              <a:miter lim="800000"/>
            </a:ln>
          </p:spPr>
          <p:txBody>
            <a:bodyPr tIns="118872" bIns="118872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MS Mincho" pitchFamily="49" charset="-128"/>
                  <a:cs typeface="+mn-cs"/>
                </a:rPr>
                <a:t>Building Technology Centers</a:t>
              </a:r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auto">
            <a:xfrm>
              <a:off x="6089543" y="3794080"/>
              <a:ext cx="1371600" cy="16002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19050">
              <a:solidFill>
                <a:sysClr val="windowText" lastClr="000000"/>
              </a:solidFill>
              <a:miter lim="800000"/>
            </a:ln>
          </p:spPr>
          <p:txBody>
            <a:bodyPr tIns="118872" bIns="118872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明朝" pitchFamily="17" charset="-128"/>
                  <a:cs typeface="+mn-cs"/>
                </a:rPr>
                <a:t>Catalyzing Project &amp; Venture Capital Investments</a:t>
              </a:r>
            </a:p>
          </p:txBody>
        </p:sp>
        <p:sp>
          <p:nvSpPr>
            <p:cNvPr id="36" name="Rectangle 12"/>
            <p:cNvSpPr>
              <a:spLocks noChangeArrowheads="1"/>
            </p:cNvSpPr>
            <p:nvPr/>
          </p:nvSpPr>
          <p:spPr bwMode="auto">
            <a:xfrm>
              <a:off x="7613543" y="3794080"/>
              <a:ext cx="1447800" cy="16002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19050">
              <a:solidFill>
                <a:sysClr val="windowText" lastClr="000000"/>
              </a:solidFill>
              <a:miter lim="800000"/>
            </a:ln>
          </p:spPr>
          <p:txBody>
            <a:bodyPr tIns="118872" bIns="118872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明朝" pitchFamily="17" charset="-128"/>
                  <a:cs typeface="+mn-cs"/>
                </a:rPr>
                <a:t>Pilot Marketplace for Low-Carbon </a:t>
              </a:r>
              <a:r>
                <a:rPr kumimoji="0" lang="en-US" altLang="ja-JP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明朝" pitchFamily="17" charset="-128"/>
                  <a:cs typeface="+mn-cs"/>
                </a:rPr>
                <a:t>Technologies</a:t>
              </a:r>
            </a:p>
          </p:txBody>
        </p:sp>
        <p:sp>
          <p:nvSpPr>
            <p:cNvPr id="37" name="TextBox 28"/>
            <p:cNvSpPr txBox="1">
              <a:spLocks noChangeArrowheads="1"/>
            </p:cNvSpPr>
            <p:nvPr/>
          </p:nvSpPr>
          <p:spPr bwMode="auto">
            <a:xfrm>
              <a:off x="148215" y="5474272"/>
              <a:ext cx="2590800" cy="646331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Network Facilitation and Development</a:t>
              </a:r>
            </a:p>
          </p:txBody>
        </p:sp>
        <p:sp>
          <p:nvSpPr>
            <p:cNvPr id="38" name="TextBox 29"/>
            <p:cNvSpPr txBox="1">
              <a:spLocks noChangeArrowheads="1"/>
            </p:cNvSpPr>
            <p:nvPr/>
          </p:nvSpPr>
          <p:spPr bwMode="auto">
            <a:xfrm>
              <a:off x="3193943" y="5474272"/>
              <a:ext cx="2590800" cy="646331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Enhancing Enabling Environment</a:t>
              </a:r>
            </a:p>
          </p:txBody>
        </p:sp>
        <p:sp>
          <p:nvSpPr>
            <p:cNvPr id="39" name="TextBox 30"/>
            <p:cNvSpPr txBox="1">
              <a:spLocks noChangeArrowheads="1"/>
            </p:cNvSpPr>
            <p:nvPr/>
          </p:nvSpPr>
          <p:spPr bwMode="auto">
            <a:xfrm>
              <a:off x="6484191" y="5474272"/>
              <a:ext cx="2101850" cy="646331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Investment Facilitation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22143" y="6188617"/>
              <a:ext cx="8686800" cy="4001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rgbClr val="4BACC6">
                  <a:lumMod val="50000"/>
                </a:srgbClr>
              </a:solidFill>
            </a:ln>
          </p:spPr>
          <p:txBody>
            <a:bodyPr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굴림" pitchFamily="34" charset="-127"/>
                  <a:cs typeface="+mn-cs"/>
                </a:rPr>
                <a:t>Capacity Building</a:t>
              </a:r>
            </a:p>
          </p:txBody>
        </p:sp>
        <p:sp>
          <p:nvSpPr>
            <p:cNvPr id="41" name="Right Arrow 40"/>
            <p:cNvSpPr/>
            <p:nvPr/>
          </p:nvSpPr>
          <p:spPr bwMode="auto">
            <a:xfrm>
              <a:off x="5937143" y="6236272"/>
              <a:ext cx="977900" cy="304800"/>
            </a:xfrm>
            <a:prstGeom prst="rightArrow">
              <a:avLst/>
            </a:prstGeom>
            <a:solidFill>
              <a:srgbClr val="1F497D"/>
            </a:solidFill>
            <a:ln w="1905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b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42" name="Right Arrow 41"/>
            <p:cNvSpPr/>
            <p:nvPr/>
          </p:nvSpPr>
          <p:spPr bwMode="auto">
            <a:xfrm rot="10800000">
              <a:off x="2203343" y="6236272"/>
              <a:ext cx="977900" cy="304800"/>
            </a:xfrm>
            <a:prstGeom prst="rightArrow">
              <a:avLst/>
            </a:prstGeom>
            <a:solidFill>
              <a:srgbClr val="1F497D"/>
            </a:solidFill>
            <a:ln w="1905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b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04409" y="3339378"/>
              <a:ext cx="340158" cy="46166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952209" y="3339378"/>
              <a:ext cx="340158" cy="46166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346343" y="3339378"/>
              <a:ext cx="340158" cy="46166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371591" y="3339378"/>
              <a:ext cx="340158" cy="46166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743191" y="3358488"/>
              <a:ext cx="340158" cy="46166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343391" y="3339378"/>
              <a:ext cx="340158" cy="46166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9" name="Rectangle 9"/>
            <p:cNvSpPr>
              <a:spLocks noChangeArrowheads="1"/>
            </p:cNvSpPr>
            <p:nvPr/>
          </p:nvSpPr>
          <p:spPr bwMode="auto">
            <a:xfrm>
              <a:off x="3041543" y="3794080"/>
              <a:ext cx="1371600" cy="1600200"/>
            </a:xfrm>
            <a:prstGeom prst="rect">
              <a:avLst/>
            </a:prstGeom>
            <a:solidFill>
              <a:schemeClr val="accent5"/>
            </a:solidFill>
            <a:ln w="19050">
              <a:solidFill>
                <a:schemeClr val="accent5"/>
              </a:solidFill>
              <a:miter lim="800000"/>
            </a:ln>
          </p:spPr>
          <p:txBody>
            <a:bodyPr tIns="118872" bIns="118872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MS Mincho" pitchFamily="49" charset="-128"/>
                  <a:cs typeface="+mn-cs"/>
                </a:rPr>
                <a:t>Enabling Policies</a:t>
              </a:r>
            </a:p>
          </p:txBody>
        </p:sp>
        <p:sp>
          <p:nvSpPr>
            <p:cNvPr id="50" name="Rectangle 12"/>
            <p:cNvSpPr>
              <a:spLocks noChangeArrowheads="1"/>
            </p:cNvSpPr>
            <p:nvPr/>
          </p:nvSpPr>
          <p:spPr bwMode="auto">
            <a:xfrm>
              <a:off x="4565543" y="3794080"/>
              <a:ext cx="1371600" cy="16002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19050">
              <a:solidFill>
                <a:sysClr val="windowText" lastClr="000000"/>
              </a:solidFill>
              <a:miter lim="800000"/>
            </a:ln>
          </p:spPr>
          <p:txBody>
            <a:bodyPr tIns="118872" bIns="118872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明朝" pitchFamily="17" charset="-128"/>
                  <a:cs typeface="+mn-cs"/>
                </a:rPr>
                <a:t>Technology Main-streaming </a:t>
              </a:r>
            </a:p>
          </p:txBody>
        </p:sp>
        <p:sp>
          <p:nvSpPr>
            <p:cNvPr id="51" name="Rectangle 12"/>
            <p:cNvSpPr>
              <a:spLocks noChangeArrowheads="1"/>
            </p:cNvSpPr>
            <p:nvPr/>
          </p:nvSpPr>
          <p:spPr bwMode="auto">
            <a:xfrm>
              <a:off x="4946543" y="2654872"/>
              <a:ext cx="3657600" cy="73152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19050">
              <a:solidFill>
                <a:sysClr val="windowText" lastClr="000000"/>
              </a:solidFill>
              <a:miter lim="800000"/>
            </a:ln>
          </p:spPr>
          <p:txBody>
            <a:bodyPr tIns="118872" bIns="118872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明朝" pitchFamily="17" charset="-128"/>
                  <a:cs typeface="+mn-cs"/>
                </a:rPr>
                <a:t>Technology Finance Center(CTFC)  (ADB)</a:t>
              </a:r>
            </a:p>
          </p:txBody>
        </p:sp>
        <p:sp>
          <p:nvSpPr>
            <p:cNvPr id="52" name="Rectangle 9"/>
            <p:cNvSpPr>
              <a:spLocks noChangeArrowheads="1"/>
            </p:cNvSpPr>
            <p:nvPr/>
          </p:nvSpPr>
          <p:spPr bwMode="auto">
            <a:xfrm>
              <a:off x="374543" y="2654872"/>
              <a:ext cx="3657600" cy="731520"/>
            </a:xfrm>
            <a:prstGeom prst="rect">
              <a:avLst/>
            </a:prstGeom>
            <a:solidFill>
              <a:schemeClr val="accent5"/>
            </a:solidFill>
            <a:ln w="19050">
              <a:solidFill>
                <a:schemeClr val="accent5"/>
              </a:solidFill>
              <a:miter lim="800000"/>
            </a:ln>
          </p:spPr>
          <p:txBody>
            <a:bodyPr tIns="118872" bIns="118872"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MS Mincho" pitchFamily="49" charset="-128"/>
                  <a:cs typeface="+mn-cs"/>
                </a:rPr>
                <a:t>Technology Network (UNEP)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591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22" y="2390457"/>
            <a:ext cx="8677275" cy="2077085"/>
          </a:xfrm>
        </p:spPr>
        <p:txBody>
          <a:bodyPr>
            <a:normAutofit fontScale="90000"/>
          </a:bodyPr>
          <a:lstStyle/>
          <a:p>
            <a:r>
              <a:rPr lang="en-US" altLang="zh-CN" sz="3600" dirty="0">
                <a:sym typeface="+mn-ea"/>
              </a:rPr>
              <a:t> 2. </a:t>
            </a:r>
            <a:r>
              <a:rPr lang="en-US" altLang="zh-CN" sz="4400" dirty="0"/>
              <a:t>Cases of ADB Low Carbon Development Projects</a:t>
            </a:r>
            <a:br>
              <a:rPr lang="en-US" altLang="zh-CN" sz="3600" dirty="0"/>
            </a:br>
            <a:br>
              <a:rPr lang="en-US" altLang="zh-CN" sz="3600" dirty="0">
                <a:sym typeface="+mn-ea"/>
              </a:rPr>
            </a:br>
            <a:endParaRPr lang="en-US" altLang="en-PH" sz="3300" dirty="0"/>
          </a:p>
        </p:txBody>
      </p:sp>
    </p:spTree>
    <p:extLst>
      <p:ext uri="{BB962C8B-B14F-4D97-AF65-F5344CB8AC3E}">
        <p14:creationId xmlns:p14="http://schemas.microsoft.com/office/powerpoint/2010/main" val="1553852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686800" cy="1219201"/>
          </a:xfrm>
        </p:spPr>
        <p:txBody>
          <a:bodyPr>
            <a:noAutofit/>
          </a:bodyPr>
          <a:lstStyle/>
          <a:p>
            <a:r>
              <a:rPr lang="en-US" altLang="zh-CN" sz="3600" dirty="0">
                <a:solidFill>
                  <a:schemeClr val="tx1"/>
                </a:solidFill>
              </a:rPr>
              <a:t>New Approach: Low carbon and resilient city</a:t>
            </a:r>
            <a:endParaRPr lang="en-US" sz="36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F509B3-1284-4FCE-8536-23A543025D4C}"/>
              </a:ext>
            </a:extLst>
          </p:cNvPr>
          <p:cNvSpPr/>
          <p:nvPr/>
        </p:nvSpPr>
        <p:spPr>
          <a:xfrm>
            <a:off x="304800" y="1600200"/>
            <a:ext cx="8534400" cy="4162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4000"/>
              </a:lnSpc>
            </a:pPr>
            <a:r>
              <a:rPr lang="en-US" sz="2800" b="1" dirty="0">
                <a:solidFill>
                  <a:srgbClr val="007DB7"/>
                </a:solidFill>
              </a:rPr>
              <a:t>ADB is supporting developing member countries to develop low carbon and resilient city to address climate change and pollution while maintaining economy development.</a:t>
            </a: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TA: Promoting Low-Carbon Development in Central Asia Regional Economic Cooperation Program Cities</a:t>
            </a: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Loan: Xiangtan Low Carbon City Development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99047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31935"/>
            <a:ext cx="8915400" cy="1219201"/>
          </a:xfrm>
        </p:spPr>
        <p:txBody>
          <a:bodyPr>
            <a:noAutofit/>
          </a:bodyPr>
          <a:lstStyle/>
          <a:p>
            <a:r>
              <a:rPr lang="en-US" sz="3600" dirty="0"/>
              <a:t>TA: Promoting Low-Carbon City Development</a:t>
            </a:r>
            <a:endParaRPr lang="en-US" sz="36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F509B3-1284-4FCE-8536-23A543025D4C}"/>
              </a:ext>
            </a:extLst>
          </p:cNvPr>
          <p:cNvSpPr/>
          <p:nvPr/>
        </p:nvSpPr>
        <p:spPr>
          <a:xfrm>
            <a:off x="838200" y="2286000"/>
            <a:ext cx="7924800" cy="3244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The project will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strengthen the city government capacity to plan and implement climate actions in city investment plans  to further enhance sustainable, inclusive, and low carbon development. </a:t>
            </a:r>
          </a:p>
        </p:txBody>
      </p:sp>
    </p:spTree>
    <p:extLst>
      <p:ext uri="{BB962C8B-B14F-4D97-AF65-F5344CB8AC3E}">
        <p14:creationId xmlns:p14="http://schemas.microsoft.com/office/powerpoint/2010/main" val="347843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220200" cy="762001"/>
          </a:xfrm>
        </p:spPr>
        <p:txBody>
          <a:bodyPr>
            <a:normAutofit fontScale="90000"/>
          </a:bodyPr>
          <a:lstStyle/>
          <a:p>
            <a:r>
              <a:rPr lang="en-US" altLang="zh-CN" sz="3600" dirty="0">
                <a:sym typeface="+mn-ea"/>
              </a:rPr>
              <a:t> </a:t>
            </a:r>
            <a:r>
              <a:rPr lang="en-US" dirty="0"/>
              <a:t>TA: Promoting Low-Carbon City Development</a:t>
            </a:r>
            <a:endParaRPr lang="en-US" altLang="en-PH" sz="33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F509B3-1284-4FCE-8536-23A543025D4C}"/>
              </a:ext>
            </a:extLst>
          </p:cNvPr>
          <p:cNvSpPr/>
          <p:nvPr/>
        </p:nvSpPr>
        <p:spPr>
          <a:xfrm>
            <a:off x="533400" y="1905000"/>
            <a:ext cx="8458199" cy="3903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+mj-lt"/>
                <a:ea typeface="MS Mincho" panose="02020609040205080304" pitchFamily="49" charset="-128"/>
              </a:rPr>
              <a:t>Project budget: $2.8 million, covering four components:</a:t>
            </a:r>
            <a:r>
              <a:rPr lang="en-US" sz="2800" b="1" dirty="0">
                <a:latin typeface="+mj-lt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/>
              <a:t>GHG data management systems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/>
              <a:t>Investment roadmaps for low-carbon growth</a:t>
            </a:r>
            <a:r>
              <a:rPr lang="en-US" sz="2800" dirty="0"/>
              <a:t>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/>
              <a:t>Collection of successful cases driving low-carbon development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/>
              <a:t>Capacity building for city governments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505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8534400" cy="1219201"/>
          </a:xfrm>
        </p:spPr>
        <p:txBody>
          <a:bodyPr>
            <a:normAutofit fontScale="90000"/>
          </a:bodyPr>
          <a:lstStyle/>
          <a:p>
            <a:r>
              <a:rPr lang="en-US" dirty="0"/>
              <a:t>Xiangtan</a:t>
            </a:r>
            <a:r>
              <a:rPr lang="en-US" altLang="zh-CN" sz="3600" dirty="0">
                <a:sym typeface="+mn-ea"/>
              </a:rPr>
              <a:t> </a:t>
            </a:r>
            <a:r>
              <a:rPr lang="en-US" dirty="0"/>
              <a:t>Low-Carbon City Transformation</a:t>
            </a:r>
            <a:endParaRPr lang="en-US" altLang="en-PH" sz="33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F509B3-1284-4FCE-8536-23A543025D4C}"/>
              </a:ext>
            </a:extLst>
          </p:cNvPr>
          <p:cNvSpPr/>
          <p:nvPr/>
        </p:nvSpPr>
        <p:spPr>
          <a:xfrm>
            <a:off x="685800" y="2286000"/>
            <a:ext cx="8029576" cy="3330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latin typeface="Arial" panose="020B0604020202020204" pitchFamily="34" charset="0"/>
                <a:ea typeface="MS Mincho" panose="02020609040205080304" pitchFamily="49" charset="-128"/>
              </a:rPr>
              <a:t>The project will </a:t>
            </a:r>
            <a:r>
              <a:rPr lang="en-US" sz="3600" b="1" dirty="0"/>
              <a:t>address complex development issues and support to cities for its integrated, inclusive, low carbon  and green development.</a:t>
            </a:r>
          </a:p>
        </p:txBody>
      </p:sp>
    </p:spTree>
    <p:extLst>
      <p:ext uri="{BB962C8B-B14F-4D97-AF65-F5344CB8AC3E}">
        <p14:creationId xmlns:p14="http://schemas.microsoft.com/office/powerpoint/2010/main" val="638254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799"/>
            <a:ext cx="8686800" cy="762001"/>
          </a:xfrm>
        </p:spPr>
        <p:txBody>
          <a:bodyPr>
            <a:normAutofit fontScale="90000"/>
          </a:bodyPr>
          <a:lstStyle/>
          <a:p>
            <a:r>
              <a:rPr lang="en-US" altLang="zh-CN" sz="3600" dirty="0">
                <a:sym typeface="+mn-ea"/>
              </a:rPr>
              <a:t> </a:t>
            </a:r>
            <a:r>
              <a:rPr lang="en-US" dirty="0"/>
              <a:t>Xiangtan Low-Carbon City Transformation</a:t>
            </a:r>
            <a:endParaRPr lang="en-US" altLang="en-PH" sz="33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F509B3-1284-4FCE-8536-23A543025D4C}"/>
              </a:ext>
            </a:extLst>
          </p:cNvPr>
          <p:cNvSpPr/>
          <p:nvPr/>
        </p:nvSpPr>
        <p:spPr>
          <a:xfrm>
            <a:off x="609600" y="1364729"/>
            <a:ext cx="8229600" cy="518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US" sz="2800" b="1" dirty="0">
                <a:latin typeface="+mj-lt"/>
                <a:ea typeface="MS Mincho" panose="02020609040205080304" pitchFamily="49" charset="-128"/>
              </a:rPr>
              <a:t>The project cost is estimated about $400 million, covering four components</a:t>
            </a:r>
            <a:r>
              <a:rPr lang="en-US" sz="2800" b="1" dirty="0">
                <a:latin typeface="+mj-lt"/>
              </a:rPr>
              <a:t>. </a:t>
            </a:r>
          </a:p>
          <a:p>
            <a:pPr>
              <a:lnSpc>
                <a:spcPts val="4000"/>
              </a:lnSpc>
            </a:pPr>
            <a:endParaRPr lang="en-US" sz="2800" b="1" dirty="0">
              <a:latin typeface="+mj-lt"/>
            </a:endParaRPr>
          </a:p>
          <a:p>
            <a:pPr marL="457200" indent="-457200">
              <a:lnSpc>
                <a:spcPts val="4000"/>
              </a:lnSpc>
              <a:buFont typeface="+mj-lt"/>
              <a:buAutoNum type="arabicPeriod"/>
            </a:pPr>
            <a:r>
              <a:rPr lang="en-US" sz="2800" b="1" dirty="0">
                <a:latin typeface="+mj-lt"/>
              </a:rPr>
              <a:t>Intelligent, integrated, low-carbon urban transport system </a:t>
            </a:r>
          </a:p>
          <a:p>
            <a:pPr marL="457200" indent="-457200">
              <a:lnSpc>
                <a:spcPts val="4000"/>
              </a:lnSpc>
              <a:buFont typeface="+mj-lt"/>
              <a:buAutoNum type="arabicPeriod"/>
            </a:pPr>
            <a:r>
              <a:rPr lang="en-US" sz="2800" b="1" dirty="0">
                <a:latin typeface="+mj-lt"/>
              </a:rPr>
              <a:t>Green city infrastructure for increasing carbon sink and enhancing climate adaptation</a:t>
            </a:r>
          </a:p>
          <a:p>
            <a:pPr marL="457200" indent="-457200">
              <a:lnSpc>
                <a:spcPts val="4000"/>
              </a:lnSpc>
              <a:buFont typeface="+mj-lt"/>
              <a:buAutoNum type="arabicPeriod"/>
            </a:pPr>
            <a:r>
              <a:rPr lang="en-US" sz="2800" b="1" dirty="0">
                <a:latin typeface="+mj-lt"/>
              </a:rPr>
              <a:t>Enabling ICT-based systems for informed decision-making </a:t>
            </a:r>
          </a:p>
          <a:p>
            <a:pPr marL="457200" indent="-457200">
              <a:lnSpc>
                <a:spcPts val="4000"/>
              </a:lnSpc>
              <a:buFont typeface="+mj-lt"/>
              <a:buAutoNum type="arabicPeriod"/>
            </a:pPr>
            <a:r>
              <a:rPr lang="en-US" sz="2800" b="1" dirty="0">
                <a:latin typeface="+mj-lt"/>
              </a:rPr>
              <a:t>Green Procurement Policy and action plans</a:t>
            </a:r>
            <a:endParaRPr lang="en-US" sz="4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4260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" y="2133600"/>
            <a:ext cx="8677275" cy="1467485"/>
          </a:xfrm>
        </p:spPr>
        <p:txBody>
          <a:bodyPr>
            <a:normAutofit/>
          </a:bodyPr>
          <a:lstStyle/>
          <a:p>
            <a:br>
              <a:rPr lang="en-US" altLang="zh-CN" sz="3600" dirty="0">
                <a:sym typeface="+mn-ea"/>
              </a:rPr>
            </a:br>
            <a:endParaRPr lang="en-US" altLang="en-PH" sz="33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1103CB-3329-4696-BFAF-E2BC45095979}"/>
              </a:ext>
            </a:extLst>
          </p:cNvPr>
          <p:cNvSpPr txBox="1"/>
          <p:nvPr/>
        </p:nvSpPr>
        <p:spPr>
          <a:xfrm>
            <a:off x="38100" y="533400"/>
            <a:ext cx="9137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ADB first climate bonds project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F10AC1-83D6-4B50-990F-08D950A7F8F0}"/>
              </a:ext>
            </a:extLst>
          </p:cNvPr>
          <p:cNvSpPr txBox="1"/>
          <p:nvPr/>
        </p:nvSpPr>
        <p:spPr>
          <a:xfrm>
            <a:off x="6928" y="-16488"/>
            <a:ext cx="9137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ADB first climate bonds project</a:t>
            </a:r>
            <a:endParaRPr lang="en-US" sz="2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5FFCD1-CABD-4441-A4CD-523A026BD7A8}"/>
              </a:ext>
            </a:extLst>
          </p:cNvPr>
          <p:cNvSpPr txBox="1"/>
          <p:nvPr/>
        </p:nvSpPr>
        <p:spPr>
          <a:xfrm>
            <a:off x="423297" y="1905249"/>
            <a:ext cx="5195454" cy="2643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>
              <a:lnSpc>
                <a:spcPct val="120000"/>
              </a:lnSpc>
              <a:buClr>
                <a:srgbClr val="0070C0"/>
              </a:buClr>
            </a:pPr>
            <a:r>
              <a:rPr lang="en-US" altLang="zh-CN" sz="2800" b="1" dirty="0"/>
              <a:t>ADB first climate bonds project: </a:t>
            </a:r>
          </a:p>
          <a:p>
            <a:pPr marL="285750" lvl="0">
              <a:lnSpc>
                <a:spcPct val="120000"/>
              </a:lnSpc>
              <a:buClr>
                <a:srgbClr val="0070C0"/>
              </a:buClr>
            </a:pPr>
            <a:r>
              <a:rPr lang="en-US" altLang="zh-CN" sz="2800" b="1" dirty="0" err="1"/>
              <a:t>Tiwi</a:t>
            </a:r>
            <a:r>
              <a:rPr lang="en-US" altLang="zh-CN" sz="2800" b="1" dirty="0"/>
              <a:t> and </a:t>
            </a:r>
            <a:r>
              <a:rPr lang="en-US" altLang="zh-CN" sz="2800" b="1" dirty="0" err="1"/>
              <a:t>MakBan</a:t>
            </a:r>
            <a:r>
              <a:rPr lang="en-US" altLang="zh-CN" sz="2800" b="1" dirty="0"/>
              <a:t> Geothermal Power, operated by AP Renewables, Inc. (APRI), The Philippine</a:t>
            </a: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F734D5AA-9E59-47FA-B398-751542939B55}"/>
              </a:ext>
            </a:extLst>
          </p:cNvPr>
          <p:cNvSpPr/>
          <p:nvPr/>
        </p:nvSpPr>
        <p:spPr>
          <a:xfrm>
            <a:off x="6179410" y="2245947"/>
            <a:ext cx="2535965" cy="1828800"/>
          </a:xfrm>
          <a:prstGeom prst="flowChartTerminator">
            <a:avLst/>
          </a:prstGeom>
          <a:blipFill dpi="0" rotWithShape="0">
            <a:blip r:embed="rId3"/>
            <a:srcRect/>
            <a:stretch>
              <a:fillRect t="-14000" r="2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35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" y="2133600"/>
            <a:ext cx="8677275" cy="1467485"/>
          </a:xfrm>
        </p:spPr>
        <p:txBody>
          <a:bodyPr>
            <a:normAutofit/>
          </a:bodyPr>
          <a:lstStyle/>
          <a:p>
            <a:br>
              <a:rPr lang="en-US" altLang="zh-CN" sz="3600" dirty="0">
                <a:sym typeface="+mn-ea"/>
              </a:rPr>
            </a:br>
            <a:endParaRPr lang="en-US" altLang="en-PH" sz="33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F8063C-CBAC-41CB-B4D9-F3BF1544FC18}"/>
              </a:ext>
            </a:extLst>
          </p:cNvPr>
          <p:cNvSpPr/>
          <p:nvPr/>
        </p:nvSpPr>
        <p:spPr>
          <a:xfrm>
            <a:off x="1600200" y="533400"/>
            <a:ext cx="65966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Maldives Solar/Diesel Project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BE7DB8-C724-4B58-95D0-04E54676F98C}"/>
              </a:ext>
            </a:extLst>
          </p:cNvPr>
          <p:cNvSpPr txBox="1"/>
          <p:nvPr/>
        </p:nvSpPr>
        <p:spPr>
          <a:xfrm>
            <a:off x="471921" y="1338828"/>
            <a:ext cx="82434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>
              <a:buClr>
                <a:srgbClr val="0070C0"/>
              </a:buClr>
            </a:pPr>
            <a:r>
              <a:rPr lang="en-US" altLang="zh-CN" sz="2400" b="1" dirty="0"/>
              <a:t>Maldives Outer Islands for Sustainable Energy Development Project: </a:t>
            </a:r>
          </a:p>
          <a:p>
            <a:pPr marL="285750" lvl="0">
              <a:buClr>
                <a:srgbClr val="0070C0"/>
              </a:buClr>
            </a:pPr>
            <a:r>
              <a:rPr lang="en-US" altLang="zh-CN" sz="2400" b="1" dirty="0"/>
              <a:t>Transform the existing energy grids of outer islands  into a hybrid renewable energy system, by installing energy management and control systems; energy storage; and improvements in distribution networks to reduce the need for diesel to generate electricity.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2FDD26-525A-4D73-BA55-96E6AF3ED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80" y="4016484"/>
            <a:ext cx="8182503" cy="267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819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27136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Solomon Islands</a:t>
            </a:r>
            <a:br>
              <a:rPr lang="en-US" altLang="zh-CN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Power Development Project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4800" y="1828800"/>
            <a:ext cx="3962400" cy="3505200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r>
              <a:rPr lang="en-US" altLang="zh-CN" sz="2800" b="1" dirty="0">
                <a:solidFill>
                  <a:schemeClr val="tx1"/>
                </a:solidFill>
              </a:rPr>
              <a:t>The Project will develop a solar PV Power with capacity of 1.8MW to provide reliable, cleaner electricity supply from renewable sources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844" y="1371600"/>
            <a:ext cx="3583536" cy="4343400"/>
          </a:xfrm>
        </p:spPr>
      </p:pic>
    </p:spTree>
    <p:extLst>
      <p:ext uri="{BB962C8B-B14F-4D97-AF65-F5344CB8AC3E}">
        <p14:creationId xmlns:p14="http://schemas.microsoft.com/office/powerpoint/2010/main" val="31144760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3333FF"/>
                </a:solidFill>
              </a:rPr>
              <a:t>India Green Corridor Project 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096294" cy="4419600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rgbClr val="0000CC"/>
                </a:solidFill>
              </a:rPr>
              <a:t>India’s “Green Energy Corridor” facilitates the transfer of RE from RE rich states to other states</a:t>
            </a:r>
          </a:p>
          <a:p>
            <a:r>
              <a:rPr lang="en-US" sz="2400" dirty="0">
                <a:solidFill>
                  <a:srgbClr val="0000CC"/>
                </a:solidFill>
              </a:rPr>
              <a:t>Absorption and smoothing out of the RE intermittency </a:t>
            </a:r>
          </a:p>
          <a:p>
            <a:r>
              <a:rPr lang="en-US" sz="2400" dirty="0">
                <a:solidFill>
                  <a:srgbClr val="0000CC"/>
                </a:solidFill>
              </a:rPr>
              <a:t>Static compensators (STATCOMs) to enhance grid stability</a:t>
            </a:r>
          </a:p>
          <a:p>
            <a:r>
              <a:rPr lang="en-US" sz="2400" dirty="0">
                <a:solidFill>
                  <a:srgbClr val="0000CC"/>
                </a:solidFill>
              </a:rPr>
              <a:t>$500 million sovereign + $300 million non-sovereign loans</a:t>
            </a:r>
            <a:endParaRPr lang="en-US" sz="2400" b="1" dirty="0"/>
          </a:p>
          <a:p>
            <a:pPr marL="0" indent="0">
              <a:buNone/>
            </a:pPr>
            <a:endParaRPr lang="en-US" sz="1500" b="1" dirty="0"/>
          </a:p>
          <a:p>
            <a:pPr marL="0" indent="0">
              <a:buNone/>
            </a:pPr>
            <a:endParaRPr lang="en-US" sz="1500" b="1" dirty="0"/>
          </a:p>
          <a:p>
            <a:pPr marL="0" indent="0">
              <a:buNone/>
            </a:pPr>
            <a:endParaRPr lang="en-US" sz="1500" b="1" dirty="0"/>
          </a:p>
          <a:p>
            <a:pPr marL="0" indent="0">
              <a:buNone/>
              <a:defRPr/>
            </a:pPr>
            <a:endParaRPr lang="en-US" altLang="en-US" sz="1500" dirty="0">
              <a:solidFill>
                <a:srgbClr val="00B050"/>
              </a:solidFill>
              <a:cs typeface="Arial" charset="0"/>
            </a:endParaRPr>
          </a:p>
          <a:p>
            <a:pPr marL="0" indent="0">
              <a:buNone/>
              <a:defRPr/>
            </a:pPr>
            <a:endParaRPr lang="en-US" altLang="en-US" sz="1500" dirty="0">
              <a:solidFill>
                <a:srgbClr val="00B050"/>
              </a:solidFill>
              <a:cs typeface="Arial" charset="0"/>
            </a:endParaRPr>
          </a:p>
          <a:p>
            <a:pPr>
              <a:defRPr/>
            </a:pPr>
            <a:endParaRPr lang="en-US" dirty="0">
              <a:solidFill>
                <a:schemeClr val="accent4"/>
              </a:solidFill>
            </a:endParaRPr>
          </a:p>
          <a:p>
            <a:pPr>
              <a:defRPr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507" y="2228853"/>
            <a:ext cx="3264500" cy="284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380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irpocalypse n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534" y="5542782"/>
            <a:ext cx="2842892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762000" y="1613491"/>
            <a:ext cx="7696200" cy="1205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solidFill>
                <a:srgbClr val="007DB7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17764" y="1758962"/>
            <a:ext cx="8963891" cy="28332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800" b="1" dirty="0">
                <a:solidFill>
                  <a:srgbClr val="007DB7"/>
                </a:solidFill>
                <a:latin typeface="+mj-lt"/>
              </a:rPr>
              <a:t>Promote high technology in major polluting sources in BTH </a:t>
            </a:r>
            <a:r>
              <a:rPr lang="en-US" sz="2800" b="1" dirty="0">
                <a:solidFill>
                  <a:srgbClr val="007DB7"/>
                </a:solidFill>
              </a:rPr>
              <a:t> </a:t>
            </a:r>
          </a:p>
          <a:p>
            <a:pPr lvl="1" algn="just"/>
            <a:r>
              <a:rPr lang="en-US" sz="2400" b="1" dirty="0">
                <a:solidFill>
                  <a:srgbClr val="007DB7"/>
                </a:solidFill>
                <a:latin typeface="+mj-lt"/>
              </a:rPr>
              <a:t>Targets large industrial, urban and rural emitters to demonstrate advanced technologies – e.g. coke-oven flue gas to LNG, renewable energy-based heating, distributed renewable + smart micro grid etc.</a:t>
            </a:r>
          </a:p>
          <a:p>
            <a:pPr lvl="1" algn="just"/>
            <a:r>
              <a:rPr lang="en-US" sz="2400" b="1" dirty="0">
                <a:solidFill>
                  <a:srgbClr val="007DB7"/>
                </a:solidFill>
                <a:latin typeface="+mj-lt"/>
              </a:rPr>
              <a:t> Partners with city governments, technology institutes, financial institutions to de-risks high technology investments and leverage co-financing</a:t>
            </a:r>
          </a:p>
          <a:p>
            <a:pPr lvl="1" algn="just"/>
            <a:r>
              <a:rPr lang="en-US" sz="2400" b="1" dirty="0">
                <a:solidFill>
                  <a:srgbClr val="007DB7"/>
                </a:solidFill>
                <a:latin typeface="+mj-lt"/>
              </a:rPr>
              <a:t>Large co-benefits of CO</a:t>
            </a:r>
            <a:r>
              <a:rPr lang="en-US" sz="2400" b="1" baseline="-25000" dirty="0">
                <a:solidFill>
                  <a:srgbClr val="007DB7"/>
                </a:solidFill>
                <a:latin typeface="+mj-lt"/>
              </a:rPr>
              <a:t>2 </a:t>
            </a:r>
            <a:r>
              <a:rPr lang="en-US" sz="2400" b="1" dirty="0">
                <a:solidFill>
                  <a:srgbClr val="007DB7"/>
                </a:solidFill>
                <a:latin typeface="+mj-lt"/>
              </a:rPr>
              <a:t>mitigation</a:t>
            </a:r>
          </a:p>
        </p:txBody>
      </p:sp>
      <p:sp>
        <p:nvSpPr>
          <p:cNvPr id="6" name="Title 8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65890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>
              <a:tabLst>
                <a:tab pos="7315200" algn="l"/>
              </a:tabLst>
            </a:pPr>
            <a:r>
              <a:rPr lang="en-US" altLang="zh-CN" sz="3600" b="1" dirty="0">
                <a:solidFill>
                  <a:schemeClr val="bg1"/>
                </a:solidFill>
              </a:rPr>
              <a:t>BTH Air Quality Improvement and CO2 reduction</a:t>
            </a:r>
            <a:br>
              <a:rPr lang="en-US" altLang="zh-CN" sz="2800" b="1" dirty="0">
                <a:solidFill>
                  <a:schemeClr val="bg1"/>
                </a:solidFill>
              </a:rPr>
            </a:b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3" t="6155" r="20103" b="4089"/>
          <a:stretch>
            <a:fillRect/>
          </a:stretch>
        </p:blipFill>
        <p:spPr bwMode="auto">
          <a:xfrm>
            <a:off x="734878" y="5542782"/>
            <a:ext cx="2713957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8BD48-8C78-4255-ABBC-6FC03017492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882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247" y="2390457"/>
            <a:ext cx="8953500" cy="2077085"/>
          </a:xfrm>
        </p:spPr>
        <p:txBody>
          <a:bodyPr>
            <a:normAutofit fontScale="90000"/>
          </a:bodyPr>
          <a:lstStyle/>
          <a:p>
            <a:r>
              <a:rPr lang="en-US" altLang="zh-CN" sz="3600" dirty="0">
                <a:sym typeface="+mn-ea"/>
              </a:rPr>
              <a:t> 3. </a:t>
            </a:r>
            <a:r>
              <a:rPr lang="en-US" altLang="zh-CN" sz="4400" dirty="0"/>
              <a:t>Procedures of seeking ADB support</a:t>
            </a:r>
            <a:br>
              <a:rPr lang="en-US" altLang="zh-CN" sz="4400" dirty="0">
                <a:sym typeface="+mn-ea"/>
              </a:rPr>
            </a:br>
            <a:br>
              <a:rPr lang="en-US" altLang="zh-CN" sz="3600" dirty="0"/>
            </a:br>
            <a:br>
              <a:rPr lang="en-US" altLang="zh-CN" sz="3600" dirty="0">
                <a:sym typeface="+mn-ea"/>
              </a:rPr>
            </a:br>
            <a:endParaRPr lang="en-US" altLang="en-PH" sz="3300" dirty="0"/>
          </a:p>
        </p:txBody>
      </p:sp>
    </p:spTree>
    <p:extLst>
      <p:ext uri="{BB962C8B-B14F-4D97-AF65-F5344CB8AC3E}">
        <p14:creationId xmlns:p14="http://schemas.microsoft.com/office/powerpoint/2010/main" val="3856672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" y="2133600"/>
            <a:ext cx="8677275" cy="1467485"/>
          </a:xfrm>
        </p:spPr>
        <p:txBody>
          <a:bodyPr>
            <a:normAutofit/>
          </a:bodyPr>
          <a:lstStyle/>
          <a:p>
            <a:br>
              <a:rPr lang="en-US" altLang="zh-CN" sz="3600" dirty="0">
                <a:sym typeface="+mn-ea"/>
              </a:rPr>
            </a:br>
            <a:endParaRPr lang="en-US" altLang="en-PH" sz="33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1103CB-3329-4696-BFAF-E2BC45095979}"/>
              </a:ext>
            </a:extLst>
          </p:cNvPr>
          <p:cNvSpPr txBox="1"/>
          <p:nvPr/>
        </p:nvSpPr>
        <p:spPr>
          <a:xfrm>
            <a:off x="38100" y="533400"/>
            <a:ext cx="9137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Ways of ADB support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F10AC1-83D6-4B50-990F-08D950A7F8F0}"/>
              </a:ext>
            </a:extLst>
          </p:cNvPr>
          <p:cNvSpPr txBox="1"/>
          <p:nvPr/>
        </p:nvSpPr>
        <p:spPr>
          <a:xfrm>
            <a:off x="6928" y="-16488"/>
            <a:ext cx="9137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ADB first climate bonds project</a:t>
            </a:r>
            <a:endParaRPr lang="en-US" sz="2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5FFCD1-CABD-4441-A4CD-523A026BD7A8}"/>
              </a:ext>
            </a:extLst>
          </p:cNvPr>
          <p:cNvSpPr txBox="1"/>
          <p:nvPr/>
        </p:nvSpPr>
        <p:spPr>
          <a:xfrm>
            <a:off x="0" y="1905249"/>
            <a:ext cx="8991599" cy="4840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>
              <a:lnSpc>
                <a:spcPct val="120000"/>
              </a:lnSpc>
              <a:buClr>
                <a:srgbClr val="0070C0"/>
              </a:buClr>
            </a:pPr>
            <a:r>
              <a:rPr lang="en-US" altLang="zh-CN" sz="2800" b="1" dirty="0"/>
              <a:t>ADB support its developing members through following:</a:t>
            </a:r>
          </a:p>
          <a:p>
            <a:pPr marL="800100" lvl="0" indent="-514350">
              <a:lnSpc>
                <a:spcPct val="120000"/>
              </a:lnSpc>
              <a:buClr>
                <a:srgbClr val="0070C0"/>
              </a:buClr>
              <a:buFont typeface="+mj-lt"/>
              <a:buAutoNum type="arabicPeriod"/>
            </a:pPr>
            <a:endParaRPr lang="en-US" altLang="zh-CN" sz="2800" b="1" dirty="0"/>
          </a:p>
          <a:p>
            <a:pPr marL="800100" lvl="0" indent="-514350">
              <a:lnSpc>
                <a:spcPct val="150000"/>
              </a:lnSpc>
              <a:buClr>
                <a:srgbClr val="0070C0"/>
              </a:buClr>
              <a:buFont typeface="+mj-lt"/>
              <a:buAutoNum type="arabicPeriod"/>
            </a:pPr>
            <a:r>
              <a:rPr lang="en-US" altLang="zh-CN" sz="2800" b="1" dirty="0"/>
              <a:t>Financing (loan) – sovereign and non-sovereign loan</a:t>
            </a:r>
          </a:p>
          <a:p>
            <a:pPr marL="800100" lvl="0" indent="-514350">
              <a:lnSpc>
                <a:spcPct val="150000"/>
              </a:lnSpc>
              <a:buClr>
                <a:srgbClr val="0070C0"/>
              </a:buClr>
              <a:buFont typeface="+mj-lt"/>
              <a:buAutoNum type="arabicPeriod"/>
            </a:pPr>
            <a:r>
              <a:rPr lang="en-US" altLang="zh-CN" sz="2800" b="1" dirty="0"/>
              <a:t>Technical assistance (TA) – sovereign TA, regional TA, knowledge and policy TA, and transaction TA</a:t>
            </a:r>
          </a:p>
          <a:p>
            <a:pPr marL="800100" lvl="0" indent="-514350">
              <a:lnSpc>
                <a:spcPct val="150000"/>
              </a:lnSpc>
              <a:buClr>
                <a:srgbClr val="0070C0"/>
              </a:buClr>
              <a:buFont typeface="+mj-lt"/>
              <a:buAutoNum type="arabicPeriod"/>
            </a:pPr>
            <a:r>
              <a:rPr lang="en-US" altLang="zh-CN" sz="2800" b="1" dirty="0"/>
              <a:t>Knowledge partnership/support</a:t>
            </a:r>
          </a:p>
          <a:p>
            <a:pPr marL="800100" lvl="0" indent="-514350">
              <a:lnSpc>
                <a:spcPct val="150000"/>
              </a:lnSpc>
              <a:buClr>
                <a:srgbClr val="0070C0"/>
              </a:buClr>
              <a:buFont typeface="+mj-lt"/>
              <a:buAutoNum type="arabicPeriod"/>
            </a:pPr>
            <a:r>
              <a:rPr lang="en-US" altLang="zh-CN" sz="2800" b="1" dirty="0"/>
              <a:t>Others: human resources, --- </a:t>
            </a:r>
          </a:p>
          <a:p>
            <a:pPr marL="285750" lvl="0">
              <a:lnSpc>
                <a:spcPct val="120000"/>
              </a:lnSpc>
              <a:buClr>
                <a:srgbClr val="0070C0"/>
              </a:buClr>
            </a:pPr>
            <a:endParaRPr lang="en-US" altLang="zh-CN" sz="2800" b="1" dirty="0"/>
          </a:p>
        </p:txBody>
      </p:sp>
    </p:spTree>
    <p:extLst>
      <p:ext uri="{BB962C8B-B14F-4D97-AF65-F5344CB8AC3E}">
        <p14:creationId xmlns:p14="http://schemas.microsoft.com/office/powerpoint/2010/main" val="28438233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" y="2133600"/>
            <a:ext cx="8677275" cy="1467485"/>
          </a:xfrm>
        </p:spPr>
        <p:txBody>
          <a:bodyPr>
            <a:normAutofit/>
          </a:bodyPr>
          <a:lstStyle/>
          <a:p>
            <a:br>
              <a:rPr lang="en-US" altLang="zh-CN" sz="3600" dirty="0">
                <a:sym typeface="+mn-ea"/>
              </a:rPr>
            </a:br>
            <a:endParaRPr lang="en-US" altLang="en-PH" sz="33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1103CB-3329-4696-BFAF-E2BC45095979}"/>
              </a:ext>
            </a:extLst>
          </p:cNvPr>
          <p:cNvSpPr txBox="1"/>
          <p:nvPr/>
        </p:nvSpPr>
        <p:spPr>
          <a:xfrm>
            <a:off x="38100" y="533400"/>
            <a:ext cx="9137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Procedures of seeking ADB support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F10AC1-83D6-4B50-990F-08D950A7F8F0}"/>
              </a:ext>
            </a:extLst>
          </p:cNvPr>
          <p:cNvSpPr txBox="1"/>
          <p:nvPr/>
        </p:nvSpPr>
        <p:spPr>
          <a:xfrm>
            <a:off x="6928" y="-16488"/>
            <a:ext cx="9137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ADB first climate bonds project</a:t>
            </a:r>
            <a:endParaRPr lang="en-US" sz="2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5FFCD1-CABD-4441-A4CD-523A026BD7A8}"/>
              </a:ext>
            </a:extLst>
          </p:cNvPr>
          <p:cNvSpPr txBox="1"/>
          <p:nvPr/>
        </p:nvSpPr>
        <p:spPr>
          <a:xfrm>
            <a:off x="-145472" y="1905249"/>
            <a:ext cx="9137072" cy="4194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0" indent="-457200">
              <a:lnSpc>
                <a:spcPct val="12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zh-CN" sz="2800" b="1" dirty="0"/>
              <a:t>For sovereign loan and TA: consultation with counterpart of governments  - governments proposed projects to be supported</a:t>
            </a:r>
          </a:p>
          <a:p>
            <a:pPr marL="742950" lvl="0" indent="-457200">
              <a:lnSpc>
                <a:spcPct val="12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zh-CN" sz="2800" b="1" dirty="0"/>
              <a:t>For non-sovereign loan and TA: ADB to work with clients/partners directly while keeping governments informed</a:t>
            </a:r>
          </a:p>
          <a:p>
            <a:pPr marL="742950" lvl="0" indent="-457200">
              <a:lnSpc>
                <a:spcPct val="12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altLang="zh-CN" sz="2800" b="1" dirty="0"/>
              <a:t>Knowledge partnership: work with knowledge institutes while keeping government informed</a:t>
            </a:r>
          </a:p>
        </p:txBody>
      </p:sp>
    </p:spTree>
    <p:extLst>
      <p:ext uri="{BB962C8B-B14F-4D97-AF65-F5344CB8AC3E}">
        <p14:creationId xmlns:p14="http://schemas.microsoft.com/office/powerpoint/2010/main" val="29573165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3810000"/>
          </a:xfrm>
        </p:spPr>
        <p:txBody>
          <a:bodyPr>
            <a:noAutofit/>
          </a:bodyPr>
          <a:lstStyle/>
          <a:p>
            <a:r>
              <a:rPr lang="en-PH" sz="3600" dirty="0">
                <a:solidFill>
                  <a:schemeClr val="tx1"/>
                </a:solidFill>
              </a:rPr>
              <a:t>Asia-Pacific Forum on Low Carbon Technology</a:t>
            </a:r>
            <a:br>
              <a:rPr lang="en-PH" sz="3600" dirty="0">
                <a:solidFill>
                  <a:schemeClr val="tx1"/>
                </a:solidFill>
              </a:rPr>
            </a:br>
            <a:br>
              <a:rPr lang="en-PH" sz="3600" dirty="0">
                <a:solidFill>
                  <a:schemeClr val="tx1"/>
                </a:solidFill>
              </a:rPr>
            </a:br>
            <a:r>
              <a:rPr lang="en-PH" sz="3600" dirty="0">
                <a:solidFill>
                  <a:schemeClr val="tx1"/>
                </a:solidFill>
              </a:rPr>
              <a:t>24-26 October 2018</a:t>
            </a:r>
            <a:br>
              <a:rPr lang="en-PH" sz="3600" dirty="0">
                <a:solidFill>
                  <a:schemeClr val="tx1"/>
                </a:solidFill>
              </a:rPr>
            </a:br>
            <a:br>
              <a:rPr lang="en-PH" sz="3600" dirty="0">
                <a:solidFill>
                  <a:schemeClr val="tx1"/>
                </a:solidFill>
              </a:rPr>
            </a:br>
            <a:r>
              <a:rPr lang="en-PH" sz="3600" dirty="0">
                <a:solidFill>
                  <a:schemeClr val="tx1"/>
                </a:solidFill>
              </a:rPr>
              <a:t>Changsha, Hunan, China</a:t>
            </a:r>
          </a:p>
        </p:txBody>
      </p:sp>
      <p:sp>
        <p:nvSpPr>
          <p:cNvPr id="4" name="Title 1"/>
          <p:cNvSpPr txBox="1"/>
          <p:nvPr/>
        </p:nvSpPr>
        <p:spPr>
          <a:xfrm>
            <a:off x="152400" y="609600"/>
            <a:ext cx="8991600" cy="1132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+mn-ea"/>
              </a:rPr>
              <a:t>Promotion of Climate Technology Transfer and Investment</a:t>
            </a:r>
            <a:endParaRPr kumimoji="0" lang="en-PH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775627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052955"/>
            <a:ext cx="8229600" cy="1911350"/>
          </a:xfrm>
        </p:spPr>
        <p:txBody>
          <a:bodyPr>
            <a:normAutofit fontScale="90000"/>
          </a:bodyPr>
          <a:lstStyle/>
          <a:p>
            <a:br>
              <a:rPr lang="en-PH" b="1" cap="none" dirty="0"/>
            </a:br>
            <a:br>
              <a:rPr lang="en-PH" b="1" cap="none" dirty="0"/>
            </a:br>
            <a:br>
              <a:rPr lang="en-PH" b="1" cap="none" dirty="0"/>
            </a:br>
            <a:r>
              <a:rPr lang="en-PH" b="1" cap="none" dirty="0"/>
              <a:t>Thank you</a:t>
            </a:r>
            <a:r>
              <a:rPr lang="en-US" altLang="en-PH" b="1" cap="none" dirty="0"/>
              <a:t>!</a:t>
            </a:r>
            <a:br>
              <a:rPr lang="en-US" altLang="en-PH" b="1" cap="none" dirty="0"/>
            </a:br>
            <a:br>
              <a:rPr lang="en-US" altLang="en-PH" dirty="0"/>
            </a:br>
            <a:br>
              <a:rPr lang="en-US" altLang="en-PH" dirty="0"/>
            </a:br>
            <a:r>
              <a:rPr lang="en-US" altLang="en-PH" dirty="0" err="1"/>
              <a:t>Xuedu</a:t>
            </a:r>
            <a:r>
              <a:rPr lang="en-US" altLang="en-PH" dirty="0"/>
              <a:t> Lu </a:t>
            </a:r>
            <a:br>
              <a:rPr lang="en-US" altLang="en-PH" dirty="0"/>
            </a:br>
            <a:r>
              <a:rPr lang="en-US" altLang="en-PH" dirty="0"/>
              <a:t>xlu@adb.org</a:t>
            </a:r>
            <a:br>
              <a:rPr lang="en-US" altLang="en-PH" b="1" cap="none" dirty="0"/>
            </a:br>
            <a:br>
              <a:rPr lang="en-US" altLang="en-PH" b="1" cap="none" dirty="0"/>
            </a:br>
            <a:endParaRPr lang="en-US" altLang="en-PH" sz="2400" b="1" cap="none" dirty="0"/>
          </a:p>
        </p:txBody>
      </p:sp>
    </p:spTree>
    <p:extLst>
      <p:ext uri="{BB962C8B-B14F-4D97-AF65-F5344CB8AC3E}">
        <p14:creationId xmlns:p14="http://schemas.microsoft.com/office/powerpoint/2010/main" val="271708483"/>
      </p:ext>
    </p:extLst>
  </p:cSld>
  <p:clrMapOvr>
    <a:masterClrMapping/>
  </p:clrMapOvr>
</p:sld>
</file>

<file path=ppt/theme/theme1.xml><?xml version="1.0" encoding="utf-8"?>
<a:theme xmlns:a="http://schemas.openxmlformats.org/drawingml/2006/main" name="1_RSDD-CC - white theme 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RSDD-CC - white theme 01</Template>
  <TotalTime>6392</TotalTime>
  <Words>1555</Words>
  <Application>Microsoft Office PowerPoint</Application>
  <PresentationFormat>On-screen Show (4:3)</PresentationFormat>
  <Paragraphs>285</Paragraphs>
  <Slides>32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6" baseType="lpstr">
      <vt:lpstr>굴림</vt:lpstr>
      <vt:lpstr>ＭＳ 明朝</vt:lpstr>
      <vt:lpstr>ＭＳ 明朝</vt:lpstr>
      <vt:lpstr>ＭＳ Ｐゴシック</vt:lpstr>
      <vt:lpstr>宋体</vt:lpstr>
      <vt:lpstr>Aharoni</vt:lpstr>
      <vt:lpstr>Arial</vt:lpstr>
      <vt:lpstr>Calibri</vt:lpstr>
      <vt:lpstr>Cambria</vt:lpstr>
      <vt:lpstr>Tahoma</vt:lpstr>
      <vt:lpstr>Times New Roman</vt:lpstr>
      <vt:lpstr>Wingdings</vt:lpstr>
      <vt:lpstr>Wingdings 3</vt:lpstr>
      <vt:lpstr>1_RSDD-CC - white theme 01</vt:lpstr>
      <vt:lpstr>ADB Low Carbon Development Projects At 2nd APEC LCMT Symposium</vt:lpstr>
      <vt:lpstr>Outline</vt:lpstr>
      <vt:lpstr>1.  ADB’s Climate Change Program </vt:lpstr>
      <vt:lpstr>ADB Climate Strategy </vt:lpstr>
      <vt:lpstr>ADB Climate Strategy </vt:lpstr>
      <vt:lpstr>ADB Climate Finance</vt:lpstr>
      <vt:lpstr>PowerPoint Presentation</vt:lpstr>
      <vt:lpstr>Total Annual GHG Emission Reductions by ADB Supported Loan projects (tCO2e/yr)      </vt:lpstr>
      <vt:lpstr>PowerPoint Presentation</vt:lpstr>
      <vt:lpstr>ADB Approaches to Climate Finance Mobilization</vt:lpstr>
      <vt:lpstr>ADB Climate Funds</vt:lpstr>
      <vt:lpstr>ADB Green/Climate bonds</vt:lpstr>
      <vt:lpstr>Mitigation Initiatives</vt:lpstr>
      <vt:lpstr>Adaptation  Initiatives</vt:lpstr>
      <vt:lpstr>ADB Climate Knowledge Products</vt:lpstr>
      <vt:lpstr>ADB's Pilot Asia-Pacific  Climate Technology Finance Center (CTFC)</vt:lpstr>
      <vt:lpstr> 2. Cases of ADB Low Carbon Development Projects  </vt:lpstr>
      <vt:lpstr>New Approach: Low carbon and resilient city</vt:lpstr>
      <vt:lpstr>TA: Promoting Low-Carbon City Development</vt:lpstr>
      <vt:lpstr> TA: Promoting Low-Carbon City Development</vt:lpstr>
      <vt:lpstr>Xiangtan Low-Carbon City Transformation</vt:lpstr>
      <vt:lpstr> Xiangtan Low-Carbon City Transformation</vt:lpstr>
      <vt:lpstr> </vt:lpstr>
      <vt:lpstr> </vt:lpstr>
      <vt:lpstr>Solomon Islands Solar Power Development Project</vt:lpstr>
      <vt:lpstr>India Green Corridor Project </vt:lpstr>
      <vt:lpstr>BTH Air Quality Improvement and CO2 reduction </vt:lpstr>
      <vt:lpstr> 3. Procedures of seeking ADB support   </vt:lpstr>
      <vt:lpstr> </vt:lpstr>
      <vt:lpstr> </vt:lpstr>
      <vt:lpstr>Asia-Pacific Forum on Low Carbon Technology  24-26 October 2018  Changsha, Hunan, China</vt:lpstr>
      <vt:lpstr>   Thank you!   Xuedu Lu  xlu@adb.org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Xuedu Lu</dc:creator>
  <cp:lastModifiedBy>Xuedu Lu</cp:lastModifiedBy>
  <cp:revision>1120</cp:revision>
  <cp:lastPrinted>2016-12-02T15:25:57Z</cp:lastPrinted>
  <dcterms:created xsi:type="dcterms:W3CDTF">2014-08-18T03:15:00Z</dcterms:created>
  <dcterms:modified xsi:type="dcterms:W3CDTF">2018-09-09T11:45:12Z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