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1" r:id="rId2"/>
    <p:sldId id="260" r:id="rId3"/>
    <p:sldId id="275" r:id="rId4"/>
    <p:sldId id="270" r:id="rId5"/>
    <p:sldId id="268" r:id="rId6"/>
    <p:sldId id="267" r:id="rId7"/>
    <p:sldId id="276" r:id="rId8"/>
    <p:sldId id="269" r:id="rId9"/>
    <p:sldId id="263" r:id="rId10"/>
    <p:sldId id="266" r:id="rId11"/>
    <p:sldId id="273" r:id="rId12"/>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入江 一友" initials="入江" lastIdx="10" clrIdx="0">
    <p:extLst/>
  </p:cmAuthor>
  <p:cmAuthor id="2" name="michael .sinocruz" initials="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AFF"/>
    <a:srgbClr val="800080"/>
    <a:srgbClr val="ECF1F8"/>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89621" autoAdjust="0"/>
  </p:normalViewPr>
  <p:slideViewPr>
    <p:cSldViewPr>
      <p:cViewPr>
        <p:scale>
          <a:sx n="121" d="100"/>
          <a:sy n="121" d="100"/>
        </p:scale>
        <p:origin x="-72" y="10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commentAuthors" Target="commentAuthor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37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3713"/>
          </a:xfrm>
          <a:prstGeom prst="rect">
            <a:avLst/>
          </a:prstGeom>
        </p:spPr>
        <p:txBody>
          <a:bodyPr vert="horz" lIns="91440" tIns="45720" rIns="91440" bIns="45720" rtlCol="0"/>
          <a:lstStyle>
            <a:lvl1pPr algn="r">
              <a:defRPr sz="1200"/>
            </a:lvl1pPr>
          </a:lstStyle>
          <a:p>
            <a:fld id="{9FD5443F-F779-4699-A282-F51D1B7B82E1}" type="datetimeFigureOut">
              <a:rPr kumimoji="1" lang="ja-JP" altLang="en-US" smtClean="0"/>
              <a:pPr/>
              <a:t>06-03-18</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440" tIns="45720" rIns="91440" bIns="45720" rtlCol="0" anchor="b"/>
          <a:lstStyle>
            <a:lvl1pPr algn="r">
              <a:defRPr sz="1200"/>
            </a:lvl1pPr>
          </a:lstStyle>
          <a:p>
            <a:fld id="{64ABDF74-D55C-45CE-89A0-88095A6021C1}" type="slidenum">
              <a:rPr kumimoji="1" lang="ja-JP" altLang="en-US" smtClean="0"/>
              <a:pPr/>
              <a:t>‹Nr.›</a:t>
            </a:fld>
            <a:endParaRPr kumimoji="1" lang="ja-JP" altLang="en-US"/>
          </a:p>
        </p:txBody>
      </p:sp>
    </p:spTree>
    <p:extLst>
      <p:ext uri="{BB962C8B-B14F-4D97-AF65-F5344CB8AC3E}">
        <p14:creationId xmlns:p14="http://schemas.microsoft.com/office/powerpoint/2010/main" val="42439045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4ABDF74-D55C-45CE-89A0-88095A6021C1}" type="slidenum">
              <a:rPr kumimoji="1" lang="ja-JP" altLang="en-US" smtClean="0"/>
              <a:pPr/>
              <a:t>1</a:t>
            </a:fld>
            <a:endParaRPr kumimoji="1" lang="ja-JP" altLang="en-US"/>
          </a:p>
        </p:txBody>
      </p:sp>
    </p:spTree>
    <p:extLst>
      <p:ext uri="{BB962C8B-B14F-4D97-AF65-F5344CB8AC3E}">
        <p14:creationId xmlns:p14="http://schemas.microsoft.com/office/powerpoint/2010/main" val="3119348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1" lang="en-US" sz="800" b="0" i="0" u="none" strike="noStrike" kern="1200" baseline="0" dirty="0" smtClean="0">
                <a:solidFill>
                  <a:schemeClr val="tx1"/>
                </a:solidFill>
                <a:latin typeface="+mn-lt"/>
                <a:ea typeface="+mn-ea"/>
                <a:cs typeface="+mn-cs"/>
              </a:rPr>
              <a:t>- Renewable energy has been an important energy source for many decades, at 25-30% of the TPES. In 2016, it accounted for 26.8% of the TPES. This category comprises biofuels and waste (21.2%), hydropower (4.5%), wind (0.5%) and solar energy (0.7%).</a:t>
            </a:r>
          </a:p>
          <a:p>
            <a:pPr marL="171450" indent="-171450">
              <a:buFontTx/>
              <a:buChar char="-"/>
            </a:pPr>
            <a:r>
              <a:rPr kumimoji="1" lang="en-US" sz="800" b="0" i="0" u="none" strike="noStrike" kern="1200" baseline="0" dirty="0" smtClean="0">
                <a:solidFill>
                  <a:schemeClr val="tx1"/>
                </a:solidFill>
                <a:latin typeface="+mn-lt"/>
                <a:ea typeface="+mn-ea"/>
                <a:cs typeface="+mn-cs"/>
              </a:rPr>
              <a:t>Traditional use of firewood for heating and cooking in the residential sector represents the main share of biofuels and waste consumption.</a:t>
            </a:r>
          </a:p>
          <a:p>
            <a:r>
              <a:rPr kumimoji="1" lang="en-US" sz="800" b="0" i="0" u="none" strike="noStrike" kern="1200" baseline="0" dirty="0" smtClean="0">
                <a:solidFill>
                  <a:schemeClr val="tx1"/>
                </a:solidFill>
                <a:latin typeface="+mn-lt"/>
                <a:ea typeface="+mn-ea"/>
                <a:cs typeface="+mn-cs"/>
              </a:rPr>
              <a:t>- From 2006 to 2016, the renewable energy supply in the TPES grew by 35%, or 2.6 </a:t>
            </a:r>
            <a:r>
              <a:rPr kumimoji="1" lang="en-US" sz="800" b="0" i="0" u="none" strike="noStrike" kern="1200" baseline="0" dirty="0" err="1" smtClean="0">
                <a:solidFill>
                  <a:schemeClr val="tx1"/>
                </a:solidFill>
                <a:latin typeface="+mn-lt"/>
                <a:ea typeface="+mn-ea"/>
                <a:cs typeface="+mn-cs"/>
              </a:rPr>
              <a:t>Mtoe</a:t>
            </a:r>
            <a:r>
              <a:rPr kumimoji="1" lang="en-US" sz="800" b="0" i="0" u="none" strike="noStrike" kern="1200" baseline="0" dirty="0" smtClean="0">
                <a:solidFill>
                  <a:schemeClr val="tx1"/>
                </a:solidFill>
                <a:latin typeface="+mn-lt"/>
                <a:ea typeface="+mn-ea"/>
                <a:cs typeface="+mn-cs"/>
              </a:rPr>
              <a:t>. This growth mainly resulted from a nearly 50% increase in biofuels supply. Wind and solar energy have begun to increase in recent years, but from a very low level.</a:t>
            </a:r>
          </a:p>
          <a:p>
            <a:r>
              <a:rPr kumimoji="1" lang="en-US" sz="800" b="0" i="0" u="none" strike="noStrike" kern="1200" baseline="0" dirty="0" smtClean="0">
                <a:solidFill>
                  <a:schemeClr val="tx1"/>
                </a:solidFill>
                <a:latin typeface="+mn-lt"/>
                <a:ea typeface="+mn-ea"/>
                <a:cs typeface="+mn-cs"/>
              </a:rPr>
              <a:t>- Hydropower supply varies significantly year-on-year, depending on the hydrological </a:t>
            </a:r>
            <a:r>
              <a:rPr kumimoji="1" lang="es-ES" sz="800" b="0" i="0" u="none" strike="noStrike" kern="1200" baseline="0" dirty="0" err="1" smtClean="0">
                <a:solidFill>
                  <a:schemeClr val="tx1"/>
                </a:solidFill>
                <a:latin typeface="+mn-lt"/>
                <a:ea typeface="+mn-ea"/>
                <a:cs typeface="+mn-cs"/>
              </a:rPr>
              <a:t>conditions</a:t>
            </a:r>
            <a:r>
              <a:rPr kumimoji="1" lang="es-ES" sz="800" b="0" i="0" u="none" strike="noStrike" kern="1200" baseline="0" dirty="0" smtClean="0">
                <a:solidFill>
                  <a:schemeClr val="tx1"/>
                </a:solidFill>
                <a:latin typeface="+mn-lt"/>
                <a:ea typeface="+mn-ea"/>
                <a:cs typeface="+mn-cs"/>
              </a:rPr>
              <a:t>.</a:t>
            </a:r>
            <a:endParaRPr lang="es-ES" sz="800"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2</a:t>
            </a:fld>
            <a:endParaRPr kumimoji="1" lang="ja-JP" altLang="en-US"/>
          </a:p>
        </p:txBody>
      </p:sp>
    </p:spTree>
    <p:extLst>
      <p:ext uri="{BB962C8B-B14F-4D97-AF65-F5344CB8AC3E}">
        <p14:creationId xmlns:p14="http://schemas.microsoft.com/office/powerpoint/2010/main" val="4247751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kumimoji="1" lang="en-US" sz="1200" b="0" i="0" u="none" strike="noStrike" kern="1200" baseline="0" dirty="0" smtClean="0">
                <a:solidFill>
                  <a:schemeClr val="tx1"/>
                </a:solidFill>
                <a:latin typeface="+mn-lt"/>
                <a:ea typeface="+mn-ea"/>
                <a:cs typeface="+mn-cs"/>
              </a:rPr>
              <a:t>- Brazil is the single-largest exporter of crude oil to Chile, providing 63% of the total in 2016, followed by Ecuador at 36%. </a:t>
            </a:r>
          </a:p>
          <a:p>
            <a:r>
              <a:rPr kumimoji="1" lang="en-US" sz="1200" b="0" i="0" u="none" strike="noStrike" kern="1200" baseline="0" dirty="0" smtClean="0">
                <a:solidFill>
                  <a:schemeClr val="tx1"/>
                </a:solidFill>
                <a:latin typeface="+mn-lt"/>
                <a:ea typeface="+mn-ea"/>
                <a:cs typeface="+mn-cs"/>
              </a:rPr>
              <a:t>- The total share of South American countries in crude oil imports has grown from 65% in 2006 to 97% in 2016, because of lower transportation costs and a tariff agreement, and made possible by adapting the National Petroleum </a:t>
            </a:r>
            <a:r>
              <a:rPr kumimoji="1" lang="es-ES" sz="1200" b="0" i="0" u="none" strike="noStrike" kern="1200" baseline="0" dirty="0" smtClean="0">
                <a:solidFill>
                  <a:schemeClr val="tx1"/>
                </a:solidFill>
                <a:latin typeface="+mn-lt"/>
                <a:ea typeface="+mn-ea"/>
                <a:cs typeface="+mn-cs"/>
              </a:rPr>
              <a:t>Company (ENAP) </a:t>
            </a:r>
            <a:r>
              <a:rPr kumimoji="1" lang="es-ES" sz="1200" b="0" i="0" u="none" strike="noStrike" kern="1200" baseline="0" dirty="0" err="1" smtClean="0">
                <a:solidFill>
                  <a:schemeClr val="tx1"/>
                </a:solidFill>
                <a:latin typeface="+mn-lt"/>
                <a:ea typeface="+mn-ea"/>
                <a:cs typeface="+mn-cs"/>
              </a:rPr>
              <a:t>refineries</a:t>
            </a:r>
            <a:r>
              <a:rPr kumimoji="1" lang="es-ES" sz="1200" b="0" i="0" u="none" strike="noStrike" kern="1200" baseline="0" dirty="0" smtClean="0">
                <a:solidFill>
                  <a:schemeClr val="tx1"/>
                </a:solidFill>
                <a:latin typeface="+mn-lt"/>
                <a:ea typeface="+mn-ea"/>
                <a:cs typeface="+mn-cs"/>
              </a:rPr>
              <a:t> to </a:t>
            </a:r>
            <a:r>
              <a:rPr kumimoji="1" lang="es-ES" sz="1200" b="0" i="0" u="none" strike="noStrike" kern="1200" baseline="0" dirty="0" err="1" smtClean="0">
                <a:solidFill>
                  <a:schemeClr val="tx1"/>
                </a:solidFill>
                <a:latin typeface="+mn-lt"/>
                <a:ea typeface="+mn-ea"/>
                <a:cs typeface="+mn-cs"/>
              </a:rPr>
              <a:t>process</a:t>
            </a:r>
            <a:r>
              <a:rPr kumimoji="1" lang="es-ES" sz="1200" b="0" i="0" u="none" strike="noStrike" kern="1200" baseline="0" dirty="0" smtClean="0">
                <a:solidFill>
                  <a:schemeClr val="tx1"/>
                </a:solidFill>
                <a:latin typeface="+mn-lt"/>
                <a:ea typeface="+mn-ea"/>
                <a:cs typeface="+mn-cs"/>
              </a:rPr>
              <a:t> heavy </a:t>
            </a:r>
            <a:r>
              <a:rPr kumimoji="1" lang="es-ES" sz="1200" b="0" i="0" u="none" strike="noStrike" kern="1200" baseline="0" dirty="0" err="1" smtClean="0">
                <a:solidFill>
                  <a:schemeClr val="tx1"/>
                </a:solidFill>
                <a:latin typeface="+mn-lt"/>
                <a:ea typeface="+mn-ea"/>
                <a:cs typeface="+mn-cs"/>
              </a:rPr>
              <a:t>crude</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oil</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from</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Brazil</a:t>
            </a:r>
            <a:r>
              <a:rPr kumimoji="1" lang="es-ES" sz="1200" b="0" i="0" u="none" strike="noStrike" kern="1200" baseline="0" dirty="0" smtClean="0">
                <a:solidFill>
                  <a:schemeClr val="tx1"/>
                </a:solidFill>
                <a:latin typeface="+mn-lt"/>
                <a:ea typeface="+mn-ea"/>
                <a:cs typeface="+mn-cs"/>
              </a:rPr>
              <a:t> </a:t>
            </a:r>
            <a:r>
              <a:rPr kumimoji="1" lang="es-ES" sz="1200" b="0" i="0" u="none" strike="noStrike" kern="1200" baseline="0" dirty="0" err="1" smtClean="0">
                <a:solidFill>
                  <a:schemeClr val="tx1"/>
                </a:solidFill>
                <a:latin typeface="+mn-lt"/>
                <a:ea typeface="+mn-ea"/>
                <a:cs typeface="+mn-cs"/>
              </a:rPr>
              <a:t>or</a:t>
            </a:r>
            <a:r>
              <a:rPr kumimoji="1" lang="es-ES" sz="1200" b="0" i="0" u="none" strike="noStrike" kern="1200" baseline="0" dirty="0" smtClean="0">
                <a:solidFill>
                  <a:schemeClr val="tx1"/>
                </a:solidFill>
                <a:latin typeface="+mn-lt"/>
                <a:ea typeface="+mn-ea"/>
                <a:cs typeface="+mn-cs"/>
              </a:rPr>
              <a:t> Ecuador.</a:t>
            </a:r>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3</a:t>
            </a:fld>
            <a:endParaRPr kumimoji="1" lang="ja-JP" altLang="en-US"/>
          </a:p>
        </p:txBody>
      </p:sp>
    </p:spTree>
    <p:extLst>
      <p:ext uri="{BB962C8B-B14F-4D97-AF65-F5344CB8AC3E}">
        <p14:creationId xmlns:p14="http://schemas.microsoft.com/office/powerpoint/2010/main" val="3145936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dirty="0" smtClean="0">
                <a:solidFill>
                  <a:schemeClr val="tx1">
                    <a:lumMod val="75000"/>
                    <a:lumOff val="25000"/>
                  </a:schemeClr>
                </a:solidFill>
              </a:rPr>
              <a:t>- </a:t>
            </a:r>
            <a:r>
              <a:rPr kumimoji="1" lang="es-ES" sz="1200" b="0" i="0" u="none" strike="noStrike" kern="1200" baseline="0" dirty="0" smtClean="0">
                <a:solidFill>
                  <a:schemeClr val="tx1"/>
                </a:solidFill>
                <a:latin typeface="+mn-lt"/>
                <a:ea typeface="+mn-ea"/>
                <a:cs typeface="+mn-cs"/>
              </a:rPr>
              <a:t>In 2016, Chile </a:t>
            </a:r>
            <a:r>
              <a:rPr kumimoji="1" lang="es-ES" sz="1200" b="0" i="0" u="none" strike="noStrike" kern="1200" baseline="0" dirty="0" err="1" smtClean="0">
                <a:solidFill>
                  <a:schemeClr val="tx1"/>
                </a:solidFill>
                <a:latin typeface="+mn-lt"/>
                <a:ea typeface="+mn-ea"/>
                <a:cs typeface="+mn-cs"/>
              </a:rPr>
              <a:t>imported</a:t>
            </a:r>
            <a:r>
              <a:rPr kumimoji="1" lang="es-ES" sz="1200" b="0" i="0" u="none" strike="noStrike" kern="1200" baseline="0" dirty="0" smtClean="0">
                <a:solidFill>
                  <a:schemeClr val="tx1"/>
                </a:solidFill>
                <a:latin typeface="+mn-lt"/>
                <a:ea typeface="+mn-ea"/>
                <a:cs typeface="+mn-cs"/>
              </a:rPr>
              <a:t> </a:t>
            </a:r>
            <a:r>
              <a:rPr kumimoji="1" lang="en-US" sz="1200" b="0" i="0" u="none" strike="noStrike" kern="1200" baseline="0" dirty="0" smtClean="0">
                <a:solidFill>
                  <a:schemeClr val="tx1"/>
                </a:solidFill>
                <a:latin typeface="+mn-lt"/>
                <a:ea typeface="+mn-ea"/>
                <a:cs typeface="+mn-cs"/>
              </a:rPr>
              <a:t>8.56 Mt of crude oil and 7.29 Mt of oil products. Although imports of crude oil decreased by 23% from 2006 to 2016, imports of oil products increased by 86%, and drove up the total oil imports.</a:t>
            </a:r>
            <a:endParaRPr lang="en-US" sz="1200" dirty="0" smtClean="0">
              <a:solidFill>
                <a:schemeClr val="tx1">
                  <a:lumMod val="75000"/>
                  <a:lumOff val="25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lumOff val="25000"/>
                  </a:schemeClr>
                </a:solidFill>
              </a:rPr>
              <a:t>- The main product consumed in Chile is </a:t>
            </a:r>
            <a:r>
              <a:rPr lang="en-US" sz="1200" b="1" dirty="0" smtClean="0">
                <a:solidFill>
                  <a:schemeClr val="tx2">
                    <a:lumMod val="60000"/>
                    <a:lumOff val="40000"/>
                  </a:schemeClr>
                </a:solidFill>
              </a:rPr>
              <a:t>diesel</a:t>
            </a:r>
            <a:r>
              <a:rPr lang="en-US" sz="1200" dirty="0" smtClean="0">
                <a:solidFill>
                  <a:schemeClr val="tx1">
                    <a:lumMod val="75000"/>
                    <a:lumOff val="25000"/>
                  </a:schemeClr>
                </a:solidFill>
              </a:rPr>
              <a:t>.</a:t>
            </a:r>
          </a:p>
          <a:p>
            <a:r>
              <a:rPr kumimoji="1" lang="en-US" sz="1200" b="0" i="0" u="none" strike="noStrike" kern="1200" baseline="0" dirty="0" smtClean="0">
                <a:solidFill>
                  <a:schemeClr val="tx1"/>
                </a:solidFill>
                <a:latin typeface="+mn-lt"/>
                <a:ea typeface="+mn-ea"/>
                <a:cs typeface="+mn-cs"/>
              </a:rPr>
              <a:t>- In terms of oil products, the United States is the largest exporter to Chile, accounting for 87% of the total imports in 2016.</a:t>
            </a:r>
            <a:endParaRPr lang="en-US" sz="1200" dirty="0" smtClean="0">
              <a:solidFill>
                <a:schemeClr val="tx1">
                  <a:lumMod val="75000"/>
                  <a:lumOff val="25000"/>
                </a:schemeClr>
              </a:solidFill>
            </a:endParaRPr>
          </a:p>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4</a:t>
            </a:fld>
            <a:endParaRPr kumimoji="1" lang="ja-JP" altLang="en-US"/>
          </a:p>
        </p:txBody>
      </p:sp>
    </p:spTree>
    <p:extLst>
      <p:ext uri="{BB962C8B-B14F-4D97-AF65-F5344CB8AC3E}">
        <p14:creationId xmlns:p14="http://schemas.microsoft.com/office/powerpoint/2010/main" val="203511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5</a:t>
            </a:fld>
            <a:endParaRPr kumimoji="1" lang="ja-JP" altLang="en-US"/>
          </a:p>
        </p:txBody>
      </p:sp>
    </p:spTree>
    <p:extLst>
      <p:ext uri="{BB962C8B-B14F-4D97-AF65-F5344CB8AC3E}">
        <p14:creationId xmlns:p14="http://schemas.microsoft.com/office/powerpoint/2010/main" val="2069893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sz="1200" kern="1200" dirty="0" smtClean="0">
                <a:solidFill>
                  <a:schemeClr val="tx1"/>
                </a:solidFill>
                <a:effectLst/>
                <a:latin typeface="+mn-lt"/>
                <a:ea typeface="+mn-ea"/>
                <a:cs typeface="+mn-cs"/>
              </a:rPr>
              <a:t>LNG has mostly been imported from Trinidad and Tobago (92% of total imported natural gas in 2014-15). However, thanks to the expansion of the Panama Canal, the transit time from the Atlantic is shorter and import sources became more diversified in 2016: next to Trinidad and Tobago (72%) are also the United States (East Coast) (17%), France reloads (4%), Norway (3%), Qatar (2%) and Equatorial Guinea (2%). Since 2015, no gas has been imported from Argentina, according to </a:t>
            </a:r>
            <a:r>
              <a:rPr kumimoji="1" lang="en-US" sz="1200" kern="1200" dirty="0" err="1" smtClean="0">
                <a:solidFill>
                  <a:schemeClr val="tx1"/>
                </a:solidFill>
                <a:effectLst/>
                <a:latin typeface="+mn-lt"/>
                <a:ea typeface="+mn-ea"/>
                <a:cs typeface="+mn-cs"/>
              </a:rPr>
              <a:t>Enargas</a:t>
            </a:r>
            <a:r>
              <a:rPr kumimoji="1" lang="en-US" sz="1200" kern="1200" dirty="0" smtClean="0">
                <a:solidFill>
                  <a:schemeClr val="tx1"/>
                </a:solidFill>
                <a:effectLst/>
                <a:latin typeface="+mn-lt"/>
                <a:ea typeface="+mn-ea"/>
                <a:cs typeface="+mn-cs"/>
              </a:rPr>
              <a:t>, Argentina’s gas regulator.</a:t>
            </a:r>
            <a:endParaRPr kumimoji="1" lang="es-ES" sz="1200" kern="1200" dirty="0" smtClean="0">
              <a:solidFill>
                <a:schemeClr val="tx1"/>
              </a:solidFill>
              <a:effectLst/>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6</a:t>
            </a:fld>
            <a:endParaRPr kumimoji="1" lang="ja-JP" altLang="en-US"/>
          </a:p>
        </p:txBody>
      </p:sp>
    </p:spTree>
    <p:extLst>
      <p:ext uri="{BB962C8B-B14F-4D97-AF65-F5344CB8AC3E}">
        <p14:creationId xmlns:p14="http://schemas.microsoft.com/office/powerpoint/2010/main" val="111618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noProof="0"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7</a:t>
            </a:fld>
            <a:endParaRPr kumimoji="1" lang="ja-JP" altLang="en-US"/>
          </a:p>
        </p:txBody>
      </p:sp>
    </p:spTree>
    <p:extLst>
      <p:ext uri="{BB962C8B-B14F-4D97-AF65-F5344CB8AC3E}">
        <p14:creationId xmlns:p14="http://schemas.microsoft.com/office/powerpoint/2010/main" val="111618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4ABDF74-D55C-45CE-89A0-88095A6021C1}" type="slidenum">
              <a:rPr kumimoji="1" lang="ja-JP" altLang="en-US" smtClean="0"/>
              <a:pPr/>
              <a:t>8</a:t>
            </a:fld>
            <a:endParaRPr kumimoji="1" lang="ja-JP" altLang="en-US"/>
          </a:p>
        </p:txBody>
      </p:sp>
    </p:spTree>
    <p:extLst>
      <p:ext uri="{BB962C8B-B14F-4D97-AF65-F5344CB8AC3E}">
        <p14:creationId xmlns:p14="http://schemas.microsoft.com/office/powerpoint/2010/main" val="801712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6C780E-F104-43B6-9F09-6519B646ECF4}" type="datetime1">
              <a:rPr lang="en-US" altLang="ja-JP" smtClean="0"/>
              <a:pPr/>
              <a:t>06-03-18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231795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F0C44-F4A2-4DEB-BEAC-40FEF0FBEE49}" type="datetime1">
              <a:rPr lang="en-US" altLang="ja-JP" smtClean="0"/>
              <a:pPr/>
              <a:t>06-03-18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37436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95251A-C3A4-46E8-875C-4D2F06302755}" type="datetime1">
              <a:rPr lang="en-US" altLang="ja-JP" smtClean="0"/>
              <a:pPr/>
              <a:t>06-03-18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374972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7DF045-FBFF-4994-AFD7-021662966AF5}" type="datetime1">
              <a:rPr lang="en-US" altLang="ja-JP" smtClean="0"/>
              <a:pPr/>
              <a:t>06-03-18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201082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D7525F-09EF-4168-8C9F-3973896218A2}" type="datetime1">
              <a:rPr lang="en-US" altLang="ja-JP" smtClean="0"/>
              <a:pPr/>
              <a:t>06-03-18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325498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11B379-8AB1-4CF2-B992-58C64EF263CB}" type="datetime1">
              <a:rPr lang="en-US" altLang="ja-JP" smtClean="0"/>
              <a:pPr/>
              <a:t>06-03-18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32456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2AB40-1B35-4BA6-9E8B-1FFBC9F2A443}" type="datetime1">
              <a:rPr lang="en-US" altLang="ja-JP" smtClean="0"/>
              <a:pPr/>
              <a:t>06-03-18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334928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013EB-3445-47B0-B6C4-BF9915FF8FE1}" type="datetime1">
              <a:rPr lang="en-US" altLang="ja-JP" smtClean="0"/>
              <a:pPr/>
              <a:t>06-03-18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2329804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673FE-04D7-447D-86D1-5512FDBD1BB7}" type="datetime1">
              <a:rPr lang="en-US" altLang="ja-JP" smtClean="0"/>
              <a:pPr/>
              <a:t>06-03-18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2475228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DBEE52-F3E8-414C-8DA2-565CC54A6E73}" type="datetime1">
              <a:rPr lang="en-US" altLang="ja-JP" smtClean="0"/>
              <a:pPr/>
              <a:t>06-03-18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548499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131F-2095-4F8F-93B2-14831A54B9B8}" type="datetime1">
              <a:rPr lang="en-US" altLang="ja-JP" smtClean="0"/>
              <a:pPr/>
              <a:t>06-03-18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‹Nr.›</a:t>
            </a:fld>
            <a:endParaRPr lang="en-US"/>
          </a:p>
        </p:txBody>
      </p:sp>
    </p:spTree>
    <p:extLst>
      <p:ext uri="{BB962C8B-B14F-4D97-AF65-F5344CB8AC3E}">
        <p14:creationId xmlns:p14="http://schemas.microsoft.com/office/powerpoint/2010/main" val="2065462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CAE7D-620B-4B99-9E90-0BBB65523F18}" type="datetime1">
              <a:rPr lang="en-US" altLang="ja-JP" smtClean="0"/>
              <a:pPr/>
              <a:t>06-03-18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0CFCBA-A761-4DC5-9884-E424C35298A4}" type="slidenum">
              <a:rPr lang="en-US" smtClean="0"/>
              <a:pPr/>
              <a:t>‹Nr.›</a:t>
            </a:fld>
            <a:endParaRPr lang="en-US"/>
          </a:p>
        </p:txBody>
      </p:sp>
    </p:spTree>
    <p:extLst>
      <p:ext uri="{BB962C8B-B14F-4D97-AF65-F5344CB8AC3E}">
        <p14:creationId xmlns:p14="http://schemas.microsoft.com/office/powerpoint/2010/main" val="217413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11.gif"/><Relationship Id="rId7"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8.jpe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1997" y="2420888"/>
            <a:ext cx="8073280" cy="1200329"/>
          </a:xfrm>
          <a:prstGeom prst="rect">
            <a:avLst/>
          </a:prstGeom>
          <a:noFill/>
        </p:spPr>
        <p:txBody>
          <a:bodyPr wrap="square" rtlCol="0">
            <a:spAutoFit/>
          </a:bodyPr>
          <a:lstStyle/>
          <a:p>
            <a:pPr marL="1074738" indent="-1074738" algn="ctr"/>
            <a:r>
              <a:rPr lang="en-US" altLang="ja-JP" sz="3200" b="1" dirty="0" smtClean="0">
                <a:solidFill>
                  <a:schemeClr val="tx2">
                    <a:lumMod val="75000"/>
                  </a:schemeClr>
                </a:solidFill>
              </a:rPr>
              <a:t>Update on</a:t>
            </a:r>
            <a:r>
              <a:rPr lang="en-US" altLang="ja-JP" sz="3200" b="1" dirty="0">
                <a:solidFill>
                  <a:schemeClr val="tx2">
                    <a:lumMod val="75000"/>
                  </a:schemeClr>
                </a:solidFill>
              </a:rPr>
              <a:t> </a:t>
            </a:r>
            <a:r>
              <a:rPr lang="en-US" sz="3600" b="1" dirty="0" smtClean="0">
                <a:solidFill>
                  <a:schemeClr val="tx2">
                    <a:lumMod val="75000"/>
                  </a:schemeClr>
                </a:solidFill>
              </a:rPr>
              <a:t>OIL AND GAS SECURITY</a:t>
            </a:r>
          </a:p>
          <a:p>
            <a:pPr marL="1074738" indent="-1074738" algn="ctr"/>
            <a:r>
              <a:rPr lang="en-US" sz="3600" b="1" dirty="0" smtClean="0">
                <a:solidFill>
                  <a:schemeClr val="tx2">
                    <a:lumMod val="75000"/>
                  </a:schemeClr>
                </a:solidFill>
              </a:rPr>
              <a:t>Chile </a:t>
            </a:r>
            <a:endParaRPr lang="en-US" dirty="0">
              <a:solidFill>
                <a:schemeClr val="tx2">
                  <a:lumMod val="75000"/>
                </a:schemeClr>
              </a:solidFill>
            </a:endParaRPr>
          </a:p>
        </p:txBody>
      </p:sp>
      <p:sp>
        <p:nvSpPr>
          <p:cNvPr id="8" name="TextBox 7"/>
          <p:cNvSpPr txBox="1"/>
          <p:nvPr/>
        </p:nvSpPr>
        <p:spPr>
          <a:xfrm>
            <a:off x="615263" y="4737918"/>
            <a:ext cx="8073280" cy="923330"/>
          </a:xfrm>
          <a:prstGeom prst="rect">
            <a:avLst/>
          </a:prstGeom>
          <a:noFill/>
        </p:spPr>
        <p:txBody>
          <a:bodyPr wrap="square" rtlCol="0">
            <a:spAutoFit/>
          </a:bodyPr>
          <a:lstStyle/>
          <a:p>
            <a:pPr marL="1074738" indent="-1074738" algn="ctr"/>
            <a:r>
              <a:rPr lang="en-US" b="1" dirty="0" smtClean="0">
                <a:solidFill>
                  <a:schemeClr val="accent1">
                    <a:lumMod val="75000"/>
                  </a:schemeClr>
                </a:solidFill>
              </a:rPr>
              <a:t>María Valenzuela</a:t>
            </a:r>
          </a:p>
          <a:p>
            <a:pPr marL="1074738" indent="-1074738" algn="ctr"/>
            <a:r>
              <a:rPr lang="en-US" b="1" dirty="0" smtClean="0">
                <a:solidFill>
                  <a:schemeClr val="accent1">
                    <a:lumMod val="75000"/>
                  </a:schemeClr>
                </a:solidFill>
              </a:rPr>
              <a:t>Engineer of Energy Security and Market Division</a:t>
            </a:r>
          </a:p>
          <a:p>
            <a:pPr marL="1074738" indent="-1074738" algn="ctr"/>
            <a:r>
              <a:rPr lang="en-US" b="1" dirty="0" smtClean="0">
                <a:solidFill>
                  <a:schemeClr val="accent1">
                    <a:lumMod val="75000"/>
                  </a:schemeClr>
                </a:solidFill>
              </a:rPr>
              <a:t>Ministry of Energy / Government of Chile</a:t>
            </a:r>
            <a:endParaRPr lang="en-US" dirty="0">
              <a:solidFill>
                <a:schemeClr val="accent1">
                  <a:lumMod val="75000"/>
                </a:schemeClr>
              </a:solidFill>
            </a:endParaRPr>
          </a:p>
        </p:txBody>
      </p:sp>
      <p:sp>
        <p:nvSpPr>
          <p:cNvPr id="9" name="TextBox 8"/>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a:t>
            </a:fld>
            <a:endParaRPr lang="en-US" dirty="0"/>
          </a:p>
        </p:txBody>
      </p:sp>
      <p:pic>
        <p:nvPicPr>
          <p:cNvPr id="11"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Tree>
    <p:extLst>
      <p:ext uri="{BB962C8B-B14F-4D97-AF65-F5344CB8AC3E}">
        <p14:creationId xmlns:p14="http://schemas.microsoft.com/office/powerpoint/2010/main" val="27848566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610" y="1511404"/>
            <a:ext cx="4038600" cy="3573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399" y="1511404"/>
            <a:ext cx="4030980" cy="3573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2</a:t>
            </a:fld>
            <a:endParaRPr lang="en-US" dirty="0"/>
          </a:p>
        </p:txBody>
      </p:sp>
      <p:sp>
        <p:nvSpPr>
          <p:cNvPr id="12" name="TextBox 11"/>
          <p:cNvSpPr txBox="1"/>
          <p:nvPr/>
        </p:nvSpPr>
        <p:spPr>
          <a:xfrm>
            <a:off x="2770158" y="648039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Marcador de contenido 12"/>
          <p:cNvSpPr txBox="1">
            <a:spLocks/>
          </p:cNvSpPr>
          <p:nvPr/>
        </p:nvSpPr>
        <p:spPr>
          <a:xfrm>
            <a:off x="442399" y="1124744"/>
            <a:ext cx="8331200" cy="3801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s-ES" sz="2000" dirty="0">
              <a:solidFill>
                <a:schemeClr val="accent1">
                  <a:lumMod val="75000"/>
                </a:schemeClr>
              </a:solidFill>
              <a:latin typeface="Gadugi" panose="020B0502040204020203" pitchFamily="34" charset="0"/>
              <a:cs typeface="AngsanaUPC" panose="02020603050405020304" pitchFamily="18" charset="-34"/>
            </a:endParaRPr>
          </a:p>
        </p:txBody>
      </p:sp>
      <p:sp>
        <p:nvSpPr>
          <p:cNvPr id="13" name="Content Placeholder 14"/>
          <p:cNvSpPr txBox="1">
            <a:spLocks/>
          </p:cNvSpPr>
          <p:nvPr/>
        </p:nvSpPr>
        <p:spPr>
          <a:xfrm>
            <a:off x="467544" y="1124743"/>
            <a:ext cx="4032448"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Primary Energy Supply, 2005 - 2016</a:t>
            </a:r>
            <a:endParaRPr lang="en-US" sz="1000" b="1" dirty="0">
              <a:solidFill>
                <a:schemeClr val="bg1"/>
              </a:solidFill>
            </a:endParaRPr>
          </a:p>
        </p:txBody>
      </p:sp>
      <p:sp>
        <p:nvSpPr>
          <p:cNvPr id="16" name="Content Placeholder 14"/>
          <p:cNvSpPr txBox="1">
            <a:spLocks/>
          </p:cNvSpPr>
          <p:nvPr/>
        </p:nvSpPr>
        <p:spPr>
          <a:xfrm>
            <a:off x="4724848" y="1124768"/>
            <a:ext cx="4032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Final Energy Demand, 2005 - 2016</a:t>
            </a:r>
            <a:endParaRPr lang="en-US" sz="1000" b="1" dirty="0">
              <a:solidFill>
                <a:schemeClr val="bg1"/>
              </a:solidFill>
            </a:endParaRPr>
          </a:p>
        </p:txBody>
      </p:sp>
      <p:sp>
        <p:nvSpPr>
          <p:cNvPr id="17" name="16 CuadroTexto"/>
          <p:cNvSpPr txBox="1"/>
          <p:nvPr/>
        </p:nvSpPr>
        <p:spPr>
          <a:xfrm>
            <a:off x="811907" y="1412776"/>
            <a:ext cx="1023789" cy="253916"/>
          </a:xfrm>
          <a:prstGeom prst="rect">
            <a:avLst/>
          </a:prstGeom>
          <a:noFill/>
        </p:spPr>
        <p:txBody>
          <a:bodyPr wrap="square" rtlCol="0">
            <a:spAutoFit/>
          </a:bodyPr>
          <a:lstStyle/>
          <a:p>
            <a:r>
              <a:rPr lang="es-CL" sz="1050" b="1" dirty="0" smtClean="0"/>
              <a:t>29 </a:t>
            </a:r>
            <a:r>
              <a:rPr lang="es-CL" sz="1050" b="1" dirty="0" smtClean="0"/>
              <a:t>Mtoe</a:t>
            </a:r>
            <a:endParaRPr lang="es-ES" sz="1050" b="1" dirty="0"/>
          </a:p>
        </p:txBody>
      </p:sp>
      <p:sp>
        <p:nvSpPr>
          <p:cNvPr id="42" name="41 CuadroTexto"/>
          <p:cNvSpPr txBox="1"/>
          <p:nvPr/>
        </p:nvSpPr>
        <p:spPr>
          <a:xfrm>
            <a:off x="3332187" y="1412776"/>
            <a:ext cx="1023789" cy="253916"/>
          </a:xfrm>
          <a:prstGeom prst="rect">
            <a:avLst/>
          </a:prstGeom>
          <a:noFill/>
        </p:spPr>
        <p:txBody>
          <a:bodyPr wrap="square" rtlCol="0">
            <a:spAutoFit/>
          </a:bodyPr>
          <a:lstStyle/>
          <a:p>
            <a:pPr algn="r"/>
            <a:r>
              <a:rPr lang="es-CL" sz="1050" b="1" dirty="0" smtClean="0"/>
              <a:t>32 </a:t>
            </a:r>
            <a:r>
              <a:rPr lang="es-CL" sz="1050" b="1" dirty="0" smtClean="0"/>
              <a:t>Mtoe</a:t>
            </a:r>
            <a:endParaRPr lang="es-ES" sz="1050" b="1" dirty="0"/>
          </a:p>
        </p:txBody>
      </p:sp>
      <p:sp>
        <p:nvSpPr>
          <p:cNvPr id="47" name="46 CuadroTexto"/>
          <p:cNvSpPr txBox="1"/>
          <p:nvPr/>
        </p:nvSpPr>
        <p:spPr>
          <a:xfrm>
            <a:off x="5148064" y="1412776"/>
            <a:ext cx="1023789" cy="253916"/>
          </a:xfrm>
          <a:prstGeom prst="rect">
            <a:avLst/>
          </a:prstGeom>
          <a:noFill/>
        </p:spPr>
        <p:txBody>
          <a:bodyPr wrap="square" rtlCol="0">
            <a:spAutoFit/>
          </a:bodyPr>
          <a:lstStyle/>
          <a:p>
            <a:r>
              <a:rPr lang="es-CL" sz="1050" b="1" dirty="0" smtClean="0"/>
              <a:t>23 </a:t>
            </a:r>
            <a:r>
              <a:rPr lang="es-CL" sz="1050" b="1" dirty="0" smtClean="0"/>
              <a:t>Mtoe</a:t>
            </a:r>
            <a:endParaRPr lang="es-ES" sz="1050" b="1" dirty="0"/>
          </a:p>
        </p:txBody>
      </p:sp>
      <p:sp>
        <p:nvSpPr>
          <p:cNvPr id="48" name="47 CuadroTexto"/>
          <p:cNvSpPr txBox="1"/>
          <p:nvPr/>
        </p:nvSpPr>
        <p:spPr>
          <a:xfrm>
            <a:off x="7652667" y="1411868"/>
            <a:ext cx="1023789" cy="253916"/>
          </a:xfrm>
          <a:prstGeom prst="rect">
            <a:avLst/>
          </a:prstGeom>
          <a:noFill/>
        </p:spPr>
        <p:txBody>
          <a:bodyPr wrap="square" rtlCol="0">
            <a:spAutoFit/>
          </a:bodyPr>
          <a:lstStyle/>
          <a:p>
            <a:pPr algn="r"/>
            <a:r>
              <a:rPr lang="es-CL" sz="1050" b="1" dirty="0" smtClean="0"/>
              <a:t>29 </a:t>
            </a:r>
            <a:r>
              <a:rPr lang="es-CL" sz="1050" b="1" dirty="0" smtClean="0"/>
              <a:t>Mtoe</a:t>
            </a:r>
            <a:endParaRPr lang="es-ES" sz="1050" b="1" dirty="0"/>
          </a:p>
        </p:txBody>
      </p:sp>
      <p:sp>
        <p:nvSpPr>
          <p:cNvPr id="49" name="Content Placeholder 14"/>
          <p:cNvSpPr txBox="1">
            <a:spLocks/>
          </p:cNvSpPr>
          <p:nvPr/>
        </p:nvSpPr>
        <p:spPr>
          <a:xfrm rot="16200000">
            <a:off x="3619780" y="3541891"/>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sp>
        <p:nvSpPr>
          <p:cNvPr id="50" name="Content Placeholder 14"/>
          <p:cNvSpPr txBox="1">
            <a:spLocks/>
          </p:cNvSpPr>
          <p:nvPr/>
        </p:nvSpPr>
        <p:spPr>
          <a:xfrm rot="16200000">
            <a:off x="7895955" y="3368579"/>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2016</a:t>
            </a:r>
            <a:endParaRPr lang="en-US" sz="500" dirty="0">
              <a:solidFill>
                <a:schemeClr val="tx1">
                  <a:lumMod val="65000"/>
                  <a:lumOff val="35000"/>
                </a:schemeClr>
              </a:solidFill>
            </a:endParaRPr>
          </a:p>
        </p:txBody>
      </p:sp>
      <p:sp>
        <p:nvSpPr>
          <p:cNvPr id="51" name="50 CuadroTexto"/>
          <p:cNvSpPr txBox="1"/>
          <p:nvPr/>
        </p:nvSpPr>
        <p:spPr>
          <a:xfrm>
            <a:off x="611560" y="5188797"/>
            <a:ext cx="1345696" cy="553998"/>
          </a:xfrm>
          <a:prstGeom prst="rect">
            <a:avLst/>
          </a:prstGeom>
          <a:noFill/>
        </p:spPr>
        <p:txBody>
          <a:bodyPr wrap="square" rtlCol="0">
            <a:spAutoFit/>
          </a:bodyPr>
          <a:lstStyle/>
          <a:p>
            <a:r>
              <a:rPr lang="en-US" sz="1000" dirty="0">
                <a:solidFill>
                  <a:schemeClr val="tx1">
                    <a:lumMod val="75000"/>
                    <a:lumOff val="25000"/>
                  </a:schemeClr>
                </a:solidFill>
              </a:rPr>
              <a:t>Others: </a:t>
            </a:r>
            <a:r>
              <a:rPr lang="en-US" sz="1000" dirty="0" smtClean="0">
                <a:solidFill>
                  <a:schemeClr val="tx1">
                    <a:lumMod val="75000"/>
                    <a:lumOff val="25000"/>
                  </a:schemeClr>
                </a:solidFill>
              </a:rPr>
              <a:t>Wind Energy, Solar Energy and Biogas.</a:t>
            </a:r>
            <a:endParaRPr lang="en-US" sz="1000" dirty="0">
              <a:solidFill>
                <a:schemeClr val="tx1">
                  <a:lumMod val="75000"/>
                  <a:lumOff val="25000"/>
                </a:schemeClr>
              </a:solidFill>
            </a:endParaRPr>
          </a:p>
        </p:txBody>
      </p:sp>
      <p:pic>
        <p:nvPicPr>
          <p:cNvPr id="1034"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055" y="5093547"/>
            <a:ext cx="1249680" cy="12877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7610" y="5188797"/>
            <a:ext cx="1257300" cy="1097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34 CuadroTexto"/>
          <p:cNvSpPr txBox="1"/>
          <p:nvPr/>
        </p:nvSpPr>
        <p:spPr>
          <a:xfrm rot="16200000">
            <a:off x="7864991" y="5250379"/>
            <a:ext cx="2032661" cy="215444"/>
          </a:xfrm>
          <a:prstGeom prst="rect">
            <a:avLst/>
          </a:prstGeom>
          <a:noFill/>
        </p:spPr>
        <p:txBody>
          <a:bodyPr wrap="square" rtlCol="0">
            <a:spAutoFit/>
          </a:bodyPr>
          <a:lstStyle/>
          <a:p>
            <a:r>
              <a:rPr lang="en-US" sz="800" dirty="0">
                <a:solidFill>
                  <a:schemeClr val="tx1">
                    <a:lumMod val="75000"/>
                    <a:lumOff val="25000"/>
                  </a:schemeClr>
                </a:solidFill>
              </a:rPr>
              <a:t>AAGR:  Average Annual Growth Rate</a:t>
            </a:r>
          </a:p>
        </p:txBody>
      </p:sp>
      <p:cxnSp>
        <p:nvCxnSpPr>
          <p:cNvPr id="18" name="17 Conector recto"/>
          <p:cNvCxnSpPr/>
          <p:nvPr/>
        </p:nvCxnSpPr>
        <p:spPr>
          <a:xfrm>
            <a:off x="683568" y="5188797"/>
            <a:ext cx="360040" cy="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48566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3984361"/>
            <a:ext cx="3300413" cy="2378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017" y="1242437"/>
            <a:ext cx="4320540" cy="2446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681875"/>
            <a:ext cx="4807744" cy="2650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386823"/>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3</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27" name="Content Placeholder 14"/>
          <p:cNvSpPr txBox="1">
            <a:spLocks/>
          </p:cNvSpPr>
          <p:nvPr/>
        </p:nvSpPr>
        <p:spPr>
          <a:xfrm>
            <a:off x="467544" y="1052736"/>
            <a:ext cx="828092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Crude Oil Production and Imports, 2005 - 2016</a:t>
            </a:r>
            <a:endParaRPr lang="en-US" sz="1000" b="1" dirty="0">
              <a:solidFill>
                <a:schemeClr val="bg1"/>
              </a:solidFill>
            </a:endParaRPr>
          </a:p>
        </p:txBody>
      </p:sp>
      <p:sp>
        <p:nvSpPr>
          <p:cNvPr id="35" name="Content Placeholder 12"/>
          <p:cNvSpPr txBox="1">
            <a:spLocks/>
          </p:cNvSpPr>
          <p:nvPr/>
        </p:nvSpPr>
        <p:spPr>
          <a:xfrm>
            <a:off x="5448050" y="1268760"/>
            <a:ext cx="3300413" cy="1707686"/>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200" dirty="0" smtClean="0"/>
              <a:t>Despite </a:t>
            </a:r>
            <a:r>
              <a:rPr lang="en-US" sz="1200" dirty="0"/>
              <a:t>the existence of domestic production, the country is in essence a net </a:t>
            </a:r>
            <a:r>
              <a:rPr lang="en-US" sz="1200" dirty="0" smtClean="0"/>
              <a:t>importer. </a:t>
            </a:r>
          </a:p>
          <a:p>
            <a:pPr marL="171450" indent="-171450">
              <a:lnSpc>
                <a:spcPct val="150000"/>
              </a:lnSpc>
              <a:buFont typeface="Arial" panose="020B0604020202020204" pitchFamily="34" charset="0"/>
              <a:buChar char="•"/>
            </a:pPr>
            <a:r>
              <a:rPr lang="en-US" sz="1200" dirty="0"/>
              <a:t>Chile does not export crude </a:t>
            </a:r>
            <a:r>
              <a:rPr lang="en-US" sz="1200" dirty="0" smtClean="0"/>
              <a:t>oil.</a:t>
            </a:r>
          </a:p>
          <a:p>
            <a:pPr marL="171450" indent="-171450">
              <a:lnSpc>
                <a:spcPct val="150000"/>
              </a:lnSpc>
              <a:buFont typeface="Arial" panose="020B0604020202020204" pitchFamily="34" charset="0"/>
              <a:buChar char="•"/>
            </a:pPr>
            <a:r>
              <a:rPr lang="en-US" sz="1200" dirty="0"/>
              <a:t>The total share of South American countries in </a:t>
            </a:r>
            <a:r>
              <a:rPr lang="en-US" sz="1200" dirty="0" smtClean="0"/>
              <a:t>crude oil </a:t>
            </a:r>
            <a:r>
              <a:rPr lang="en-US" sz="1200" dirty="0"/>
              <a:t>imports has grown from </a:t>
            </a:r>
            <a:r>
              <a:rPr lang="en-US" sz="1200" dirty="0" smtClean="0"/>
              <a:t>62% </a:t>
            </a:r>
            <a:r>
              <a:rPr lang="en-US" sz="1200" dirty="0"/>
              <a:t>in </a:t>
            </a:r>
            <a:r>
              <a:rPr lang="en-US" sz="1200" dirty="0" smtClean="0"/>
              <a:t>2005 </a:t>
            </a:r>
            <a:r>
              <a:rPr lang="en-US" sz="1200" dirty="0"/>
              <a:t>to </a:t>
            </a:r>
            <a:r>
              <a:rPr lang="en-US" sz="1200" dirty="0" smtClean="0"/>
              <a:t>98% </a:t>
            </a:r>
            <a:r>
              <a:rPr lang="en-US" sz="1200" dirty="0"/>
              <a:t>in </a:t>
            </a:r>
            <a:r>
              <a:rPr lang="en-US" sz="1200" dirty="0" smtClean="0"/>
              <a:t>2016.</a:t>
            </a:r>
          </a:p>
          <a:p>
            <a:pPr marL="171450" indent="-171450">
              <a:lnSpc>
                <a:spcPct val="150000"/>
              </a:lnSpc>
              <a:buFont typeface="Arial" panose="020B0604020202020204" pitchFamily="34" charset="0"/>
              <a:buChar char="•"/>
            </a:pPr>
            <a:endParaRPr lang="es-CL" sz="1200" dirty="0" smtClean="0"/>
          </a:p>
          <a:p>
            <a:pPr marL="285750" indent="-285750">
              <a:lnSpc>
                <a:spcPct val="150000"/>
              </a:lnSpc>
              <a:buFont typeface="Arial" panose="020B0604020202020204" pitchFamily="34" charset="0"/>
              <a:buChar char="•"/>
            </a:pPr>
            <a:endParaRPr lang="en-US" sz="1200" dirty="0" smtClean="0"/>
          </a:p>
          <a:p>
            <a:pPr marL="1428750" lvl="2" indent="-285750">
              <a:lnSpc>
                <a:spcPct val="150000"/>
              </a:lnSpc>
              <a:buFont typeface="Arial" panose="020B0604020202020204" pitchFamily="34" charset="0"/>
              <a:buChar char="•"/>
            </a:pPr>
            <a:endParaRPr lang="en-US" sz="1200" i="1"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a:p>
        </p:txBody>
      </p:sp>
      <p:sp>
        <p:nvSpPr>
          <p:cNvPr id="30" name="Content Placeholder 14"/>
          <p:cNvSpPr txBox="1">
            <a:spLocks/>
          </p:cNvSpPr>
          <p:nvPr/>
        </p:nvSpPr>
        <p:spPr>
          <a:xfrm>
            <a:off x="467544" y="3717032"/>
            <a:ext cx="468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Crude Oil Imports by Origin</a:t>
            </a:r>
            <a:endParaRPr lang="en-US" sz="1000" b="1" dirty="0">
              <a:solidFill>
                <a:schemeClr val="bg1"/>
              </a:solidFill>
            </a:endParaRPr>
          </a:p>
        </p:txBody>
      </p:sp>
      <p:sp>
        <p:nvSpPr>
          <p:cNvPr id="39" name="Content Placeholder 14"/>
          <p:cNvSpPr txBox="1">
            <a:spLocks/>
          </p:cNvSpPr>
          <p:nvPr/>
        </p:nvSpPr>
        <p:spPr>
          <a:xfrm>
            <a:off x="5472464" y="3717032"/>
            <a:ext cx="3276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Types of Crude Oil Imported</a:t>
            </a:r>
            <a:endParaRPr lang="en-US" sz="1000" b="1" dirty="0">
              <a:solidFill>
                <a:schemeClr val="bg1"/>
              </a:solidFill>
            </a:endParaRPr>
          </a:p>
        </p:txBody>
      </p:sp>
      <p:sp>
        <p:nvSpPr>
          <p:cNvPr id="37" name="36 CuadroTexto"/>
          <p:cNvSpPr txBox="1"/>
          <p:nvPr/>
        </p:nvSpPr>
        <p:spPr>
          <a:xfrm>
            <a:off x="475928" y="6413965"/>
            <a:ext cx="2460936" cy="377026"/>
          </a:xfrm>
          <a:prstGeom prst="rect">
            <a:avLst/>
          </a:prstGeom>
          <a:noFill/>
        </p:spPr>
        <p:txBody>
          <a:bodyPr wrap="square" rtlCol="0">
            <a:spAutoFit/>
          </a:bodyPr>
          <a:lstStyle/>
          <a:p>
            <a:r>
              <a:rPr lang="en-US" sz="800" dirty="0" smtClean="0">
                <a:solidFill>
                  <a:schemeClr val="tx1">
                    <a:lumMod val="75000"/>
                    <a:lumOff val="25000"/>
                  </a:schemeClr>
                </a:solidFill>
              </a:rPr>
              <a:t>Others South America: Bolivia and Trinidad &amp; Tobago.</a:t>
            </a:r>
            <a:endParaRPr lang="en-US" sz="800" dirty="0">
              <a:solidFill>
                <a:schemeClr val="tx1">
                  <a:lumMod val="75000"/>
                  <a:lumOff val="25000"/>
                </a:schemeClr>
              </a:solidFill>
            </a:endParaRPr>
          </a:p>
          <a:p>
            <a:endParaRPr lang="es-CL" sz="1050" dirty="0">
              <a:solidFill>
                <a:schemeClr val="tx1">
                  <a:lumMod val="75000"/>
                  <a:lumOff val="25000"/>
                </a:schemeClr>
              </a:solidFill>
            </a:endParaRPr>
          </a:p>
        </p:txBody>
      </p:sp>
      <p:sp>
        <p:nvSpPr>
          <p:cNvPr id="24" name="Content Placeholder 14"/>
          <p:cNvSpPr txBox="1">
            <a:spLocks/>
          </p:cNvSpPr>
          <p:nvPr/>
        </p:nvSpPr>
        <p:spPr>
          <a:xfrm>
            <a:off x="3691642" y="6237312"/>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25" name="Content Placeholder 14"/>
          <p:cNvSpPr txBox="1">
            <a:spLocks/>
          </p:cNvSpPr>
          <p:nvPr/>
        </p:nvSpPr>
        <p:spPr>
          <a:xfrm>
            <a:off x="6979904" y="6263547"/>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Memorias</a:t>
            </a:r>
            <a:r>
              <a:rPr lang="en-US" sz="500" dirty="0" smtClean="0">
                <a:solidFill>
                  <a:schemeClr val="tx1">
                    <a:lumMod val="65000"/>
                    <a:lumOff val="35000"/>
                  </a:schemeClr>
                </a:solidFill>
              </a:rPr>
              <a:t> ENAP.</a:t>
            </a:r>
            <a:endParaRPr lang="en-US" sz="500" dirty="0">
              <a:solidFill>
                <a:schemeClr val="tx1">
                  <a:lumMod val="65000"/>
                  <a:lumOff val="35000"/>
                </a:schemeClr>
              </a:solidFill>
            </a:endParaRPr>
          </a:p>
        </p:txBody>
      </p:sp>
      <p:sp>
        <p:nvSpPr>
          <p:cNvPr id="23" name="Content Placeholder 14"/>
          <p:cNvSpPr txBox="1">
            <a:spLocks/>
          </p:cNvSpPr>
          <p:nvPr/>
        </p:nvSpPr>
        <p:spPr>
          <a:xfrm>
            <a:off x="3816850" y="3498668"/>
            <a:ext cx="1757488"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cxnSp>
        <p:nvCxnSpPr>
          <p:cNvPr id="4" name="3 Conector recto"/>
          <p:cNvCxnSpPr/>
          <p:nvPr/>
        </p:nvCxnSpPr>
        <p:spPr>
          <a:xfrm>
            <a:off x="4607999" y="1969790"/>
            <a:ext cx="216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4796815" y="1844824"/>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2%</a:t>
            </a:r>
            <a:endParaRPr lang="es-ES" sz="1000" dirty="0">
              <a:solidFill>
                <a:schemeClr val="tx1">
                  <a:lumMod val="75000"/>
                  <a:lumOff val="25000"/>
                </a:schemeClr>
              </a:solidFill>
            </a:endParaRPr>
          </a:p>
        </p:txBody>
      </p:sp>
      <p:sp>
        <p:nvSpPr>
          <p:cNvPr id="26" name="25 CuadroTexto"/>
          <p:cNvSpPr txBox="1"/>
          <p:nvPr/>
        </p:nvSpPr>
        <p:spPr>
          <a:xfrm>
            <a:off x="4716016" y="2420888"/>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98%</a:t>
            </a:r>
            <a:endParaRPr lang="es-ES" sz="1000" dirty="0">
              <a:solidFill>
                <a:schemeClr val="tx1">
                  <a:lumMod val="75000"/>
                  <a:lumOff val="25000"/>
                </a:schemeClr>
              </a:solidFill>
            </a:endParaRPr>
          </a:p>
        </p:txBody>
      </p:sp>
      <p:sp>
        <p:nvSpPr>
          <p:cNvPr id="13" name="12 Cerrar llave"/>
          <p:cNvSpPr/>
          <p:nvPr/>
        </p:nvSpPr>
        <p:spPr>
          <a:xfrm>
            <a:off x="4641593" y="1988840"/>
            <a:ext cx="110422" cy="1151494"/>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141631737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descr="graf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4437112"/>
            <a:ext cx="4355976" cy="1779861"/>
          </a:xfrm>
          <a:prstGeom prst="rect">
            <a:avLst/>
          </a:prstGeom>
        </p:spPr>
      </p:pic>
      <p:pic>
        <p:nvPicPr>
          <p:cNvPr id="20" name="Imagen 19" descr="graf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4437112"/>
            <a:ext cx="4320480" cy="1907855"/>
          </a:xfrm>
          <a:prstGeom prst="rect">
            <a:avLst/>
          </a:prstGeom>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467544" y="1052736"/>
            <a:ext cx="828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Refinery Production, 2005 - 2016</a:t>
            </a:r>
            <a:endParaRPr lang="en-US" sz="1000" b="1" dirty="0">
              <a:solidFill>
                <a:schemeClr val="bg1"/>
              </a:solidFill>
            </a:endParaRPr>
          </a:p>
        </p:txBody>
      </p:sp>
      <p:sp>
        <p:nvSpPr>
          <p:cNvPr id="15" name="Content Placeholder 14"/>
          <p:cNvSpPr txBox="1">
            <a:spLocks/>
          </p:cNvSpPr>
          <p:nvPr/>
        </p:nvSpPr>
        <p:spPr>
          <a:xfrm>
            <a:off x="467544" y="4149371"/>
            <a:ext cx="4068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a:solidFill>
                  <a:schemeClr val="bg1"/>
                </a:solidFill>
              </a:rPr>
              <a:t>Oil Products </a:t>
            </a:r>
            <a:r>
              <a:rPr lang="en-US" sz="1000" b="1" dirty="0" smtClean="0">
                <a:solidFill>
                  <a:schemeClr val="bg1"/>
                </a:solidFill>
              </a:rPr>
              <a:t>Imports </a:t>
            </a:r>
            <a:r>
              <a:rPr lang="en-US" sz="1000" b="1" dirty="0">
                <a:solidFill>
                  <a:schemeClr val="bg1"/>
                </a:solidFill>
              </a:rPr>
              <a:t>by Origin, 2016</a:t>
            </a:r>
          </a:p>
        </p:txBody>
      </p:sp>
      <p:sp>
        <p:nvSpPr>
          <p:cNvPr id="38" name="Content Placeholder 14"/>
          <p:cNvSpPr txBox="1">
            <a:spLocks/>
          </p:cNvSpPr>
          <p:nvPr/>
        </p:nvSpPr>
        <p:spPr>
          <a:xfrm>
            <a:off x="4679544" y="4149371"/>
            <a:ext cx="4068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Oil Products Exports </a:t>
            </a:r>
            <a:r>
              <a:rPr lang="en-US" sz="1000" b="1" dirty="0">
                <a:solidFill>
                  <a:schemeClr val="bg1"/>
                </a:solidFill>
              </a:rPr>
              <a:t>by </a:t>
            </a:r>
            <a:r>
              <a:rPr lang="en-US" sz="1000" b="1" dirty="0" smtClean="0">
                <a:solidFill>
                  <a:schemeClr val="bg1"/>
                </a:solidFill>
              </a:rPr>
              <a:t>Destination, 2016</a:t>
            </a:r>
            <a:endParaRPr lang="en-US" sz="1000" b="1" dirty="0">
              <a:solidFill>
                <a:schemeClr val="bg1"/>
              </a:solidFill>
            </a:endParaRPr>
          </a:p>
        </p:txBody>
      </p:sp>
      <p:sp>
        <p:nvSpPr>
          <p:cNvPr id="46" name="45 CuadroTexto"/>
          <p:cNvSpPr txBox="1"/>
          <p:nvPr/>
        </p:nvSpPr>
        <p:spPr>
          <a:xfrm>
            <a:off x="404376" y="6237312"/>
            <a:ext cx="2655456" cy="377026"/>
          </a:xfrm>
          <a:prstGeom prst="rect">
            <a:avLst/>
          </a:prstGeom>
          <a:noFill/>
        </p:spPr>
        <p:txBody>
          <a:bodyPr wrap="square" rtlCol="0">
            <a:spAutoFit/>
          </a:bodyPr>
          <a:lstStyle/>
          <a:p>
            <a:r>
              <a:rPr lang="en-US" sz="800" dirty="0">
                <a:solidFill>
                  <a:schemeClr val="tx1">
                    <a:lumMod val="75000"/>
                    <a:lumOff val="25000"/>
                  </a:schemeClr>
                </a:solidFill>
              </a:rPr>
              <a:t>Others: </a:t>
            </a:r>
            <a:r>
              <a:rPr lang="en-US" sz="800" dirty="0" smtClean="0">
                <a:solidFill>
                  <a:schemeClr val="tx1">
                    <a:lumMod val="75000"/>
                    <a:lumOff val="25000"/>
                  </a:schemeClr>
                </a:solidFill>
              </a:rPr>
              <a:t>Peru, Norway, Germany, Netherlands and Spain.</a:t>
            </a:r>
            <a:endParaRPr lang="en-US" sz="800" dirty="0">
              <a:solidFill>
                <a:schemeClr val="tx1">
                  <a:lumMod val="75000"/>
                  <a:lumOff val="25000"/>
                </a:schemeClr>
              </a:solidFill>
            </a:endParaRPr>
          </a:p>
          <a:p>
            <a:endParaRPr lang="es-CL" sz="1050" dirty="0"/>
          </a:p>
        </p:txBody>
      </p:sp>
      <p:sp>
        <p:nvSpPr>
          <p:cNvPr id="29" name="Content Placeholder 14"/>
          <p:cNvSpPr txBox="1">
            <a:spLocks/>
          </p:cNvSpPr>
          <p:nvPr/>
        </p:nvSpPr>
        <p:spPr>
          <a:xfrm>
            <a:off x="6990976" y="3856500"/>
            <a:ext cx="1757488"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grpSp>
        <p:nvGrpSpPr>
          <p:cNvPr id="3" name="2 Grupo"/>
          <p:cNvGrpSpPr/>
          <p:nvPr/>
        </p:nvGrpSpPr>
        <p:grpSpPr>
          <a:xfrm>
            <a:off x="499294" y="1484784"/>
            <a:ext cx="1336402" cy="2303088"/>
            <a:chOff x="355278" y="1485952"/>
            <a:chExt cx="1336402" cy="2303088"/>
          </a:xfrm>
        </p:grpSpPr>
        <p:pic>
          <p:nvPicPr>
            <p:cNvPr id="60" name="1 Imagen" descr="Ena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336" y="3381516"/>
              <a:ext cx="741998" cy="260604"/>
            </a:xfrm>
            <a:prstGeom prst="rect">
              <a:avLst/>
            </a:prstGeom>
            <a:noFill/>
            <a:extLst>
              <a:ext uri="{909E8E84-426E-40dd-AFC4-6F175D3DCCD1}">
                <a14:hiddenFill xmlns:a14="http://schemas.microsoft.com/office/drawing/2010/main">
                  <a:solidFill>
                    <a:srgbClr val="FFFFFF"/>
                  </a:solidFill>
                </a14:hiddenFill>
              </a:ext>
            </a:extLst>
          </p:spPr>
        </p:pic>
        <p:pic>
          <p:nvPicPr>
            <p:cNvPr id="59" name="1 Imagen" descr="Ena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244" y="2364346"/>
              <a:ext cx="741998" cy="260604"/>
            </a:xfrm>
            <a:prstGeom prst="rect">
              <a:avLst/>
            </a:prstGeom>
            <a:noFill/>
            <a:extLst>
              <a:ext uri="{909E8E84-426E-40dd-AFC4-6F175D3DCCD1}">
                <a14:hiddenFill xmlns:a14="http://schemas.microsoft.com/office/drawing/2010/main">
                  <a:solidFill>
                    <a:srgbClr val="FFFFFF"/>
                  </a:solidFill>
                </a14:hiddenFill>
              </a:ext>
            </a:extLst>
          </p:spPr>
        </p:pic>
        <p:sp>
          <p:nvSpPr>
            <p:cNvPr id="52" name="Freeform 19"/>
            <p:cNvSpPr>
              <a:spLocks/>
            </p:cNvSpPr>
            <p:nvPr/>
          </p:nvSpPr>
          <p:spPr bwMode="auto">
            <a:xfrm>
              <a:off x="1419674" y="3597659"/>
              <a:ext cx="138446" cy="191381"/>
            </a:xfrm>
            <a:custGeom>
              <a:avLst/>
              <a:gdLst>
                <a:gd name="T0" fmla="*/ 2 w 283"/>
                <a:gd name="T1" fmla="*/ 326 h 222"/>
                <a:gd name="T2" fmla="*/ 1 w 283"/>
                <a:gd name="T3" fmla="*/ 372 h 222"/>
                <a:gd name="T4" fmla="*/ 1 w 283"/>
                <a:gd name="T5" fmla="*/ 390 h 222"/>
                <a:gd name="T6" fmla="*/ 1 w 283"/>
                <a:gd name="T7" fmla="*/ 369 h 222"/>
                <a:gd name="T8" fmla="*/ 1 w 283"/>
                <a:gd name="T9" fmla="*/ 345 h 222"/>
                <a:gd name="T10" fmla="*/ 0 w 283"/>
                <a:gd name="T11" fmla="*/ 303 h 222"/>
                <a:gd name="T12" fmla="*/ 1 w 283"/>
                <a:gd name="T13" fmla="*/ 265 h 222"/>
                <a:gd name="T14" fmla="*/ 1 w 283"/>
                <a:gd name="T15" fmla="*/ 240 h 222"/>
                <a:gd name="T16" fmla="*/ 1 w 283"/>
                <a:gd name="T17" fmla="*/ 235 h 222"/>
                <a:gd name="T18" fmla="*/ 1 w 283"/>
                <a:gd name="T19" fmla="*/ 254 h 222"/>
                <a:gd name="T20" fmla="*/ 1 w 283"/>
                <a:gd name="T21" fmla="*/ 245 h 222"/>
                <a:gd name="T22" fmla="*/ 1 w 283"/>
                <a:gd name="T23" fmla="*/ 192 h 222"/>
                <a:gd name="T24" fmla="*/ 1 w 283"/>
                <a:gd name="T25" fmla="*/ 171 h 222"/>
                <a:gd name="T26" fmla="*/ 1 w 283"/>
                <a:gd name="T27" fmla="*/ 153 h 222"/>
                <a:gd name="T28" fmla="*/ 1 w 283"/>
                <a:gd name="T29" fmla="*/ 120 h 222"/>
                <a:gd name="T30" fmla="*/ 1 w 283"/>
                <a:gd name="T31" fmla="*/ 113 h 222"/>
                <a:gd name="T32" fmla="*/ 1 w 283"/>
                <a:gd name="T33" fmla="*/ 82 h 222"/>
                <a:gd name="T34" fmla="*/ 1 w 283"/>
                <a:gd name="T35" fmla="*/ 52 h 222"/>
                <a:gd name="T36" fmla="*/ 1 w 283"/>
                <a:gd name="T37" fmla="*/ 0 h 222"/>
                <a:gd name="T38" fmla="*/ 2 w 283"/>
                <a:gd name="T39" fmla="*/ 1 h 222"/>
                <a:gd name="T40" fmla="*/ 2 w 283"/>
                <a:gd name="T41" fmla="*/ 104 h 222"/>
                <a:gd name="T42" fmla="*/ 2 w 283"/>
                <a:gd name="T43" fmla="*/ 224 h 222"/>
                <a:gd name="T44" fmla="*/ 2 w 283"/>
                <a:gd name="T45" fmla="*/ 326 h 2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3" h="222">
                  <a:moveTo>
                    <a:pt x="274" y="185"/>
                  </a:moveTo>
                  <a:lnTo>
                    <a:pt x="211" y="211"/>
                  </a:lnTo>
                  <a:lnTo>
                    <a:pt x="133" y="221"/>
                  </a:lnTo>
                  <a:lnTo>
                    <a:pt x="40" y="210"/>
                  </a:lnTo>
                  <a:lnTo>
                    <a:pt x="8" y="196"/>
                  </a:lnTo>
                  <a:lnTo>
                    <a:pt x="0" y="171"/>
                  </a:lnTo>
                  <a:lnTo>
                    <a:pt x="10" y="150"/>
                  </a:lnTo>
                  <a:lnTo>
                    <a:pt x="32" y="136"/>
                  </a:lnTo>
                  <a:lnTo>
                    <a:pt x="79" y="133"/>
                  </a:lnTo>
                  <a:lnTo>
                    <a:pt x="129" y="144"/>
                  </a:lnTo>
                  <a:lnTo>
                    <a:pt x="156" y="138"/>
                  </a:lnTo>
                  <a:lnTo>
                    <a:pt x="162" y="109"/>
                  </a:lnTo>
                  <a:lnTo>
                    <a:pt x="123" y="97"/>
                  </a:lnTo>
                  <a:lnTo>
                    <a:pt x="123" y="87"/>
                  </a:lnTo>
                  <a:lnTo>
                    <a:pt x="159" y="68"/>
                  </a:lnTo>
                  <a:lnTo>
                    <a:pt x="114" y="64"/>
                  </a:lnTo>
                  <a:lnTo>
                    <a:pt x="103" y="46"/>
                  </a:lnTo>
                  <a:lnTo>
                    <a:pt x="119" y="29"/>
                  </a:lnTo>
                  <a:lnTo>
                    <a:pt x="212" y="0"/>
                  </a:lnTo>
                  <a:lnTo>
                    <a:pt x="270" y="1"/>
                  </a:lnTo>
                  <a:lnTo>
                    <a:pt x="280" y="59"/>
                  </a:lnTo>
                  <a:lnTo>
                    <a:pt x="282" y="128"/>
                  </a:lnTo>
                  <a:lnTo>
                    <a:pt x="274" y="185"/>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sz="1200"/>
            </a:p>
          </p:txBody>
        </p:sp>
        <p:sp>
          <p:nvSpPr>
            <p:cNvPr id="53" name="Freeform 20"/>
            <p:cNvSpPr>
              <a:spLocks/>
            </p:cNvSpPr>
            <p:nvPr/>
          </p:nvSpPr>
          <p:spPr bwMode="auto">
            <a:xfrm>
              <a:off x="1284486" y="2351646"/>
              <a:ext cx="288293" cy="1277774"/>
            </a:xfrm>
            <a:custGeom>
              <a:avLst/>
              <a:gdLst>
                <a:gd name="T0" fmla="*/ 0 w 733"/>
                <a:gd name="T1" fmla="*/ 13 h 2013"/>
                <a:gd name="T2" fmla="*/ 0 w 733"/>
                <a:gd name="T3" fmla="*/ 19 h 2013"/>
                <a:gd name="T4" fmla="*/ 0 w 733"/>
                <a:gd name="T5" fmla="*/ 34 h 2013"/>
                <a:gd name="T6" fmla="*/ 0 w 733"/>
                <a:gd name="T7" fmla="*/ 39 h 2013"/>
                <a:gd name="T8" fmla="*/ 0 w 733"/>
                <a:gd name="T9" fmla="*/ 45 h 2013"/>
                <a:gd name="T10" fmla="*/ 0 w 733"/>
                <a:gd name="T11" fmla="*/ 56 h 2013"/>
                <a:gd name="T12" fmla="*/ 0 w 733"/>
                <a:gd name="T13" fmla="*/ 66 h 2013"/>
                <a:gd name="T14" fmla="*/ 0 w 733"/>
                <a:gd name="T15" fmla="*/ 74 h 2013"/>
                <a:gd name="T16" fmla="*/ 0 w 733"/>
                <a:gd name="T17" fmla="*/ 80 h 2013"/>
                <a:gd name="T18" fmla="*/ 0 w 733"/>
                <a:gd name="T19" fmla="*/ 85 h 2013"/>
                <a:gd name="T20" fmla="*/ 0 w 733"/>
                <a:gd name="T21" fmla="*/ 93 h 2013"/>
                <a:gd name="T22" fmla="*/ 0 w 733"/>
                <a:gd name="T23" fmla="*/ 97 h 2013"/>
                <a:gd name="T24" fmla="*/ 0 w 733"/>
                <a:gd name="T25" fmla="*/ 100 h 2013"/>
                <a:gd name="T26" fmla="*/ 0 w 733"/>
                <a:gd name="T27" fmla="*/ 106 h 2013"/>
                <a:gd name="T28" fmla="*/ 0 w 733"/>
                <a:gd name="T29" fmla="*/ 113 h 2013"/>
                <a:gd name="T30" fmla="*/ 0 w 733"/>
                <a:gd name="T31" fmla="*/ 122 h 2013"/>
                <a:gd name="T32" fmla="*/ 0 w 733"/>
                <a:gd name="T33" fmla="*/ 131 h 2013"/>
                <a:gd name="T34" fmla="*/ 0 w 733"/>
                <a:gd name="T35" fmla="*/ 135 h 2013"/>
                <a:gd name="T36" fmla="*/ 0 w 733"/>
                <a:gd name="T37" fmla="*/ 144 h 2013"/>
                <a:gd name="T38" fmla="*/ 0 w 733"/>
                <a:gd name="T39" fmla="*/ 147 h 2013"/>
                <a:gd name="T40" fmla="*/ 0 w 733"/>
                <a:gd name="T41" fmla="*/ 147 h 2013"/>
                <a:gd name="T42" fmla="*/ 0 w 733"/>
                <a:gd name="T43" fmla="*/ 155 h 2013"/>
                <a:gd name="T44" fmla="*/ 0 w 733"/>
                <a:gd name="T45" fmla="*/ 158 h 2013"/>
                <a:gd name="T46" fmla="*/ 0 w 733"/>
                <a:gd name="T47" fmla="*/ 163 h 2013"/>
                <a:gd name="T48" fmla="*/ 0 w 733"/>
                <a:gd name="T49" fmla="*/ 167 h 2013"/>
                <a:gd name="T50" fmla="*/ 0 w 733"/>
                <a:gd name="T51" fmla="*/ 164 h 2013"/>
                <a:gd name="T52" fmla="*/ 0 w 733"/>
                <a:gd name="T53" fmla="*/ 160 h 2013"/>
                <a:gd name="T54" fmla="*/ 0 w 733"/>
                <a:gd name="T55" fmla="*/ 158 h 2013"/>
                <a:gd name="T56" fmla="*/ 0 w 733"/>
                <a:gd name="T57" fmla="*/ 153 h 2013"/>
                <a:gd name="T58" fmla="*/ 0 w 733"/>
                <a:gd name="T59" fmla="*/ 147 h 2013"/>
                <a:gd name="T60" fmla="*/ 0 w 733"/>
                <a:gd name="T61" fmla="*/ 140 h 2013"/>
                <a:gd name="T62" fmla="*/ 0 w 733"/>
                <a:gd name="T63" fmla="*/ 136 h 2013"/>
                <a:gd name="T64" fmla="*/ 0 w 733"/>
                <a:gd name="T65" fmla="*/ 133 h 2013"/>
                <a:gd name="T66" fmla="*/ 0 w 733"/>
                <a:gd name="T67" fmla="*/ 125 h 2013"/>
                <a:gd name="T68" fmla="*/ 0 w 733"/>
                <a:gd name="T69" fmla="*/ 122 h 2013"/>
                <a:gd name="T70" fmla="*/ 0 w 733"/>
                <a:gd name="T71" fmla="*/ 118 h 2013"/>
                <a:gd name="T72" fmla="*/ 0 w 733"/>
                <a:gd name="T73" fmla="*/ 117 h 2013"/>
                <a:gd name="T74" fmla="*/ 0 w 733"/>
                <a:gd name="T75" fmla="*/ 111 h 2013"/>
                <a:gd name="T76" fmla="*/ 0 w 733"/>
                <a:gd name="T77" fmla="*/ 109 h 2013"/>
                <a:gd name="T78" fmla="*/ 0 w 733"/>
                <a:gd name="T79" fmla="*/ 111 h 2013"/>
                <a:gd name="T80" fmla="*/ 0 w 733"/>
                <a:gd name="T81" fmla="*/ 104 h 2013"/>
                <a:gd name="T82" fmla="*/ 0 w 733"/>
                <a:gd name="T83" fmla="*/ 100 h 2013"/>
                <a:gd name="T84" fmla="*/ 0 w 733"/>
                <a:gd name="T85" fmla="*/ 87 h 2013"/>
                <a:gd name="T86" fmla="*/ 0 w 733"/>
                <a:gd name="T87" fmla="*/ 78 h 2013"/>
                <a:gd name="T88" fmla="*/ 0 w 733"/>
                <a:gd name="T89" fmla="*/ 76 h 2013"/>
                <a:gd name="T90" fmla="*/ 0 w 733"/>
                <a:gd name="T91" fmla="*/ 78 h 2013"/>
                <a:gd name="T92" fmla="*/ 0 w 733"/>
                <a:gd name="T93" fmla="*/ 68 h 2013"/>
                <a:gd name="T94" fmla="*/ 0 w 733"/>
                <a:gd name="T95" fmla="*/ 62 h 2013"/>
                <a:gd name="T96" fmla="*/ 0 w 733"/>
                <a:gd name="T97" fmla="*/ 55 h 2013"/>
                <a:gd name="T98" fmla="*/ 0 w 733"/>
                <a:gd name="T99" fmla="*/ 46 h 2013"/>
                <a:gd name="T100" fmla="*/ 0 w 733"/>
                <a:gd name="T101" fmla="*/ 40 h 2013"/>
                <a:gd name="T102" fmla="*/ 0 w 733"/>
                <a:gd name="T103" fmla="*/ 34 h 2013"/>
                <a:gd name="T104" fmla="*/ 0 w 733"/>
                <a:gd name="T105" fmla="*/ 25 h 2013"/>
                <a:gd name="T106" fmla="*/ 0 w 733"/>
                <a:gd name="T107" fmla="*/ 13 h 20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33" h="2013">
                  <a:moveTo>
                    <a:pt x="628" y="0"/>
                  </a:moveTo>
                  <a:lnTo>
                    <a:pt x="641" y="96"/>
                  </a:lnTo>
                  <a:lnTo>
                    <a:pt x="688" y="159"/>
                  </a:lnTo>
                  <a:lnTo>
                    <a:pt x="706" y="182"/>
                  </a:lnTo>
                  <a:lnTo>
                    <a:pt x="712" y="205"/>
                  </a:lnTo>
                  <a:lnTo>
                    <a:pt x="702" y="234"/>
                  </a:lnTo>
                  <a:lnTo>
                    <a:pt x="666" y="276"/>
                  </a:lnTo>
                  <a:lnTo>
                    <a:pt x="666" y="403"/>
                  </a:lnTo>
                  <a:lnTo>
                    <a:pt x="597" y="411"/>
                  </a:lnTo>
                  <a:lnTo>
                    <a:pt x="551" y="432"/>
                  </a:lnTo>
                  <a:lnTo>
                    <a:pt x="534" y="446"/>
                  </a:lnTo>
                  <a:lnTo>
                    <a:pt x="525" y="469"/>
                  </a:lnTo>
                  <a:lnTo>
                    <a:pt x="528" y="486"/>
                  </a:lnTo>
                  <a:lnTo>
                    <a:pt x="546" y="505"/>
                  </a:lnTo>
                  <a:lnTo>
                    <a:pt x="583" y="549"/>
                  </a:lnTo>
                  <a:lnTo>
                    <a:pt x="590" y="600"/>
                  </a:lnTo>
                  <a:lnTo>
                    <a:pt x="557" y="640"/>
                  </a:lnTo>
                  <a:lnTo>
                    <a:pt x="502" y="673"/>
                  </a:lnTo>
                  <a:lnTo>
                    <a:pt x="485" y="708"/>
                  </a:lnTo>
                  <a:lnTo>
                    <a:pt x="476" y="754"/>
                  </a:lnTo>
                  <a:lnTo>
                    <a:pt x="487" y="803"/>
                  </a:lnTo>
                  <a:lnTo>
                    <a:pt x="477" y="858"/>
                  </a:lnTo>
                  <a:lnTo>
                    <a:pt x="458" y="881"/>
                  </a:lnTo>
                  <a:lnTo>
                    <a:pt x="427" y="898"/>
                  </a:lnTo>
                  <a:lnTo>
                    <a:pt x="419" y="918"/>
                  </a:lnTo>
                  <a:lnTo>
                    <a:pt x="421" y="938"/>
                  </a:lnTo>
                  <a:lnTo>
                    <a:pt x="450" y="961"/>
                  </a:lnTo>
                  <a:lnTo>
                    <a:pt x="459" y="981"/>
                  </a:lnTo>
                  <a:lnTo>
                    <a:pt x="453" y="999"/>
                  </a:lnTo>
                  <a:lnTo>
                    <a:pt x="427" y="1027"/>
                  </a:lnTo>
                  <a:lnTo>
                    <a:pt x="421" y="1067"/>
                  </a:lnTo>
                  <a:lnTo>
                    <a:pt x="432" y="1104"/>
                  </a:lnTo>
                  <a:lnTo>
                    <a:pt x="456" y="1121"/>
                  </a:lnTo>
                  <a:lnTo>
                    <a:pt x="458" y="1163"/>
                  </a:lnTo>
                  <a:lnTo>
                    <a:pt x="515" y="1168"/>
                  </a:lnTo>
                  <a:lnTo>
                    <a:pt x="546" y="1185"/>
                  </a:lnTo>
                  <a:lnTo>
                    <a:pt x="533" y="1221"/>
                  </a:lnTo>
                  <a:lnTo>
                    <a:pt x="507" y="1222"/>
                  </a:lnTo>
                  <a:lnTo>
                    <a:pt x="458" y="1203"/>
                  </a:lnTo>
                  <a:lnTo>
                    <a:pt x="421" y="1217"/>
                  </a:lnTo>
                  <a:lnTo>
                    <a:pt x="403" y="1245"/>
                  </a:lnTo>
                  <a:lnTo>
                    <a:pt x="412" y="1289"/>
                  </a:lnTo>
                  <a:lnTo>
                    <a:pt x="435" y="1326"/>
                  </a:lnTo>
                  <a:lnTo>
                    <a:pt x="492" y="1335"/>
                  </a:lnTo>
                  <a:lnTo>
                    <a:pt x="519" y="1368"/>
                  </a:lnTo>
                  <a:lnTo>
                    <a:pt x="507" y="1416"/>
                  </a:lnTo>
                  <a:lnTo>
                    <a:pt x="462" y="1449"/>
                  </a:lnTo>
                  <a:lnTo>
                    <a:pt x="407" y="1471"/>
                  </a:lnTo>
                  <a:lnTo>
                    <a:pt x="379" y="1511"/>
                  </a:lnTo>
                  <a:lnTo>
                    <a:pt x="379" y="1553"/>
                  </a:lnTo>
                  <a:lnTo>
                    <a:pt x="412" y="1579"/>
                  </a:lnTo>
                  <a:lnTo>
                    <a:pt x="407" y="1609"/>
                  </a:lnTo>
                  <a:lnTo>
                    <a:pt x="383" y="1634"/>
                  </a:lnTo>
                  <a:lnTo>
                    <a:pt x="333" y="1635"/>
                  </a:lnTo>
                  <a:lnTo>
                    <a:pt x="308" y="1653"/>
                  </a:lnTo>
                  <a:lnTo>
                    <a:pt x="298" y="1674"/>
                  </a:lnTo>
                  <a:lnTo>
                    <a:pt x="301" y="1737"/>
                  </a:lnTo>
                  <a:lnTo>
                    <a:pt x="306" y="1763"/>
                  </a:lnTo>
                  <a:lnTo>
                    <a:pt x="321" y="1776"/>
                  </a:lnTo>
                  <a:lnTo>
                    <a:pt x="339" y="1781"/>
                  </a:lnTo>
                  <a:lnTo>
                    <a:pt x="351" y="1778"/>
                  </a:lnTo>
                  <a:lnTo>
                    <a:pt x="381" y="1768"/>
                  </a:lnTo>
                  <a:lnTo>
                    <a:pt x="396" y="1776"/>
                  </a:lnTo>
                  <a:lnTo>
                    <a:pt x="407" y="1859"/>
                  </a:lnTo>
                  <a:lnTo>
                    <a:pt x="432" y="1878"/>
                  </a:lnTo>
                  <a:lnTo>
                    <a:pt x="546" y="1875"/>
                  </a:lnTo>
                  <a:lnTo>
                    <a:pt x="729" y="1875"/>
                  </a:lnTo>
                  <a:lnTo>
                    <a:pt x="732" y="1897"/>
                  </a:lnTo>
                  <a:lnTo>
                    <a:pt x="727" y="1913"/>
                  </a:lnTo>
                  <a:lnTo>
                    <a:pt x="702" y="1921"/>
                  </a:lnTo>
                  <a:lnTo>
                    <a:pt x="583" y="1947"/>
                  </a:lnTo>
                  <a:lnTo>
                    <a:pt x="551" y="1968"/>
                  </a:lnTo>
                  <a:lnTo>
                    <a:pt x="523" y="1990"/>
                  </a:lnTo>
                  <a:lnTo>
                    <a:pt x="494" y="2012"/>
                  </a:lnTo>
                  <a:lnTo>
                    <a:pt x="462" y="2012"/>
                  </a:lnTo>
                  <a:lnTo>
                    <a:pt x="403" y="1993"/>
                  </a:lnTo>
                  <a:lnTo>
                    <a:pt x="339" y="1989"/>
                  </a:lnTo>
                  <a:lnTo>
                    <a:pt x="306" y="1973"/>
                  </a:lnTo>
                  <a:lnTo>
                    <a:pt x="285" y="1967"/>
                  </a:lnTo>
                  <a:lnTo>
                    <a:pt x="276" y="1953"/>
                  </a:lnTo>
                  <a:lnTo>
                    <a:pt x="274" y="1929"/>
                  </a:lnTo>
                  <a:lnTo>
                    <a:pt x="249" y="1910"/>
                  </a:lnTo>
                  <a:lnTo>
                    <a:pt x="216" y="1905"/>
                  </a:lnTo>
                  <a:lnTo>
                    <a:pt x="185" y="1907"/>
                  </a:lnTo>
                  <a:lnTo>
                    <a:pt x="159" y="1887"/>
                  </a:lnTo>
                  <a:lnTo>
                    <a:pt x="151" y="1870"/>
                  </a:lnTo>
                  <a:lnTo>
                    <a:pt x="115" y="1847"/>
                  </a:lnTo>
                  <a:lnTo>
                    <a:pt x="97" y="1840"/>
                  </a:lnTo>
                  <a:lnTo>
                    <a:pt x="86" y="1801"/>
                  </a:lnTo>
                  <a:lnTo>
                    <a:pt x="84" y="1781"/>
                  </a:lnTo>
                  <a:lnTo>
                    <a:pt x="88" y="1758"/>
                  </a:lnTo>
                  <a:lnTo>
                    <a:pt x="81" y="1717"/>
                  </a:lnTo>
                  <a:lnTo>
                    <a:pt x="55" y="1692"/>
                  </a:lnTo>
                  <a:lnTo>
                    <a:pt x="61" y="1674"/>
                  </a:lnTo>
                  <a:lnTo>
                    <a:pt x="80" y="1672"/>
                  </a:lnTo>
                  <a:lnTo>
                    <a:pt x="108" y="1650"/>
                  </a:lnTo>
                  <a:lnTo>
                    <a:pt x="120" y="1634"/>
                  </a:lnTo>
                  <a:lnTo>
                    <a:pt x="126" y="1625"/>
                  </a:lnTo>
                  <a:lnTo>
                    <a:pt x="105" y="1607"/>
                  </a:lnTo>
                  <a:lnTo>
                    <a:pt x="101" y="1562"/>
                  </a:lnTo>
                  <a:lnTo>
                    <a:pt x="107" y="1539"/>
                  </a:lnTo>
                  <a:lnTo>
                    <a:pt x="133" y="1516"/>
                  </a:lnTo>
                  <a:lnTo>
                    <a:pt x="145" y="1500"/>
                  </a:lnTo>
                  <a:lnTo>
                    <a:pt x="156" y="1495"/>
                  </a:lnTo>
                  <a:lnTo>
                    <a:pt x="133" y="1477"/>
                  </a:lnTo>
                  <a:lnTo>
                    <a:pt x="103" y="1468"/>
                  </a:lnTo>
                  <a:lnTo>
                    <a:pt x="84" y="1452"/>
                  </a:lnTo>
                  <a:lnTo>
                    <a:pt x="128" y="1430"/>
                  </a:lnTo>
                  <a:lnTo>
                    <a:pt x="99" y="1409"/>
                  </a:lnTo>
                  <a:lnTo>
                    <a:pt x="39" y="1407"/>
                  </a:lnTo>
                  <a:lnTo>
                    <a:pt x="13" y="1402"/>
                  </a:lnTo>
                  <a:lnTo>
                    <a:pt x="4" y="1388"/>
                  </a:lnTo>
                  <a:lnTo>
                    <a:pt x="0" y="1366"/>
                  </a:lnTo>
                  <a:lnTo>
                    <a:pt x="3" y="1343"/>
                  </a:lnTo>
                  <a:lnTo>
                    <a:pt x="13" y="1326"/>
                  </a:lnTo>
                  <a:lnTo>
                    <a:pt x="34" y="1324"/>
                  </a:lnTo>
                  <a:lnTo>
                    <a:pt x="61" y="1326"/>
                  </a:lnTo>
                  <a:lnTo>
                    <a:pt x="74" y="1341"/>
                  </a:lnTo>
                  <a:lnTo>
                    <a:pt x="117" y="1342"/>
                  </a:lnTo>
                  <a:lnTo>
                    <a:pt x="156" y="1342"/>
                  </a:lnTo>
                  <a:lnTo>
                    <a:pt x="179" y="1335"/>
                  </a:lnTo>
                  <a:lnTo>
                    <a:pt x="185" y="1296"/>
                  </a:lnTo>
                  <a:lnTo>
                    <a:pt x="179" y="1253"/>
                  </a:lnTo>
                  <a:lnTo>
                    <a:pt x="182" y="1233"/>
                  </a:lnTo>
                  <a:lnTo>
                    <a:pt x="213" y="1205"/>
                  </a:lnTo>
                  <a:lnTo>
                    <a:pt x="234" y="1198"/>
                  </a:lnTo>
                  <a:lnTo>
                    <a:pt x="204" y="1150"/>
                  </a:lnTo>
                  <a:lnTo>
                    <a:pt x="199" y="1099"/>
                  </a:lnTo>
                  <a:lnTo>
                    <a:pt x="212" y="1058"/>
                  </a:lnTo>
                  <a:lnTo>
                    <a:pt x="232" y="1009"/>
                  </a:lnTo>
                  <a:lnTo>
                    <a:pt x="226" y="966"/>
                  </a:lnTo>
                  <a:lnTo>
                    <a:pt x="217" y="942"/>
                  </a:lnTo>
                  <a:lnTo>
                    <a:pt x="231" y="925"/>
                  </a:lnTo>
                  <a:lnTo>
                    <a:pt x="226" y="915"/>
                  </a:lnTo>
                  <a:lnTo>
                    <a:pt x="205" y="917"/>
                  </a:lnTo>
                  <a:lnTo>
                    <a:pt x="186" y="936"/>
                  </a:lnTo>
                  <a:lnTo>
                    <a:pt x="138" y="942"/>
                  </a:lnTo>
                  <a:lnTo>
                    <a:pt x="120" y="938"/>
                  </a:lnTo>
                  <a:lnTo>
                    <a:pt x="112" y="898"/>
                  </a:lnTo>
                  <a:lnTo>
                    <a:pt x="112" y="858"/>
                  </a:lnTo>
                  <a:lnTo>
                    <a:pt x="120" y="813"/>
                  </a:lnTo>
                  <a:lnTo>
                    <a:pt x="130" y="774"/>
                  </a:lnTo>
                  <a:lnTo>
                    <a:pt x="141" y="755"/>
                  </a:lnTo>
                  <a:lnTo>
                    <a:pt x="147" y="738"/>
                  </a:lnTo>
                  <a:lnTo>
                    <a:pt x="154" y="727"/>
                  </a:lnTo>
                  <a:lnTo>
                    <a:pt x="163" y="705"/>
                  </a:lnTo>
                  <a:lnTo>
                    <a:pt x="185" y="660"/>
                  </a:lnTo>
                  <a:lnTo>
                    <a:pt x="172" y="628"/>
                  </a:lnTo>
                  <a:lnTo>
                    <a:pt x="160" y="596"/>
                  </a:lnTo>
                  <a:lnTo>
                    <a:pt x="152" y="563"/>
                  </a:lnTo>
                  <a:lnTo>
                    <a:pt x="147" y="532"/>
                  </a:lnTo>
                  <a:lnTo>
                    <a:pt x="160" y="503"/>
                  </a:lnTo>
                  <a:lnTo>
                    <a:pt x="179" y="484"/>
                  </a:lnTo>
                  <a:lnTo>
                    <a:pt x="208" y="467"/>
                  </a:lnTo>
                  <a:lnTo>
                    <a:pt x="239" y="460"/>
                  </a:lnTo>
                  <a:lnTo>
                    <a:pt x="263" y="398"/>
                  </a:lnTo>
                  <a:lnTo>
                    <a:pt x="274" y="373"/>
                  </a:lnTo>
                  <a:lnTo>
                    <a:pt x="303" y="315"/>
                  </a:lnTo>
                  <a:lnTo>
                    <a:pt x="319" y="298"/>
                  </a:lnTo>
                  <a:lnTo>
                    <a:pt x="350" y="243"/>
                  </a:lnTo>
                  <a:lnTo>
                    <a:pt x="364" y="162"/>
                  </a:lnTo>
                  <a:lnTo>
                    <a:pt x="364" y="159"/>
                  </a:lnTo>
                  <a:lnTo>
                    <a:pt x="373" y="89"/>
                  </a:lnTo>
                  <a:lnTo>
                    <a:pt x="378" y="0"/>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sz="1200"/>
            </a:p>
          </p:txBody>
        </p:sp>
        <p:sp>
          <p:nvSpPr>
            <p:cNvPr id="54" name="Freeform 21"/>
            <p:cNvSpPr>
              <a:spLocks/>
            </p:cNvSpPr>
            <p:nvPr/>
          </p:nvSpPr>
          <p:spPr bwMode="auto">
            <a:xfrm>
              <a:off x="1426190" y="1485952"/>
              <a:ext cx="265490" cy="883610"/>
            </a:xfrm>
            <a:custGeom>
              <a:avLst/>
              <a:gdLst>
                <a:gd name="T0" fmla="*/ 0 w 720"/>
                <a:gd name="T1" fmla="*/ 57 h 1493"/>
                <a:gd name="T2" fmla="*/ 0 w 720"/>
                <a:gd name="T3" fmla="*/ 54 h 1493"/>
                <a:gd name="T4" fmla="*/ 0 w 720"/>
                <a:gd name="T5" fmla="*/ 51 h 1493"/>
                <a:gd name="T6" fmla="*/ 0 w 720"/>
                <a:gd name="T7" fmla="*/ 49 h 1493"/>
                <a:gd name="T8" fmla="*/ 0 w 720"/>
                <a:gd name="T9" fmla="*/ 48 h 1493"/>
                <a:gd name="T10" fmla="*/ 0 w 720"/>
                <a:gd name="T11" fmla="*/ 47 h 1493"/>
                <a:gd name="T12" fmla="*/ 0 w 720"/>
                <a:gd name="T13" fmla="*/ 45 h 1493"/>
                <a:gd name="T14" fmla="*/ 0 w 720"/>
                <a:gd name="T15" fmla="*/ 43 h 1493"/>
                <a:gd name="T16" fmla="*/ 0 w 720"/>
                <a:gd name="T17" fmla="*/ 25 h 1493"/>
                <a:gd name="T18" fmla="*/ 0 w 720"/>
                <a:gd name="T19" fmla="*/ 17 h 1493"/>
                <a:gd name="T20" fmla="*/ 0 w 720"/>
                <a:gd name="T21" fmla="*/ 7 h 1493"/>
                <a:gd name="T22" fmla="*/ 0 w 720"/>
                <a:gd name="T23" fmla="*/ 0 h 1493"/>
                <a:gd name="T24" fmla="*/ 0 w 720"/>
                <a:gd name="T25" fmla="*/ 4 h 1493"/>
                <a:gd name="T26" fmla="*/ 0 w 720"/>
                <a:gd name="T27" fmla="*/ 7 h 1493"/>
                <a:gd name="T28" fmla="*/ 0 w 720"/>
                <a:gd name="T29" fmla="*/ 9 h 1493"/>
                <a:gd name="T30" fmla="*/ 0 w 720"/>
                <a:gd name="T31" fmla="*/ 12 h 1493"/>
                <a:gd name="T32" fmla="*/ 0 w 720"/>
                <a:gd name="T33" fmla="*/ 17 h 1493"/>
                <a:gd name="T34" fmla="*/ 0 w 720"/>
                <a:gd name="T35" fmla="*/ 22 h 1493"/>
                <a:gd name="T36" fmla="*/ 0 w 720"/>
                <a:gd name="T37" fmla="*/ 22 h 1493"/>
                <a:gd name="T38" fmla="*/ 0 w 720"/>
                <a:gd name="T39" fmla="*/ 26 h 1493"/>
                <a:gd name="T40" fmla="*/ 0 w 720"/>
                <a:gd name="T41" fmla="*/ 28 h 1493"/>
                <a:gd name="T42" fmla="*/ 0 w 720"/>
                <a:gd name="T43" fmla="*/ 29 h 1493"/>
                <a:gd name="T44" fmla="*/ 0 w 720"/>
                <a:gd name="T45" fmla="*/ 31 h 1493"/>
                <a:gd name="T46" fmla="*/ 0 w 720"/>
                <a:gd name="T47" fmla="*/ 33 h 1493"/>
                <a:gd name="T48" fmla="*/ 0 w 720"/>
                <a:gd name="T49" fmla="*/ 34 h 1493"/>
                <a:gd name="T50" fmla="*/ 0 w 720"/>
                <a:gd name="T51" fmla="*/ 37 h 1493"/>
                <a:gd name="T52" fmla="*/ 0 w 720"/>
                <a:gd name="T53" fmla="*/ 39 h 1493"/>
                <a:gd name="T54" fmla="*/ 0 w 720"/>
                <a:gd name="T55" fmla="*/ 41 h 1493"/>
                <a:gd name="T56" fmla="*/ 0 w 720"/>
                <a:gd name="T57" fmla="*/ 43 h 1493"/>
                <a:gd name="T58" fmla="*/ 0 w 720"/>
                <a:gd name="T59" fmla="*/ 44 h 1493"/>
                <a:gd name="T60" fmla="*/ 0 w 720"/>
                <a:gd name="T61" fmla="*/ 46 h 1493"/>
                <a:gd name="T62" fmla="*/ 0 w 720"/>
                <a:gd name="T63" fmla="*/ 47 h 1493"/>
                <a:gd name="T64" fmla="*/ 0 w 720"/>
                <a:gd name="T65" fmla="*/ 54 h 1493"/>
                <a:gd name="T66" fmla="*/ 0 w 720"/>
                <a:gd name="T67" fmla="*/ 61 h 14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0" h="1493">
                  <a:moveTo>
                    <a:pt x="27" y="1492"/>
                  </a:moveTo>
                  <a:lnTo>
                    <a:pt x="14" y="1405"/>
                  </a:lnTo>
                  <a:lnTo>
                    <a:pt x="4" y="1361"/>
                  </a:lnTo>
                  <a:lnTo>
                    <a:pt x="14" y="1302"/>
                  </a:lnTo>
                  <a:lnTo>
                    <a:pt x="13" y="1304"/>
                  </a:lnTo>
                  <a:lnTo>
                    <a:pt x="34" y="1254"/>
                  </a:lnTo>
                  <a:lnTo>
                    <a:pt x="43" y="1237"/>
                  </a:lnTo>
                  <a:lnTo>
                    <a:pt x="45" y="1214"/>
                  </a:lnTo>
                  <a:lnTo>
                    <a:pt x="48" y="1192"/>
                  </a:lnTo>
                  <a:lnTo>
                    <a:pt x="40" y="1171"/>
                  </a:lnTo>
                  <a:lnTo>
                    <a:pt x="15" y="1146"/>
                  </a:lnTo>
                  <a:lnTo>
                    <a:pt x="0" y="1127"/>
                  </a:lnTo>
                  <a:lnTo>
                    <a:pt x="9" y="1104"/>
                  </a:lnTo>
                  <a:lnTo>
                    <a:pt x="21" y="1092"/>
                  </a:lnTo>
                  <a:lnTo>
                    <a:pt x="36" y="1062"/>
                  </a:lnTo>
                  <a:lnTo>
                    <a:pt x="50" y="1038"/>
                  </a:lnTo>
                  <a:lnTo>
                    <a:pt x="138" y="731"/>
                  </a:lnTo>
                  <a:lnTo>
                    <a:pt x="128" y="611"/>
                  </a:lnTo>
                  <a:lnTo>
                    <a:pt x="151" y="515"/>
                  </a:lnTo>
                  <a:lnTo>
                    <a:pt x="159" y="424"/>
                  </a:lnTo>
                  <a:lnTo>
                    <a:pt x="177" y="271"/>
                  </a:lnTo>
                  <a:lnTo>
                    <a:pt x="177" y="166"/>
                  </a:lnTo>
                  <a:lnTo>
                    <a:pt x="143" y="79"/>
                  </a:lnTo>
                  <a:lnTo>
                    <a:pt x="298" y="0"/>
                  </a:lnTo>
                  <a:lnTo>
                    <a:pt x="356" y="41"/>
                  </a:lnTo>
                  <a:lnTo>
                    <a:pt x="386" y="82"/>
                  </a:lnTo>
                  <a:lnTo>
                    <a:pt x="399" y="138"/>
                  </a:lnTo>
                  <a:lnTo>
                    <a:pt x="443" y="162"/>
                  </a:lnTo>
                  <a:lnTo>
                    <a:pt x="494" y="189"/>
                  </a:lnTo>
                  <a:lnTo>
                    <a:pt x="505" y="237"/>
                  </a:lnTo>
                  <a:lnTo>
                    <a:pt x="484" y="262"/>
                  </a:lnTo>
                  <a:lnTo>
                    <a:pt x="476" y="304"/>
                  </a:lnTo>
                  <a:lnTo>
                    <a:pt x="548" y="367"/>
                  </a:lnTo>
                  <a:lnTo>
                    <a:pt x="587" y="422"/>
                  </a:lnTo>
                  <a:lnTo>
                    <a:pt x="623" y="504"/>
                  </a:lnTo>
                  <a:lnTo>
                    <a:pt x="680" y="524"/>
                  </a:lnTo>
                  <a:lnTo>
                    <a:pt x="708" y="504"/>
                  </a:lnTo>
                  <a:lnTo>
                    <a:pt x="708" y="524"/>
                  </a:lnTo>
                  <a:lnTo>
                    <a:pt x="708" y="584"/>
                  </a:lnTo>
                  <a:lnTo>
                    <a:pt x="719" y="645"/>
                  </a:lnTo>
                  <a:lnTo>
                    <a:pt x="711" y="660"/>
                  </a:lnTo>
                  <a:lnTo>
                    <a:pt x="698" y="673"/>
                  </a:lnTo>
                  <a:lnTo>
                    <a:pt x="655" y="686"/>
                  </a:lnTo>
                  <a:lnTo>
                    <a:pt x="550" y="710"/>
                  </a:lnTo>
                  <a:lnTo>
                    <a:pt x="530" y="721"/>
                  </a:lnTo>
                  <a:lnTo>
                    <a:pt x="517" y="744"/>
                  </a:lnTo>
                  <a:lnTo>
                    <a:pt x="547" y="776"/>
                  </a:lnTo>
                  <a:lnTo>
                    <a:pt x="555" y="794"/>
                  </a:lnTo>
                  <a:lnTo>
                    <a:pt x="556" y="806"/>
                  </a:lnTo>
                  <a:lnTo>
                    <a:pt x="554" y="817"/>
                  </a:lnTo>
                  <a:lnTo>
                    <a:pt x="517" y="861"/>
                  </a:lnTo>
                  <a:lnTo>
                    <a:pt x="546" y="894"/>
                  </a:lnTo>
                  <a:lnTo>
                    <a:pt x="587" y="912"/>
                  </a:lnTo>
                  <a:lnTo>
                    <a:pt x="556" y="935"/>
                  </a:lnTo>
                  <a:lnTo>
                    <a:pt x="511" y="955"/>
                  </a:lnTo>
                  <a:lnTo>
                    <a:pt x="541" y="1000"/>
                  </a:lnTo>
                  <a:lnTo>
                    <a:pt x="435" y="996"/>
                  </a:lnTo>
                  <a:lnTo>
                    <a:pt x="409" y="1042"/>
                  </a:lnTo>
                  <a:lnTo>
                    <a:pt x="427" y="1062"/>
                  </a:lnTo>
                  <a:lnTo>
                    <a:pt x="440" y="1085"/>
                  </a:lnTo>
                  <a:lnTo>
                    <a:pt x="439" y="1100"/>
                  </a:lnTo>
                  <a:lnTo>
                    <a:pt x="414" y="1121"/>
                  </a:lnTo>
                  <a:lnTo>
                    <a:pt x="386" y="1140"/>
                  </a:lnTo>
                  <a:lnTo>
                    <a:pt x="345" y="1160"/>
                  </a:lnTo>
                  <a:lnTo>
                    <a:pt x="323" y="1227"/>
                  </a:lnTo>
                  <a:lnTo>
                    <a:pt x="337" y="1319"/>
                  </a:lnTo>
                  <a:lnTo>
                    <a:pt x="303" y="1385"/>
                  </a:lnTo>
                  <a:lnTo>
                    <a:pt x="277" y="1492"/>
                  </a:lnTo>
                </a:path>
              </a:pathLst>
            </a:custGeom>
            <a:solidFill>
              <a:srgbClr val="D7D7D7"/>
            </a:solidFill>
            <a:ln w="12700" cap="rnd"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CL" sz="1200"/>
            </a:p>
          </p:txBody>
        </p:sp>
        <p:sp>
          <p:nvSpPr>
            <p:cNvPr id="61" name="Oval 36"/>
            <p:cNvSpPr>
              <a:spLocks noChangeArrowheads="1"/>
            </p:cNvSpPr>
            <p:nvPr/>
          </p:nvSpPr>
          <p:spPr bwMode="auto">
            <a:xfrm>
              <a:off x="1480754" y="3569155"/>
              <a:ext cx="40719" cy="40719"/>
            </a:xfrm>
            <a:prstGeom prst="ellipse">
              <a:avLst/>
            </a:prstGeom>
            <a:solidFill>
              <a:srgbClr val="800080"/>
            </a:solidFill>
            <a:ln>
              <a:noFill/>
            </a:ln>
            <a:effectLs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sp>
          <p:nvSpPr>
            <p:cNvPr id="73" name="Oval 48"/>
            <p:cNvSpPr>
              <a:spLocks noChangeArrowheads="1"/>
            </p:cNvSpPr>
            <p:nvPr/>
          </p:nvSpPr>
          <p:spPr bwMode="auto">
            <a:xfrm>
              <a:off x="1383027" y="2549542"/>
              <a:ext cx="41534" cy="40719"/>
            </a:xfrm>
            <a:prstGeom prst="ellipse">
              <a:avLst/>
            </a:prstGeom>
            <a:solidFill>
              <a:srgbClr val="800080"/>
            </a:solidFill>
            <a:ln>
              <a:noFill/>
            </a:ln>
            <a:effectLs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sp>
          <p:nvSpPr>
            <p:cNvPr id="64" name="Oval 50"/>
            <p:cNvSpPr>
              <a:spLocks noChangeArrowheads="1"/>
            </p:cNvSpPr>
            <p:nvPr/>
          </p:nvSpPr>
          <p:spPr bwMode="auto">
            <a:xfrm>
              <a:off x="1418860" y="2279165"/>
              <a:ext cx="39905" cy="40719"/>
            </a:xfrm>
            <a:prstGeom prst="ellipse">
              <a:avLst/>
            </a:prstGeom>
            <a:solidFill>
              <a:srgbClr val="800080"/>
            </a:solidFill>
            <a:ln>
              <a:noFill/>
            </a:ln>
            <a:effectLst/>
            <a:extLst/>
          </p:spPr>
          <p:txBody>
            <a:bodyPr wrap="none" lIns="0" tIns="0" rIns="0" bIns="0" anchor="ctr"/>
            <a:lstStyle>
              <a:lvl1pPr eaLnBrk="0" hangingPunct="0">
                <a:spcBef>
                  <a:spcPct val="20000"/>
                </a:spcBef>
                <a:buFont typeface="Arial" charset="0"/>
                <a:buChar char="•"/>
                <a:defRPr sz="2000">
                  <a:solidFill>
                    <a:srgbClr val="595959"/>
                  </a:solidFill>
                  <a:latin typeface="Calibri" pitchFamily="34" charset="0"/>
                  <a:ea typeface="ヒラギノ角ゴ Pro W3" charset="-128"/>
                </a:defRPr>
              </a:lvl1pPr>
              <a:lvl2pPr marL="742950" indent="-285750" eaLnBrk="0" hangingPunct="0">
                <a:spcBef>
                  <a:spcPct val="20000"/>
                </a:spcBef>
                <a:buFont typeface="Arial" charset="0"/>
                <a:buChar char="–"/>
                <a:defRPr>
                  <a:solidFill>
                    <a:srgbClr val="595959"/>
                  </a:solidFill>
                  <a:latin typeface="Calibri" pitchFamily="34" charset="0"/>
                  <a:ea typeface="ヒラギノ角ゴ Pro W3" charset="-128"/>
                </a:defRPr>
              </a:lvl2pPr>
              <a:lvl3pPr marL="1143000" indent="-228600" eaLnBrk="0" hangingPunct="0">
                <a:spcBef>
                  <a:spcPct val="20000"/>
                </a:spcBef>
                <a:buFont typeface="Arial" charset="0"/>
                <a:buChar char="•"/>
                <a:defRPr sz="1600">
                  <a:solidFill>
                    <a:srgbClr val="595959"/>
                  </a:solidFill>
                  <a:latin typeface="Calibri" pitchFamily="34" charset="0"/>
                  <a:ea typeface="ヒラギノ角ゴ Pro W3" charset="-128"/>
                </a:defRPr>
              </a:lvl3pPr>
              <a:lvl4pPr marL="1600200" indent="-228600" eaLnBrk="0" hangingPunct="0">
                <a:spcBef>
                  <a:spcPct val="20000"/>
                </a:spcBef>
                <a:buFont typeface="Arial" charset="0"/>
                <a:buChar char="–"/>
                <a:defRPr sz="1400">
                  <a:solidFill>
                    <a:srgbClr val="595959"/>
                  </a:solidFill>
                  <a:latin typeface="Calibri" pitchFamily="34" charset="0"/>
                  <a:ea typeface="ヒラギノ角ゴ Pro W3" charset="-128"/>
                </a:defRPr>
              </a:lvl4pPr>
              <a:lvl5pPr marL="2057400" indent="-228600" eaLnBrk="0" hangingPunct="0">
                <a:spcBef>
                  <a:spcPct val="20000"/>
                </a:spcBef>
                <a:buFont typeface="Arial" charset="0"/>
                <a:buChar char="»"/>
                <a:defRPr sz="1400">
                  <a:solidFill>
                    <a:srgbClr val="595959"/>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charset="0"/>
                <a:buChar char="»"/>
                <a:defRPr sz="1400">
                  <a:solidFill>
                    <a:srgbClr val="595959"/>
                  </a:solidFill>
                  <a:latin typeface="Calibri" pitchFamily="34" charset="0"/>
                  <a:ea typeface="ヒラギノ角ゴ Pro W3" charset="-128"/>
                </a:defRPr>
              </a:lvl9pPr>
            </a:lstStyle>
            <a:p>
              <a:pPr eaLnBrk="1" hangingPunct="1">
                <a:spcBef>
                  <a:spcPct val="0"/>
                </a:spcBef>
                <a:buFontTx/>
                <a:buNone/>
              </a:pPr>
              <a:endParaRPr lang="es-CL" altLang="es-ES" sz="1200">
                <a:solidFill>
                  <a:schemeClr val="tx1"/>
                </a:solidFill>
                <a:latin typeface="Arial" charset="0"/>
              </a:endParaRPr>
            </a:p>
          </p:txBody>
        </p:sp>
        <p:pic>
          <p:nvPicPr>
            <p:cNvPr id="48" name="1 Imagen" descr="Ena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278" y="2060848"/>
              <a:ext cx="741998" cy="260604"/>
            </a:xfrm>
            <a:prstGeom prst="rect">
              <a:avLst/>
            </a:prstGeom>
            <a:noFill/>
            <a:extLst>
              <a:ext uri="{909E8E84-426E-40dd-AFC4-6F175D3DCCD1}">
                <a14:hiddenFill xmlns:a14="http://schemas.microsoft.com/office/drawing/2010/main">
                  <a:solidFill>
                    <a:srgbClr val="FFFFFF"/>
                  </a:solidFill>
                </a14:hiddenFill>
              </a:ext>
            </a:extLst>
          </p:spPr>
        </p:pic>
        <p:sp>
          <p:nvSpPr>
            <p:cNvPr id="6" name="5 CuadroTexto"/>
            <p:cNvSpPr txBox="1"/>
            <p:nvPr/>
          </p:nvSpPr>
          <p:spPr>
            <a:xfrm>
              <a:off x="522453" y="2198514"/>
              <a:ext cx="991303" cy="200055"/>
            </a:xfrm>
            <a:prstGeom prst="rect">
              <a:avLst/>
            </a:prstGeom>
            <a:noFill/>
          </p:spPr>
          <p:txBody>
            <a:bodyPr wrap="square" rtlCol="0">
              <a:spAutoFit/>
            </a:bodyPr>
            <a:lstStyle/>
            <a:p>
              <a:r>
                <a:rPr lang="es-CL" sz="700" dirty="0" smtClean="0"/>
                <a:t>Refinerías Aconcagua</a:t>
              </a:r>
              <a:endParaRPr lang="es-ES" sz="700" dirty="0"/>
            </a:p>
          </p:txBody>
        </p:sp>
        <p:sp>
          <p:nvSpPr>
            <p:cNvPr id="56" name="55 CuadroTexto"/>
            <p:cNvSpPr txBox="1"/>
            <p:nvPr/>
          </p:nvSpPr>
          <p:spPr>
            <a:xfrm>
              <a:off x="645336" y="2486546"/>
              <a:ext cx="870578" cy="200055"/>
            </a:xfrm>
            <a:prstGeom prst="rect">
              <a:avLst/>
            </a:prstGeom>
            <a:noFill/>
          </p:spPr>
          <p:txBody>
            <a:bodyPr wrap="square" rtlCol="0">
              <a:spAutoFit/>
            </a:bodyPr>
            <a:lstStyle/>
            <a:p>
              <a:r>
                <a:rPr lang="es-CL" sz="700" dirty="0" smtClean="0"/>
                <a:t>Refinerías </a:t>
              </a:r>
              <a:r>
                <a:rPr lang="es-CL" sz="700" dirty="0" err="1" smtClean="0"/>
                <a:t>BioBío</a:t>
              </a:r>
              <a:endParaRPr lang="es-ES" sz="700" dirty="0"/>
            </a:p>
          </p:txBody>
        </p:sp>
        <p:sp>
          <p:nvSpPr>
            <p:cNvPr id="57" name="56 CuadroTexto"/>
            <p:cNvSpPr txBox="1"/>
            <p:nvPr/>
          </p:nvSpPr>
          <p:spPr>
            <a:xfrm>
              <a:off x="611560" y="3516977"/>
              <a:ext cx="929917" cy="200055"/>
            </a:xfrm>
            <a:prstGeom prst="rect">
              <a:avLst/>
            </a:prstGeom>
            <a:noFill/>
          </p:spPr>
          <p:txBody>
            <a:bodyPr wrap="square" rtlCol="0">
              <a:spAutoFit/>
            </a:bodyPr>
            <a:lstStyle/>
            <a:p>
              <a:r>
                <a:rPr lang="es-CL" sz="700" dirty="0" smtClean="0"/>
                <a:t>Refinería Gregorio</a:t>
              </a:r>
              <a:endParaRPr lang="es-ES" sz="700" dirty="0"/>
            </a:p>
          </p:txBody>
        </p:sp>
      </p:grpSp>
      <p:sp>
        <p:nvSpPr>
          <p:cNvPr id="62" name="Content Placeholder 14"/>
          <p:cNvSpPr txBox="1">
            <a:spLocks/>
          </p:cNvSpPr>
          <p:nvPr/>
        </p:nvSpPr>
        <p:spPr>
          <a:xfrm rot="16200000">
            <a:off x="3550985" y="5229325"/>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68" name="Content Placeholder 14"/>
          <p:cNvSpPr txBox="1">
            <a:spLocks/>
          </p:cNvSpPr>
          <p:nvPr/>
        </p:nvSpPr>
        <p:spPr>
          <a:xfrm rot="16200000">
            <a:off x="7956251" y="5157317"/>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pic>
        <p:nvPicPr>
          <p:cNvPr id="18" name="Imagen 17" descr="grafico.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5696" y="1340768"/>
            <a:ext cx="7020272" cy="2574770"/>
          </a:xfrm>
          <a:prstGeom prst="rect">
            <a:avLst/>
          </a:prstGeom>
        </p:spPr>
      </p:pic>
    </p:spTree>
    <p:extLst>
      <p:ext uri="{BB962C8B-B14F-4D97-AF65-F5344CB8AC3E}">
        <p14:creationId xmlns:p14="http://schemas.microsoft.com/office/powerpoint/2010/main" val="24711760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340768"/>
            <a:ext cx="4540568" cy="2520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96752"/>
            <a:ext cx="3675698" cy="3667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526942" y="1083222"/>
            <a:ext cx="3600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Demand by Sector, 2005 - 2015</a:t>
            </a:r>
            <a:endParaRPr lang="en-US" sz="1000" b="1" dirty="0">
              <a:solidFill>
                <a:schemeClr val="bg1"/>
              </a:solidFill>
            </a:endParaRPr>
          </a:p>
        </p:txBody>
      </p:sp>
      <p:sp>
        <p:nvSpPr>
          <p:cNvPr id="16" name="Content Placeholder 14"/>
          <p:cNvSpPr txBox="1">
            <a:spLocks/>
          </p:cNvSpPr>
          <p:nvPr/>
        </p:nvSpPr>
        <p:spPr>
          <a:xfrm>
            <a:off x="4254066" y="1083222"/>
            <a:ext cx="4502782"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Share of Natural Gas in Power Generation Mix, 2005 - 2015</a:t>
            </a:r>
            <a:endParaRPr lang="en-US" sz="1000" b="1" dirty="0">
              <a:solidFill>
                <a:schemeClr val="bg1"/>
              </a:solidFill>
            </a:endParaRPr>
          </a:p>
        </p:txBody>
      </p:sp>
      <p:sp>
        <p:nvSpPr>
          <p:cNvPr id="21" name="Content Placeholder 14"/>
          <p:cNvSpPr txBox="1">
            <a:spLocks/>
          </p:cNvSpPr>
          <p:nvPr/>
        </p:nvSpPr>
        <p:spPr>
          <a:xfrm rot="16200000">
            <a:off x="3310813" y="2605787"/>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a:t>
            </a:r>
            <a:endParaRPr lang="en-US" sz="500" dirty="0">
              <a:solidFill>
                <a:schemeClr val="tx1">
                  <a:lumMod val="65000"/>
                  <a:lumOff val="35000"/>
                </a:schemeClr>
              </a:solidFill>
            </a:endParaRPr>
          </a:p>
        </p:txBody>
      </p:sp>
      <p:sp>
        <p:nvSpPr>
          <p:cNvPr id="23" name="Content Placeholder 14"/>
          <p:cNvSpPr txBox="1">
            <a:spLocks/>
          </p:cNvSpPr>
          <p:nvPr/>
        </p:nvSpPr>
        <p:spPr>
          <a:xfrm>
            <a:off x="526941" y="4869160"/>
            <a:ext cx="8196568" cy="1597873"/>
          </a:xfrm>
          <a:prstGeom prst="rect">
            <a:avLst/>
          </a:prstGeom>
        </p:spPr>
        <p:txBody>
          <a:bodyPr wrap="square">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1450" indent="-171450">
              <a:lnSpc>
                <a:spcPct val="150000"/>
              </a:lnSpc>
              <a:spcBef>
                <a:spcPts val="0"/>
              </a:spcBef>
              <a:spcAft>
                <a:spcPts val="200"/>
              </a:spcAft>
            </a:pP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During 2007-2008 Chile experienced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extreme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drought</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and the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almost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complete interruption of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natural gas supply from Argentina (imports continued for residential and commercial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sector)</a:t>
            </a:r>
          </a:p>
          <a:p>
            <a:pPr marL="171450" indent="-171450">
              <a:lnSpc>
                <a:spcPct val="150000"/>
              </a:lnSpc>
              <a:spcBef>
                <a:spcPts val="0"/>
              </a:spcBef>
              <a:spcAft>
                <a:spcPts val="200"/>
              </a:spcAft>
            </a:pP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 result of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that situation, power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generators switched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to diesel. Then the electric system set to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coal and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recently to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renewable energy, whereas industry switched to oil</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 </a:t>
            </a:r>
          </a:p>
          <a:p>
            <a:pPr marL="171450" indent="-171450">
              <a:lnSpc>
                <a:spcPct val="150000"/>
              </a:lnSpc>
              <a:spcBef>
                <a:spcPts val="0"/>
              </a:spcBef>
              <a:spcAft>
                <a:spcPts val="200"/>
              </a:spcAft>
            </a:pP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As a countermeasure, two onshore liquefied natural gas (LNG) regasification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terminals were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developed in a public–private partnership and since 2010 has Chile depended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on imported </a:t>
            </a:r>
            <a:r>
              <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LNG for its gas </a:t>
            </a:r>
            <a:r>
              <a:rPr lang="en-US" sz="105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supply.</a:t>
            </a:r>
            <a:endParaRPr lang="en-US" sz="105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4" name="Content Placeholder 14"/>
          <p:cNvSpPr txBox="1">
            <a:spLocks/>
          </p:cNvSpPr>
          <p:nvPr/>
        </p:nvSpPr>
        <p:spPr>
          <a:xfrm rot="16200000">
            <a:off x="8017193" y="2180957"/>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75000"/>
                    <a:lumOff val="25000"/>
                  </a:schemeClr>
                </a:solidFill>
              </a:rPr>
              <a:t>Source</a:t>
            </a:r>
            <a:r>
              <a:rPr lang="en-US" sz="500" dirty="0" smtClean="0">
                <a:solidFill>
                  <a:schemeClr val="tx1">
                    <a:lumMod val="75000"/>
                    <a:lumOff val="25000"/>
                  </a:schemeClr>
                </a:solidFill>
              </a:rPr>
              <a:t>: </a:t>
            </a:r>
            <a:r>
              <a:rPr lang="en-US" sz="500" dirty="0" err="1" smtClean="0">
                <a:solidFill>
                  <a:schemeClr val="tx1">
                    <a:lumMod val="75000"/>
                    <a:lumOff val="25000"/>
                  </a:schemeClr>
                </a:solidFill>
              </a:rPr>
              <a:t>Generación</a:t>
            </a:r>
            <a:r>
              <a:rPr lang="en-US" sz="500" dirty="0" smtClean="0">
                <a:solidFill>
                  <a:schemeClr val="tx1">
                    <a:lumMod val="75000"/>
                    <a:lumOff val="25000"/>
                  </a:schemeClr>
                </a:solidFill>
              </a:rPr>
              <a:t> </a:t>
            </a:r>
            <a:r>
              <a:rPr lang="en-US" sz="500" dirty="0" err="1" smtClean="0">
                <a:solidFill>
                  <a:schemeClr val="tx1">
                    <a:lumMod val="75000"/>
                    <a:lumOff val="25000"/>
                  </a:schemeClr>
                </a:solidFill>
              </a:rPr>
              <a:t>Bruta</a:t>
            </a:r>
            <a:r>
              <a:rPr lang="en-US" sz="500" dirty="0" smtClean="0">
                <a:solidFill>
                  <a:schemeClr val="tx1">
                    <a:lumMod val="75000"/>
                    <a:lumOff val="25000"/>
                  </a:schemeClr>
                </a:solidFill>
              </a:rPr>
              <a:t> SIC-SING – CNE.</a:t>
            </a:r>
            <a:endParaRPr lang="en-US" sz="500" dirty="0">
              <a:solidFill>
                <a:schemeClr val="tx1">
                  <a:lumMod val="75000"/>
                  <a:lumOff val="25000"/>
                </a:schemeClr>
              </a:solidFill>
            </a:endParaRPr>
          </a:p>
        </p:txBody>
      </p:sp>
      <p:sp>
        <p:nvSpPr>
          <p:cNvPr id="22" name="21 CuadroTexto"/>
          <p:cNvSpPr txBox="1"/>
          <p:nvPr/>
        </p:nvSpPr>
        <p:spPr>
          <a:xfrm>
            <a:off x="5195689" y="3851523"/>
            <a:ext cx="3659832" cy="184666"/>
          </a:xfrm>
          <a:prstGeom prst="rect">
            <a:avLst/>
          </a:prstGeom>
          <a:noFill/>
        </p:spPr>
        <p:txBody>
          <a:bodyPr wrap="square" rtlCol="0">
            <a:spAutoFit/>
          </a:bodyPr>
          <a:lstStyle/>
          <a:p>
            <a:pPr algn="r"/>
            <a:r>
              <a:rPr lang="en-US" sz="600" dirty="0" smtClean="0">
                <a:solidFill>
                  <a:schemeClr val="tx1">
                    <a:lumMod val="75000"/>
                    <a:lumOff val="25000"/>
                  </a:schemeClr>
                </a:solidFill>
              </a:rPr>
              <a:t>Others</a:t>
            </a:r>
            <a:r>
              <a:rPr lang="en-US" sz="600" dirty="0">
                <a:solidFill>
                  <a:schemeClr val="tx1">
                    <a:lumMod val="75000"/>
                    <a:lumOff val="25000"/>
                  </a:schemeClr>
                </a:solidFill>
              </a:rPr>
              <a:t>: Includes </a:t>
            </a:r>
            <a:r>
              <a:rPr lang="en-US" sz="600" dirty="0" err="1">
                <a:solidFill>
                  <a:schemeClr val="tx1">
                    <a:lumMod val="75000"/>
                    <a:lumOff val="25000"/>
                  </a:schemeClr>
                </a:solidFill>
              </a:rPr>
              <a:t>Petcoke</a:t>
            </a:r>
            <a:r>
              <a:rPr lang="en-US" sz="600" dirty="0">
                <a:solidFill>
                  <a:schemeClr val="tx1">
                    <a:lumMod val="75000"/>
                    <a:lumOff val="25000"/>
                  </a:schemeClr>
                </a:solidFill>
              </a:rPr>
              <a:t>, Cogeneration, Biomass</a:t>
            </a:r>
            <a:endParaRPr lang="es-CL" sz="900" dirty="0">
              <a:solidFill>
                <a:schemeClr val="tx1">
                  <a:lumMod val="75000"/>
                  <a:lumOff val="25000"/>
                </a:schemeClr>
              </a:solidFill>
            </a:endParaRPr>
          </a:p>
        </p:txBody>
      </p:sp>
      <p:cxnSp>
        <p:nvCxnSpPr>
          <p:cNvPr id="4" name="3 Conector recto"/>
          <p:cNvCxnSpPr/>
          <p:nvPr/>
        </p:nvCxnSpPr>
        <p:spPr>
          <a:xfrm>
            <a:off x="7219452" y="3861048"/>
            <a:ext cx="3048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9952" y="4050298"/>
            <a:ext cx="4643438" cy="674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058177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539552" y="4149080"/>
            <a:ext cx="6578600" cy="2186940"/>
          </a:xfrm>
          <a:prstGeom prst="rect">
            <a:avLst/>
          </a:prstGeom>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196750"/>
            <a:ext cx="40386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14" name="Picture 13" descr="Complemento-Logo-Gobierno-160x14px.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5" name="Content Placeholder 14"/>
          <p:cNvSpPr txBox="1">
            <a:spLocks/>
          </p:cNvSpPr>
          <p:nvPr/>
        </p:nvSpPr>
        <p:spPr>
          <a:xfrm>
            <a:off x="475928" y="1052736"/>
            <a:ext cx="8272536"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Production and Imports, 2005 - 2015</a:t>
            </a:r>
            <a:endParaRPr lang="en-US" sz="1000" b="1" dirty="0">
              <a:solidFill>
                <a:schemeClr val="bg1"/>
              </a:solidFill>
            </a:endParaRPr>
          </a:p>
        </p:txBody>
      </p:sp>
      <p:sp>
        <p:nvSpPr>
          <p:cNvPr id="18" name="Content Placeholder 14"/>
          <p:cNvSpPr txBox="1">
            <a:spLocks/>
          </p:cNvSpPr>
          <p:nvPr/>
        </p:nvSpPr>
        <p:spPr>
          <a:xfrm>
            <a:off x="467544" y="3861072"/>
            <a:ext cx="828092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Natural Gas Imports by Origin</a:t>
            </a:r>
            <a:endParaRPr lang="en-US" sz="1000" b="1" dirty="0">
              <a:solidFill>
                <a:schemeClr val="bg1"/>
              </a:solidFill>
            </a:endParaRPr>
          </a:p>
        </p:txBody>
      </p:sp>
      <p:sp>
        <p:nvSpPr>
          <p:cNvPr id="20" name="Marcador de contenido 12"/>
          <p:cNvSpPr txBox="1">
            <a:spLocks/>
          </p:cNvSpPr>
          <p:nvPr/>
        </p:nvSpPr>
        <p:spPr>
          <a:xfrm>
            <a:off x="5354563" y="3995539"/>
            <a:ext cx="2941464" cy="144016"/>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rgbClr val="4F81BD"/>
                </a:solidFill>
                <a:latin typeface="Verdana"/>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sz="1100" b="1" dirty="0" smtClean="0">
                <a:solidFill>
                  <a:schemeClr val="accent1">
                    <a:lumMod val="75000"/>
                  </a:schemeClr>
                </a:solidFill>
                <a:latin typeface="Gadugi" panose="020B0502040204020203" pitchFamily="34" charset="0"/>
                <a:cs typeface="AngsanaUPC" panose="02020603050405020304" pitchFamily="18" charset="-34"/>
              </a:rPr>
              <a:t>LNG</a:t>
            </a:r>
            <a:endParaRPr lang="es-ES" sz="1100" b="1" dirty="0">
              <a:solidFill>
                <a:schemeClr val="accent1">
                  <a:lumMod val="75000"/>
                </a:schemeClr>
              </a:solidFill>
              <a:latin typeface="Gadugi" panose="020B0502040204020203" pitchFamily="34" charset="0"/>
              <a:cs typeface="AngsanaUPC" panose="02020603050405020304" pitchFamily="18" charset="-34"/>
            </a:endParaRPr>
          </a:p>
        </p:txBody>
      </p:sp>
      <p:sp>
        <p:nvSpPr>
          <p:cNvPr id="17" name="Content Placeholder 14"/>
          <p:cNvSpPr txBox="1">
            <a:spLocks/>
          </p:cNvSpPr>
          <p:nvPr/>
        </p:nvSpPr>
        <p:spPr>
          <a:xfrm rot="16200000">
            <a:off x="-402816" y="2302361"/>
            <a:ext cx="1757488"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Balance Nacional de Energía 2015</a:t>
            </a:r>
            <a:endParaRPr lang="en-US" sz="500" dirty="0">
              <a:solidFill>
                <a:schemeClr val="tx1">
                  <a:lumMod val="65000"/>
                  <a:lumOff val="35000"/>
                </a:schemeClr>
              </a:solidFill>
            </a:endParaRPr>
          </a:p>
        </p:txBody>
      </p:sp>
      <p:sp>
        <p:nvSpPr>
          <p:cNvPr id="21" name="Content Placeholder 14"/>
          <p:cNvSpPr txBox="1">
            <a:spLocks/>
          </p:cNvSpPr>
          <p:nvPr/>
        </p:nvSpPr>
        <p:spPr>
          <a:xfrm rot="16200000">
            <a:off x="-331192" y="5166585"/>
            <a:ext cx="1774215" cy="189789"/>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a:t>
            </a:r>
            <a:r>
              <a:rPr lang="en-US" sz="500" dirty="0" err="1" smtClean="0">
                <a:solidFill>
                  <a:schemeClr val="tx1">
                    <a:lumMod val="65000"/>
                    <a:lumOff val="35000"/>
                  </a:schemeClr>
                </a:solidFill>
              </a:rPr>
              <a:t>Cámara</a:t>
            </a:r>
            <a:r>
              <a:rPr lang="en-US" sz="500" dirty="0" smtClean="0">
                <a:solidFill>
                  <a:schemeClr val="tx1">
                    <a:lumMod val="65000"/>
                    <a:lumOff val="35000"/>
                  </a:schemeClr>
                </a:solidFill>
              </a:rPr>
              <a:t> de </a:t>
            </a:r>
            <a:r>
              <a:rPr lang="en-US" sz="500" dirty="0" err="1" smtClean="0">
                <a:solidFill>
                  <a:schemeClr val="tx1">
                    <a:lumMod val="65000"/>
                    <a:lumOff val="35000"/>
                  </a:schemeClr>
                </a:solidFill>
              </a:rPr>
              <a:t>Comercio</a:t>
            </a:r>
            <a:r>
              <a:rPr lang="en-US" sz="500" dirty="0" smtClean="0">
                <a:solidFill>
                  <a:schemeClr val="tx1">
                    <a:lumMod val="65000"/>
                    <a:lumOff val="35000"/>
                  </a:schemeClr>
                </a:solidFill>
              </a:rPr>
              <a:t> de Santiago.</a:t>
            </a:r>
            <a:endParaRPr lang="en-US" sz="500" dirty="0">
              <a:solidFill>
                <a:schemeClr val="tx1">
                  <a:lumMod val="65000"/>
                  <a:lumOff val="35000"/>
                </a:schemeClr>
              </a:solidFill>
            </a:endParaRPr>
          </a:p>
        </p:txBody>
      </p:sp>
      <p:sp>
        <p:nvSpPr>
          <p:cNvPr id="16" name="Content Placeholder 12"/>
          <p:cNvSpPr txBox="1">
            <a:spLocks/>
          </p:cNvSpPr>
          <p:nvPr/>
        </p:nvSpPr>
        <p:spPr>
          <a:xfrm>
            <a:off x="4695594" y="1268760"/>
            <a:ext cx="4052870" cy="2518790"/>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100" dirty="0" smtClean="0"/>
              <a:t>Domestic natural gas is </a:t>
            </a:r>
            <a:r>
              <a:rPr lang="en-US" sz="1100" dirty="0"/>
              <a:t>produced </a:t>
            </a:r>
            <a:r>
              <a:rPr lang="en-US" sz="1100" dirty="0" smtClean="0"/>
              <a:t>in the Magallanes Region, the southernmost region of Chile, and </a:t>
            </a:r>
            <a:r>
              <a:rPr lang="en-US" sz="1100" dirty="0"/>
              <a:t>is also </a:t>
            </a:r>
            <a:r>
              <a:rPr lang="en-US" sz="1100" dirty="0" smtClean="0"/>
              <a:t>used</a:t>
            </a:r>
            <a:r>
              <a:rPr lang="en-US" sz="1100" dirty="0"/>
              <a:t> </a:t>
            </a:r>
            <a:r>
              <a:rPr lang="en-US" sz="1100" dirty="0" smtClean="0"/>
              <a:t>to </a:t>
            </a:r>
            <a:r>
              <a:rPr lang="en-US" sz="1100" dirty="0"/>
              <a:t>meet local electricity and </a:t>
            </a:r>
            <a:r>
              <a:rPr lang="en-US" sz="1100" dirty="0" smtClean="0"/>
              <a:t>heating demand.</a:t>
            </a:r>
          </a:p>
          <a:p>
            <a:pPr marL="171450" indent="-171450">
              <a:lnSpc>
                <a:spcPct val="150000"/>
              </a:lnSpc>
              <a:buFont typeface="Arial" panose="020B0604020202020204" pitchFamily="34" charset="0"/>
              <a:buChar char="•"/>
            </a:pPr>
            <a:endParaRPr lang="en-US" sz="700" dirty="0" smtClean="0"/>
          </a:p>
          <a:p>
            <a:r>
              <a:rPr lang="en-US" sz="1200" b="1" u="sng" dirty="0" smtClean="0">
                <a:solidFill>
                  <a:schemeClr val="accent1">
                    <a:lumMod val="75000"/>
                  </a:schemeClr>
                </a:solidFill>
              </a:rPr>
              <a:t>EXPORTS</a:t>
            </a:r>
            <a:r>
              <a:rPr lang="en-US" sz="1200" dirty="0" smtClean="0">
                <a:solidFill>
                  <a:schemeClr val="accent1">
                    <a:lumMod val="75000"/>
                  </a:schemeClr>
                </a:solidFill>
              </a:rPr>
              <a:t>:</a:t>
            </a:r>
          </a:p>
          <a:p>
            <a:pPr marL="171450" indent="-171450">
              <a:lnSpc>
                <a:spcPct val="150000"/>
              </a:lnSpc>
              <a:buFont typeface="Arial" panose="020B0604020202020204" pitchFamily="34" charset="0"/>
              <a:buChar char="•"/>
            </a:pPr>
            <a:r>
              <a:rPr lang="en-US" sz="1100" dirty="0" smtClean="0"/>
              <a:t>In </a:t>
            </a:r>
            <a:r>
              <a:rPr lang="en-US" sz="1100" dirty="0"/>
              <a:t>2016, </a:t>
            </a:r>
            <a:r>
              <a:rPr lang="en-US" sz="1100" dirty="0" smtClean="0"/>
              <a:t>7% </a:t>
            </a:r>
            <a:r>
              <a:rPr lang="en-US" sz="1100" dirty="0"/>
              <a:t>of the </a:t>
            </a:r>
            <a:r>
              <a:rPr lang="en-US" sz="1100" dirty="0" smtClean="0"/>
              <a:t>imported LNG was </a:t>
            </a:r>
            <a:r>
              <a:rPr lang="en-US" sz="1100" b="1" dirty="0" smtClean="0">
                <a:solidFill>
                  <a:schemeClr val="accent1"/>
                </a:solidFill>
              </a:rPr>
              <a:t>exported </a:t>
            </a:r>
            <a:r>
              <a:rPr lang="en-US" sz="1100" b="1" dirty="0">
                <a:solidFill>
                  <a:schemeClr val="accent1"/>
                </a:solidFill>
              </a:rPr>
              <a:t>to Argentina </a:t>
            </a:r>
            <a:r>
              <a:rPr lang="en-US" sz="1100" dirty="0"/>
              <a:t>via</a:t>
            </a:r>
            <a:r>
              <a:rPr lang="en-US" sz="1100" dirty="0" smtClean="0">
                <a:solidFill>
                  <a:srgbClr val="00B050"/>
                </a:solidFill>
              </a:rPr>
              <a:t> </a:t>
            </a:r>
            <a:r>
              <a:rPr lang="en-US" sz="1100" dirty="0" smtClean="0"/>
              <a:t>gas pipelines</a:t>
            </a:r>
            <a:r>
              <a:rPr lang="en-US" sz="1100" dirty="0"/>
              <a:t>. </a:t>
            </a:r>
            <a:r>
              <a:rPr lang="en-US" sz="1100" dirty="0" smtClean="0"/>
              <a:t>This </a:t>
            </a:r>
            <a:r>
              <a:rPr lang="en-US" sz="1100" dirty="0"/>
              <a:t>was the first time that Chile exported natural gas</a:t>
            </a:r>
            <a:r>
              <a:rPr lang="en-US" sz="1100" dirty="0" smtClean="0"/>
              <a:t>.</a:t>
            </a:r>
            <a:endParaRPr lang="en-US" sz="120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200" dirty="0"/>
          </a:p>
        </p:txBody>
      </p:sp>
      <p:sp>
        <p:nvSpPr>
          <p:cNvPr id="26" name="Content Placeholder 12"/>
          <p:cNvSpPr txBox="1">
            <a:spLocks/>
          </p:cNvSpPr>
          <p:nvPr/>
        </p:nvSpPr>
        <p:spPr>
          <a:xfrm>
            <a:off x="7134429" y="4221088"/>
            <a:ext cx="1712658" cy="1255237"/>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50" b="1" u="sng" dirty="0">
                <a:solidFill>
                  <a:schemeClr val="accent1">
                    <a:lumMod val="75000"/>
                  </a:schemeClr>
                </a:solidFill>
              </a:rPr>
              <a:t>SOURCES</a:t>
            </a:r>
          </a:p>
          <a:p>
            <a:pPr marL="171450" indent="-171450">
              <a:lnSpc>
                <a:spcPct val="150000"/>
              </a:lnSpc>
              <a:buFont typeface="Arial" panose="020B0604020202020204" pitchFamily="34" charset="0"/>
              <a:buChar char="•"/>
            </a:pPr>
            <a:r>
              <a:rPr lang="en-US" sz="1000" b="1" dirty="0" smtClean="0"/>
              <a:t>Piped Gas</a:t>
            </a:r>
            <a:r>
              <a:rPr lang="en-US" sz="1000" dirty="0" smtClean="0"/>
              <a:t>: Argentina</a:t>
            </a:r>
          </a:p>
          <a:p>
            <a:pPr marL="171450" indent="-171450">
              <a:lnSpc>
                <a:spcPct val="150000"/>
              </a:lnSpc>
              <a:buFont typeface="Arial" panose="020B0604020202020204" pitchFamily="34" charset="0"/>
              <a:buChar char="•"/>
            </a:pPr>
            <a:r>
              <a:rPr lang="en-US" sz="1000" b="1" dirty="0" smtClean="0">
                <a:sym typeface="Wingdings" panose="05000000000000000000" pitchFamily="2" charset="2"/>
              </a:rPr>
              <a:t>LNG</a:t>
            </a:r>
            <a:r>
              <a:rPr lang="en-US" sz="1000" dirty="0" smtClean="0">
                <a:sym typeface="Wingdings" panose="05000000000000000000" pitchFamily="2" charset="2"/>
              </a:rPr>
              <a:t>: </a:t>
            </a:r>
          </a:p>
          <a:p>
            <a:pPr>
              <a:lnSpc>
                <a:spcPct val="150000"/>
              </a:lnSpc>
            </a:pPr>
            <a:r>
              <a:rPr lang="en-US" sz="1000" dirty="0" smtClean="0">
                <a:sym typeface="Wingdings" panose="05000000000000000000" pitchFamily="2" charset="2"/>
              </a:rPr>
              <a:t>    Other countries</a:t>
            </a:r>
            <a:endParaRPr lang="en-US" sz="1050" dirty="0"/>
          </a:p>
        </p:txBody>
      </p:sp>
      <p:sp>
        <p:nvSpPr>
          <p:cNvPr id="4" name="3 Rectángulo"/>
          <p:cNvSpPr/>
          <p:nvPr/>
        </p:nvSpPr>
        <p:spPr>
          <a:xfrm>
            <a:off x="6624228" y="4077072"/>
            <a:ext cx="3960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25 CuadroTexto"/>
          <p:cNvSpPr txBox="1"/>
          <p:nvPr/>
        </p:nvSpPr>
        <p:spPr>
          <a:xfrm>
            <a:off x="4283968" y="2462699"/>
            <a:ext cx="540065" cy="246221"/>
          </a:xfrm>
          <a:prstGeom prst="rect">
            <a:avLst/>
          </a:prstGeom>
          <a:noFill/>
        </p:spPr>
        <p:txBody>
          <a:bodyPr wrap="square" rtlCol="0">
            <a:spAutoFit/>
          </a:bodyPr>
          <a:lstStyle/>
          <a:p>
            <a:r>
              <a:rPr lang="es-CL" sz="1000" dirty="0">
                <a:solidFill>
                  <a:schemeClr val="tx1">
                    <a:lumMod val="75000"/>
                    <a:lumOff val="25000"/>
                  </a:schemeClr>
                </a:solidFill>
              </a:rPr>
              <a:t>7</a:t>
            </a:r>
            <a:r>
              <a:rPr lang="es-CL" sz="1000" dirty="0" smtClean="0">
                <a:solidFill>
                  <a:schemeClr val="tx1">
                    <a:lumMod val="75000"/>
                    <a:lumOff val="25000"/>
                  </a:schemeClr>
                </a:solidFill>
              </a:rPr>
              <a:t>8%</a:t>
            </a:r>
            <a:endParaRPr lang="es-ES" sz="1000" dirty="0">
              <a:solidFill>
                <a:schemeClr val="tx1">
                  <a:lumMod val="75000"/>
                  <a:lumOff val="25000"/>
                </a:schemeClr>
              </a:solidFill>
            </a:endParaRPr>
          </a:p>
        </p:txBody>
      </p:sp>
      <p:sp>
        <p:nvSpPr>
          <p:cNvPr id="22" name="25 CuadroTexto"/>
          <p:cNvSpPr txBox="1"/>
          <p:nvPr/>
        </p:nvSpPr>
        <p:spPr>
          <a:xfrm>
            <a:off x="4319967" y="2894747"/>
            <a:ext cx="540065" cy="246221"/>
          </a:xfrm>
          <a:prstGeom prst="rect">
            <a:avLst/>
          </a:prstGeom>
          <a:noFill/>
        </p:spPr>
        <p:txBody>
          <a:bodyPr wrap="square" rtlCol="0">
            <a:spAutoFit/>
          </a:bodyPr>
          <a:lstStyle/>
          <a:p>
            <a:r>
              <a:rPr lang="es-CL" sz="1000" dirty="0" smtClean="0">
                <a:solidFill>
                  <a:schemeClr val="tx1">
                    <a:lumMod val="75000"/>
                    <a:lumOff val="25000"/>
                  </a:schemeClr>
                </a:solidFill>
              </a:rPr>
              <a:t>22%</a:t>
            </a:r>
            <a:endParaRPr lang="es-ES" sz="1000" dirty="0">
              <a:solidFill>
                <a:schemeClr val="tx1">
                  <a:lumMod val="75000"/>
                  <a:lumOff val="25000"/>
                </a:schemeClr>
              </a:solidFill>
            </a:endParaRPr>
          </a:p>
        </p:txBody>
      </p:sp>
      <p:sp>
        <p:nvSpPr>
          <p:cNvPr id="23" name="12 Cerrar llave"/>
          <p:cNvSpPr/>
          <p:nvPr/>
        </p:nvSpPr>
        <p:spPr>
          <a:xfrm>
            <a:off x="4283968" y="2276872"/>
            <a:ext cx="72008" cy="647438"/>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4" name="12 Cerrar llave"/>
          <p:cNvSpPr/>
          <p:nvPr/>
        </p:nvSpPr>
        <p:spPr>
          <a:xfrm>
            <a:off x="4283968" y="2924944"/>
            <a:ext cx="72008" cy="216024"/>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83986024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14"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graphicFrame>
        <p:nvGraphicFramePr>
          <p:cNvPr id="89" name="88 Tabla"/>
          <p:cNvGraphicFramePr>
            <a:graphicFrameLocks noGrp="1"/>
          </p:cNvGraphicFramePr>
          <p:nvPr>
            <p:extLst>
              <p:ext uri="{D42A27DB-BD31-4B8C-83A1-F6EECF244321}">
                <p14:modId xmlns:p14="http://schemas.microsoft.com/office/powerpoint/2010/main" val="3425187001"/>
              </p:ext>
            </p:extLst>
          </p:nvPr>
        </p:nvGraphicFramePr>
        <p:xfrm>
          <a:off x="2737366" y="1248035"/>
          <a:ext cx="6011098" cy="2108956"/>
        </p:xfrm>
        <a:graphic>
          <a:graphicData uri="http://schemas.openxmlformats.org/drawingml/2006/table">
            <a:tbl>
              <a:tblPr>
                <a:tableStyleId>{3B4B98B0-60AC-42C2-AFA5-B58CD77FA1E5}</a:tableStyleId>
              </a:tblPr>
              <a:tblGrid>
                <a:gridCol w="1258570"/>
                <a:gridCol w="888250"/>
                <a:gridCol w="572486"/>
                <a:gridCol w="3291792"/>
              </a:tblGrid>
              <a:tr h="396000">
                <a:tc>
                  <a:txBody>
                    <a:bodyPr/>
                    <a:lstStyle/>
                    <a:p>
                      <a:pPr marL="72000" algn="ctr" fontAlgn="ctr"/>
                      <a:r>
                        <a:rPr lang="en-CA" sz="1100" b="1" u="none" strike="noStrike" noProof="0" dirty="0" smtClean="0">
                          <a:solidFill>
                            <a:schemeClr val="bg1"/>
                          </a:solidFill>
                          <a:effectLst/>
                          <a:latin typeface="+mn-lt"/>
                          <a:ea typeface="Verdana" panose="020B0604030504040204" pitchFamily="34" charset="0"/>
                          <a:cs typeface="Verdana" panose="020B0604030504040204" pitchFamily="34" charset="0"/>
                        </a:rPr>
                        <a:t>Transnational</a:t>
                      </a: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 </a:t>
                      </a:r>
                    </a:p>
                    <a:p>
                      <a:pPr marL="72000" algn="ctr" fontAlgn="ct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Gas Pipeline</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100" b="1" u="none" strike="noStrike" noProof="0" dirty="0" smtClean="0">
                          <a:solidFill>
                            <a:schemeClr val="bg1"/>
                          </a:solidFill>
                          <a:effectLst/>
                          <a:latin typeface="+mn-lt"/>
                          <a:ea typeface="Verdana" panose="020B0604030504040204" pitchFamily="34" charset="0"/>
                          <a:cs typeface="Verdana" panose="020B0604030504040204" pitchFamily="34" charset="0"/>
                        </a:rPr>
                        <a:t>Capacity</a:t>
                      </a: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
                      </a:r>
                      <a:b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b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[mcm/d]</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100" b="1" u="none" strike="noStrike" noProof="0" dirty="0" smtClean="0">
                          <a:solidFill>
                            <a:schemeClr val="bg1"/>
                          </a:solidFill>
                          <a:effectLst/>
                          <a:latin typeface="+mn-lt"/>
                          <a:ea typeface="Verdana" panose="020B0604030504040204" pitchFamily="34" charset="0"/>
                          <a:cs typeface="Verdana" panose="020B0604030504040204" pitchFamily="34" charset="0"/>
                        </a:rPr>
                        <a:t>Length</a:t>
                      </a: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
                      </a:r>
                      <a:b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br>
                      <a:r>
                        <a:rPr lang="en-CA" sz="1100" b="1" u="none" strike="noStrike" dirty="0" smtClean="0">
                          <a:solidFill>
                            <a:schemeClr val="bg1"/>
                          </a:solidFill>
                          <a:effectLst/>
                          <a:latin typeface="+mn-lt"/>
                          <a:ea typeface="Verdana" panose="020B0604030504040204" pitchFamily="34" charset="0"/>
                          <a:cs typeface="Verdana" panose="020B0604030504040204" pitchFamily="34" charset="0"/>
                        </a:rPr>
                        <a:t>[km]</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CA" sz="1100" b="1" i="0" u="none" strike="noStrike" noProof="0" dirty="0" smtClean="0">
                          <a:solidFill>
                            <a:schemeClr val="bg1"/>
                          </a:solidFill>
                          <a:effectLst/>
                          <a:latin typeface="+mn-lt"/>
                          <a:ea typeface="Verdana" panose="020B0604030504040204" pitchFamily="34" charset="0"/>
                          <a:cs typeface="Verdana" panose="020B0604030504040204" pitchFamily="34" charset="0"/>
                        </a:rPr>
                        <a:t>Operation</a:t>
                      </a:r>
                      <a:r>
                        <a:rPr lang="en-CA" sz="1100" b="1" i="0" u="none" strike="noStrike" dirty="0" smtClean="0">
                          <a:solidFill>
                            <a:schemeClr val="bg1"/>
                          </a:solidFill>
                          <a:effectLst/>
                          <a:latin typeface="+mn-lt"/>
                          <a:ea typeface="Verdana" panose="020B0604030504040204" pitchFamily="34" charset="0"/>
                          <a:cs typeface="Verdana" panose="020B0604030504040204" pitchFamily="34" charset="0"/>
                        </a:rPr>
                        <a:t> Status for Gas Imports/Exports</a:t>
                      </a:r>
                      <a:endParaRPr lang="en-CA" sz="1100" b="1" i="0" u="none" strike="noStrike" dirty="0">
                        <a:solidFill>
                          <a:schemeClr val="bg1"/>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r>
              <a:tr h="288032">
                <a:tc>
                  <a:txBody>
                    <a:bodyPr/>
                    <a:lstStyle/>
                    <a:p>
                      <a:pPr marL="72000" algn="l" fontAlgn="ctr"/>
                      <a:r>
                        <a:rPr lang="en-CA" sz="110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Norandino</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7.8</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1056</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Operational since</a:t>
                      </a:r>
                      <a:r>
                        <a:rPr lang="en-CA" sz="1100" b="0" i="0" u="none" strike="noStrike" kern="1200"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2016</a:t>
                      </a:r>
                      <a:r>
                        <a:rPr lang="en-CA" sz="110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solely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exports to Argentina</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r>
              <a:tr h="288032">
                <a:tc>
                  <a:txBody>
                    <a:bodyPr/>
                    <a:lstStyle/>
                    <a:p>
                      <a:pPr marL="72000" algn="l" fontAlgn="ctr"/>
                      <a:r>
                        <a:rPr lang="en-CA" sz="110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GasAndes</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10.8</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541</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CA" sz="1100" b="0" i="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Operational as at 2017 exclusively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exports</a:t>
                      </a:r>
                      <a:r>
                        <a:rPr lang="en-CA" sz="1100" b="0" i="0" u="none" strike="noStrike"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to Argentina</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r>
              <a:tr h="360040">
                <a:tc>
                  <a:txBody>
                    <a:bodyPr/>
                    <a:lstStyle/>
                    <a:p>
                      <a:pPr marL="72000" algn="l"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Gas </a:t>
                      </a:r>
                      <a:r>
                        <a:rPr lang="en-CA" sz="110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Pacífico</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6.0</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674</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minimum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quantities imported from Argentina and </a:t>
                      </a:r>
                      <a:r>
                        <a:rPr lang="en-CA" sz="1100" b="0" i="0" u="none" strike="noStrike" baseline="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for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the last swap</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r>
              <a:tr h="360040">
                <a:tc>
                  <a:txBody>
                    <a:bodyPr/>
                    <a:lstStyle/>
                    <a:p>
                      <a:pPr marL="72000" algn="l" fontAlgn="ctr"/>
                      <a:r>
                        <a:rPr lang="en-CA" sz="1100" b="0" i="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Cóndor-Posesión</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2.0</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9</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imports from Argentina</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0040">
                <a:tc>
                  <a:txBody>
                    <a:bodyPr/>
                    <a:lstStyle/>
                    <a:p>
                      <a:pPr marL="72000" algn="l" fontAlgn="ctr"/>
                      <a:r>
                        <a:rPr lang="en-CA" sz="1100" b="0" i="0" u="none" strike="noStrike"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Cóndor-Posesión</a:t>
                      </a: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2</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2.5</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algn="ctr" fontAlgn="ctr"/>
                      <a:r>
                        <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9</a:t>
                      </a:r>
                      <a:endParaRPr lang="en-CA" sz="1100" b="0" i="0" u="none" strike="noStrike"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CA" sz="1100" b="0" i="0" u="none" strike="noStrike" kern="1200"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Sporadic operation for </a:t>
                      </a:r>
                      <a:r>
                        <a:rPr lang="en-CA" sz="1100" b="0" i="0" u="none" strike="noStrike" noProof="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imports from Argentina</a:t>
                      </a:r>
                      <a:endParaRPr lang="en-CA" sz="1100" b="0" i="0" u="none" strike="noStrike" dirty="0" smtClean="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F1F8"/>
                    </a:solidFill>
                  </a:tcPr>
                </a:tc>
              </a:tr>
            </a:tbl>
          </a:graphicData>
        </a:graphic>
      </p:graphicFrame>
      <p:sp>
        <p:nvSpPr>
          <p:cNvPr id="95" name="Content Placeholder 12"/>
          <p:cNvSpPr txBox="1">
            <a:spLocks/>
          </p:cNvSpPr>
          <p:nvPr/>
        </p:nvSpPr>
        <p:spPr>
          <a:xfrm>
            <a:off x="2756044" y="3331102"/>
            <a:ext cx="5472608" cy="372364"/>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1050" dirty="0" smtClean="0"/>
              <a:t>To </a:t>
            </a:r>
            <a:r>
              <a:rPr lang="en-US" sz="1050" dirty="0"/>
              <a:t>date there are </a:t>
            </a:r>
            <a:r>
              <a:rPr lang="en-US" sz="1050" dirty="0" smtClean="0"/>
              <a:t>no transnational pipeline projects</a:t>
            </a:r>
            <a:r>
              <a:rPr lang="en-US" sz="1050" dirty="0"/>
              <a:t>.</a:t>
            </a: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smtClean="0">
              <a:sym typeface="Wingdings" panose="05000000000000000000" pitchFamily="2" charset="2"/>
            </a:endParaRPr>
          </a:p>
          <a:p>
            <a:pPr marL="285750" indent="-285750">
              <a:lnSpc>
                <a:spcPct val="150000"/>
              </a:lnSpc>
              <a:buFont typeface="Arial" panose="020B0604020202020204" pitchFamily="34" charset="0"/>
              <a:buChar char="•"/>
            </a:pPr>
            <a:endParaRPr lang="en-US" sz="1050" dirty="0"/>
          </a:p>
        </p:txBody>
      </p:sp>
      <p:graphicFrame>
        <p:nvGraphicFramePr>
          <p:cNvPr id="3" name="2 Tabla"/>
          <p:cNvGraphicFramePr>
            <a:graphicFrameLocks noGrp="1"/>
          </p:cNvGraphicFramePr>
          <p:nvPr>
            <p:extLst>
              <p:ext uri="{D42A27DB-BD31-4B8C-83A1-F6EECF244321}">
                <p14:modId xmlns:p14="http://schemas.microsoft.com/office/powerpoint/2010/main" val="1643925226"/>
              </p:ext>
            </p:extLst>
          </p:nvPr>
        </p:nvGraphicFramePr>
        <p:xfrm>
          <a:off x="2737366" y="3922521"/>
          <a:ext cx="6010425" cy="1836000"/>
        </p:xfrm>
        <a:graphic>
          <a:graphicData uri="http://schemas.openxmlformats.org/drawingml/2006/table">
            <a:tbl>
              <a:tblPr>
                <a:tableStyleId>{5C22544A-7EE6-4342-B048-85BDC9FD1C3A}</a:tableStyleId>
              </a:tblPr>
              <a:tblGrid>
                <a:gridCol w="912585"/>
                <a:gridCol w="2164523"/>
                <a:gridCol w="1717455"/>
                <a:gridCol w="1215862"/>
              </a:tblGrid>
              <a:tr h="396000">
                <a:tc>
                  <a:txBody>
                    <a:bodyPr/>
                    <a:lstStyle/>
                    <a:p>
                      <a:pPr algn="ctr" fontAlgn="ctr"/>
                      <a:r>
                        <a:rPr lang="es-CL" sz="1100" b="1" i="0" u="none" strike="noStrike" dirty="0" smtClean="0">
                          <a:solidFill>
                            <a:schemeClr val="bg1"/>
                          </a:solidFill>
                          <a:effectLst/>
                          <a:latin typeface="+mn-lt"/>
                        </a:rPr>
                        <a:t>Status</a:t>
                      </a:r>
                      <a:endParaRPr lang="es-ES" sz="1100" b="1" i="0" u="none" strike="noStrike" dirty="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s-ES" sz="1100" b="1" u="none" strike="noStrike" dirty="0">
                          <a:solidFill>
                            <a:schemeClr val="bg1"/>
                          </a:solidFill>
                          <a:effectLst/>
                          <a:latin typeface="+mn-lt"/>
                        </a:rPr>
                        <a:t>Terminal</a:t>
                      </a:r>
                      <a:endParaRPr lang="es-ES" sz="1100" b="1" i="0" u="none" strike="noStrike" dirty="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algn="ctr" fontAlgn="ctr"/>
                      <a:r>
                        <a:rPr lang="es-ES" sz="1100" b="1" u="none" strike="noStrike" dirty="0">
                          <a:solidFill>
                            <a:schemeClr val="bg1"/>
                          </a:solidFill>
                          <a:effectLst/>
                          <a:latin typeface="+mn-lt"/>
                        </a:rPr>
                        <a:t>Regasification </a:t>
                      </a:r>
                      <a:r>
                        <a:rPr lang="es-ES" sz="1100" b="1" u="none" strike="noStrike" dirty="0" smtClean="0">
                          <a:solidFill>
                            <a:schemeClr val="bg1"/>
                          </a:solidFill>
                          <a:effectLst/>
                          <a:latin typeface="+mn-lt"/>
                        </a:rPr>
                        <a:t>Capacity</a:t>
                      </a:r>
                    </a:p>
                    <a:p>
                      <a:pPr marL="0" marR="0" indent="0" algn="ctr" defTabSz="914400" rtl="0" eaLnBrk="1" fontAlgn="ctr" latinLnBrk="0" hangingPunct="1">
                        <a:lnSpc>
                          <a:spcPct val="100000"/>
                        </a:lnSpc>
                        <a:spcBef>
                          <a:spcPts val="0"/>
                        </a:spcBef>
                        <a:spcAft>
                          <a:spcPts val="0"/>
                        </a:spcAft>
                        <a:buClrTx/>
                        <a:buSzTx/>
                        <a:buFontTx/>
                        <a:buNone/>
                        <a:tabLst/>
                        <a:defRPr/>
                      </a:pPr>
                      <a:r>
                        <a:rPr lang="es-CL" sz="1100" b="1" i="0" u="none" strike="noStrike" dirty="0" smtClean="0">
                          <a:solidFill>
                            <a:schemeClr val="bg1"/>
                          </a:solidFill>
                          <a:effectLst/>
                          <a:latin typeface="+mn-lt"/>
                        </a:rPr>
                        <a:t>[</a:t>
                      </a:r>
                      <a:r>
                        <a:rPr lang="es-ES" sz="1100" b="1" i="0" u="none" strike="noStrike" dirty="0" smtClean="0">
                          <a:solidFill>
                            <a:schemeClr val="bg1"/>
                          </a:solidFill>
                          <a:effectLst/>
                          <a:latin typeface="+mn-lt"/>
                        </a:rPr>
                        <a:t>mcm</a:t>
                      </a:r>
                      <a:r>
                        <a:rPr lang="es-ES" sz="1100" b="1" u="none" strike="noStrike" dirty="0" smtClean="0">
                          <a:solidFill>
                            <a:schemeClr val="bg1"/>
                          </a:solidFill>
                          <a:effectLst/>
                          <a:latin typeface="+mn-lt"/>
                        </a:rPr>
                        <a:t>/d</a:t>
                      </a:r>
                      <a:r>
                        <a:rPr lang="es-ES" sz="1100" b="1" i="0" u="none" strike="noStrike" dirty="0">
                          <a:solidFill>
                            <a:schemeClr val="bg1"/>
                          </a:solidFill>
                          <a:effectLst/>
                          <a:latin typeface="+mn-lt"/>
                        </a:rPr>
                        <a:t>]</a:t>
                      </a:r>
                      <a:endParaRPr lang="es-ES" sz="1100" b="1" i="0" u="none" strike="noStrike" dirty="0" smtClean="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100" b="1" i="0" u="none" strike="noStrike" dirty="0" smtClean="0">
                          <a:solidFill>
                            <a:schemeClr val="bg1"/>
                          </a:solidFill>
                          <a:effectLst/>
                          <a:latin typeface="+mn-lt"/>
                        </a:rPr>
                        <a:t>Date of Operation</a:t>
                      </a:r>
                      <a:endParaRPr lang="es-ES" sz="1100" b="1" i="0" u="none" strike="noStrike" dirty="0" smtClean="0">
                        <a:solidFill>
                          <a:schemeClr val="bg1"/>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solidFill>
                  </a:tcPr>
                </a:tc>
              </a:tr>
              <a:tr h="288000">
                <a:tc rowSpan="2">
                  <a:txBody>
                    <a:bodyPr/>
                    <a:lstStyle/>
                    <a:p>
                      <a:pPr marL="72000" algn="l" defTabSz="914400" rtl="0" eaLnBrk="1" fontAlgn="ctr" latinLnBrk="0" hangingPunct="1"/>
                      <a:r>
                        <a:rPr lang="es-CL" sz="1100" b="1"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Existent</a:t>
                      </a:r>
                      <a:endParaRPr lang="es-ES" sz="1100" b="1"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72000" algn="l" defTabSz="914400" rtl="0" eaLnBrk="1" fontAlgn="ctr" latinLnBrk="0" hangingPunct="1"/>
                      <a:r>
                        <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rPr>
                        <a:t>Mejillones LNG</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ES" sz="1100" u="none" strike="noStrike" dirty="0" smtClean="0">
                          <a:solidFill>
                            <a:schemeClr val="tx1">
                              <a:lumMod val="85000"/>
                              <a:lumOff val="15000"/>
                            </a:schemeClr>
                          </a:solidFill>
                          <a:effectLst/>
                          <a:latin typeface="+mn-lt"/>
                        </a:rPr>
                        <a:t>5.5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100" b="0" i="0" u="none" strike="noStrike" dirty="0" err="1" smtClean="0">
                          <a:solidFill>
                            <a:schemeClr val="tx1">
                              <a:lumMod val="85000"/>
                              <a:lumOff val="15000"/>
                            </a:schemeClr>
                          </a:solidFill>
                          <a:effectLst/>
                          <a:latin typeface="+mn-lt"/>
                        </a:rPr>
                        <a:t>July</a:t>
                      </a:r>
                      <a:r>
                        <a:rPr lang="es-CL" sz="1100" b="0" i="0" u="none" strike="noStrike" dirty="0" smtClean="0">
                          <a:solidFill>
                            <a:schemeClr val="tx1">
                              <a:lumMod val="85000"/>
                              <a:lumOff val="15000"/>
                            </a:schemeClr>
                          </a:solidFill>
                          <a:effectLst/>
                          <a:latin typeface="+mn-lt"/>
                        </a:rPr>
                        <a:t> 2009</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72000" algn="l" defTabSz="914400" rtl="0" eaLnBrk="1" fontAlgn="ctr" latinLnBrk="0" hangingPunct="1"/>
                      <a:r>
                        <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rPr>
                        <a:t>Quintero LNG</a:t>
                      </a: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ES" sz="1100" u="none" strike="noStrike" dirty="0" smtClean="0">
                          <a:solidFill>
                            <a:schemeClr val="tx1">
                              <a:lumMod val="85000"/>
                              <a:lumOff val="15000"/>
                            </a:schemeClr>
                          </a:solidFill>
                          <a:effectLst/>
                          <a:latin typeface="+mn-lt"/>
                        </a:rPr>
                        <a:t>15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100" b="0" i="0" u="none" strike="noStrike" dirty="0" smtClean="0">
                          <a:solidFill>
                            <a:schemeClr val="tx1">
                              <a:lumMod val="85000"/>
                              <a:lumOff val="15000"/>
                            </a:schemeClr>
                          </a:solidFill>
                          <a:effectLst/>
                          <a:latin typeface="+mn-lt"/>
                        </a:rPr>
                        <a:t>June</a:t>
                      </a:r>
                      <a:r>
                        <a:rPr lang="es-CL" sz="1100" b="0" i="0" u="none" strike="noStrike" baseline="0" dirty="0" smtClean="0">
                          <a:solidFill>
                            <a:schemeClr val="tx1">
                              <a:lumMod val="85000"/>
                              <a:lumOff val="15000"/>
                            </a:schemeClr>
                          </a:solidFill>
                          <a:effectLst/>
                          <a:latin typeface="+mn-lt"/>
                        </a:rPr>
                        <a:t> </a:t>
                      </a:r>
                      <a:r>
                        <a:rPr lang="es-CL" sz="1100" b="0" i="0" u="none" strike="noStrike" dirty="0" smtClean="0">
                          <a:solidFill>
                            <a:schemeClr val="tx1">
                              <a:lumMod val="85000"/>
                              <a:lumOff val="15000"/>
                            </a:schemeClr>
                          </a:solidFill>
                          <a:effectLst/>
                          <a:latin typeface="+mn-lt"/>
                        </a:rPr>
                        <a:t>2010</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288000">
                <a:tc rowSpan="3">
                  <a:txBody>
                    <a:bodyPr/>
                    <a:lstStyle/>
                    <a:p>
                      <a:pPr marL="72000" algn="l" defTabSz="914400" rtl="0" eaLnBrk="1" fontAlgn="ctr" latinLnBrk="0" hangingPunct="1"/>
                      <a:r>
                        <a:rPr lang="es-CL" sz="1100" b="1"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Projected</a:t>
                      </a:r>
                      <a:endParaRPr lang="es-ES" sz="1100" b="1"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72000" algn="l" defTabSz="914400" rtl="0" eaLnBrk="1" fontAlgn="ctr" latinLnBrk="0" hangingPunct="1"/>
                      <a:r>
                        <a:rPr lang="es-CL" sz="110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Andes LNG</a:t>
                      </a:r>
                      <a:endPar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100" b="0" i="0" u="none" strike="noStrike" dirty="0" smtClean="0">
                          <a:solidFill>
                            <a:schemeClr val="tx1">
                              <a:lumMod val="85000"/>
                              <a:lumOff val="15000"/>
                            </a:schemeClr>
                          </a:solidFill>
                          <a:effectLst/>
                          <a:latin typeface="+mn-lt"/>
                        </a:rPr>
                        <a:t>10</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100" b="0" i="0" u="none" strike="noStrike" dirty="0" smtClean="0">
                          <a:solidFill>
                            <a:schemeClr val="tx1">
                              <a:lumMod val="85000"/>
                              <a:lumOff val="15000"/>
                            </a:schemeClr>
                          </a:solidFill>
                          <a:effectLst/>
                          <a:latin typeface="+mn-lt"/>
                        </a:rPr>
                        <a:t>2020</a:t>
                      </a:r>
                      <a:endParaRPr lang="es-ES" sz="110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72000" algn="l" defTabSz="914400" rtl="0" eaLnBrk="1" fontAlgn="ctr" latinLnBrk="0" hangingPunct="1"/>
                      <a:r>
                        <a:rPr lang="es-CL" sz="110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LNG</a:t>
                      </a:r>
                      <a:r>
                        <a:rPr lang="es-CL" sz="1100" u="none" strike="noStrike" kern="1200" baseline="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 Penco-</a:t>
                      </a:r>
                      <a:r>
                        <a:rPr lang="es-CL" sz="1100" u="none" strike="noStrike" kern="1200" baseline="0" dirty="0" err="1" smtClean="0">
                          <a:solidFill>
                            <a:schemeClr val="tx1">
                              <a:lumMod val="85000"/>
                              <a:lumOff val="15000"/>
                            </a:schemeClr>
                          </a:solidFill>
                          <a:effectLst/>
                          <a:latin typeface="+mn-lt"/>
                          <a:ea typeface="Verdana" panose="020B0604030504040204" pitchFamily="34" charset="0"/>
                          <a:cs typeface="Verdana" panose="020B0604030504040204" pitchFamily="34" charset="0"/>
                        </a:rPr>
                        <a:t>Lirquén</a:t>
                      </a:r>
                      <a:endPar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algn="ctr" fontAlgn="ctr"/>
                      <a:r>
                        <a:rPr lang="es-CL" sz="1100" b="0" i="0" u="none" strike="noStrike" dirty="0" smtClean="0">
                          <a:solidFill>
                            <a:schemeClr val="tx1">
                              <a:lumMod val="85000"/>
                              <a:lumOff val="15000"/>
                            </a:schemeClr>
                          </a:solidFill>
                          <a:effectLst/>
                          <a:latin typeface="+mn-lt"/>
                        </a:rPr>
                        <a:t>15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228600" marR="0" indent="-228600" algn="ctr" defTabSz="914400" rtl="0" eaLnBrk="1" fontAlgn="ctr" latinLnBrk="0" hangingPunct="1">
                        <a:lnSpc>
                          <a:spcPct val="100000"/>
                        </a:lnSpc>
                        <a:spcBef>
                          <a:spcPts val="0"/>
                        </a:spcBef>
                        <a:spcAft>
                          <a:spcPts val="0"/>
                        </a:spcAft>
                        <a:buClrTx/>
                        <a:buSzTx/>
                        <a:buFontTx/>
                        <a:buAutoNum type="arabicPlain" startAt="2020"/>
                        <a:tabLst/>
                        <a:defRPr/>
                      </a:pPr>
                      <a:r>
                        <a:rPr lang="es-CL" sz="1100" b="0" i="0" u="none" strike="noStrike" dirty="0" smtClean="0">
                          <a:solidFill>
                            <a:schemeClr val="tx1">
                              <a:lumMod val="85000"/>
                              <a:lumOff val="15000"/>
                            </a:schemeClr>
                          </a:solidFill>
                          <a:effectLst/>
                          <a:latin typeface="+mn-lt"/>
                        </a:rPr>
                        <a:t> (</a:t>
                      </a:r>
                      <a:r>
                        <a:rPr lang="es-CL" sz="1100" b="0" i="0" u="none" strike="noStrike" dirty="0" err="1" smtClean="0">
                          <a:solidFill>
                            <a:schemeClr val="tx1">
                              <a:lumMod val="85000"/>
                              <a:lumOff val="15000"/>
                            </a:schemeClr>
                          </a:solidFill>
                          <a:effectLst/>
                          <a:latin typeface="+mn-lt"/>
                        </a:rPr>
                        <a:t>estimated</a:t>
                      </a:r>
                      <a:r>
                        <a:rPr lang="es-CL" sz="1100" b="0" i="0" u="none" strike="noStrike" dirty="0" smtClean="0">
                          <a:solidFill>
                            <a:schemeClr val="tx1">
                              <a:lumMod val="85000"/>
                              <a:lumOff val="15000"/>
                            </a:schemeClr>
                          </a:solidFill>
                          <a:effectLst/>
                          <a:latin typeface="+mn-lt"/>
                        </a:rPr>
                        <a:t>)</a:t>
                      </a:r>
                      <a:endParaRPr lang="es-ES" sz="110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r>
              <a:tr h="288000">
                <a:tc vMerge="1">
                  <a:txBody>
                    <a:bodyPr/>
                    <a:lstStyle/>
                    <a:p>
                      <a:pPr marL="72000" algn="l" defTabSz="914400" rtl="0" eaLnBrk="1" fontAlgn="ctr" latinLnBrk="0" hangingPunct="1"/>
                      <a:endParaRPr lang="es-ES" sz="105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CF1F8"/>
                    </a:solidFill>
                  </a:tcPr>
                </a:tc>
                <a:tc>
                  <a:txBody>
                    <a:bodyPr/>
                    <a:lstStyle/>
                    <a:p>
                      <a:pPr marL="72000" algn="l" defTabSz="914400" rtl="0" eaLnBrk="1" fontAlgn="ctr" latinLnBrk="0" hangingPunct="1"/>
                      <a:r>
                        <a:rPr lang="es-CL" sz="1100" u="none" strike="noStrike" kern="1200" dirty="0" smtClean="0">
                          <a:solidFill>
                            <a:schemeClr val="tx1">
                              <a:lumMod val="85000"/>
                              <a:lumOff val="15000"/>
                            </a:schemeClr>
                          </a:solidFill>
                          <a:effectLst/>
                          <a:latin typeface="+mn-lt"/>
                          <a:ea typeface="Verdana" panose="020B0604030504040204" pitchFamily="34" charset="0"/>
                          <a:cs typeface="Verdana" panose="020B0604030504040204" pitchFamily="34" charset="0"/>
                        </a:rPr>
                        <a:t>Talcahuano LNG</a:t>
                      </a:r>
                      <a:endParaRPr lang="es-ES" sz="1100" u="none" strike="noStrike" kern="1200" dirty="0">
                        <a:solidFill>
                          <a:schemeClr val="tx1">
                            <a:lumMod val="85000"/>
                            <a:lumOff val="15000"/>
                          </a:schemeClr>
                        </a:solidFill>
                        <a:effectLst/>
                        <a:latin typeface="+mn-lt"/>
                        <a:ea typeface="Verdana" panose="020B0604030504040204" pitchFamily="34" charset="0"/>
                        <a:cs typeface="Verdana" panose="020B0604030504040204" pitchFamily="34" charset="0"/>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fontAlgn="ctr"/>
                      <a:r>
                        <a:rPr lang="es-CL" sz="1100" b="0" i="0" u="none" strike="noStrike" dirty="0" smtClean="0">
                          <a:solidFill>
                            <a:schemeClr val="tx1">
                              <a:lumMod val="85000"/>
                              <a:lumOff val="15000"/>
                            </a:schemeClr>
                          </a:solidFill>
                          <a:effectLst/>
                          <a:latin typeface="+mn-lt"/>
                        </a:rPr>
                        <a:t>8.5</a:t>
                      </a:r>
                      <a:endParaRPr lang="es-ES" sz="1100" b="0" i="0" u="none" strike="noStrike" dirty="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s-CL" sz="1100" b="0" i="0" u="none" strike="noStrike" dirty="0" smtClean="0">
                          <a:solidFill>
                            <a:schemeClr val="tx1">
                              <a:lumMod val="85000"/>
                              <a:lumOff val="15000"/>
                            </a:schemeClr>
                          </a:solidFill>
                          <a:effectLst/>
                          <a:latin typeface="+mn-lt"/>
                        </a:rPr>
                        <a:t>2019</a:t>
                      </a:r>
                      <a:endParaRPr lang="es-ES" sz="1100" b="0" i="0" u="none" strike="noStrike" dirty="0" smtClean="0">
                        <a:solidFill>
                          <a:schemeClr val="tx1">
                            <a:lumMod val="85000"/>
                            <a:lumOff val="15000"/>
                          </a:schemeClr>
                        </a:solidFill>
                        <a:effectLst/>
                        <a:latin typeface="+mn-lt"/>
                      </a:endParaRPr>
                    </a:p>
                  </a:txBody>
                  <a:tcPr marL="9525" marR="9525" marT="9525"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r>
            </a:tbl>
          </a:graphicData>
        </a:graphic>
      </p:graphicFrame>
      <p:pic>
        <p:nvPicPr>
          <p:cNvPr id="13" name="12 Imagen"/>
          <p:cNvPicPr>
            <a:picLocks noChangeAspect="1"/>
          </p:cNvPicPr>
          <p:nvPr/>
        </p:nvPicPr>
        <p:blipFill rotWithShape="1">
          <a:blip r:embed="rId4" cstate="print">
            <a:extLst>
              <a:ext uri="{28A0092B-C50C-407E-A947-70E740481C1C}">
                <a14:useLocalDpi xmlns:a14="http://schemas.microsoft.com/office/drawing/2010/main" val="0"/>
              </a:ext>
            </a:extLst>
          </a:blip>
          <a:srcRect l="3309" r="36361"/>
          <a:stretch/>
        </p:blipFill>
        <p:spPr>
          <a:xfrm>
            <a:off x="535360" y="1025604"/>
            <a:ext cx="2020416" cy="5355724"/>
          </a:xfrm>
          <a:prstGeom prst="rect">
            <a:avLst/>
          </a:prstGeom>
          <a:ln>
            <a:solidFill>
              <a:schemeClr val="tx1">
                <a:lumMod val="65000"/>
                <a:lumOff val="35000"/>
              </a:schemeClr>
            </a:solidFill>
          </a:ln>
        </p:spPr>
      </p:pic>
      <p:sp>
        <p:nvSpPr>
          <p:cNvPr id="31" name="Content Placeholder 14"/>
          <p:cNvSpPr txBox="1">
            <a:spLocks/>
          </p:cNvSpPr>
          <p:nvPr/>
        </p:nvSpPr>
        <p:spPr>
          <a:xfrm rot="16200000">
            <a:off x="-694353" y="5003407"/>
            <a:ext cx="2520280" cy="379578"/>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500" b="1" dirty="0" smtClean="0">
                <a:solidFill>
                  <a:schemeClr val="tx1">
                    <a:lumMod val="65000"/>
                    <a:lumOff val="35000"/>
                  </a:schemeClr>
                </a:solidFill>
              </a:rPr>
              <a:t>Source</a:t>
            </a:r>
            <a:r>
              <a:rPr lang="en-US" sz="500" dirty="0" smtClean="0">
                <a:solidFill>
                  <a:schemeClr val="tx1">
                    <a:lumMod val="65000"/>
                    <a:lumOff val="35000"/>
                  </a:schemeClr>
                </a:solidFill>
              </a:rPr>
              <a:t>: Energy Policies Beyond IEA countries – Chile 2018 review.</a:t>
            </a:r>
            <a:endParaRPr lang="en-US" sz="500" dirty="0">
              <a:solidFill>
                <a:schemeClr val="tx1">
                  <a:lumMod val="65000"/>
                  <a:lumOff val="35000"/>
                </a:schemeClr>
              </a:solidFill>
            </a:endParaRPr>
          </a:p>
        </p:txBody>
      </p:sp>
      <p:sp>
        <p:nvSpPr>
          <p:cNvPr id="15" name="14 CuadroTexto"/>
          <p:cNvSpPr txBox="1"/>
          <p:nvPr/>
        </p:nvSpPr>
        <p:spPr>
          <a:xfrm rot="1399272">
            <a:off x="1684646" y="1914220"/>
            <a:ext cx="648072" cy="169277"/>
          </a:xfrm>
          <a:prstGeom prst="rect">
            <a:avLst/>
          </a:prstGeom>
          <a:noFill/>
        </p:spPr>
        <p:txBody>
          <a:bodyPr wrap="square" rtlCol="0">
            <a:spAutoFit/>
          </a:bodyPr>
          <a:lstStyle/>
          <a:p>
            <a:r>
              <a:rPr lang="es-CL" sz="500" dirty="0" smtClean="0"/>
              <a:t>NORANDINO</a:t>
            </a:r>
            <a:endParaRPr lang="es-ES" sz="500" dirty="0"/>
          </a:p>
        </p:txBody>
      </p:sp>
      <p:sp>
        <p:nvSpPr>
          <p:cNvPr id="32" name="31 CuadroTexto"/>
          <p:cNvSpPr txBox="1"/>
          <p:nvPr/>
        </p:nvSpPr>
        <p:spPr>
          <a:xfrm rot="1107563">
            <a:off x="1681552" y="2081357"/>
            <a:ext cx="648072" cy="169277"/>
          </a:xfrm>
          <a:prstGeom prst="rect">
            <a:avLst/>
          </a:prstGeom>
          <a:noFill/>
        </p:spPr>
        <p:txBody>
          <a:bodyPr wrap="square" rtlCol="0">
            <a:spAutoFit/>
          </a:bodyPr>
          <a:lstStyle/>
          <a:p>
            <a:r>
              <a:rPr lang="es-CL" sz="500" dirty="0" smtClean="0"/>
              <a:t>GASATACAMA</a:t>
            </a:r>
            <a:endParaRPr lang="es-ES" sz="500" dirty="0"/>
          </a:p>
        </p:txBody>
      </p:sp>
      <p:sp>
        <p:nvSpPr>
          <p:cNvPr id="33" name="32 CuadroTexto"/>
          <p:cNvSpPr txBox="1"/>
          <p:nvPr/>
        </p:nvSpPr>
        <p:spPr>
          <a:xfrm rot="1157835">
            <a:off x="1681914" y="3544673"/>
            <a:ext cx="648072" cy="169277"/>
          </a:xfrm>
          <a:prstGeom prst="rect">
            <a:avLst/>
          </a:prstGeom>
          <a:noFill/>
        </p:spPr>
        <p:txBody>
          <a:bodyPr wrap="square" rtlCol="0">
            <a:spAutoFit/>
          </a:bodyPr>
          <a:lstStyle/>
          <a:p>
            <a:r>
              <a:rPr lang="es-CL" sz="500" dirty="0" smtClean="0"/>
              <a:t>GASANDES</a:t>
            </a:r>
            <a:endParaRPr lang="es-ES" sz="500" dirty="0"/>
          </a:p>
        </p:txBody>
      </p:sp>
      <p:sp>
        <p:nvSpPr>
          <p:cNvPr id="34" name="33 CuadroTexto"/>
          <p:cNvSpPr txBox="1"/>
          <p:nvPr/>
        </p:nvSpPr>
        <p:spPr>
          <a:xfrm rot="442065">
            <a:off x="1627850" y="3938948"/>
            <a:ext cx="648072" cy="169277"/>
          </a:xfrm>
          <a:prstGeom prst="rect">
            <a:avLst/>
          </a:prstGeom>
          <a:noFill/>
        </p:spPr>
        <p:txBody>
          <a:bodyPr wrap="square" rtlCol="0">
            <a:spAutoFit/>
          </a:bodyPr>
          <a:lstStyle/>
          <a:p>
            <a:r>
              <a:rPr lang="es-CL" sz="500" dirty="0" smtClean="0"/>
              <a:t>PACÍFICO</a:t>
            </a:r>
            <a:endParaRPr lang="es-ES" sz="500" dirty="0"/>
          </a:p>
        </p:txBody>
      </p:sp>
      <p:sp>
        <p:nvSpPr>
          <p:cNvPr id="18" name="33 CuadroTexto"/>
          <p:cNvSpPr txBox="1"/>
          <p:nvPr/>
        </p:nvSpPr>
        <p:spPr>
          <a:xfrm rot="20461403">
            <a:off x="1952610" y="5811261"/>
            <a:ext cx="864478" cy="169277"/>
          </a:xfrm>
          <a:prstGeom prst="rect">
            <a:avLst/>
          </a:prstGeom>
          <a:noFill/>
        </p:spPr>
        <p:txBody>
          <a:bodyPr wrap="square" rtlCol="0">
            <a:spAutoFit/>
          </a:bodyPr>
          <a:lstStyle/>
          <a:p>
            <a:r>
              <a:rPr lang="es-CL" sz="500" dirty="0" smtClean="0"/>
              <a:t>CÓNDOR-POSESIÓN</a:t>
            </a:r>
            <a:endParaRPr lang="es-ES" sz="500" dirty="0"/>
          </a:p>
        </p:txBody>
      </p:sp>
    </p:spTree>
    <p:extLst>
      <p:ext uri="{BB962C8B-B14F-4D97-AF65-F5344CB8AC3E}">
        <p14:creationId xmlns:p14="http://schemas.microsoft.com/office/powerpoint/2010/main" val="204729342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CHILE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2852552" y="297634"/>
            <a:ext cx="351089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Security Policy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9" name="Picture 13" descr="Complemento-Logo-Gobierno-160x14px.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graphicFrame>
        <p:nvGraphicFramePr>
          <p:cNvPr id="14" name="13 Tabla"/>
          <p:cNvGraphicFramePr>
            <a:graphicFrameLocks noGrp="1"/>
          </p:cNvGraphicFramePr>
          <p:nvPr>
            <p:extLst>
              <p:ext uri="{D42A27DB-BD31-4B8C-83A1-F6EECF244321}">
                <p14:modId xmlns:p14="http://schemas.microsoft.com/office/powerpoint/2010/main" val="3283315855"/>
              </p:ext>
            </p:extLst>
          </p:nvPr>
        </p:nvGraphicFramePr>
        <p:xfrm>
          <a:off x="539552" y="1556792"/>
          <a:ext cx="2736304" cy="2276640"/>
        </p:xfrm>
        <a:graphic>
          <a:graphicData uri="http://schemas.openxmlformats.org/drawingml/2006/table">
            <a:tbl>
              <a:tblPr firstRow="1" bandRow="1">
                <a:tableStyleId>{5C22544A-7EE6-4342-B048-85BDC9FD1C3A}</a:tableStyleId>
              </a:tblPr>
              <a:tblGrid>
                <a:gridCol w="864096"/>
                <a:gridCol w="1152128"/>
                <a:gridCol w="720080"/>
              </a:tblGrid>
              <a:tr h="4445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Product</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s-CL" sz="1000" dirty="0" smtClean="0">
                          <a:latin typeface="Verdana" panose="020B0604030504040204" pitchFamily="34" charset="0"/>
                          <a:ea typeface="Verdana" panose="020B0604030504040204" pitchFamily="34" charset="0"/>
                          <a:cs typeface="Verdana" panose="020B0604030504040204" pitchFamily="34" charset="0"/>
                        </a:rPr>
                        <a:t>Storage</a:t>
                      </a:r>
                    </a:p>
                    <a:p>
                      <a:pPr algn="ctr"/>
                      <a:r>
                        <a:rPr lang="es-CL" sz="1000" dirty="0" smtClean="0">
                          <a:latin typeface="Verdana" panose="020B0604030504040204" pitchFamily="34" charset="0"/>
                          <a:ea typeface="Verdana" panose="020B0604030504040204" pitchFamily="34" charset="0"/>
                          <a:cs typeface="Verdana" panose="020B0604030504040204" pitchFamily="34" charset="0"/>
                        </a:rPr>
                        <a:t>[</a:t>
                      </a:r>
                      <a:r>
                        <a:rPr lang="es-CL" sz="1000" dirty="0" err="1" smtClean="0">
                          <a:latin typeface="Verdana" panose="020B0604030504040204" pitchFamily="34" charset="0"/>
                          <a:ea typeface="Verdana" panose="020B0604030504040204" pitchFamily="34" charset="0"/>
                          <a:cs typeface="Verdana" panose="020B0604030504040204" pitchFamily="34" charset="0"/>
                        </a:rPr>
                        <a:t>Thounsands</a:t>
                      </a:r>
                      <a:r>
                        <a:rPr lang="es-CL" sz="1000" dirty="0" smtClean="0">
                          <a:latin typeface="Verdana" panose="020B0604030504040204" pitchFamily="34" charset="0"/>
                          <a:ea typeface="Verdana" panose="020B0604030504040204" pitchFamily="34" charset="0"/>
                          <a:cs typeface="Verdana" panose="020B0604030504040204" pitchFamily="34" charset="0"/>
                        </a:rPr>
                        <a:t> m</a:t>
                      </a:r>
                      <a:r>
                        <a:rPr lang="es-CL" sz="1000" baseline="30000" dirty="0" smtClean="0">
                          <a:latin typeface="Verdana" panose="020B0604030504040204" pitchFamily="34" charset="0"/>
                          <a:ea typeface="Verdana" panose="020B0604030504040204" pitchFamily="34" charset="0"/>
                          <a:cs typeface="Verdana" panose="020B0604030504040204" pitchFamily="34" charset="0"/>
                        </a:rPr>
                        <a:t>3</a:t>
                      </a:r>
                      <a:r>
                        <a:rPr lang="es-CL" sz="1000" baseline="0" dirty="0" smtClean="0">
                          <a:latin typeface="Verdana" panose="020B0604030504040204" pitchFamily="34" charset="0"/>
                          <a:ea typeface="Verdana" panose="020B0604030504040204" pitchFamily="34" charset="0"/>
                          <a:cs typeface="Verdana" panose="020B0604030504040204" pitchFamily="34" charset="0"/>
                        </a:rPr>
                        <a:t>]</a:t>
                      </a:r>
                      <a:endParaRPr lang="es-CL" sz="1000" baseline="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s-CL" sz="1000" dirty="0" smtClean="0">
                          <a:latin typeface="Verdana" panose="020B0604030504040204" pitchFamily="34" charset="0"/>
                          <a:ea typeface="Verdana" panose="020B0604030504040204" pitchFamily="34" charset="0"/>
                          <a:cs typeface="Verdana" panose="020B0604030504040204" pitchFamily="34" charset="0"/>
                        </a:rPr>
                        <a:t>Days of Stocks</a:t>
                      </a:r>
                      <a:r>
                        <a:rPr lang="es-CL" sz="1000" baseline="0" dirty="0" smtClean="0">
                          <a:latin typeface="Verdana" panose="020B0604030504040204" pitchFamily="34" charset="0"/>
                          <a:ea typeface="Verdana" panose="020B0604030504040204" pitchFamily="34" charset="0"/>
                          <a:cs typeface="Verdana" panose="020B0604030504040204" pitchFamily="34" charset="0"/>
                        </a:rPr>
                        <a:t> </a:t>
                      </a:r>
                      <a:r>
                        <a:rPr lang="es-CL" sz="1000" dirty="0" smtClean="0">
                          <a:latin typeface="Verdana" panose="020B0604030504040204" pitchFamily="34" charset="0"/>
                          <a:ea typeface="Verdana" panose="020B0604030504040204" pitchFamily="34" charset="0"/>
                          <a:cs typeface="Verdana" panose="020B0604030504040204" pitchFamily="34" charset="0"/>
                        </a:rPr>
                        <a:t>2017</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Crude Oil</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518</a:t>
                      </a:r>
                    </a:p>
                  </a:txBody>
                  <a:tcPr marL="0" marR="0" marT="0" marB="0" anchor="ct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p>
                  </a:txBody>
                  <a:tcPr marL="0" marR="0" marT="0" marB="0" anchor="ctr"/>
                </a:tc>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Motor Gas</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242</a:t>
                      </a:r>
                    </a:p>
                  </a:txBody>
                  <a:tcPr marL="0" marR="0" marT="0" marB="0" anchor="ct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19</a:t>
                      </a:r>
                    </a:p>
                  </a:txBody>
                  <a:tcPr marL="0" marR="0" marT="0" marB="0" anchor="ctr"/>
                </a:tc>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Kerosene</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110</a:t>
                      </a:r>
                    </a:p>
                  </a:txBody>
                  <a:tcPr marL="0" marR="0" marT="0" marB="0" anchor="ct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24</a:t>
                      </a:r>
                    </a:p>
                  </a:txBody>
                  <a:tcPr marL="0" marR="0" marT="0" marB="0" anchor="ctr"/>
                </a:tc>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Diesel</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404</a:t>
                      </a:r>
                    </a:p>
                  </a:txBody>
                  <a:tcPr marL="0" marR="0" marT="0" marB="0" anchor="ct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15</a:t>
                      </a:r>
                    </a:p>
                  </a:txBody>
                  <a:tcPr marL="0" marR="0" marT="0" marB="0" anchor="ctr"/>
                </a:tc>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Fuel</a:t>
                      </a:r>
                      <a:r>
                        <a:rPr lang="es-CL" sz="1000" baseline="0" dirty="0" smtClean="0">
                          <a:latin typeface="Verdana" panose="020B0604030504040204" pitchFamily="34" charset="0"/>
                          <a:ea typeface="Verdana" panose="020B0604030504040204" pitchFamily="34" charset="0"/>
                          <a:cs typeface="Verdana" panose="020B0604030504040204" pitchFamily="34" charset="0"/>
                        </a:rPr>
                        <a:t> Oil</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71</a:t>
                      </a:r>
                    </a:p>
                  </a:txBody>
                  <a:tcPr marL="0" marR="0" marT="0" marB="0" anchor="ct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23</a:t>
                      </a:r>
                    </a:p>
                  </a:txBody>
                  <a:tcPr marL="0" marR="0" marT="0" marB="0" anchor="ctr"/>
                </a:tc>
              </a:tr>
              <a:tr h="288000">
                <a:tc>
                  <a:txBody>
                    <a:bodyPr/>
                    <a:lstStyle/>
                    <a:p>
                      <a:r>
                        <a:rPr lang="es-CL" sz="1000" dirty="0" smtClean="0">
                          <a:latin typeface="Verdana" panose="020B0604030504040204" pitchFamily="34" charset="0"/>
                          <a:ea typeface="Verdana" panose="020B0604030504040204" pitchFamily="34" charset="0"/>
                          <a:cs typeface="Verdana" panose="020B0604030504040204" pitchFamily="34" charset="0"/>
                        </a:rPr>
                        <a:t>LPG</a:t>
                      </a:r>
                      <a:endParaRPr lang="es-CL" sz="10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rtl="0" fontAlgn="ctr"/>
                      <a:r>
                        <a:rPr lang="es-ES" sz="10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rPr>
                        <a:t>242</a:t>
                      </a:r>
                    </a:p>
                  </a:txBody>
                  <a:tcPr marL="0" marR="0" marT="0" marB="0" anchor="ctr"/>
                </a:tc>
                <a:tc>
                  <a:txBody>
                    <a:bodyPr/>
                    <a:lstStyle/>
                    <a:p>
                      <a:pPr algn="ctr" rtl="0" fontAlgn="ctr"/>
                      <a:r>
                        <a:rPr lang="es-ES" sz="10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38</a:t>
                      </a:r>
                    </a:p>
                  </a:txBody>
                  <a:tcPr marL="0" marR="0" marT="0" marB="0" anchor="ctr"/>
                </a:tc>
              </a:tr>
            </a:tbl>
          </a:graphicData>
        </a:graphic>
      </p:graphicFrame>
      <p:sp>
        <p:nvSpPr>
          <p:cNvPr id="17" name="Content Placeholder 14"/>
          <p:cNvSpPr txBox="1">
            <a:spLocks/>
          </p:cNvSpPr>
          <p:nvPr/>
        </p:nvSpPr>
        <p:spPr>
          <a:xfrm>
            <a:off x="524296" y="1124744"/>
            <a:ext cx="2772000"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smtClean="0">
                <a:solidFill>
                  <a:schemeClr val="bg1"/>
                </a:solidFill>
              </a:rPr>
              <a:t>Oil Stockpiling</a:t>
            </a:r>
            <a:endParaRPr lang="en-US" sz="1000" b="1" dirty="0">
              <a:solidFill>
                <a:schemeClr val="bg1"/>
              </a:solidFill>
            </a:endParaRPr>
          </a:p>
        </p:txBody>
      </p:sp>
      <p:sp>
        <p:nvSpPr>
          <p:cNvPr id="18" name="Content Placeholder 12"/>
          <p:cNvSpPr txBox="1">
            <a:spLocks/>
          </p:cNvSpPr>
          <p:nvPr/>
        </p:nvSpPr>
        <p:spPr>
          <a:xfrm>
            <a:off x="549584" y="4149080"/>
            <a:ext cx="8213836" cy="2232248"/>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nSpc>
                <a:spcPct val="150000"/>
              </a:lnSpc>
              <a:spcBef>
                <a:spcPts val="0"/>
              </a:spcBef>
              <a:spcAft>
                <a:spcPts val="300"/>
              </a:spcAft>
              <a:buFont typeface="Arial" panose="020B0604020202020204" pitchFamily="34" charset="0"/>
              <a:buChar char="•"/>
            </a:pPr>
            <a:r>
              <a:rPr lang="en-US" sz="1200" dirty="0"/>
              <a:t>Oil industry participants currently have the obligation to hold stocks.</a:t>
            </a:r>
          </a:p>
          <a:p>
            <a:pPr marL="285750" indent="-285750">
              <a:lnSpc>
                <a:spcPct val="150000"/>
              </a:lnSpc>
              <a:spcBef>
                <a:spcPts val="0"/>
              </a:spcBef>
              <a:spcAft>
                <a:spcPts val="300"/>
              </a:spcAft>
              <a:buFont typeface="Arial" panose="020B0604020202020204" pitchFamily="34" charset="0"/>
              <a:buChar char="•"/>
            </a:pPr>
            <a:r>
              <a:rPr lang="en-US" sz="1200" dirty="0">
                <a:sym typeface="Wingdings" panose="05000000000000000000" pitchFamily="2" charset="2"/>
              </a:rPr>
              <a:t>Article 7 of Decree with Force of Law N° 1 of 1978 of the Ministry of Mining states the following: </a:t>
            </a:r>
          </a:p>
          <a:p>
            <a:pPr>
              <a:lnSpc>
                <a:spcPct val="150000"/>
              </a:lnSpc>
              <a:spcBef>
                <a:spcPts val="0"/>
              </a:spcBef>
              <a:spcAft>
                <a:spcPts val="300"/>
              </a:spcAft>
            </a:pPr>
            <a:r>
              <a:rPr lang="en-US" sz="1200" dirty="0">
                <a:sym typeface="Wingdings" panose="05000000000000000000" pitchFamily="2" charset="2"/>
              </a:rPr>
              <a:t> </a:t>
            </a:r>
            <a:r>
              <a:rPr lang="en-US" sz="1200" dirty="0" smtClean="0">
                <a:sym typeface="Wingdings" panose="05000000000000000000" pitchFamily="2" charset="2"/>
              </a:rPr>
              <a:t>    “</a:t>
            </a:r>
            <a:r>
              <a:rPr lang="en-US" sz="1200" dirty="0">
                <a:sym typeface="Wingdings" panose="05000000000000000000" pitchFamily="2" charset="2"/>
              </a:rPr>
              <a:t>Every producer or importer of liquid, petroleum-based fuels is required to </a:t>
            </a:r>
            <a:r>
              <a:rPr lang="en-US" sz="1200" dirty="0" smtClean="0">
                <a:sym typeface="Wingdings" panose="05000000000000000000" pitchFamily="2" charset="2"/>
              </a:rPr>
              <a:t>maintain </a:t>
            </a:r>
            <a:r>
              <a:rPr lang="en-US" sz="1200" dirty="0">
                <a:sym typeface="Wingdings" panose="05000000000000000000" pitchFamily="2" charset="2"/>
              </a:rPr>
              <a:t>an average stock of each product which is equal to </a:t>
            </a:r>
            <a:r>
              <a:rPr lang="en-US" sz="1200" b="1" dirty="0">
                <a:solidFill>
                  <a:schemeClr val="accent1"/>
                </a:solidFill>
                <a:sym typeface="Wingdings" panose="05000000000000000000" pitchFamily="2" charset="2"/>
              </a:rPr>
              <a:t>25 days of </a:t>
            </a:r>
            <a:r>
              <a:rPr lang="en-US" sz="1200" b="1" dirty="0" smtClean="0">
                <a:solidFill>
                  <a:schemeClr val="accent1"/>
                </a:solidFill>
                <a:sym typeface="Wingdings" panose="05000000000000000000" pitchFamily="2" charset="2"/>
              </a:rPr>
              <a:t>average </a:t>
            </a:r>
            <a:r>
              <a:rPr lang="en-US" sz="1200" b="1" dirty="0">
                <a:solidFill>
                  <a:schemeClr val="accent1"/>
                </a:solidFill>
                <a:sym typeface="Wingdings" panose="05000000000000000000" pitchFamily="2" charset="2"/>
              </a:rPr>
              <a:t>sales</a:t>
            </a:r>
            <a:r>
              <a:rPr lang="en-US" sz="1200" dirty="0">
                <a:sym typeface="Wingdings" panose="05000000000000000000" pitchFamily="2" charset="2"/>
              </a:rPr>
              <a:t> during the previous six months or average imports for the </a:t>
            </a:r>
            <a:r>
              <a:rPr lang="en-US" sz="1200" dirty="0" smtClean="0">
                <a:sym typeface="Wingdings" panose="05000000000000000000" pitchFamily="2" charset="2"/>
              </a:rPr>
              <a:t>same </a:t>
            </a:r>
            <a:r>
              <a:rPr lang="en-US" sz="1200" dirty="0">
                <a:sym typeface="Wingdings" panose="05000000000000000000" pitchFamily="2" charset="2"/>
              </a:rPr>
              <a:t>period of time, if it is for own consumption.”</a:t>
            </a:r>
          </a:p>
          <a:p>
            <a:pPr marL="285750" indent="-285750">
              <a:lnSpc>
                <a:spcPct val="150000"/>
              </a:lnSpc>
              <a:spcBef>
                <a:spcPts val="0"/>
              </a:spcBef>
              <a:spcAft>
                <a:spcPts val="300"/>
              </a:spcAft>
              <a:buFont typeface="Arial" panose="020B0604020202020204" pitchFamily="34" charset="0"/>
              <a:buChar char="•"/>
            </a:pPr>
            <a:r>
              <a:rPr lang="en-US" sz="1200" dirty="0">
                <a:sym typeface="Wingdings" panose="05000000000000000000" pitchFamily="2" charset="2"/>
              </a:rPr>
              <a:t>Chile’s acknowledges that the </a:t>
            </a:r>
            <a:r>
              <a:rPr lang="en-US" sz="1200" dirty="0" smtClean="0">
                <a:sym typeface="Wingdings" panose="05000000000000000000" pitchFamily="2" charset="2"/>
              </a:rPr>
              <a:t>current </a:t>
            </a:r>
            <a:r>
              <a:rPr lang="en-US" sz="1200" dirty="0">
                <a:sym typeface="Wingdings" panose="05000000000000000000" pitchFamily="2" charset="2"/>
              </a:rPr>
              <a:t>25-day stockholding obligation </a:t>
            </a:r>
            <a:r>
              <a:rPr lang="en-US" sz="1200" b="1" dirty="0">
                <a:solidFill>
                  <a:schemeClr val="accent1"/>
                </a:solidFill>
                <a:sym typeface="Wingdings" panose="05000000000000000000" pitchFamily="2" charset="2"/>
              </a:rPr>
              <a:t>needs to be updated</a:t>
            </a:r>
            <a:r>
              <a:rPr lang="en-US" sz="1200" b="1" dirty="0" smtClean="0">
                <a:solidFill>
                  <a:schemeClr val="accent1"/>
                </a:solidFill>
                <a:sym typeface="Wingdings" panose="05000000000000000000" pitchFamily="2" charset="2"/>
              </a:rPr>
              <a:t>.</a:t>
            </a:r>
            <a:endParaRPr lang="en-US" sz="800" dirty="0">
              <a:latin typeface="Verdana" panose="020B0604030504040204" pitchFamily="34" charset="0"/>
              <a:ea typeface="Verdana" panose="020B0604030504040204" pitchFamily="34" charset="0"/>
              <a:cs typeface="Verdana" panose="020B0604030504040204" pitchFamily="34" charset="0"/>
            </a:endParaRPr>
          </a:p>
        </p:txBody>
      </p:sp>
      <p:sp>
        <p:nvSpPr>
          <p:cNvPr id="20" name="Content Placeholder 12"/>
          <p:cNvSpPr txBox="1">
            <a:spLocks/>
          </p:cNvSpPr>
          <p:nvPr/>
        </p:nvSpPr>
        <p:spPr>
          <a:xfrm>
            <a:off x="3491880" y="1484784"/>
            <a:ext cx="5264968" cy="2160241"/>
          </a:xfrm>
          <a:prstGeom prst="rect">
            <a:avLst/>
          </a:prstGeom>
        </p:spPr>
        <p:txBody>
          <a:bodyPr vert="horz" lIns="91440" tIns="45720" rIns="91440" bIns="45720" rtlCol="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500" kern="1200" baseline="0">
                <a:solidFill>
                  <a:schemeClr val="tx1">
                    <a:lumMod val="75000"/>
                    <a:lumOff val="25000"/>
                  </a:schemeClr>
                </a:solidFill>
                <a:latin typeface="Verdana"/>
                <a:ea typeface="+mn-ea"/>
                <a:cs typeface="Verdana"/>
              </a:defRPr>
            </a:lvl1pPr>
            <a:lvl2pPr marL="742950" indent="-285750" algn="l" defTabSz="457200" rtl="0" eaLnBrk="1" latinLnBrk="0" hangingPunct="1">
              <a:spcBef>
                <a:spcPct val="20000"/>
              </a:spcBef>
              <a:buFont typeface="Arial"/>
              <a:buChar char="–"/>
              <a:defRPr sz="1800" kern="1200">
                <a:solidFill>
                  <a:schemeClr val="bg1"/>
                </a:solidFill>
                <a:latin typeface="gobCL"/>
                <a:ea typeface="+mn-ea"/>
                <a:cs typeface="gobCL"/>
              </a:defRPr>
            </a:lvl2pPr>
            <a:lvl3pPr marL="1143000" indent="-228600" algn="l" defTabSz="457200" rtl="0" eaLnBrk="1" latinLnBrk="0" hangingPunct="1">
              <a:spcBef>
                <a:spcPct val="20000"/>
              </a:spcBef>
              <a:buFont typeface="Arial"/>
              <a:buChar char="•"/>
              <a:defRPr sz="1800" kern="1200">
                <a:solidFill>
                  <a:schemeClr val="bg1"/>
                </a:solidFill>
                <a:latin typeface="gobCL"/>
                <a:ea typeface="+mn-ea"/>
                <a:cs typeface="gobC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spcBef>
                <a:spcPts val="0"/>
              </a:spcBef>
              <a:spcAft>
                <a:spcPts val="300"/>
              </a:spcAft>
              <a:buFont typeface="Arial" panose="020B0604020202020204" pitchFamily="34" charset="0"/>
              <a:buChar char="•"/>
            </a:pPr>
            <a:r>
              <a:rPr lang="en-US" sz="1100" dirty="0"/>
              <a:t>Supply/Demand Monitoring by </a:t>
            </a:r>
            <a:r>
              <a:rPr lang="en-US" sz="1100" b="1" dirty="0"/>
              <a:t>weekly reports </a:t>
            </a:r>
            <a:r>
              <a:rPr lang="en-US" sz="1100" dirty="0"/>
              <a:t>on projections:</a:t>
            </a:r>
          </a:p>
          <a:p>
            <a:pPr>
              <a:lnSpc>
                <a:spcPct val="150000"/>
              </a:lnSpc>
              <a:spcBef>
                <a:spcPts val="0"/>
              </a:spcBef>
              <a:spcAft>
                <a:spcPts val="300"/>
              </a:spcAft>
            </a:pPr>
            <a:r>
              <a:rPr lang="en-US" sz="1100" dirty="0" smtClean="0"/>
              <a:t>    - </a:t>
            </a:r>
            <a:r>
              <a:rPr lang="en-US" sz="1100" u="sng" dirty="0" smtClean="0"/>
              <a:t>Oil </a:t>
            </a:r>
            <a:r>
              <a:rPr lang="en-US" sz="1100" u="sng" dirty="0"/>
              <a:t>Products</a:t>
            </a:r>
            <a:r>
              <a:rPr lang="en-US" sz="1100" dirty="0"/>
              <a:t>:  Imports, refinery production, stocks and demand</a:t>
            </a:r>
            <a:r>
              <a:rPr lang="en-US" sz="1100" dirty="0" smtClean="0"/>
              <a:t>.</a:t>
            </a:r>
          </a:p>
          <a:p>
            <a:pPr>
              <a:lnSpc>
                <a:spcPct val="150000"/>
              </a:lnSpc>
              <a:spcBef>
                <a:spcPts val="0"/>
              </a:spcBef>
              <a:spcAft>
                <a:spcPts val="300"/>
              </a:spcAft>
            </a:pPr>
            <a:r>
              <a:rPr lang="en-US" sz="1100" dirty="0"/>
              <a:t> </a:t>
            </a:r>
            <a:r>
              <a:rPr lang="en-US" sz="1100" dirty="0" smtClean="0"/>
              <a:t>   - </a:t>
            </a:r>
            <a:r>
              <a:rPr lang="en-US" sz="1100" u="sng" dirty="0" smtClean="0"/>
              <a:t>Gas </a:t>
            </a:r>
            <a:r>
              <a:rPr lang="en-US" sz="1100" u="sng" dirty="0"/>
              <a:t>Imported</a:t>
            </a:r>
            <a:r>
              <a:rPr lang="en-US" sz="1100" dirty="0"/>
              <a:t>: Imports, regasification, stocks and demand.</a:t>
            </a:r>
          </a:p>
          <a:p>
            <a:pPr>
              <a:lnSpc>
                <a:spcPct val="150000"/>
              </a:lnSpc>
              <a:spcBef>
                <a:spcPts val="0"/>
              </a:spcBef>
              <a:spcAft>
                <a:spcPts val="300"/>
              </a:spcAft>
            </a:pPr>
            <a:r>
              <a:rPr lang="en-US" sz="1100" dirty="0" smtClean="0"/>
              <a:t>    - </a:t>
            </a:r>
            <a:r>
              <a:rPr lang="en-US" sz="1100" u="sng" dirty="0" smtClean="0"/>
              <a:t>Gas </a:t>
            </a:r>
            <a:r>
              <a:rPr lang="en-US" sz="1100" u="sng" dirty="0"/>
              <a:t>Production</a:t>
            </a:r>
            <a:r>
              <a:rPr lang="en-US" sz="1100" dirty="0"/>
              <a:t>: Production, demand and line-pack.</a:t>
            </a:r>
          </a:p>
          <a:p>
            <a:pPr marL="171450" indent="-171450">
              <a:lnSpc>
                <a:spcPct val="150000"/>
              </a:lnSpc>
              <a:spcBef>
                <a:spcPts val="0"/>
              </a:spcBef>
              <a:spcAft>
                <a:spcPts val="300"/>
              </a:spcAft>
              <a:buFont typeface="Arial" panose="020B0604020202020204" pitchFamily="34" charset="0"/>
              <a:buChar char="•"/>
            </a:pPr>
            <a:r>
              <a:rPr lang="en-US" sz="1100" dirty="0" smtClean="0"/>
              <a:t>Monitoring </a:t>
            </a:r>
            <a:r>
              <a:rPr lang="en-US" sz="1100" dirty="0"/>
              <a:t>of Gas &amp; Oil Production by </a:t>
            </a:r>
            <a:r>
              <a:rPr lang="en-US" sz="1100" b="1" dirty="0"/>
              <a:t>monthly reports</a:t>
            </a:r>
            <a:r>
              <a:rPr lang="en-US" sz="1100" dirty="0"/>
              <a:t>.</a:t>
            </a:r>
          </a:p>
          <a:p>
            <a:pPr marL="171450" indent="-171450">
              <a:lnSpc>
                <a:spcPct val="150000"/>
              </a:lnSpc>
              <a:spcBef>
                <a:spcPts val="0"/>
              </a:spcBef>
              <a:spcAft>
                <a:spcPts val="300"/>
              </a:spcAft>
              <a:buFont typeface="Arial" panose="020B0604020202020204" pitchFamily="34" charset="0"/>
              <a:buChar char="•"/>
            </a:pPr>
            <a:r>
              <a:rPr lang="en-US" sz="1100" dirty="0" smtClean="0"/>
              <a:t>The stock </a:t>
            </a:r>
            <a:r>
              <a:rPr lang="en-US" sz="1100" dirty="0"/>
              <a:t>level </a:t>
            </a:r>
            <a:r>
              <a:rPr lang="en-US" sz="1100" dirty="0" smtClean="0"/>
              <a:t>is monitored to accomplish the following:</a:t>
            </a:r>
          </a:p>
          <a:p>
            <a:pPr>
              <a:lnSpc>
                <a:spcPct val="150000"/>
              </a:lnSpc>
              <a:spcBef>
                <a:spcPts val="0"/>
              </a:spcBef>
              <a:spcAft>
                <a:spcPts val="300"/>
              </a:spcAft>
            </a:pPr>
            <a:r>
              <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Oil products: 25 days</a:t>
            </a:r>
          </a:p>
          <a:p>
            <a:pPr>
              <a:lnSpc>
                <a:spcPct val="150000"/>
              </a:lnSpc>
              <a:spcBef>
                <a:spcPts val="0"/>
              </a:spcBef>
              <a:spcAft>
                <a:spcPts val="300"/>
              </a:spcAft>
            </a:pPr>
            <a:r>
              <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 Gas: 10 days </a:t>
            </a:r>
          </a:p>
          <a:p>
            <a:pPr>
              <a:lnSpc>
                <a:spcPct val="150000"/>
              </a:lnSpc>
              <a:spcBef>
                <a:spcPts val="0"/>
              </a:spcBef>
              <a:spcAft>
                <a:spcPts val="300"/>
              </a:spcAft>
            </a:pPr>
            <a:endParaRPr lang="en-US" sz="1100" dirty="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nSpc>
                <a:spcPct val="150000"/>
              </a:lnSpc>
              <a:spcBef>
                <a:spcPts val="0"/>
              </a:spcBef>
              <a:spcAft>
                <a:spcPts val="300"/>
              </a:spcAft>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a:lnSpc>
                <a:spcPct val="150000"/>
              </a:lnSpc>
              <a:spcBef>
                <a:spcPts val="0"/>
              </a:spcBef>
              <a:spcAft>
                <a:spcPts val="300"/>
              </a:spcAft>
            </a:pPr>
            <a:endParaRPr lang="en-US" sz="1100" dirty="0" smtClean="0">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endParaRPr>
          </a:p>
          <a:p>
            <a:pPr marL="285750" indent="-285750">
              <a:lnSpc>
                <a:spcPct val="150000"/>
              </a:lnSpc>
              <a:spcBef>
                <a:spcPts val="0"/>
              </a:spcBef>
              <a:spcAft>
                <a:spcPts val="300"/>
              </a:spcAft>
              <a:buFont typeface="Arial" panose="020B0604020202020204" pitchFamily="34" charset="0"/>
              <a:buChar char="•"/>
            </a:pP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5" name="Content Placeholder 14"/>
          <p:cNvSpPr txBox="1">
            <a:spLocks/>
          </p:cNvSpPr>
          <p:nvPr/>
        </p:nvSpPr>
        <p:spPr>
          <a:xfrm>
            <a:off x="3491880" y="1124744"/>
            <a:ext cx="5256584" cy="216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b="1" dirty="0">
                <a:solidFill>
                  <a:schemeClr val="bg1"/>
                </a:solidFill>
              </a:rPr>
              <a:t>Indicators to Gauge Supply Security</a:t>
            </a:r>
          </a:p>
        </p:txBody>
      </p:sp>
      <p:sp>
        <p:nvSpPr>
          <p:cNvPr id="19"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spTree>
    <p:extLst>
      <p:ext uri="{BB962C8B-B14F-4D97-AF65-F5344CB8AC3E}">
        <p14:creationId xmlns:p14="http://schemas.microsoft.com/office/powerpoint/2010/main" val="36442362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8" name="TextBox 7"/>
          <p:cNvSpPr txBox="1"/>
          <p:nvPr/>
        </p:nvSpPr>
        <p:spPr>
          <a:xfrm>
            <a:off x="2852552" y="297634"/>
            <a:ext cx="351089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9</a:t>
            </a:fld>
            <a:endParaRPr lang="en-US" dirty="0"/>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23" name="Content Placeholder 6"/>
          <p:cNvSpPr txBox="1">
            <a:spLocks/>
          </p:cNvSpPr>
          <p:nvPr/>
        </p:nvSpPr>
        <p:spPr>
          <a:xfrm>
            <a:off x="417264" y="1412776"/>
            <a:ext cx="4730800" cy="118872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smtClean="0">
                <a:solidFill>
                  <a:schemeClr val="tx1">
                    <a:lumMod val="65000"/>
                    <a:lumOff val="35000"/>
                  </a:schemeClr>
                </a:solidFill>
              </a:rPr>
              <a:t>The National Energy Policy is sustained by four pillars: </a:t>
            </a:r>
          </a:p>
        </p:txBody>
      </p:sp>
      <p:pic>
        <p:nvPicPr>
          <p:cNvPr id="2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900"/>
          <a:stretch/>
        </p:blipFill>
        <p:spPr bwMode="auto">
          <a:xfrm>
            <a:off x="1475424" y="1844824"/>
            <a:ext cx="6193151" cy="2009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Marcador de contenido 2"/>
          <p:cNvSpPr txBox="1">
            <a:spLocks/>
          </p:cNvSpPr>
          <p:nvPr/>
        </p:nvSpPr>
        <p:spPr>
          <a:xfrm>
            <a:off x="406400" y="1090484"/>
            <a:ext cx="8331200" cy="38017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457200">
              <a:buNone/>
            </a:pPr>
            <a:endParaRPr lang="es-ES" sz="1600" dirty="0">
              <a:solidFill>
                <a:schemeClr val="accent1"/>
              </a:solidFill>
              <a:latin typeface="Verdana"/>
            </a:endParaRPr>
          </a:p>
        </p:txBody>
      </p:sp>
      <p:sp>
        <p:nvSpPr>
          <p:cNvPr id="34" name="33 Pentágono"/>
          <p:cNvSpPr/>
          <p:nvPr/>
        </p:nvSpPr>
        <p:spPr>
          <a:xfrm>
            <a:off x="4249318" y="5483325"/>
            <a:ext cx="3949577" cy="576064"/>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rPr>
              <a:t>Promote research into and exploration and exploitation of Chiles’s hydrocarbon resources.</a:t>
            </a:r>
          </a:p>
        </p:txBody>
      </p:sp>
      <p:sp>
        <p:nvSpPr>
          <p:cNvPr id="35" name="34 Pentágono"/>
          <p:cNvSpPr/>
          <p:nvPr/>
        </p:nvSpPr>
        <p:spPr>
          <a:xfrm>
            <a:off x="4249318" y="4077072"/>
            <a:ext cx="3975229" cy="608853"/>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smtClean="0">
                <a:solidFill>
                  <a:srgbClr val="0070C0"/>
                </a:solidFill>
                <a:latin typeface="Calibri" panose="020F0502020204030204" pitchFamily="34" charset="0"/>
                <a:ea typeface="Verdana" panose="020B0604030504040204" pitchFamily="34" charset="0"/>
                <a:cs typeface="Verdana" panose="020B0604030504040204" pitchFamily="34" charset="0"/>
              </a:rPr>
              <a:t>Develop national, regional and municipal plans for managing risks and emergencies affecting the energy sector that are aligned with other sectorial and national plans.</a:t>
            </a:r>
            <a:endPar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endParaRPr>
          </a:p>
        </p:txBody>
      </p:sp>
      <p:sp>
        <p:nvSpPr>
          <p:cNvPr id="36" name="35 Pentágono"/>
          <p:cNvSpPr/>
          <p:nvPr/>
        </p:nvSpPr>
        <p:spPr>
          <a:xfrm>
            <a:off x="4249318" y="4797153"/>
            <a:ext cx="3995090" cy="576063"/>
          </a:xfrm>
          <a:prstGeom prst="homePlate">
            <a:avLst>
              <a:gd name="adj" fmla="val 26890"/>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200" dirty="0">
                <a:solidFill>
                  <a:srgbClr val="0070C0"/>
                </a:solidFill>
                <a:latin typeface="Calibri" panose="020F0502020204030204" pitchFamily="34" charset="0"/>
                <a:ea typeface="Verdana" panose="020B0604030504040204" pitchFamily="34" charset="0"/>
                <a:cs typeface="Verdana" panose="020B0604030504040204" pitchFamily="34" charset="0"/>
              </a:rPr>
              <a:t>Increase the security of supply, storage, transport and distributions of fuels.</a:t>
            </a:r>
          </a:p>
        </p:txBody>
      </p:sp>
      <p:sp>
        <p:nvSpPr>
          <p:cNvPr id="37" name="36 CuadroTexto"/>
          <p:cNvSpPr txBox="1"/>
          <p:nvPr/>
        </p:nvSpPr>
        <p:spPr>
          <a:xfrm>
            <a:off x="555972" y="4005064"/>
            <a:ext cx="3621337" cy="584775"/>
          </a:xfrm>
          <a:prstGeom prst="rect">
            <a:avLst/>
          </a:prstGeom>
          <a:noFill/>
        </p:spPr>
        <p:txBody>
          <a:bodyPr wrap="square" rtlCol="0">
            <a:spAutoFit/>
          </a:bodyPr>
          <a:lstStyle/>
          <a:p>
            <a:r>
              <a:rPr lang="en-US" sz="1600" dirty="0">
                <a:solidFill>
                  <a:schemeClr val="tx1">
                    <a:lumMod val="65000"/>
                    <a:lumOff val="35000"/>
                  </a:schemeClr>
                </a:solidFill>
              </a:rPr>
              <a:t>Guidelines </a:t>
            </a:r>
            <a:r>
              <a:rPr lang="en-US" sz="1600" dirty="0" smtClean="0">
                <a:solidFill>
                  <a:schemeClr val="tx1">
                    <a:lumMod val="65000"/>
                    <a:lumOff val="35000"/>
                  </a:schemeClr>
                </a:solidFill>
              </a:rPr>
              <a:t>set </a:t>
            </a:r>
            <a:r>
              <a:rPr lang="en-US" sz="1600" dirty="0">
                <a:solidFill>
                  <a:schemeClr val="tx1">
                    <a:lumMod val="65000"/>
                    <a:lumOff val="35000"/>
                  </a:schemeClr>
                </a:solidFill>
              </a:rPr>
              <a:t>forth in the National Energy Policy:</a:t>
            </a:r>
            <a:endParaRPr lang="es-CL" sz="1600" dirty="0">
              <a:solidFill>
                <a:schemeClr val="tx1">
                  <a:lumMod val="65000"/>
                  <a:lumOff val="35000"/>
                </a:schemeClr>
              </a:solidFill>
            </a:endParaRPr>
          </a:p>
        </p:txBody>
      </p:sp>
      <p:sp>
        <p:nvSpPr>
          <p:cNvPr id="16" name="Content Placeholder 14"/>
          <p:cNvSpPr txBox="1">
            <a:spLocks/>
          </p:cNvSpPr>
          <p:nvPr/>
        </p:nvSpPr>
        <p:spPr>
          <a:xfrm>
            <a:off x="467544" y="1052736"/>
            <a:ext cx="8280920" cy="252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100" b="1" dirty="0">
                <a:solidFill>
                  <a:schemeClr val="bg1"/>
                </a:solidFill>
              </a:rPr>
              <a:t>Oil &amp; Gas Supply Security Framework: National Energy Policy for 2050</a:t>
            </a:r>
          </a:p>
        </p:txBody>
      </p:sp>
    </p:spTree>
    <p:extLst>
      <p:ext uri="{BB962C8B-B14F-4D97-AF65-F5344CB8AC3E}">
        <p14:creationId xmlns:p14="http://schemas.microsoft.com/office/powerpoint/2010/main" val="39244572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CHILE</a:t>
            </a:r>
            <a:endParaRPr lang="en-US" dirty="0"/>
          </a:p>
        </p:txBody>
      </p:sp>
      <p:sp>
        <p:nvSpPr>
          <p:cNvPr id="13" name="TextBox 12"/>
          <p:cNvSpPr txBox="1"/>
          <p:nvPr/>
        </p:nvSpPr>
        <p:spPr>
          <a:xfrm>
            <a:off x="475928" y="1628800"/>
            <a:ext cx="8272536" cy="3039294"/>
          </a:xfrm>
          <a:prstGeom prst="rect">
            <a:avLst/>
          </a:prstGeom>
          <a:noFill/>
        </p:spPr>
        <p:txBody>
          <a:bodyPr wrap="square" rtlCol="0">
            <a:spAutoFit/>
          </a:bodyPr>
          <a:lstStyle/>
          <a:p>
            <a:pPr defTabSz="457200">
              <a:lnSpc>
                <a:spcPct val="150000"/>
              </a:lnSpc>
              <a:spcAft>
                <a:spcPts val="300"/>
              </a:spcAft>
            </a:pPr>
            <a:r>
              <a:rPr lang="en-US" sz="14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It is in Chile’s interest to maintain regional collaboration with the APEC member economies, with the aim of contributing to keep a bridge of cooperation in technical and emergency response matters. This collaboration will allow economies to provide public value to emergency management in the different phases of the risk cycle, with relevance in the preventive phase. Chile's experience could greatly contribute to strengthening APEC’s regional work in this area, as well as to the exchange of best practices among individual economies.</a:t>
            </a:r>
            <a:endParaRPr lang="es-ES" sz="1400" dirty="0" smtClean="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a:p>
            <a:pPr marL="1074738" indent="-1074738"/>
            <a:endParaRPr lang="en-US" sz="1400" dirty="0" smtClean="0">
              <a:latin typeface="Verdana" panose="020B0604030504040204" pitchFamily="34" charset="0"/>
              <a:ea typeface="Verdana" panose="020B0604030504040204" pitchFamily="34" charset="0"/>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a:p>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p:nvPr/>
        </p:nvSpPr>
        <p:spPr>
          <a:xfrm>
            <a:off x="2551188" y="297634"/>
            <a:ext cx="411362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Gaps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10</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pic>
        <p:nvPicPr>
          <p:cNvPr id="9"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
        <p:nvSpPr>
          <p:cNvPr id="14" name="Content Placeholder 14"/>
          <p:cNvSpPr txBox="1">
            <a:spLocks/>
          </p:cNvSpPr>
          <p:nvPr/>
        </p:nvSpPr>
        <p:spPr>
          <a:xfrm>
            <a:off x="467544" y="1052736"/>
            <a:ext cx="8280920" cy="252000"/>
          </a:xfrm>
          <a:prstGeom prst="rect">
            <a:avLst/>
          </a:prstGeom>
          <a:solidFill>
            <a:schemeClr val="accent1"/>
          </a:solidFill>
        </p:spPr>
        <p:txBody>
          <a:bodyPr vert="horz" wrap="square" anchor="ctr" anchorCtr="0">
            <a:no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b="0" i="0" kern="1200" spc="0">
                <a:solidFill>
                  <a:schemeClr val="accent1"/>
                </a:solidFill>
                <a:latin typeface="Verdana"/>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100" b="1" dirty="0" smtClean="0">
                <a:solidFill>
                  <a:schemeClr val="bg1"/>
                </a:solidFill>
              </a:rPr>
              <a:t>Strengthen </a:t>
            </a:r>
            <a:r>
              <a:rPr lang="en-US" sz="1100" b="1" dirty="0">
                <a:solidFill>
                  <a:schemeClr val="bg1"/>
                </a:solidFill>
              </a:rPr>
              <a:t>regional oil and gas security</a:t>
            </a:r>
          </a:p>
        </p:txBody>
      </p:sp>
    </p:spTree>
    <p:extLst>
      <p:ext uri="{BB962C8B-B14F-4D97-AF65-F5344CB8AC3E}">
        <p14:creationId xmlns:p14="http://schemas.microsoft.com/office/powerpoint/2010/main" val="1542113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1560" y="1844824"/>
            <a:ext cx="8073280" cy="2246769"/>
          </a:xfrm>
          <a:prstGeom prst="rect">
            <a:avLst/>
          </a:prstGeom>
          <a:noFill/>
        </p:spPr>
        <p:txBody>
          <a:bodyPr wrap="square" rtlCol="0">
            <a:spAutoFit/>
          </a:bodyPr>
          <a:lstStyle/>
          <a:p>
            <a:pPr marL="1074738" indent="-1074738" algn="ctr"/>
            <a:r>
              <a:rPr lang="en-US" altLang="ja-JP" sz="3600" b="1" dirty="0" smtClean="0">
                <a:solidFill>
                  <a:schemeClr val="tx2">
                    <a:lumMod val="75000"/>
                  </a:schemeClr>
                </a:solidFill>
              </a:rPr>
              <a:t>Thank you</a:t>
            </a:r>
          </a:p>
          <a:p>
            <a:pPr marL="1074738" indent="-1074738" algn="ctr"/>
            <a:endParaRPr lang="en-US" altLang="ja-JP" sz="3200" b="1" dirty="0" smtClean="0">
              <a:solidFill>
                <a:schemeClr val="tx2">
                  <a:lumMod val="75000"/>
                </a:schemeClr>
              </a:solidFill>
            </a:endParaRPr>
          </a:p>
          <a:p>
            <a:pPr marL="1074738" indent="-1074738" algn="ctr"/>
            <a:r>
              <a:rPr lang="en-US" altLang="ja-JP" sz="3200" b="1" dirty="0" smtClean="0">
                <a:solidFill>
                  <a:schemeClr val="tx2">
                    <a:lumMod val="75000"/>
                  </a:schemeClr>
                </a:solidFill>
              </a:rPr>
              <a:t>Update on</a:t>
            </a:r>
            <a:r>
              <a:rPr lang="en-US" altLang="ja-JP" sz="3200" b="1" dirty="0">
                <a:solidFill>
                  <a:schemeClr val="tx2">
                    <a:lumMod val="75000"/>
                  </a:schemeClr>
                </a:solidFill>
              </a:rPr>
              <a:t> </a:t>
            </a:r>
            <a:r>
              <a:rPr lang="en-US" sz="3600" b="1" dirty="0" smtClean="0">
                <a:solidFill>
                  <a:schemeClr val="tx2">
                    <a:lumMod val="75000"/>
                  </a:schemeClr>
                </a:solidFill>
              </a:rPr>
              <a:t>OIL AND GAS SECURITY</a:t>
            </a:r>
          </a:p>
          <a:p>
            <a:pPr marL="1074738" indent="-1074738" algn="ctr"/>
            <a:r>
              <a:rPr lang="en-US" sz="3600" b="1" dirty="0" smtClean="0">
                <a:solidFill>
                  <a:schemeClr val="tx2">
                    <a:lumMod val="75000"/>
                  </a:schemeClr>
                </a:solidFill>
              </a:rPr>
              <a:t>Chile </a:t>
            </a:r>
            <a:endParaRPr lang="en-US" dirty="0">
              <a:solidFill>
                <a:schemeClr val="tx2">
                  <a:lumMod val="75000"/>
                </a:schemeClr>
              </a:solidFill>
            </a:endParaRPr>
          </a:p>
        </p:txBody>
      </p:sp>
      <p:sp>
        <p:nvSpPr>
          <p:cNvPr id="9" name="TextBox 8"/>
          <p:cNvSpPr txBox="1"/>
          <p:nvPr/>
        </p:nvSpPr>
        <p:spPr>
          <a:xfrm>
            <a:off x="2737366" y="6516052"/>
            <a:ext cx="3916457" cy="307777"/>
          </a:xfrm>
          <a:prstGeom prst="rect">
            <a:avLst/>
          </a:prstGeom>
          <a:noFill/>
        </p:spPr>
        <p:txBody>
          <a:bodyPr wrap="none" rtlCol="0">
            <a:spAutoFit/>
          </a:bodyPr>
          <a:lstStyle/>
          <a:p>
            <a:pPr algn="ctr"/>
            <a:r>
              <a:rPr lang="en-US" sz="1400" b="1" dirty="0">
                <a:solidFill>
                  <a:srgbClr val="FF0000"/>
                </a:solidFill>
                <a:latin typeface="AngsanaUPC" panose="02020603050405020304" pitchFamily="18" charset="-34"/>
                <a:cs typeface="AngsanaUPC" panose="02020603050405020304" pitchFamily="18" charset="-34"/>
              </a:rPr>
              <a:t>4th Oil and Gas Security Network Forum, 7-8 March 2018, Tokyo, Japan </a:t>
            </a: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11</a:t>
            </a:fld>
            <a:endParaRPr lang="en-US" dirty="0"/>
          </a:p>
        </p:txBody>
      </p:sp>
      <p:sp>
        <p:nvSpPr>
          <p:cNvPr id="11" name="TextBox 10"/>
          <p:cNvSpPr txBox="1"/>
          <p:nvPr/>
        </p:nvSpPr>
        <p:spPr>
          <a:xfrm>
            <a:off x="695401" y="4509120"/>
            <a:ext cx="8073280" cy="646331"/>
          </a:xfrm>
          <a:prstGeom prst="rect">
            <a:avLst/>
          </a:prstGeom>
          <a:noFill/>
        </p:spPr>
        <p:txBody>
          <a:bodyPr wrap="square" rtlCol="0">
            <a:spAutoFit/>
          </a:bodyPr>
          <a:lstStyle/>
          <a:p>
            <a:pPr marL="1074738" indent="-1074738" algn="ctr"/>
            <a:r>
              <a:rPr lang="en-US" dirty="0" smtClean="0">
                <a:solidFill>
                  <a:schemeClr val="accent1">
                    <a:lumMod val="75000"/>
                  </a:schemeClr>
                </a:solidFill>
              </a:rPr>
              <a:t>Email Address: mvalenzuela@minenergia.cl</a:t>
            </a:r>
          </a:p>
          <a:p>
            <a:pPr marL="1074738" indent="-1074738" algn="ctr"/>
            <a:r>
              <a:rPr lang="en-US" dirty="0" smtClean="0">
                <a:solidFill>
                  <a:schemeClr val="accent1">
                    <a:lumMod val="75000"/>
                  </a:schemeClr>
                </a:solidFill>
              </a:rPr>
              <a:t>Contact Number: +56 2 22367 75 79</a:t>
            </a:r>
            <a:endParaRPr lang="en-US" dirty="0">
              <a:solidFill>
                <a:schemeClr val="accent1">
                  <a:lumMod val="75000"/>
                </a:schemeClr>
              </a:solidFill>
            </a:endParaRPr>
          </a:p>
        </p:txBody>
      </p:sp>
      <p:pic>
        <p:nvPicPr>
          <p:cNvPr id="8" name="Picture 13" descr="Complemento-Logo-Gobierno-160x14px.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06400" y="0"/>
            <a:ext cx="2032000" cy="177800"/>
          </a:xfrm>
          <a:prstGeom prst="rect">
            <a:avLst/>
          </a:prstGeom>
        </p:spPr>
      </p:pic>
    </p:spTree>
    <p:extLst>
      <p:ext uri="{BB962C8B-B14F-4D97-AF65-F5344CB8AC3E}">
        <p14:creationId xmlns:p14="http://schemas.microsoft.com/office/powerpoint/2010/main" val="22900114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5824</TotalTime>
  <Words>1773</Words>
  <Application>Microsoft Macintosh PowerPoint</Application>
  <PresentationFormat>Presentación en pantalla (4:3)</PresentationFormat>
  <Paragraphs>230</Paragraphs>
  <Slides>11</Slides>
  <Notes>8</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.sinocruz</dc:creator>
  <cp:lastModifiedBy>Kathy</cp:lastModifiedBy>
  <cp:revision>317</cp:revision>
  <dcterms:modified xsi:type="dcterms:W3CDTF">2018-03-06T13:35:13Z</dcterms:modified>
</cp:coreProperties>
</file>