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61" r:id="rId2"/>
    <p:sldId id="260" r:id="rId3"/>
    <p:sldId id="275" r:id="rId4"/>
    <p:sldId id="270" r:id="rId5"/>
    <p:sldId id="268" r:id="rId6"/>
    <p:sldId id="267" r:id="rId7"/>
    <p:sldId id="276" r:id="rId8"/>
    <p:sldId id="269" r:id="rId9"/>
    <p:sldId id="263" r:id="rId10"/>
    <p:sldId id="266" r:id="rId11"/>
    <p:sldId id="273" r:id="rId12"/>
  </p:sldIdLst>
  <p:sldSz cx="9144000" cy="6858000" type="screen4x3"/>
  <p:notesSz cx="6735763" cy="98663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入江 一友" initials="入江" lastIdx="10" clrIdx="0">
    <p:extLst/>
  </p:cmAuthor>
  <p:cmAuthor id="2" name="michael .sinocruz" initials="m."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AFF"/>
    <a:srgbClr val="800080"/>
    <a:srgbClr val="ECF1F8"/>
    <a:srgbClr val="D6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42" autoAdjust="0"/>
    <p:restoredTop sz="89621" autoAdjust="0"/>
  </p:normalViewPr>
  <p:slideViewPr>
    <p:cSldViewPr>
      <p:cViewPr varScale="1">
        <p:scale>
          <a:sx n="103" d="100"/>
          <a:sy n="103" d="100"/>
        </p:scale>
        <p:origin x="1860" y="12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9413" cy="49371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4763" y="0"/>
            <a:ext cx="2919412" cy="493713"/>
          </a:xfrm>
          <a:prstGeom prst="rect">
            <a:avLst/>
          </a:prstGeom>
        </p:spPr>
        <p:txBody>
          <a:bodyPr vert="horz" lIns="91440" tIns="45720" rIns="91440" bIns="45720" rtlCol="0"/>
          <a:lstStyle>
            <a:lvl1pPr algn="r">
              <a:defRPr sz="1200"/>
            </a:lvl1pPr>
          </a:lstStyle>
          <a:p>
            <a:fld id="{9FD5443F-F779-4699-A282-F51D1B7B82E1}" type="datetimeFigureOut">
              <a:rPr kumimoji="1" lang="ja-JP" altLang="en-US" smtClean="0"/>
              <a:pPr/>
              <a:t>2018/3/6</a:t>
            </a:fld>
            <a:endParaRPr kumimoji="1" lang="ja-JP" altLang="en-US"/>
          </a:p>
        </p:txBody>
      </p:sp>
      <p:sp>
        <p:nvSpPr>
          <p:cNvPr id="4" name="スライド イメージ プレースホルダー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100" y="4686300"/>
            <a:ext cx="5389563" cy="4440238"/>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371013"/>
            <a:ext cx="2919413" cy="49371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4763" y="9371013"/>
            <a:ext cx="2919412" cy="493712"/>
          </a:xfrm>
          <a:prstGeom prst="rect">
            <a:avLst/>
          </a:prstGeom>
        </p:spPr>
        <p:txBody>
          <a:bodyPr vert="horz" lIns="91440" tIns="45720" rIns="91440" bIns="45720" rtlCol="0" anchor="b"/>
          <a:lstStyle>
            <a:lvl1pPr algn="r">
              <a:defRPr sz="1200"/>
            </a:lvl1pPr>
          </a:lstStyle>
          <a:p>
            <a:fld id="{64ABDF74-D55C-45CE-89A0-88095A6021C1}" type="slidenum">
              <a:rPr kumimoji="1" lang="ja-JP" altLang="en-US" smtClean="0"/>
              <a:pPr/>
              <a:t>‹#›</a:t>
            </a:fld>
            <a:endParaRPr kumimoji="1" lang="ja-JP" altLang="en-US"/>
          </a:p>
        </p:txBody>
      </p:sp>
    </p:spTree>
    <p:extLst>
      <p:ext uri="{BB962C8B-B14F-4D97-AF65-F5344CB8AC3E}">
        <p14:creationId xmlns:p14="http://schemas.microsoft.com/office/powerpoint/2010/main" val="424390458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64ABDF74-D55C-45CE-89A0-88095A6021C1}" type="slidenum">
              <a:rPr kumimoji="1" lang="ja-JP" altLang="en-US" smtClean="0"/>
              <a:pPr/>
              <a:t>1</a:t>
            </a:fld>
            <a:endParaRPr kumimoji="1" lang="ja-JP" altLang="en-US"/>
          </a:p>
        </p:txBody>
      </p:sp>
    </p:spTree>
    <p:extLst>
      <p:ext uri="{BB962C8B-B14F-4D97-AF65-F5344CB8AC3E}">
        <p14:creationId xmlns:p14="http://schemas.microsoft.com/office/powerpoint/2010/main" val="31193481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kumimoji="1" lang="en-US" sz="800" b="0" i="0" u="none" strike="noStrike" kern="1200" baseline="0" dirty="0" smtClean="0">
                <a:solidFill>
                  <a:schemeClr val="tx1"/>
                </a:solidFill>
                <a:latin typeface="+mn-lt"/>
                <a:ea typeface="+mn-ea"/>
                <a:cs typeface="+mn-cs"/>
              </a:rPr>
              <a:t>- Renewable energy has been an important energy source for many decades, at 25-30% of the TPES. In 2016, it accounted for 26.8% of the TPES. This category comprises biofuels and waste (21.2%), hydropower (4.5%), wind (0.5%) and solar energy (0.7%).</a:t>
            </a:r>
          </a:p>
          <a:p>
            <a:pPr marL="171450" indent="-171450">
              <a:buFontTx/>
              <a:buChar char="-"/>
            </a:pPr>
            <a:r>
              <a:rPr kumimoji="1" lang="en-US" sz="800" b="0" i="0" u="none" strike="noStrike" kern="1200" baseline="0" dirty="0" smtClean="0">
                <a:solidFill>
                  <a:schemeClr val="tx1"/>
                </a:solidFill>
                <a:latin typeface="+mn-lt"/>
                <a:ea typeface="+mn-ea"/>
                <a:cs typeface="+mn-cs"/>
              </a:rPr>
              <a:t>Traditional use of firewood for heating and cooking in the residential sector represents the main share of biofuels and waste consumption.</a:t>
            </a:r>
          </a:p>
          <a:p>
            <a:r>
              <a:rPr kumimoji="1" lang="en-US" sz="800" b="0" i="0" u="none" strike="noStrike" kern="1200" baseline="0" dirty="0" smtClean="0">
                <a:solidFill>
                  <a:schemeClr val="tx1"/>
                </a:solidFill>
                <a:latin typeface="+mn-lt"/>
                <a:ea typeface="+mn-ea"/>
                <a:cs typeface="+mn-cs"/>
              </a:rPr>
              <a:t>- From 2006 to 2016, the renewable energy supply in the TPES grew by 35%, or 2.6 </a:t>
            </a:r>
            <a:r>
              <a:rPr kumimoji="1" lang="en-US" sz="800" b="0" i="0" u="none" strike="noStrike" kern="1200" baseline="0" dirty="0" err="1" smtClean="0">
                <a:solidFill>
                  <a:schemeClr val="tx1"/>
                </a:solidFill>
                <a:latin typeface="+mn-lt"/>
                <a:ea typeface="+mn-ea"/>
                <a:cs typeface="+mn-cs"/>
              </a:rPr>
              <a:t>Mtoe</a:t>
            </a:r>
            <a:r>
              <a:rPr kumimoji="1" lang="en-US" sz="800" b="0" i="0" u="none" strike="noStrike" kern="1200" baseline="0" dirty="0" smtClean="0">
                <a:solidFill>
                  <a:schemeClr val="tx1"/>
                </a:solidFill>
                <a:latin typeface="+mn-lt"/>
                <a:ea typeface="+mn-ea"/>
                <a:cs typeface="+mn-cs"/>
              </a:rPr>
              <a:t>. This growth mainly resulted from a nearly 50% increase in biofuels supply. Wind and solar energy have begun to increase in recent years, but from a very low level.</a:t>
            </a:r>
          </a:p>
          <a:p>
            <a:r>
              <a:rPr kumimoji="1" lang="en-US" sz="800" b="0" i="0" u="none" strike="noStrike" kern="1200" baseline="0" dirty="0" smtClean="0">
                <a:solidFill>
                  <a:schemeClr val="tx1"/>
                </a:solidFill>
                <a:latin typeface="+mn-lt"/>
                <a:ea typeface="+mn-ea"/>
                <a:cs typeface="+mn-cs"/>
              </a:rPr>
              <a:t>- Hydropower supply varies significantly year-on-year, depending on the hydrological </a:t>
            </a:r>
            <a:r>
              <a:rPr kumimoji="1" lang="es-ES" sz="800" b="0" i="0" u="none" strike="noStrike" kern="1200" baseline="0" dirty="0" err="1" smtClean="0">
                <a:solidFill>
                  <a:schemeClr val="tx1"/>
                </a:solidFill>
                <a:latin typeface="+mn-lt"/>
                <a:ea typeface="+mn-ea"/>
                <a:cs typeface="+mn-cs"/>
              </a:rPr>
              <a:t>conditions</a:t>
            </a:r>
            <a:r>
              <a:rPr kumimoji="1" lang="es-ES" sz="800" b="0" i="0" u="none" strike="noStrike" kern="1200" baseline="0" dirty="0" smtClean="0">
                <a:solidFill>
                  <a:schemeClr val="tx1"/>
                </a:solidFill>
                <a:latin typeface="+mn-lt"/>
                <a:ea typeface="+mn-ea"/>
                <a:cs typeface="+mn-cs"/>
              </a:rPr>
              <a:t>.</a:t>
            </a:r>
            <a:endParaRPr lang="es-ES" sz="800" dirty="0"/>
          </a:p>
        </p:txBody>
      </p:sp>
      <p:sp>
        <p:nvSpPr>
          <p:cNvPr id="4" name="3 Marcador de número de diapositiva"/>
          <p:cNvSpPr>
            <a:spLocks noGrp="1"/>
          </p:cNvSpPr>
          <p:nvPr>
            <p:ph type="sldNum" sz="quarter" idx="10"/>
          </p:nvPr>
        </p:nvSpPr>
        <p:spPr/>
        <p:txBody>
          <a:bodyPr/>
          <a:lstStyle/>
          <a:p>
            <a:fld id="{64ABDF74-D55C-45CE-89A0-88095A6021C1}" type="slidenum">
              <a:rPr kumimoji="1" lang="ja-JP" altLang="en-US" smtClean="0"/>
              <a:pPr/>
              <a:t>2</a:t>
            </a:fld>
            <a:endParaRPr kumimoji="1" lang="ja-JP" altLang="en-US"/>
          </a:p>
        </p:txBody>
      </p:sp>
    </p:spTree>
    <p:extLst>
      <p:ext uri="{BB962C8B-B14F-4D97-AF65-F5344CB8AC3E}">
        <p14:creationId xmlns:p14="http://schemas.microsoft.com/office/powerpoint/2010/main" val="42477516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kumimoji="1" lang="en-US" sz="1200" b="0" i="0" u="none" strike="noStrike" kern="1200" baseline="0" dirty="0" smtClean="0">
                <a:solidFill>
                  <a:schemeClr val="tx1"/>
                </a:solidFill>
                <a:latin typeface="+mn-lt"/>
                <a:ea typeface="+mn-ea"/>
                <a:cs typeface="+mn-cs"/>
              </a:rPr>
              <a:t>- Brazil is the single-largest exporter of crude oil to Chile, providing 63% of the total in 2016, followed by Ecuador at 36%. </a:t>
            </a:r>
          </a:p>
          <a:p>
            <a:r>
              <a:rPr kumimoji="1" lang="en-US" sz="1200" b="0" i="0" u="none" strike="noStrike" kern="1200" baseline="0" dirty="0" smtClean="0">
                <a:solidFill>
                  <a:schemeClr val="tx1"/>
                </a:solidFill>
                <a:latin typeface="+mn-lt"/>
                <a:ea typeface="+mn-ea"/>
                <a:cs typeface="+mn-cs"/>
              </a:rPr>
              <a:t>- The total share of South American countries in crude oil imports has grown from 65% in 2006 to 97% in 2016, because of lower transportation costs and a tariff agreement, and made possible by adapting the National Petroleum </a:t>
            </a:r>
            <a:r>
              <a:rPr kumimoji="1" lang="es-ES" sz="1200" b="0" i="0" u="none" strike="noStrike" kern="1200" baseline="0" dirty="0" smtClean="0">
                <a:solidFill>
                  <a:schemeClr val="tx1"/>
                </a:solidFill>
                <a:latin typeface="+mn-lt"/>
                <a:ea typeface="+mn-ea"/>
                <a:cs typeface="+mn-cs"/>
              </a:rPr>
              <a:t>Company (ENAP) </a:t>
            </a:r>
            <a:r>
              <a:rPr kumimoji="1" lang="es-ES" sz="1200" b="0" i="0" u="none" strike="noStrike" kern="1200" baseline="0" dirty="0" err="1" smtClean="0">
                <a:solidFill>
                  <a:schemeClr val="tx1"/>
                </a:solidFill>
                <a:latin typeface="+mn-lt"/>
                <a:ea typeface="+mn-ea"/>
                <a:cs typeface="+mn-cs"/>
              </a:rPr>
              <a:t>refineries</a:t>
            </a:r>
            <a:r>
              <a:rPr kumimoji="1" lang="es-ES" sz="1200" b="0" i="0" u="none" strike="noStrike" kern="1200" baseline="0" dirty="0" smtClean="0">
                <a:solidFill>
                  <a:schemeClr val="tx1"/>
                </a:solidFill>
                <a:latin typeface="+mn-lt"/>
                <a:ea typeface="+mn-ea"/>
                <a:cs typeface="+mn-cs"/>
              </a:rPr>
              <a:t> to </a:t>
            </a:r>
            <a:r>
              <a:rPr kumimoji="1" lang="es-ES" sz="1200" b="0" i="0" u="none" strike="noStrike" kern="1200" baseline="0" dirty="0" err="1" smtClean="0">
                <a:solidFill>
                  <a:schemeClr val="tx1"/>
                </a:solidFill>
                <a:latin typeface="+mn-lt"/>
                <a:ea typeface="+mn-ea"/>
                <a:cs typeface="+mn-cs"/>
              </a:rPr>
              <a:t>process</a:t>
            </a:r>
            <a:r>
              <a:rPr kumimoji="1" lang="es-ES" sz="1200" b="0" i="0" u="none" strike="noStrike" kern="1200" baseline="0" dirty="0" smtClean="0">
                <a:solidFill>
                  <a:schemeClr val="tx1"/>
                </a:solidFill>
                <a:latin typeface="+mn-lt"/>
                <a:ea typeface="+mn-ea"/>
                <a:cs typeface="+mn-cs"/>
              </a:rPr>
              <a:t> heavy </a:t>
            </a:r>
            <a:r>
              <a:rPr kumimoji="1" lang="es-ES" sz="1200" b="0" i="0" u="none" strike="noStrike" kern="1200" baseline="0" dirty="0" err="1" smtClean="0">
                <a:solidFill>
                  <a:schemeClr val="tx1"/>
                </a:solidFill>
                <a:latin typeface="+mn-lt"/>
                <a:ea typeface="+mn-ea"/>
                <a:cs typeface="+mn-cs"/>
              </a:rPr>
              <a:t>crude</a:t>
            </a:r>
            <a:r>
              <a:rPr kumimoji="1" lang="es-ES" sz="1200" b="0" i="0" u="none" strike="noStrike" kern="1200" baseline="0" dirty="0" smtClean="0">
                <a:solidFill>
                  <a:schemeClr val="tx1"/>
                </a:solidFill>
                <a:latin typeface="+mn-lt"/>
                <a:ea typeface="+mn-ea"/>
                <a:cs typeface="+mn-cs"/>
              </a:rPr>
              <a:t> </a:t>
            </a:r>
            <a:r>
              <a:rPr kumimoji="1" lang="es-ES" sz="1200" b="0" i="0" u="none" strike="noStrike" kern="1200" baseline="0" dirty="0" err="1" smtClean="0">
                <a:solidFill>
                  <a:schemeClr val="tx1"/>
                </a:solidFill>
                <a:latin typeface="+mn-lt"/>
                <a:ea typeface="+mn-ea"/>
                <a:cs typeface="+mn-cs"/>
              </a:rPr>
              <a:t>oil</a:t>
            </a:r>
            <a:r>
              <a:rPr kumimoji="1" lang="es-ES" sz="1200" b="0" i="0" u="none" strike="noStrike" kern="1200" baseline="0" dirty="0" smtClean="0">
                <a:solidFill>
                  <a:schemeClr val="tx1"/>
                </a:solidFill>
                <a:latin typeface="+mn-lt"/>
                <a:ea typeface="+mn-ea"/>
                <a:cs typeface="+mn-cs"/>
              </a:rPr>
              <a:t> </a:t>
            </a:r>
            <a:r>
              <a:rPr kumimoji="1" lang="es-ES" sz="1200" b="0" i="0" u="none" strike="noStrike" kern="1200" baseline="0" dirty="0" err="1" smtClean="0">
                <a:solidFill>
                  <a:schemeClr val="tx1"/>
                </a:solidFill>
                <a:latin typeface="+mn-lt"/>
                <a:ea typeface="+mn-ea"/>
                <a:cs typeface="+mn-cs"/>
              </a:rPr>
              <a:t>from</a:t>
            </a:r>
            <a:r>
              <a:rPr kumimoji="1" lang="es-ES" sz="1200" b="0" i="0" u="none" strike="noStrike" kern="1200" baseline="0" dirty="0" smtClean="0">
                <a:solidFill>
                  <a:schemeClr val="tx1"/>
                </a:solidFill>
                <a:latin typeface="+mn-lt"/>
                <a:ea typeface="+mn-ea"/>
                <a:cs typeface="+mn-cs"/>
              </a:rPr>
              <a:t> </a:t>
            </a:r>
            <a:r>
              <a:rPr kumimoji="1" lang="es-ES" sz="1200" b="0" i="0" u="none" strike="noStrike" kern="1200" baseline="0" dirty="0" err="1" smtClean="0">
                <a:solidFill>
                  <a:schemeClr val="tx1"/>
                </a:solidFill>
                <a:latin typeface="+mn-lt"/>
                <a:ea typeface="+mn-ea"/>
                <a:cs typeface="+mn-cs"/>
              </a:rPr>
              <a:t>Brazil</a:t>
            </a:r>
            <a:r>
              <a:rPr kumimoji="1" lang="es-ES" sz="1200" b="0" i="0" u="none" strike="noStrike" kern="1200" baseline="0" dirty="0" smtClean="0">
                <a:solidFill>
                  <a:schemeClr val="tx1"/>
                </a:solidFill>
                <a:latin typeface="+mn-lt"/>
                <a:ea typeface="+mn-ea"/>
                <a:cs typeface="+mn-cs"/>
              </a:rPr>
              <a:t> </a:t>
            </a:r>
            <a:r>
              <a:rPr kumimoji="1" lang="es-ES" sz="1200" b="0" i="0" u="none" strike="noStrike" kern="1200" baseline="0" dirty="0" err="1" smtClean="0">
                <a:solidFill>
                  <a:schemeClr val="tx1"/>
                </a:solidFill>
                <a:latin typeface="+mn-lt"/>
                <a:ea typeface="+mn-ea"/>
                <a:cs typeface="+mn-cs"/>
              </a:rPr>
              <a:t>or</a:t>
            </a:r>
            <a:r>
              <a:rPr kumimoji="1" lang="es-ES" sz="1200" b="0" i="0" u="none" strike="noStrike" kern="1200" baseline="0" dirty="0" smtClean="0">
                <a:solidFill>
                  <a:schemeClr val="tx1"/>
                </a:solidFill>
                <a:latin typeface="+mn-lt"/>
                <a:ea typeface="+mn-ea"/>
                <a:cs typeface="+mn-cs"/>
              </a:rPr>
              <a:t> Ecuador.</a:t>
            </a:r>
            <a:endParaRPr lang="es-ES" dirty="0"/>
          </a:p>
        </p:txBody>
      </p:sp>
      <p:sp>
        <p:nvSpPr>
          <p:cNvPr id="4" name="3 Marcador de número de diapositiva"/>
          <p:cNvSpPr>
            <a:spLocks noGrp="1"/>
          </p:cNvSpPr>
          <p:nvPr>
            <p:ph type="sldNum" sz="quarter" idx="10"/>
          </p:nvPr>
        </p:nvSpPr>
        <p:spPr/>
        <p:txBody>
          <a:bodyPr/>
          <a:lstStyle/>
          <a:p>
            <a:fld id="{64ABDF74-D55C-45CE-89A0-88095A6021C1}" type="slidenum">
              <a:rPr kumimoji="1" lang="ja-JP" altLang="en-US" smtClean="0"/>
              <a:pPr/>
              <a:t>3</a:t>
            </a:fld>
            <a:endParaRPr kumimoji="1" lang="ja-JP" altLang="en-US"/>
          </a:p>
        </p:txBody>
      </p:sp>
    </p:spTree>
    <p:extLst>
      <p:ext uri="{BB962C8B-B14F-4D97-AF65-F5344CB8AC3E}">
        <p14:creationId xmlns:p14="http://schemas.microsoft.com/office/powerpoint/2010/main" val="31459361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sz="1200" dirty="0" smtClean="0">
                <a:solidFill>
                  <a:schemeClr val="tx1">
                    <a:lumMod val="75000"/>
                    <a:lumOff val="25000"/>
                  </a:schemeClr>
                </a:solidFill>
              </a:rPr>
              <a:t>- </a:t>
            </a:r>
            <a:r>
              <a:rPr kumimoji="1" lang="es-ES" sz="1200" b="0" i="0" u="none" strike="noStrike" kern="1200" baseline="0" dirty="0" smtClean="0">
                <a:solidFill>
                  <a:schemeClr val="tx1"/>
                </a:solidFill>
                <a:latin typeface="+mn-lt"/>
                <a:ea typeface="+mn-ea"/>
                <a:cs typeface="+mn-cs"/>
              </a:rPr>
              <a:t>In 2016, Chile </a:t>
            </a:r>
            <a:r>
              <a:rPr kumimoji="1" lang="es-ES" sz="1200" b="0" i="0" u="none" strike="noStrike" kern="1200" baseline="0" dirty="0" err="1" smtClean="0">
                <a:solidFill>
                  <a:schemeClr val="tx1"/>
                </a:solidFill>
                <a:latin typeface="+mn-lt"/>
                <a:ea typeface="+mn-ea"/>
                <a:cs typeface="+mn-cs"/>
              </a:rPr>
              <a:t>imported</a:t>
            </a:r>
            <a:r>
              <a:rPr kumimoji="1" lang="es-ES" sz="1200" b="0" i="0" u="none" strike="noStrike" kern="1200" baseline="0" dirty="0" smtClean="0">
                <a:solidFill>
                  <a:schemeClr val="tx1"/>
                </a:solidFill>
                <a:latin typeface="+mn-lt"/>
                <a:ea typeface="+mn-ea"/>
                <a:cs typeface="+mn-cs"/>
              </a:rPr>
              <a:t> </a:t>
            </a:r>
            <a:r>
              <a:rPr kumimoji="1" lang="en-US" sz="1200" b="0" i="0" u="none" strike="noStrike" kern="1200" baseline="0" dirty="0" smtClean="0">
                <a:solidFill>
                  <a:schemeClr val="tx1"/>
                </a:solidFill>
                <a:latin typeface="+mn-lt"/>
                <a:ea typeface="+mn-ea"/>
                <a:cs typeface="+mn-cs"/>
              </a:rPr>
              <a:t>8.56 Mt of crude oil and 7.29 Mt of oil products. Although imports of crude oil decreased by 23% from 2006 to 2016, imports of oil products increased by 86%, and drove up the total oil imports.</a:t>
            </a:r>
            <a:endParaRPr lang="en-US" sz="1200" dirty="0" smtClean="0">
              <a:solidFill>
                <a:schemeClr val="tx1">
                  <a:lumMod val="75000"/>
                  <a:lumOff val="25000"/>
                </a:schemeClr>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tx1">
                    <a:lumMod val="75000"/>
                    <a:lumOff val="25000"/>
                  </a:schemeClr>
                </a:solidFill>
              </a:rPr>
              <a:t>- The main product consumed in Chile is </a:t>
            </a:r>
            <a:r>
              <a:rPr lang="en-US" sz="1200" b="1" dirty="0" smtClean="0">
                <a:solidFill>
                  <a:schemeClr val="tx2">
                    <a:lumMod val="60000"/>
                    <a:lumOff val="40000"/>
                  </a:schemeClr>
                </a:solidFill>
              </a:rPr>
              <a:t>diesel</a:t>
            </a:r>
            <a:r>
              <a:rPr lang="en-US" sz="1200" dirty="0" smtClean="0">
                <a:solidFill>
                  <a:schemeClr val="tx1">
                    <a:lumMod val="75000"/>
                    <a:lumOff val="25000"/>
                  </a:schemeClr>
                </a:solidFill>
              </a:rPr>
              <a:t>.</a:t>
            </a:r>
          </a:p>
          <a:p>
            <a:r>
              <a:rPr kumimoji="1" lang="en-US" sz="1200" b="0" i="0" u="none" strike="noStrike" kern="1200" baseline="0" dirty="0" smtClean="0">
                <a:solidFill>
                  <a:schemeClr val="tx1"/>
                </a:solidFill>
                <a:latin typeface="+mn-lt"/>
                <a:ea typeface="+mn-ea"/>
                <a:cs typeface="+mn-cs"/>
              </a:rPr>
              <a:t>- In terms of oil products, the United States is the largest exporter to Chile, accounting for 87% of the total imports in 2016.</a:t>
            </a:r>
            <a:endParaRPr lang="en-US" sz="1200" dirty="0" smtClean="0">
              <a:solidFill>
                <a:schemeClr val="tx1">
                  <a:lumMod val="75000"/>
                  <a:lumOff val="25000"/>
                </a:schemeClr>
              </a:solidFill>
            </a:endParaRPr>
          </a:p>
          <a:p>
            <a:endParaRPr lang="es-ES" dirty="0"/>
          </a:p>
        </p:txBody>
      </p:sp>
      <p:sp>
        <p:nvSpPr>
          <p:cNvPr id="4" name="3 Marcador de número de diapositiva"/>
          <p:cNvSpPr>
            <a:spLocks noGrp="1"/>
          </p:cNvSpPr>
          <p:nvPr>
            <p:ph type="sldNum" sz="quarter" idx="10"/>
          </p:nvPr>
        </p:nvSpPr>
        <p:spPr/>
        <p:txBody>
          <a:bodyPr/>
          <a:lstStyle/>
          <a:p>
            <a:fld id="{64ABDF74-D55C-45CE-89A0-88095A6021C1}" type="slidenum">
              <a:rPr kumimoji="1" lang="ja-JP" altLang="en-US" smtClean="0"/>
              <a:pPr/>
              <a:t>4</a:t>
            </a:fld>
            <a:endParaRPr kumimoji="1" lang="ja-JP" altLang="en-US"/>
          </a:p>
        </p:txBody>
      </p:sp>
    </p:spTree>
    <p:extLst>
      <p:ext uri="{BB962C8B-B14F-4D97-AF65-F5344CB8AC3E}">
        <p14:creationId xmlns:p14="http://schemas.microsoft.com/office/powerpoint/2010/main" val="20351185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64ABDF74-D55C-45CE-89A0-88095A6021C1}" type="slidenum">
              <a:rPr kumimoji="1" lang="ja-JP" altLang="en-US" smtClean="0"/>
              <a:pPr/>
              <a:t>5</a:t>
            </a:fld>
            <a:endParaRPr kumimoji="1" lang="ja-JP" altLang="en-US"/>
          </a:p>
        </p:txBody>
      </p:sp>
    </p:spTree>
    <p:extLst>
      <p:ext uri="{BB962C8B-B14F-4D97-AF65-F5344CB8AC3E}">
        <p14:creationId xmlns:p14="http://schemas.microsoft.com/office/powerpoint/2010/main" val="20698931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sz="1200" kern="1200" dirty="0" smtClean="0">
                <a:solidFill>
                  <a:schemeClr val="tx1"/>
                </a:solidFill>
                <a:effectLst/>
                <a:latin typeface="+mn-lt"/>
                <a:ea typeface="+mn-ea"/>
                <a:cs typeface="+mn-cs"/>
              </a:rPr>
              <a:t>LNG has mostly been imported from Trinidad and Tobago (92% of total imported natural gas in 2014-15). However, thanks to the expansion of the Panama Canal, the transit time from the Atlantic is shorter and import sources became more diversified in 2016: next to Trinidad and Tobago (72%) are also the United States (East Coast) (17%), France reloads (4%), Norway (3%), Qatar (2%) and Equatorial Guinea (2%). Since 2015, no gas has been imported from Argentina, according to </a:t>
            </a:r>
            <a:r>
              <a:rPr kumimoji="1" lang="en-US" sz="1200" kern="1200" dirty="0" err="1" smtClean="0">
                <a:solidFill>
                  <a:schemeClr val="tx1"/>
                </a:solidFill>
                <a:effectLst/>
                <a:latin typeface="+mn-lt"/>
                <a:ea typeface="+mn-ea"/>
                <a:cs typeface="+mn-cs"/>
              </a:rPr>
              <a:t>Enargas</a:t>
            </a:r>
            <a:r>
              <a:rPr kumimoji="1" lang="en-US" sz="1200" kern="1200" dirty="0" smtClean="0">
                <a:solidFill>
                  <a:schemeClr val="tx1"/>
                </a:solidFill>
                <a:effectLst/>
                <a:latin typeface="+mn-lt"/>
                <a:ea typeface="+mn-ea"/>
                <a:cs typeface="+mn-cs"/>
              </a:rPr>
              <a:t>, Argentina’s gas regulator.</a:t>
            </a:r>
            <a:endParaRPr kumimoji="1" lang="es-ES" sz="1200" kern="1200" dirty="0" smtClean="0">
              <a:solidFill>
                <a:schemeClr val="tx1"/>
              </a:solidFill>
              <a:effectLst/>
              <a:latin typeface="+mn-lt"/>
              <a:ea typeface="+mn-ea"/>
              <a:cs typeface="+mn-cs"/>
            </a:endParaRPr>
          </a:p>
          <a:p>
            <a:endParaRPr lang="es-ES" dirty="0"/>
          </a:p>
        </p:txBody>
      </p:sp>
      <p:sp>
        <p:nvSpPr>
          <p:cNvPr id="4" name="3 Marcador de número de diapositiva"/>
          <p:cNvSpPr>
            <a:spLocks noGrp="1"/>
          </p:cNvSpPr>
          <p:nvPr>
            <p:ph type="sldNum" sz="quarter" idx="10"/>
          </p:nvPr>
        </p:nvSpPr>
        <p:spPr/>
        <p:txBody>
          <a:bodyPr/>
          <a:lstStyle/>
          <a:p>
            <a:fld id="{64ABDF74-D55C-45CE-89A0-88095A6021C1}" type="slidenum">
              <a:rPr kumimoji="1" lang="ja-JP" altLang="en-US" smtClean="0"/>
              <a:pPr/>
              <a:t>6</a:t>
            </a:fld>
            <a:endParaRPr kumimoji="1" lang="ja-JP" altLang="en-US"/>
          </a:p>
        </p:txBody>
      </p:sp>
    </p:spTree>
    <p:extLst>
      <p:ext uri="{BB962C8B-B14F-4D97-AF65-F5344CB8AC3E}">
        <p14:creationId xmlns:p14="http://schemas.microsoft.com/office/powerpoint/2010/main" val="1116186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noProof="0" dirty="0"/>
          </a:p>
        </p:txBody>
      </p:sp>
      <p:sp>
        <p:nvSpPr>
          <p:cNvPr id="4" name="3 Marcador de número de diapositiva"/>
          <p:cNvSpPr>
            <a:spLocks noGrp="1"/>
          </p:cNvSpPr>
          <p:nvPr>
            <p:ph type="sldNum" sz="quarter" idx="10"/>
          </p:nvPr>
        </p:nvSpPr>
        <p:spPr/>
        <p:txBody>
          <a:bodyPr/>
          <a:lstStyle/>
          <a:p>
            <a:fld id="{64ABDF74-D55C-45CE-89A0-88095A6021C1}" type="slidenum">
              <a:rPr kumimoji="1" lang="ja-JP" altLang="en-US" smtClean="0"/>
              <a:pPr/>
              <a:t>7</a:t>
            </a:fld>
            <a:endParaRPr kumimoji="1" lang="ja-JP" altLang="en-US"/>
          </a:p>
        </p:txBody>
      </p:sp>
    </p:spTree>
    <p:extLst>
      <p:ext uri="{BB962C8B-B14F-4D97-AF65-F5344CB8AC3E}">
        <p14:creationId xmlns:p14="http://schemas.microsoft.com/office/powerpoint/2010/main" val="1116186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64ABDF74-D55C-45CE-89A0-88095A6021C1}" type="slidenum">
              <a:rPr kumimoji="1" lang="ja-JP" altLang="en-US" smtClean="0"/>
              <a:pPr/>
              <a:t>8</a:t>
            </a:fld>
            <a:endParaRPr kumimoji="1" lang="ja-JP" altLang="en-US"/>
          </a:p>
        </p:txBody>
      </p:sp>
    </p:spTree>
    <p:extLst>
      <p:ext uri="{BB962C8B-B14F-4D97-AF65-F5344CB8AC3E}">
        <p14:creationId xmlns:p14="http://schemas.microsoft.com/office/powerpoint/2010/main" val="8017129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96C780E-F104-43B6-9F09-6519B646ECF4}" type="datetime1">
              <a:rPr lang="en-US" altLang="ja-JP" smtClean="0"/>
              <a:pPr/>
              <a:t>3/6/2018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0CFCBA-A761-4DC5-9884-E424C35298A4}" type="slidenum">
              <a:rPr lang="en-US" smtClean="0"/>
              <a:pPr/>
              <a:t>‹#›</a:t>
            </a:fld>
            <a:endParaRPr lang="en-US"/>
          </a:p>
        </p:txBody>
      </p:sp>
    </p:spTree>
    <p:extLst>
      <p:ext uri="{BB962C8B-B14F-4D97-AF65-F5344CB8AC3E}">
        <p14:creationId xmlns:p14="http://schemas.microsoft.com/office/powerpoint/2010/main" val="23179553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7F0C44-F4A2-4DEB-BEAC-40FEF0FBEE49}" type="datetime1">
              <a:rPr lang="en-US" altLang="ja-JP" smtClean="0"/>
              <a:pPr/>
              <a:t>3/6/2018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0CFCBA-A761-4DC5-9884-E424C35298A4}" type="slidenum">
              <a:rPr lang="en-US" smtClean="0"/>
              <a:pPr/>
              <a:t>‹#›</a:t>
            </a:fld>
            <a:endParaRPr lang="en-US"/>
          </a:p>
        </p:txBody>
      </p:sp>
    </p:spTree>
    <p:extLst>
      <p:ext uri="{BB962C8B-B14F-4D97-AF65-F5344CB8AC3E}">
        <p14:creationId xmlns:p14="http://schemas.microsoft.com/office/powerpoint/2010/main" val="37436211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95251A-C3A4-46E8-875C-4D2F06302755}" type="datetime1">
              <a:rPr lang="en-US" altLang="ja-JP" smtClean="0"/>
              <a:pPr/>
              <a:t>3/6/2018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0CFCBA-A761-4DC5-9884-E424C35298A4}" type="slidenum">
              <a:rPr lang="en-US" smtClean="0"/>
              <a:pPr/>
              <a:t>‹#›</a:t>
            </a:fld>
            <a:endParaRPr lang="en-US"/>
          </a:p>
        </p:txBody>
      </p:sp>
    </p:spTree>
    <p:extLst>
      <p:ext uri="{BB962C8B-B14F-4D97-AF65-F5344CB8AC3E}">
        <p14:creationId xmlns:p14="http://schemas.microsoft.com/office/powerpoint/2010/main" val="3749723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87DF045-FBFF-4994-AFD7-021662966AF5}" type="datetime1">
              <a:rPr lang="en-US" altLang="ja-JP" smtClean="0"/>
              <a:pPr/>
              <a:t>3/6/2018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0CFCBA-A761-4DC5-9884-E424C35298A4}" type="slidenum">
              <a:rPr lang="en-US" smtClean="0"/>
              <a:pPr/>
              <a:t>‹#›</a:t>
            </a:fld>
            <a:endParaRPr lang="en-US"/>
          </a:p>
        </p:txBody>
      </p:sp>
    </p:spTree>
    <p:extLst>
      <p:ext uri="{BB962C8B-B14F-4D97-AF65-F5344CB8AC3E}">
        <p14:creationId xmlns:p14="http://schemas.microsoft.com/office/powerpoint/2010/main" val="20108205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AD7525F-09EF-4168-8C9F-3973896218A2}" type="datetime1">
              <a:rPr lang="en-US" altLang="ja-JP" smtClean="0"/>
              <a:pPr/>
              <a:t>3/6/2018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0CFCBA-A761-4DC5-9884-E424C35298A4}" type="slidenum">
              <a:rPr lang="en-US" smtClean="0"/>
              <a:pPr/>
              <a:t>‹#›</a:t>
            </a:fld>
            <a:endParaRPr lang="en-US"/>
          </a:p>
        </p:txBody>
      </p:sp>
    </p:spTree>
    <p:extLst>
      <p:ext uri="{BB962C8B-B14F-4D97-AF65-F5344CB8AC3E}">
        <p14:creationId xmlns:p14="http://schemas.microsoft.com/office/powerpoint/2010/main" val="32549870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E11B379-8AB1-4CF2-B992-58C64EF263CB}" type="datetime1">
              <a:rPr lang="en-US" altLang="ja-JP" smtClean="0"/>
              <a:pPr/>
              <a:t>3/6/2018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0CFCBA-A761-4DC5-9884-E424C35298A4}" type="slidenum">
              <a:rPr lang="en-US" smtClean="0"/>
              <a:pPr/>
              <a:t>‹#›</a:t>
            </a:fld>
            <a:endParaRPr lang="en-US"/>
          </a:p>
        </p:txBody>
      </p:sp>
    </p:spTree>
    <p:extLst>
      <p:ext uri="{BB962C8B-B14F-4D97-AF65-F5344CB8AC3E}">
        <p14:creationId xmlns:p14="http://schemas.microsoft.com/office/powerpoint/2010/main" val="3245692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F2AB40-1B35-4BA6-9E8B-1FFBC9F2A443}" type="datetime1">
              <a:rPr lang="en-US" altLang="ja-JP" smtClean="0"/>
              <a:pPr/>
              <a:t>3/6/2018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0CFCBA-A761-4DC5-9884-E424C35298A4}" type="slidenum">
              <a:rPr lang="en-US" smtClean="0"/>
              <a:pPr/>
              <a:t>‹#›</a:t>
            </a:fld>
            <a:endParaRPr lang="en-US"/>
          </a:p>
        </p:txBody>
      </p:sp>
    </p:spTree>
    <p:extLst>
      <p:ext uri="{BB962C8B-B14F-4D97-AF65-F5344CB8AC3E}">
        <p14:creationId xmlns:p14="http://schemas.microsoft.com/office/powerpoint/2010/main" val="33492892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A013EB-3445-47B0-B6C4-BF9915FF8FE1}" type="datetime1">
              <a:rPr lang="en-US" altLang="ja-JP" smtClean="0"/>
              <a:pPr/>
              <a:t>3/6/2018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0CFCBA-A761-4DC5-9884-E424C35298A4}" type="slidenum">
              <a:rPr lang="en-US" smtClean="0"/>
              <a:pPr/>
              <a:t>‹#›</a:t>
            </a:fld>
            <a:endParaRPr lang="en-US"/>
          </a:p>
        </p:txBody>
      </p:sp>
    </p:spTree>
    <p:extLst>
      <p:ext uri="{BB962C8B-B14F-4D97-AF65-F5344CB8AC3E}">
        <p14:creationId xmlns:p14="http://schemas.microsoft.com/office/powerpoint/2010/main" val="23298048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8673FE-04D7-447D-86D1-5512FDBD1BB7}" type="datetime1">
              <a:rPr lang="en-US" altLang="ja-JP" smtClean="0"/>
              <a:pPr/>
              <a:t>3/6/2018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0CFCBA-A761-4DC5-9884-E424C35298A4}" type="slidenum">
              <a:rPr lang="en-US" smtClean="0"/>
              <a:pPr/>
              <a:t>‹#›</a:t>
            </a:fld>
            <a:endParaRPr lang="en-US"/>
          </a:p>
        </p:txBody>
      </p:sp>
    </p:spTree>
    <p:extLst>
      <p:ext uri="{BB962C8B-B14F-4D97-AF65-F5344CB8AC3E}">
        <p14:creationId xmlns:p14="http://schemas.microsoft.com/office/powerpoint/2010/main" val="24752284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DBEE52-F3E8-414C-8DA2-565CC54A6E73}" type="datetime1">
              <a:rPr lang="en-US" altLang="ja-JP" smtClean="0"/>
              <a:pPr/>
              <a:t>3/6/2018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0CFCBA-A761-4DC5-9884-E424C35298A4}" type="slidenum">
              <a:rPr lang="en-US" smtClean="0"/>
              <a:pPr/>
              <a:t>‹#›</a:t>
            </a:fld>
            <a:endParaRPr lang="en-US"/>
          </a:p>
        </p:txBody>
      </p:sp>
    </p:spTree>
    <p:extLst>
      <p:ext uri="{BB962C8B-B14F-4D97-AF65-F5344CB8AC3E}">
        <p14:creationId xmlns:p14="http://schemas.microsoft.com/office/powerpoint/2010/main" val="5484999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0F131F-2095-4F8F-93B2-14831A54B9B8}" type="datetime1">
              <a:rPr lang="en-US" altLang="ja-JP" smtClean="0"/>
              <a:pPr/>
              <a:t>3/6/2018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0CFCBA-A761-4DC5-9884-E424C35298A4}" type="slidenum">
              <a:rPr lang="en-US" smtClean="0"/>
              <a:pPr/>
              <a:t>‹#›</a:t>
            </a:fld>
            <a:endParaRPr lang="en-US"/>
          </a:p>
        </p:txBody>
      </p:sp>
    </p:spTree>
    <p:extLst>
      <p:ext uri="{BB962C8B-B14F-4D97-AF65-F5344CB8AC3E}">
        <p14:creationId xmlns:p14="http://schemas.microsoft.com/office/powerpoint/2010/main" val="2065462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ECAE7D-620B-4B99-9E90-0BBB65523F18}" type="datetime1">
              <a:rPr lang="en-US" altLang="ja-JP" smtClean="0"/>
              <a:pPr/>
              <a:t>3/6/2018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0CFCBA-A761-4DC5-9884-E424C35298A4}" type="slidenum">
              <a:rPr lang="en-US" smtClean="0"/>
              <a:pPr/>
              <a:t>‹#›</a:t>
            </a:fld>
            <a:endParaRPr lang="en-US"/>
          </a:p>
        </p:txBody>
      </p:sp>
    </p:spTree>
    <p:extLst>
      <p:ext uri="{BB962C8B-B14F-4D97-AF65-F5344CB8AC3E}">
        <p14:creationId xmlns:p14="http://schemas.microsoft.com/office/powerpoint/2010/main" val="21741327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1.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2.gif"/><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475928" y="6453336"/>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561997" y="2420888"/>
            <a:ext cx="8073280" cy="1200329"/>
          </a:xfrm>
          <a:prstGeom prst="rect">
            <a:avLst/>
          </a:prstGeom>
          <a:noFill/>
        </p:spPr>
        <p:txBody>
          <a:bodyPr wrap="square" rtlCol="0">
            <a:spAutoFit/>
          </a:bodyPr>
          <a:lstStyle/>
          <a:p>
            <a:pPr marL="1074738" indent="-1074738" algn="ctr"/>
            <a:r>
              <a:rPr lang="en-US" altLang="ja-JP" sz="3200" b="1" dirty="0" smtClean="0">
                <a:solidFill>
                  <a:schemeClr val="tx2">
                    <a:lumMod val="75000"/>
                  </a:schemeClr>
                </a:solidFill>
              </a:rPr>
              <a:t>Update on</a:t>
            </a:r>
            <a:r>
              <a:rPr lang="en-US" altLang="ja-JP" sz="3200" b="1" dirty="0">
                <a:solidFill>
                  <a:schemeClr val="tx2">
                    <a:lumMod val="75000"/>
                  </a:schemeClr>
                </a:solidFill>
              </a:rPr>
              <a:t> </a:t>
            </a:r>
            <a:r>
              <a:rPr lang="en-US" sz="3600" b="1" dirty="0" smtClean="0">
                <a:solidFill>
                  <a:schemeClr val="tx2">
                    <a:lumMod val="75000"/>
                  </a:schemeClr>
                </a:solidFill>
              </a:rPr>
              <a:t>OIL AND GAS SECURITY</a:t>
            </a:r>
          </a:p>
          <a:p>
            <a:pPr marL="1074738" indent="-1074738" algn="ctr"/>
            <a:r>
              <a:rPr lang="en-US" sz="3600" b="1" dirty="0" smtClean="0">
                <a:solidFill>
                  <a:schemeClr val="tx2">
                    <a:lumMod val="75000"/>
                  </a:schemeClr>
                </a:solidFill>
              </a:rPr>
              <a:t>Chile </a:t>
            </a:r>
            <a:endParaRPr lang="en-US" dirty="0">
              <a:solidFill>
                <a:schemeClr val="tx2">
                  <a:lumMod val="75000"/>
                </a:schemeClr>
              </a:solidFill>
            </a:endParaRPr>
          </a:p>
        </p:txBody>
      </p:sp>
      <p:sp>
        <p:nvSpPr>
          <p:cNvPr id="8" name="TextBox 7"/>
          <p:cNvSpPr txBox="1"/>
          <p:nvPr/>
        </p:nvSpPr>
        <p:spPr>
          <a:xfrm>
            <a:off x="615263" y="4737918"/>
            <a:ext cx="8073280" cy="923330"/>
          </a:xfrm>
          <a:prstGeom prst="rect">
            <a:avLst/>
          </a:prstGeom>
          <a:noFill/>
        </p:spPr>
        <p:txBody>
          <a:bodyPr wrap="square" rtlCol="0">
            <a:spAutoFit/>
          </a:bodyPr>
          <a:lstStyle/>
          <a:p>
            <a:pPr marL="1074738" indent="-1074738" algn="ctr"/>
            <a:r>
              <a:rPr lang="en-US" b="1" dirty="0" smtClean="0">
                <a:solidFill>
                  <a:schemeClr val="accent1">
                    <a:lumMod val="75000"/>
                  </a:schemeClr>
                </a:solidFill>
              </a:rPr>
              <a:t>María Valenzuela</a:t>
            </a:r>
          </a:p>
          <a:p>
            <a:pPr marL="1074738" indent="-1074738" algn="ctr"/>
            <a:r>
              <a:rPr lang="en-US" b="1" dirty="0" smtClean="0">
                <a:solidFill>
                  <a:schemeClr val="accent1">
                    <a:lumMod val="75000"/>
                  </a:schemeClr>
                </a:solidFill>
              </a:rPr>
              <a:t>Engineer of Energy Security and Market Division</a:t>
            </a:r>
          </a:p>
          <a:p>
            <a:pPr marL="1074738" indent="-1074738" algn="ctr"/>
            <a:r>
              <a:rPr lang="en-US" b="1" dirty="0" smtClean="0">
                <a:solidFill>
                  <a:schemeClr val="accent1">
                    <a:lumMod val="75000"/>
                  </a:schemeClr>
                </a:solidFill>
              </a:rPr>
              <a:t>Ministry of Energy / Government of Chile</a:t>
            </a:r>
            <a:endParaRPr lang="en-US" dirty="0">
              <a:solidFill>
                <a:schemeClr val="accent1">
                  <a:lumMod val="75000"/>
                </a:schemeClr>
              </a:solidFill>
            </a:endParaRPr>
          </a:p>
        </p:txBody>
      </p:sp>
      <p:sp>
        <p:nvSpPr>
          <p:cNvPr id="9" name="TextBox 8"/>
          <p:cNvSpPr txBox="1"/>
          <p:nvPr/>
        </p:nvSpPr>
        <p:spPr>
          <a:xfrm>
            <a:off x="2737366" y="6516052"/>
            <a:ext cx="3916457" cy="307777"/>
          </a:xfrm>
          <a:prstGeom prst="rect">
            <a:avLst/>
          </a:prstGeom>
          <a:noFill/>
        </p:spPr>
        <p:txBody>
          <a:bodyPr wrap="none" rtlCol="0">
            <a:spAutoFit/>
          </a:bodyPr>
          <a:lstStyle/>
          <a:p>
            <a:pPr algn="ctr"/>
            <a:r>
              <a:rPr lang="en-US" sz="1400" b="1" dirty="0">
                <a:solidFill>
                  <a:srgbClr val="FF0000"/>
                </a:solidFill>
                <a:latin typeface="AngsanaUPC" panose="02020603050405020304" pitchFamily="18" charset="-34"/>
                <a:cs typeface="AngsanaUPC" panose="02020603050405020304" pitchFamily="18" charset="-34"/>
              </a:rPr>
              <a:t>4th Oil and Gas Security Network Forum, 7-8 March 2018, Tokyo, Japan </a:t>
            </a:r>
          </a:p>
        </p:txBody>
      </p:sp>
      <p:sp>
        <p:nvSpPr>
          <p:cNvPr id="2" name="スライド番号プレースホルダー 1"/>
          <p:cNvSpPr>
            <a:spLocks noGrp="1"/>
          </p:cNvSpPr>
          <p:nvPr>
            <p:ph type="sldNum" sz="quarter" idx="12"/>
          </p:nvPr>
        </p:nvSpPr>
        <p:spPr/>
        <p:txBody>
          <a:bodyPr/>
          <a:lstStyle/>
          <a:p>
            <a:fld id="{820CFCBA-A761-4DC5-9884-E424C35298A4}" type="slidenum">
              <a:rPr lang="en-US" smtClean="0"/>
              <a:pPr/>
              <a:t>1</a:t>
            </a:fld>
            <a:endParaRPr lang="en-US" dirty="0"/>
          </a:p>
        </p:txBody>
      </p:sp>
      <p:pic>
        <p:nvPicPr>
          <p:cNvPr id="11" name="Picture 13" descr="Complemento-Logo-Gobierno-160x14px.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06400" y="0"/>
            <a:ext cx="2032000" cy="177800"/>
          </a:xfrm>
          <a:prstGeom prst="rect">
            <a:avLst/>
          </a:prstGeom>
        </p:spPr>
      </p:pic>
      <p:sp>
        <p:nvSpPr>
          <p:cNvPr id="3" name="テキスト ボックス 2"/>
          <p:cNvSpPr txBox="1"/>
          <p:nvPr/>
        </p:nvSpPr>
        <p:spPr>
          <a:xfrm>
            <a:off x="8182495" y="518"/>
            <a:ext cx="1008609" cy="276999"/>
          </a:xfrm>
          <a:prstGeom prst="rect">
            <a:avLst/>
          </a:prstGeom>
          <a:noFill/>
        </p:spPr>
        <p:txBody>
          <a:bodyPr wrap="none" rtlCol="0">
            <a:spAutoFit/>
          </a:bodyPr>
          <a:lstStyle/>
          <a:p>
            <a:r>
              <a:rPr kumimoji="1" lang="en-US" altLang="ja-JP" sz="1200" dirty="0" smtClean="0">
                <a:latin typeface="メイリオ" panose="020B0604030504040204" pitchFamily="50" charset="-128"/>
                <a:ea typeface="メイリオ" panose="020B0604030504040204" pitchFamily="50" charset="-128"/>
                <a:cs typeface="メイリオ" panose="020B0604030504040204" pitchFamily="50" charset="-128"/>
              </a:rPr>
              <a:t>Session4-4</a:t>
            </a:r>
            <a:endPar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27848566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2610" y="1511404"/>
            <a:ext cx="4038600" cy="357378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31"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399" y="1511404"/>
            <a:ext cx="4030980" cy="357378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cxnSp>
        <p:nvCxnSpPr>
          <p:cNvPr id="7" name="Straight Connector 6"/>
          <p:cNvCxnSpPr/>
          <p:nvPr/>
        </p:nvCxnSpPr>
        <p:spPr>
          <a:xfrm>
            <a:off x="467544" y="908720"/>
            <a:ext cx="828092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75928" y="6453336"/>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7380312" y="138344"/>
            <a:ext cx="1368152" cy="62636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t>CHILE</a:t>
            </a:r>
            <a:endParaRPr lang="en-US" dirty="0"/>
          </a:p>
        </p:txBody>
      </p:sp>
      <p:sp>
        <p:nvSpPr>
          <p:cNvPr id="8" name="TextBox 7"/>
          <p:cNvSpPr txBox="1"/>
          <p:nvPr/>
        </p:nvSpPr>
        <p:spPr>
          <a:xfrm>
            <a:off x="1996547" y="297634"/>
            <a:ext cx="5222905" cy="584775"/>
          </a:xfrm>
          <a:prstGeom prst="rect">
            <a:avLst/>
          </a:prstGeom>
          <a:noFill/>
        </p:spPr>
        <p:txBody>
          <a:bodyPr wrap="none" rtlCol="0">
            <a:spAutoFit/>
          </a:bodyPr>
          <a:lstStyle/>
          <a:p>
            <a:pPr algn="ctr"/>
            <a:r>
              <a:rPr lang="en-US" sz="3200" b="1" dirty="0" smtClean="0">
                <a:solidFill>
                  <a:schemeClr val="accent1">
                    <a:lumMod val="50000"/>
                  </a:schemeClr>
                </a:solidFill>
                <a:latin typeface="AngsanaUPC" panose="02020603050405020304" pitchFamily="18" charset="-34"/>
                <a:cs typeface="AngsanaUPC" panose="02020603050405020304" pitchFamily="18" charset="-34"/>
              </a:rPr>
              <a:t>Oil and Gas Supply and Demand Situation </a:t>
            </a:r>
            <a:endParaRPr lang="en-US" sz="3200" b="1" dirty="0">
              <a:solidFill>
                <a:schemeClr val="accent1">
                  <a:lumMod val="50000"/>
                </a:schemeClr>
              </a:solidFill>
              <a:latin typeface="AngsanaUPC" panose="02020603050405020304" pitchFamily="18" charset="-34"/>
              <a:cs typeface="AngsanaUPC" panose="02020603050405020304" pitchFamily="18" charset="-34"/>
            </a:endParaRPr>
          </a:p>
        </p:txBody>
      </p:sp>
      <p:sp>
        <p:nvSpPr>
          <p:cNvPr id="2" name="スライド番号プレースホルダー 1"/>
          <p:cNvSpPr>
            <a:spLocks noGrp="1"/>
          </p:cNvSpPr>
          <p:nvPr>
            <p:ph type="sldNum" sz="quarter" idx="12"/>
          </p:nvPr>
        </p:nvSpPr>
        <p:spPr/>
        <p:txBody>
          <a:bodyPr/>
          <a:lstStyle/>
          <a:p>
            <a:fld id="{820CFCBA-A761-4DC5-9884-E424C35298A4}" type="slidenum">
              <a:rPr lang="en-US" smtClean="0"/>
              <a:pPr/>
              <a:t>2</a:t>
            </a:fld>
            <a:endParaRPr lang="en-US" dirty="0"/>
          </a:p>
        </p:txBody>
      </p:sp>
      <p:sp>
        <p:nvSpPr>
          <p:cNvPr id="12" name="TextBox 11"/>
          <p:cNvSpPr txBox="1"/>
          <p:nvPr/>
        </p:nvSpPr>
        <p:spPr>
          <a:xfrm>
            <a:off x="2770158" y="6480392"/>
            <a:ext cx="3916457" cy="307777"/>
          </a:xfrm>
          <a:prstGeom prst="rect">
            <a:avLst/>
          </a:prstGeom>
          <a:noFill/>
        </p:spPr>
        <p:txBody>
          <a:bodyPr wrap="none" rtlCol="0">
            <a:spAutoFit/>
          </a:bodyPr>
          <a:lstStyle/>
          <a:p>
            <a:pPr algn="ctr"/>
            <a:r>
              <a:rPr lang="en-US" sz="1400" b="1" dirty="0">
                <a:solidFill>
                  <a:srgbClr val="FF0000"/>
                </a:solidFill>
                <a:latin typeface="AngsanaUPC" panose="02020603050405020304" pitchFamily="18" charset="-34"/>
                <a:cs typeface="AngsanaUPC" panose="02020603050405020304" pitchFamily="18" charset="-34"/>
              </a:rPr>
              <a:t>4th Oil and Gas Security Network Forum, 7-8 March 2018, Tokyo, Japan </a:t>
            </a:r>
          </a:p>
        </p:txBody>
      </p:sp>
      <p:pic>
        <p:nvPicPr>
          <p:cNvPr id="9" name="Picture 13" descr="Complemento-Logo-Gobierno-160x14px.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06400" y="0"/>
            <a:ext cx="2032000" cy="177800"/>
          </a:xfrm>
          <a:prstGeom prst="rect">
            <a:avLst/>
          </a:prstGeom>
        </p:spPr>
      </p:pic>
      <p:sp>
        <p:nvSpPr>
          <p:cNvPr id="14" name="Marcador de contenido 12"/>
          <p:cNvSpPr txBox="1">
            <a:spLocks/>
          </p:cNvSpPr>
          <p:nvPr/>
        </p:nvSpPr>
        <p:spPr>
          <a:xfrm>
            <a:off x="442399" y="1124744"/>
            <a:ext cx="8331200" cy="380178"/>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rgbClr val="4F81BD"/>
                </a:solidFill>
                <a:latin typeface="Verdana"/>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s-ES" sz="2000" dirty="0">
              <a:solidFill>
                <a:schemeClr val="accent1">
                  <a:lumMod val="75000"/>
                </a:schemeClr>
              </a:solidFill>
              <a:latin typeface="Gadugi" panose="020B0502040204020203" pitchFamily="34" charset="0"/>
              <a:cs typeface="AngsanaUPC" panose="02020603050405020304" pitchFamily="18" charset="-34"/>
            </a:endParaRPr>
          </a:p>
        </p:txBody>
      </p:sp>
      <p:sp>
        <p:nvSpPr>
          <p:cNvPr id="13" name="Content Placeholder 14"/>
          <p:cNvSpPr txBox="1">
            <a:spLocks/>
          </p:cNvSpPr>
          <p:nvPr/>
        </p:nvSpPr>
        <p:spPr>
          <a:xfrm>
            <a:off x="467544" y="1124743"/>
            <a:ext cx="4032448" cy="216000"/>
          </a:xfrm>
          <a:prstGeom prst="rect">
            <a:avLst/>
          </a:prstGeom>
          <a:solidFill>
            <a:schemeClr val="accent1"/>
          </a:solidFill>
        </p:spPr>
        <p:txBody>
          <a:bodyPr vert="horz" wrap="square" anchor="ctr" anchorCtr="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b="1" dirty="0" smtClean="0">
                <a:solidFill>
                  <a:schemeClr val="bg1"/>
                </a:solidFill>
              </a:rPr>
              <a:t>Primary Energy Supply, 2005 - 2016</a:t>
            </a:r>
            <a:endParaRPr lang="en-US" sz="1000" b="1" dirty="0">
              <a:solidFill>
                <a:schemeClr val="bg1"/>
              </a:solidFill>
            </a:endParaRPr>
          </a:p>
        </p:txBody>
      </p:sp>
      <p:sp>
        <p:nvSpPr>
          <p:cNvPr id="16" name="Content Placeholder 14"/>
          <p:cNvSpPr txBox="1">
            <a:spLocks/>
          </p:cNvSpPr>
          <p:nvPr/>
        </p:nvSpPr>
        <p:spPr>
          <a:xfrm>
            <a:off x="4724848" y="1124768"/>
            <a:ext cx="4032000" cy="216000"/>
          </a:xfrm>
          <a:prstGeom prst="rect">
            <a:avLst/>
          </a:prstGeom>
          <a:solidFill>
            <a:schemeClr val="accent1"/>
          </a:solidFill>
        </p:spPr>
        <p:txBody>
          <a:bodyPr vert="horz" wrap="square" anchor="ctr" anchorCtr="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b="1" dirty="0" smtClean="0">
                <a:solidFill>
                  <a:schemeClr val="bg1"/>
                </a:solidFill>
              </a:rPr>
              <a:t>Final Energy Demand, 2005 - 2016</a:t>
            </a:r>
            <a:endParaRPr lang="en-US" sz="1000" b="1" dirty="0">
              <a:solidFill>
                <a:schemeClr val="bg1"/>
              </a:solidFill>
            </a:endParaRPr>
          </a:p>
        </p:txBody>
      </p:sp>
      <p:sp>
        <p:nvSpPr>
          <p:cNvPr id="17" name="16 CuadroTexto"/>
          <p:cNvSpPr txBox="1"/>
          <p:nvPr/>
        </p:nvSpPr>
        <p:spPr>
          <a:xfrm>
            <a:off x="811907" y="1412776"/>
            <a:ext cx="1023789" cy="253916"/>
          </a:xfrm>
          <a:prstGeom prst="rect">
            <a:avLst/>
          </a:prstGeom>
          <a:noFill/>
        </p:spPr>
        <p:txBody>
          <a:bodyPr wrap="square" rtlCol="0">
            <a:spAutoFit/>
          </a:bodyPr>
          <a:lstStyle/>
          <a:p>
            <a:r>
              <a:rPr lang="es-CL" sz="1050" b="1" dirty="0" smtClean="0"/>
              <a:t>28749 </a:t>
            </a:r>
            <a:r>
              <a:rPr lang="es-CL" sz="1050" b="1" dirty="0" err="1" smtClean="0"/>
              <a:t>Mtoe</a:t>
            </a:r>
            <a:endParaRPr lang="es-ES" sz="1050" b="1" dirty="0"/>
          </a:p>
        </p:txBody>
      </p:sp>
      <p:sp>
        <p:nvSpPr>
          <p:cNvPr id="42" name="41 CuadroTexto"/>
          <p:cNvSpPr txBox="1"/>
          <p:nvPr/>
        </p:nvSpPr>
        <p:spPr>
          <a:xfrm>
            <a:off x="3332187" y="1412776"/>
            <a:ext cx="1023789" cy="253916"/>
          </a:xfrm>
          <a:prstGeom prst="rect">
            <a:avLst/>
          </a:prstGeom>
          <a:noFill/>
        </p:spPr>
        <p:txBody>
          <a:bodyPr wrap="square" rtlCol="0">
            <a:spAutoFit/>
          </a:bodyPr>
          <a:lstStyle/>
          <a:p>
            <a:pPr algn="r"/>
            <a:r>
              <a:rPr lang="es-CL" sz="1050" b="1" dirty="0" smtClean="0"/>
              <a:t>31706 </a:t>
            </a:r>
            <a:r>
              <a:rPr lang="es-CL" sz="1050" b="1" dirty="0" err="1" smtClean="0"/>
              <a:t>Mtoe</a:t>
            </a:r>
            <a:endParaRPr lang="es-ES" sz="1050" b="1" dirty="0"/>
          </a:p>
        </p:txBody>
      </p:sp>
      <p:sp>
        <p:nvSpPr>
          <p:cNvPr id="47" name="46 CuadroTexto"/>
          <p:cNvSpPr txBox="1"/>
          <p:nvPr/>
        </p:nvSpPr>
        <p:spPr>
          <a:xfrm>
            <a:off x="5148064" y="1412776"/>
            <a:ext cx="1023789" cy="253916"/>
          </a:xfrm>
          <a:prstGeom prst="rect">
            <a:avLst/>
          </a:prstGeom>
          <a:noFill/>
        </p:spPr>
        <p:txBody>
          <a:bodyPr wrap="square" rtlCol="0">
            <a:spAutoFit/>
          </a:bodyPr>
          <a:lstStyle/>
          <a:p>
            <a:r>
              <a:rPr lang="es-CL" sz="1050" b="1" dirty="0" smtClean="0"/>
              <a:t>23203 </a:t>
            </a:r>
            <a:r>
              <a:rPr lang="es-CL" sz="1050" b="1" dirty="0" err="1" smtClean="0"/>
              <a:t>Mtoe</a:t>
            </a:r>
            <a:endParaRPr lang="es-ES" sz="1050" b="1" dirty="0"/>
          </a:p>
        </p:txBody>
      </p:sp>
      <p:sp>
        <p:nvSpPr>
          <p:cNvPr id="48" name="47 CuadroTexto"/>
          <p:cNvSpPr txBox="1"/>
          <p:nvPr/>
        </p:nvSpPr>
        <p:spPr>
          <a:xfrm>
            <a:off x="7652667" y="1411868"/>
            <a:ext cx="1023789" cy="253916"/>
          </a:xfrm>
          <a:prstGeom prst="rect">
            <a:avLst/>
          </a:prstGeom>
          <a:noFill/>
        </p:spPr>
        <p:txBody>
          <a:bodyPr wrap="square" rtlCol="0">
            <a:spAutoFit/>
          </a:bodyPr>
          <a:lstStyle/>
          <a:p>
            <a:pPr algn="r"/>
            <a:r>
              <a:rPr lang="es-CL" sz="1050" b="1" dirty="0" smtClean="0"/>
              <a:t>28478 </a:t>
            </a:r>
            <a:r>
              <a:rPr lang="es-CL" sz="1050" b="1" dirty="0" err="1" smtClean="0"/>
              <a:t>Mtoe</a:t>
            </a:r>
            <a:endParaRPr lang="es-ES" sz="1050" b="1" dirty="0"/>
          </a:p>
        </p:txBody>
      </p:sp>
      <p:sp>
        <p:nvSpPr>
          <p:cNvPr id="49" name="Content Placeholder 14"/>
          <p:cNvSpPr txBox="1">
            <a:spLocks/>
          </p:cNvSpPr>
          <p:nvPr/>
        </p:nvSpPr>
        <p:spPr>
          <a:xfrm rot="16200000">
            <a:off x="3619780" y="3541891"/>
            <a:ext cx="1757488" cy="379578"/>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500" b="1" dirty="0" smtClean="0">
                <a:solidFill>
                  <a:schemeClr val="tx1">
                    <a:lumMod val="65000"/>
                    <a:lumOff val="35000"/>
                  </a:schemeClr>
                </a:solidFill>
              </a:rPr>
              <a:t>Source</a:t>
            </a:r>
            <a:r>
              <a:rPr lang="en-US" sz="500" dirty="0" smtClean="0">
                <a:solidFill>
                  <a:schemeClr val="tx1">
                    <a:lumMod val="65000"/>
                    <a:lumOff val="35000"/>
                  </a:schemeClr>
                </a:solidFill>
              </a:rPr>
              <a:t>: Balance Nacional de Energía.</a:t>
            </a:r>
            <a:endParaRPr lang="en-US" sz="500" dirty="0">
              <a:solidFill>
                <a:schemeClr val="tx1">
                  <a:lumMod val="65000"/>
                  <a:lumOff val="35000"/>
                </a:schemeClr>
              </a:solidFill>
            </a:endParaRPr>
          </a:p>
        </p:txBody>
      </p:sp>
      <p:sp>
        <p:nvSpPr>
          <p:cNvPr id="50" name="Content Placeholder 14"/>
          <p:cNvSpPr txBox="1">
            <a:spLocks/>
          </p:cNvSpPr>
          <p:nvPr/>
        </p:nvSpPr>
        <p:spPr>
          <a:xfrm rot="16200000">
            <a:off x="7895955" y="3368579"/>
            <a:ext cx="1757488" cy="379578"/>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500" b="1" dirty="0" smtClean="0">
                <a:solidFill>
                  <a:schemeClr val="tx1">
                    <a:lumMod val="65000"/>
                    <a:lumOff val="35000"/>
                  </a:schemeClr>
                </a:solidFill>
              </a:rPr>
              <a:t>Source</a:t>
            </a:r>
            <a:r>
              <a:rPr lang="en-US" sz="500" dirty="0" smtClean="0">
                <a:solidFill>
                  <a:schemeClr val="tx1">
                    <a:lumMod val="65000"/>
                    <a:lumOff val="35000"/>
                  </a:schemeClr>
                </a:solidFill>
              </a:rPr>
              <a:t>: Balance Nacional de Energía 2016</a:t>
            </a:r>
            <a:endParaRPr lang="en-US" sz="500" dirty="0">
              <a:solidFill>
                <a:schemeClr val="tx1">
                  <a:lumMod val="65000"/>
                  <a:lumOff val="35000"/>
                </a:schemeClr>
              </a:solidFill>
            </a:endParaRPr>
          </a:p>
        </p:txBody>
      </p:sp>
      <p:sp>
        <p:nvSpPr>
          <p:cNvPr id="51" name="50 CuadroTexto"/>
          <p:cNvSpPr txBox="1"/>
          <p:nvPr/>
        </p:nvSpPr>
        <p:spPr>
          <a:xfrm>
            <a:off x="611560" y="5188797"/>
            <a:ext cx="1345696" cy="553998"/>
          </a:xfrm>
          <a:prstGeom prst="rect">
            <a:avLst/>
          </a:prstGeom>
          <a:noFill/>
        </p:spPr>
        <p:txBody>
          <a:bodyPr wrap="square" rtlCol="0">
            <a:spAutoFit/>
          </a:bodyPr>
          <a:lstStyle/>
          <a:p>
            <a:r>
              <a:rPr lang="en-US" sz="1000" dirty="0">
                <a:solidFill>
                  <a:schemeClr val="tx1">
                    <a:lumMod val="75000"/>
                    <a:lumOff val="25000"/>
                  </a:schemeClr>
                </a:solidFill>
              </a:rPr>
              <a:t>Others: </a:t>
            </a:r>
            <a:r>
              <a:rPr lang="en-US" sz="1000" dirty="0" smtClean="0">
                <a:solidFill>
                  <a:schemeClr val="tx1">
                    <a:lumMod val="75000"/>
                    <a:lumOff val="25000"/>
                  </a:schemeClr>
                </a:solidFill>
              </a:rPr>
              <a:t>Wind Energy, Solar Energy and Biogas.</a:t>
            </a:r>
            <a:endParaRPr lang="en-US" sz="1000" dirty="0">
              <a:solidFill>
                <a:schemeClr val="tx1">
                  <a:lumMod val="75000"/>
                  <a:lumOff val="25000"/>
                </a:schemeClr>
              </a:solidFill>
            </a:endParaRPr>
          </a:p>
        </p:txBody>
      </p:sp>
      <p:pic>
        <p:nvPicPr>
          <p:cNvPr id="1034" name="Picture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59055" y="5093547"/>
            <a:ext cx="1249680" cy="128778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35" name="Picture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27610" y="5188797"/>
            <a:ext cx="1257300" cy="109728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5" name="34 CuadroTexto"/>
          <p:cNvSpPr txBox="1"/>
          <p:nvPr/>
        </p:nvSpPr>
        <p:spPr>
          <a:xfrm rot="16200000">
            <a:off x="7864991" y="5250379"/>
            <a:ext cx="2032661" cy="215444"/>
          </a:xfrm>
          <a:prstGeom prst="rect">
            <a:avLst/>
          </a:prstGeom>
          <a:noFill/>
        </p:spPr>
        <p:txBody>
          <a:bodyPr wrap="square" rtlCol="0">
            <a:spAutoFit/>
          </a:bodyPr>
          <a:lstStyle/>
          <a:p>
            <a:r>
              <a:rPr lang="en-US" sz="800" dirty="0">
                <a:solidFill>
                  <a:schemeClr val="tx1">
                    <a:lumMod val="75000"/>
                    <a:lumOff val="25000"/>
                  </a:schemeClr>
                </a:solidFill>
              </a:rPr>
              <a:t>AAGR:  Average Annual Growth Rate</a:t>
            </a:r>
          </a:p>
        </p:txBody>
      </p:sp>
      <p:cxnSp>
        <p:nvCxnSpPr>
          <p:cNvPr id="18" name="17 Conector recto"/>
          <p:cNvCxnSpPr/>
          <p:nvPr/>
        </p:nvCxnSpPr>
        <p:spPr>
          <a:xfrm>
            <a:off x="683568" y="5188797"/>
            <a:ext cx="360040" cy="0"/>
          </a:xfrm>
          <a:prstGeom prst="line">
            <a:avLst/>
          </a:prstGeom>
          <a:ln>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848566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104" y="3984361"/>
            <a:ext cx="3300413" cy="237886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61"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9017" y="1242437"/>
            <a:ext cx="4320540" cy="244602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60"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544" y="3681875"/>
            <a:ext cx="4807744" cy="265033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cxnSp>
        <p:nvCxnSpPr>
          <p:cNvPr id="7" name="Straight Connector 6"/>
          <p:cNvCxnSpPr/>
          <p:nvPr/>
        </p:nvCxnSpPr>
        <p:spPr>
          <a:xfrm>
            <a:off x="467544" y="908720"/>
            <a:ext cx="828092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75928" y="6386823"/>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7380312" y="138344"/>
            <a:ext cx="1368152" cy="62636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t>CHILE</a:t>
            </a:r>
            <a:endParaRPr lang="en-US" dirty="0"/>
          </a:p>
        </p:txBody>
      </p:sp>
      <p:sp>
        <p:nvSpPr>
          <p:cNvPr id="8" name="TextBox 7"/>
          <p:cNvSpPr txBox="1"/>
          <p:nvPr/>
        </p:nvSpPr>
        <p:spPr>
          <a:xfrm>
            <a:off x="1996547" y="297634"/>
            <a:ext cx="5222905" cy="584775"/>
          </a:xfrm>
          <a:prstGeom prst="rect">
            <a:avLst/>
          </a:prstGeom>
          <a:noFill/>
        </p:spPr>
        <p:txBody>
          <a:bodyPr wrap="none" rtlCol="0">
            <a:spAutoFit/>
          </a:bodyPr>
          <a:lstStyle/>
          <a:p>
            <a:pPr algn="ctr"/>
            <a:r>
              <a:rPr lang="en-US" sz="3200" b="1" dirty="0" smtClean="0">
                <a:solidFill>
                  <a:schemeClr val="accent1">
                    <a:lumMod val="50000"/>
                  </a:schemeClr>
                </a:solidFill>
                <a:latin typeface="AngsanaUPC" panose="02020603050405020304" pitchFamily="18" charset="-34"/>
                <a:cs typeface="AngsanaUPC" panose="02020603050405020304" pitchFamily="18" charset="-34"/>
              </a:rPr>
              <a:t>Oil and Gas Supply and Demand Situation </a:t>
            </a:r>
            <a:endParaRPr lang="en-US" sz="3200" b="1" dirty="0">
              <a:solidFill>
                <a:schemeClr val="accent1">
                  <a:lumMod val="50000"/>
                </a:schemeClr>
              </a:solidFill>
              <a:latin typeface="AngsanaUPC" panose="02020603050405020304" pitchFamily="18" charset="-34"/>
              <a:cs typeface="AngsanaUPC" panose="02020603050405020304" pitchFamily="18" charset="-34"/>
            </a:endParaRPr>
          </a:p>
        </p:txBody>
      </p:sp>
      <p:sp>
        <p:nvSpPr>
          <p:cNvPr id="2" name="スライド番号プレースホルダー 1"/>
          <p:cNvSpPr>
            <a:spLocks noGrp="1"/>
          </p:cNvSpPr>
          <p:nvPr>
            <p:ph type="sldNum" sz="quarter" idx="12"/>
          </p:nvPr>
        </p:nvSpPr>
        <p:spPr/>
        <p:txBody>
          <a:bodyPr/>
          <a:lstStyle/>
          <a:p>
            <a:fld id="{820CFCBA-A761-4DC5-9884-E424C35298A4}" type="slidenum">
              <a:rPr lang="en-US" smtClean="0"/>
              <a:pPr/>
              <a:t>3</a:t>
            </a:fld>
            <a:endParaRPr lang="en-US"/>
          </a:p>
        </p:txBody>
      </p:sp>
      <p:sp>
        <p:nvSpPr>
          <p:cNvPr id="12" name="TextBox 11"/>
          <p:cNvSpPr txBox="1"/>
          <p:nvPr/>
        </p:nvSpPr>
        <p:spPr>
          <a:xfrm>
            <a:off x="2737366" y="6516052"/>
            <a:ext cx="3916457" cy="307777"/>
          </a:xfrm>
          <a:prstGeom prst="rect">
            <a:avLst/>
          </a:prstGeom>
          <a:noFill/>
        </p:spPr>
        <p:txBody>
          <a:bodyPr wrap="none" rtlCol="0">
            <a:spAutoFit/>
          </a:bodyPr>
          <a:lstStyle/>
          <a:p>
            <a:pPr algn="ctr"/>
            <a:r>
              <a:rPr lang="en-US" sz="1400" b="1" dirty="0">
                <a:solidFill>
                  <a:srgbClr val="FF0000"/>
                </a:solidFill>
                <a:latin typeface="AngsanaUPC" panose="02020603050405020304" pitchFamily="18" charset="-34"/>
                <a:cs typeface="AngsanaUPC" panose="02020603050405020304" pitchFamily="18" charset="-34"/>
              </a:rPr>
              <a:t>4th Oil and Gas Security Network Forum, 7-8 March 2018, Tokyo, Japan </a:t>
            </a:r>
          </a:p>
        </p:txBody>
      </p:sp>
      <p:pic>
        <p:nvPicPr>
          <p:cNvPr id="9" name="Picture 13" descr="Complemento-Logo-Gobierno-160x14px.png"/>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406400" y="0"/>
            <a:ext cx="2032000" cy="177800"/>
          </a:xfrm>
          <a:prstGeom prst="rect">
            <a:avLst/>
          </a:prstGeom>
        </p:spPr>
      </p:pic>
      <p:sp>
        <p:nvSpPr>
          <p:cNvPr id="27" name="Content Placeholder 14"/>
          <p:cNvSpPr txBox="1">
            <a:spLocks/>
          </p:cNvSpPr>
          <p:nvPr/>
        </p:nvSpPr>
        <p:spPr>
          <a:xfrm>
            <a:off x="467544" y="1052736"/>
            <a:ext cx="8280920" cy="216000"/>
          </a:xfrm>
          <a:prstGeom prst="rect">
            <a:avLst/>
          </a:prstGeom>
          <a:solidFill>
            <a:schemeClr val="accent1"/>
          </a:solidFill>
        </p:spPr>
        <p:txBody>
          <a:bodyPr vert="horz" wrap="square" anchor="ctr" anchorCtr="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b="1" dirty="0" smtClean="0">
                <a:solidFill>
                  <a:schemeClr val="bg1"/>
                </a:solidFill>
              </a:rPr>
              <a:t>Crude Oil Production and Imports, 2005 - 2016</a:t>
            </a:r>
            <a:endParaRPr lang="en-US" sz="1000" b="1" dirty="0">
              <a:solidFill>
                <a:schemeClr val="bg1"/>
              </a:solidFill>
            </a:endParaRPr>
          </a:p>
        </p:txBody>
      </p:sp>
      <p:sp>
        <p:nvSpPr>
          <p:cNvPr id="35" name="Content Placeholder 12"/>
          <p:cNvSpPr txBox="1">
            <a:spLocks/>
          </p:cNvSpPr>
          <p:nvPr/>
        </p:nvSpPr>
        <p:spPr>
          <a:xfrm>
            <a:off x="5448050" y="1268760"/>
            <a:ext cx="3300413" cy="1707686"/>
          </a:xfrm>
          <a:prstGeom prst="rect">
            <a:avLst/>
          </a:prstGeom>
        </p:spPr>
        <p:txBody>
          <a:bodyPr vert="horz" lIns="91440" tIns="45720" rIns="91440" bIns="45720" rtlCol="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500" kern="1200" baseline="0">
                <a:solidFill>
                  <a:schemeClr val="tx1">
                    <a:lumMod val="75000"/>
                    <a:lumOff val="25000"/>
                  </a:schemeClr>
                </a:solidFill>
                <a:latin typeface="Verdana"/>
                <a:ea typeface="+mn-ea"/>
                <a:cs typeface="Verdana"/>
              </a:defRPr>
            </a:lvl1pPr>
            <a:lvl2pPr marL="742950" indent="-285750" algn="l" defTabSz="457200" rtl="0" eaLnBrk="1" latinLnBrk="0" hangingPunct="1">
              <a:spcBef>
                <a:spcPct val="20000"/>
              </a:spcBef>
              <a:buFont typeface="Arial"/>
              <a:buChar char="–"/>
              <a:defRPr sz="1800" kern="1200">
                <a:solidFill>
                  <a:schemeClr val="bg1"/>
                </a:solidFill>
                <a:latin typeface="gobCL"/>
                <a:ea typeface="+mn-ea"/>
                <a:cs typeface="gobCL"/>
              </a:defRPr>
            </a:lvl2pPr>
            <a:lvl3pPr marL="1143000" indent="-228600" algn="l" defTabSz="457200" rtl="0" eaLnBrk="1" latinLnBrk="0" hangingPunct="1">
              <a:spcBef>
                <a:spcPct val="20000"/>
              </a:spcBef>
              <a:buFont typeface="Arial"/>
              <a:buChar char="•"/>
              <a:defRPr sz="1800" kern="1200">
                <a:solidFill>
                  <a:schemeClr val="bg1"/>
                </a:solidFill>
                <a:latin typeface="gobCL"/>
                <a:ea typeface="+mn-ea"/>
                <a:cs typeface="gobCL"/>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1450" indent="-171450">
              <a:lnSpc>
                <a:spcPct val="150000"/>
              </a:lnSpc>
              <a:buFont typeface="Arial" panose="020B0604020202020204" pitchFamily="34" charset="0"/>
              <a:buChar char="•"/>
            </a:pPr>
            <a:r>
              <a:rPr lang="en-US" sz="1200" dirty="0" smtClean="0"/>
              <a:t>Despite </a:t>
            </a:r>
            <a:r>
              <a:rPr lang="en-US" sz="1200" dirty="0"/>
              <a:t>the existence of domestic production, the country is in essence a net </a:t>
            </a:r>
            <a:r>
              <a:rPr lang="en-US" sz="1200" dirty="0" smtClean="0"/>
              <a:t>importer. </a:t>
            </a:r>
          </a:p>
          <a:p>
            <a:pPr marL="171450" indent="-171450">
              <a:lnSpc>
                <a:spcPct val="150000"/>
              </a:lnSpc>
              <a:buFont typeface="Arial" panose="020B0604020202020204" pitchFamily="34" charset="0"/>
              <a:buChar char="•"/>
            </a:pPr>
            <a:r>
              <a:rPr lang="en-US" sz="1200" dirty="0"/>
              <a:t>Chile does not export crude </a:t>
            </a:r>
            <a:r>
              <a:rPr lang="en-US" sz="1200" dirty="0" smtClean="0"/>
              <a:t>oil.</a:t>
            </a:r>
          </a:p>
          <a:p>
            <a:pPr marL="171450" indent="-171450">
              <a:lnSpc>
                <a:spcPct val="150000"/>
              </a:lnSpc>
              <a:buFont typeface="Arial" panose="020B0604020202020204" pitchFamily="34" charset="0"/>
              <a:buChar char="•"/>
            </a:pPr>
            <a:r>
              <a:rPr lang="en-US" sz="1200" dirty="0"/>
              <a:t>The total share of South American countries in </a:t>
            </a:r>
            <a:r>
              <a:rPr lang="en-US" sz="1200" dirty="0" smtClean="0"/>
              <a:t>crude oil </a:t>
            </a:r>
            <a:r>
              <a:rPr lang="en-US" sz="1200" dirty="0"/>
              <a:t>imports has grown from </a:t>
            </a:r>
            <a:r>
              <a:rPr lang="en-US" sz="1200" dirty="0" smtClean="0"/>
              <a:t>62% </a:t>
            </a:r>
            <a:r>
              <a:rPr lang="en-US" sz="1200" dirty="0"/>
              <a:t>in </a:t>
            </a:r>
            <a:r>
              <a:rPr lang="en-US" sz="1200" dirty="0" smtClean="0"/>
              <a:t>2005 </a:t>
            </a:r>
            <a:r>
              <a:rPr lang="en-US" sz="1200" dirty="0"/>
              <a:t>to </a:t>
            </a:r>
            <a:r>
              <a:rPr lang="en-US" sz="1200" dirty="0" smtClean="0"/>
              <a:t>98% </a:t>
            </a:r>
            <a:r>
              <a:rPr lang="en-US" sz="1200" dirty="0"/>
              <a:t>in </a:t>
            </a:r>
            <a:r>
              <a:rPr lang="en-US" sz="1200" dirty="0" smtClean="0"/>
              <a:t>2016.</a:t>
            </a:r>
          </a:p>
          <a:p>
            <a:pPr marL="171450" indent="-171450">
              <a:lnSpc>
                <a:spcPct val="150000"/>
              </a:lnSpc>
              <a:buFont typeface="Arial" panose="020B0604020202020204" pitchFamily="34" charset="0"/>
              <a:buChar char="•"/>
            </a:pPr>
            <a:endParaRPr lang="es-CL" sz="1200" dirty="0" smtClean="0"/>
          </a:p>
          <a:p>
            <a:pPr marL="285750" indent="-285750">
              <a:lnSpc>
                <a:spcPct val="150000"/>
              </a:lnSpc>
              <a:buFont typeface="Arial" panose="020B0604020202020204" pitchFamily="34" charset="0"/>
              <a:buChar char="•"/>
            </a:pPr>
            <a:endParaRPr lang="en-US" sz="1200" dirty="0" smtClean="0"/>
          </a:p>
          <a:p>
            <a:pPr marL="1428750" lvl="2" indent="-285750">
              <a:lnSpc>
                <a:spcPct val="150000"/>
              </a:lnSpc>
              <a:buFont typeface="Arial" panose="020B0604020202020204" pitchFamily="34" charset="0"/>
              <a:buChar char="•"/>
            </a:pPr>
            <a:endParaRPr lang="en-US" sz="1200" i="1" dirty="0" smtClean="0">
              <a:sym typeface="Wingdings" panose="05000000000000000000" pitchFamily="2" charset="2"/>
            </a:endParaRPr>
          </a:p>
          <a:p>
            <a:pPr marL="285750" indent="-285750">
              <a:lnSpc>
                <a:spcPct val="150000"/>
              </a:lnSpc>
              <a:buFont typeface="Arial" panose="020B0604020202020204" pitchFamily="34" charset="0"/>
              <a:buChar char="•"/>
            </a:pPr>
            <a:endParaRPr lang="en-US" sz="1200" dirty="0" smtClean="0">
              <a:sym typeface="Wingdings" panose="05000000000000000000" pitchFamily="2" charset="2"/>
            </a:endParaRPr>
          </a:p>
          <a:p>
            <a:pPr marL="285750" indent="-285750">
              <a:lnSpc>
                <a:spcPct val="150000"/>
              </a:lnSpc>
              <a:buFont typeface="Arial" panose="020B0604020202020204" pitchFamily="34" charset="0"/>
              <a:buChar char="•"/>
            </a:pPr>
            <a:endParaRPr lang="en-US" sz="1200" dirty="0" smtClean="0">
              <a:sym typeface="Wingdings" panose="05000000000000000000" pitchFamily="2" charset="2"/>
            </a:endParaRPr>
          </a:p>
          <a:p>
            <a:pPr marL="285750" indent="-285750">
              <a:lnSpc>
                <a:spcPct val="150000"/>
              </a:lnSpc>
              <a:buFont typeface="Arial" panose="020B0604020202020204" pitchFamily="34" charset="0"/>
              <a:buChar char="•"/>
            </a:pPr>
            <a:endParaRPr lang="en-US" sz="1200" dirty="0"/>
          </a:p>
        </p:txBody>
      </p:sp>
      <p:sp>
        <p:nvSpPr>
          <p:cNvPr id="30" name="Content Placeholder 14"/>
          <p:cNvSpPr txBox="1">
            <a:spLocks/>
          </p:cNvSpPr>
          <p:nvPr/>
        </p:nvSpPr>
        <p:spPr>
          <a:xfrm>
            <a:off x="467544" y="3717032"/>
            <a:ext cx="4680000" cy="216000"/>
          </a:xfrm>
          <a:prstGeom prst="rect">
            <a:avLst/>
          </a:prstGeom>
          <a:solidFill>
            <a:schemeClr val="accent1"/>
          </a:solidFill>
        </p:spPr>
        <p:txBody>
          <a:bodyPr vert="horz" wrap="square" anchor="ctr" anchorCtr="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b="1" dirty="0" smtClean="0">
                <a:solidFill>
                  <a:schemeClr val="bg1"/>
                </a:solidFill>
              </a:rPr>
              <a:t>Crude Oil Imports by Origin</a:t>
            </a:r>
            <a:endParaRPr lang="en-US" sz="1000" b="1" dirty="0">
              <a:solidFill>
                <a:schemeClr val="bg1"/>
              </a:solidFill>
            </a:endParaRPr>
          </a:p>
        </p:txBody>
      </p:sp>
      <p:sp>
        <p:nvSpPr>
          <p:cNvPr id="39" name="Content Placeholder 14"/>
          <p:cNvSpPr txBox="1">
            <a:spLocks/>
          </p:cNvSpPr>
          <p:nvPr/>
        </p:nvSpPr>
        <p:spPr>
          <a:xfrm>
            <a:off x="5472464" y="3717032"/>
            <a:ext cx="3276000" cy="216000"/>
          </a:xfrm>
          <a:prstGeom prst="rect">
            <a:avLst/>
          </a:prstGeom>
          <a:solidFill>
            <a:schemeClr val="accent1"/>
          </a:solidFill>
        </p:spPr>
        <p:txBody>
          <a:bodyPr vert="horz" wrap="square" anchor="ctr" anchorCtr="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b="1" dirty="0" smtClean="0">
                <a:solidFill>
                  <a:schemeClr val="bg1"/>
                </a:solidFill>
              </a:rPr>
              <a:t>Types of Crude Oil Imported</a:t>
            </a:r>
            <a:endParaRPr lang="en-US" sz="1000" b="1" dirty="0">
              <a:solidFill>
                <a:schemeClr val="bg1"/>
              </a:solidFill>
            </a:endParaRPr>
          </a:p>
        </p:txBody>
      </p:sp>
      <p:sp>
        <p:nvSpPr>
          <p:cNvPr id="37" name="36 CuadroTexto"/>
          <p:cNvSpPr txBox="1"/>
          <p:nvPr/>
        </p:nvSpPr>
        <p:spPr>
          <a:xfrm>
            <a:off x="475928" y="6413965"/>
            <a:ext cx="2460936" cy="377026"/>
          </a:xfrm>
          <a:prstGeom prst="rect">
            <a:avLst/>
          </a:prstGeom>
          <a:noFill/>
        </p:spPr>
        <p:txBody>
          <a:bodyPr wrap="square" rtlCol="0">
            <a:spAutoFit/>
          </a:bodyPr>
          <a:lstStyle/>
          <a:p>
            <a:r>
              <a:rPr lang="en-US" sz="800" dirty="0" smtClean="0">
                <a:solidFill>
                  <a:schemeClr val="tx1">
                    <a:lumMod val="75000"/>
                    <a:lumOff val="25000"/>
                  </a:schemeClr>
                </a:solidFill>
              </a:rPr>
              <a:t>Others South America: Bolivia and Trinidad &amp; Tobago.</a:t>
            </a:r>
            <a:endParaRPr lang="en-US" sz="800" dirty="0">
              <a:solidFill>
                <a:schemeClr val="tx1">
                  <a:lumMod val="75000"/>
                  <a:lumOff val="25000"/>
                </a:schemeClr>
              </a:solidFill>
            </a:endParaRPr>
          </a:p>
          <a:p>
            <a:endParaRPr lang="es-CL" sz="1050" dirty="0">
              <a:solidFill>
                <a:schemeClr val="tx1">
                  <a:lumMod val="75000"/>
                  <a:lumOff val="25000"/>
                </a:schemeClr>
              </a:solidFill>
            </a:endParaRPr>
          </a:p>
        </p:txBody>
      </p:sp>
      <p:sp>
        <p:nvSpPr>
          <p:cNvPr id="24" name="Content Placeholder 14"/>
          <p:cNvSpPr txBox="1">
            <a:spLocks/>
          </p:cNvSpPr>
          <p:nvPr/>
        </p:nvSpPr>
        <p:spPr>
          <a:xfrm>
            <a:off x="3691642" y="6237312"/>
            <a:ext cx="1774215" cy="189789"/>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500" b="1" dirty="0" smtClean="0">
                <a:solidFill>
                  <a:schemeClr val="tx1">
                    <a:lumMod val="65000"/>
                    <a:lumOff val="35000"/>
                  </a:schemeClr>
                </a:solidFill>
              </a:rPr>
              <a:t>Source</a:t>
            </a:r>
            <a:r>
              <a:rPr lang="en-US" sz="500" dirty="0" smtClean="0">
                <a:solidFill>
                  <a:schemeClr val="tx1">
                    <a:lumMod val="65000"/>
                    <a:lumOff val="35000"/>
                  </a:schemeClr>
                </a:solidFill>
              </a:rPr>
              <a:t>: </a:t>
            </a:r>
            <a:r>
              <a:rPr lang="en-US" sz="500" dirty="0" err="1" smtClean="0">
                <a:solidFill>
                  <a:schemeClr val="tx1">
                    <a:lumMod val="65000"/>
                    <a:lumOff val="35000"/>
                  </a:schemeClr>
                </a:solidFill>
              </a:rPr>
              <a:t>Cámara</a:t>
            </a:r>
            <a:r>
              <a:rPr lang="en-US" sz="500" dirty="0" smtClean="0">
                <a:solidFill>
                  <a:schemeClr val="tx1">
                    <a:lumMod val="65000"/>
                    <a:lumOff val="35000"/>
                  </a:schemeClr>
                </a:solidFill>
              </a:rPr>
              <a:t> de </a:t>
            </a:r>
            <a:r>
              <a:rPr lang="en-US" sz="500" dirty="0" err="1" smtClean="0">
                <a:solidFill>
                  <a:schemeClr val="tx1">
                    <a:lumMod val="65000"/>
                    <a:lumOff val="35000"/>
                  </a:schemeClr>
                </a:solidFill>
              </a:rPr>
              <a:t>Comercio</a:t>
            </a:r>
            <a:r>
              <a:rPr lang="en-US" sz="500" dirty="0" smtClean="0">
                <a:solidFill>
                  <a:schemeClr val="tx1">
                    <a:lumMod val="65000"/>
                    <a:lumOff val="35000"/>
                  </a:schemeClr>
                </a:solidFill>
              </a:rPr>
              <a:t> de Santiago.</a:t>
            </a:r>
            <a:endParaRPr lang="en-US" sz="500" dirty="0">
              <a:solidFill>
                <a:schemeClr val="tx1">
                  <a:lumMod val="65000"/>
                  <a:lumOff val="35000"/>
                </a:schemeClr>
              </a:solidFill>
            </a:endParaRPr>
          </a:p>
        </p:txBody>
      </p:sp>
      <p:sp>
        <p:nvSpPr>
          <p:cNvPr id="25" name="Content Placeholder 14"/>
          <p:cNvSpPr txBox="1">
            <a:spLocks/>
          </p:cNvSpPr>
          <p:nvPr/>
        </p:nvSpPr>
        <p:spPr>
          <a:xfrm>
            <a:off x="6979904" y="6263547"/>
            <a:ext cx="1774215" cy="189789"/>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500" b="1" dirty="0" smtClean="0">
                <a:solidFill>
                  <a:schemeClr val="tx1">
                    <a:lumMod val="65000"/>
                    <a:lumOff val="35000"/>
                  </a:schemeClr>
                </a:solidFill>
              </a:rPr>
              <a:t>Source</a:t>
            </a:r>
            <a:r>
              <a:rPr lang="en-US" sz="500" dirty="0" smtClean="0">
                <a:solidFill>
                  <a:schemeClr val="tx1">
                    <a:lumMod val="65000"/>
                    <a:lumOff val="35000"/>
                  </a:schemeClr>
                </a:solidFill>
              </a:rPr>
              <a:t>: </a:t>
            </a:r>
            <a:r>
              <a:rPr lang="en-US" sz="500" dirty="0" err="1" smtClean="0">
                <a:solidFill>
                  <a:schemeClr val="tx1">
                    <a:lumMod val="65000"/>
                    <a:lumOff val="35000"/>
                  </a:schemeClr>
                </a:solidFill>
              </a:rPr>
              <a:t>Memorias</a:t>
            </a:r>
            <a:r>
              <a:rPr lang="en-US" sz="500" dirty="0" smtClean="0">
                <a:solidFill>
                  <a:schemeClr val="tx1">
                    <a:lumMod val="65000"/>
                    <a:lumOff val="35000"/>
                  </a:schemeClr>
                </a:solidFill>
              </a:rPr>
              <a:t> ENAP.</a:t>
            </a:r>
            <a:endParaRPr lang="en-US" sz="500" dirty="0">
              <a:solidFill>
                <a:schemeClr val="tx1">
                  <a:lumMod val="65000"/>
                  <a:lumOff val="35000"/>
                </a:schemeClr>
              </a:solidFill>
            </a:endParaRPr>
          </a:p>
        </p:txBody>
      </p:sp>
      <p:sp>
        <p:nvSpPr>
          <p:cNvPr id="23" name="Content Placeholder 14"/>
          <p:cNvSpPr txBox="1">
            <a:spLocks/>
          </p:cNvSpPr>
          <p:nvPr/>
        </p:nvSpPr>
        <p:spPr>
          <a:xfrm>
            <a:off x="3816850" y="3498668"/>
            <a:ext cx="1757488" cy="189789"/>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500" b="1" dirty="0" smtClean="0">
                <a:solidFill>
                  <a:schemeClr val="tx1">
                    <a:lumMod val="65000"/>
                    <a:lumOff val="35000"/>
                  </a:schemeClr>
                </a:solidFill>
              </a:rPr>
              <a:t>Source</a:t>
            </a:r>
            <a:r>
              <a:rPr lang="en-US" sz="500" dirty="0" smtClean="0">
                <a:solidFill>
                  <a:schemeClr val="tx1">
                    <a:lumMod val="65000"/>
                    <a:lumOff val="35000"/>
                  </a:schemeClr>
                </a:solidFill>
              </a:rPr>
              <a:t>: Balance Nacional de Energía</a:t>
            </a:r>
            <a:endParaRPr lang="en-US" sz="500" dirty="0">
              <a:solidFill>
                <a:schemeClr val="tx1">
                  <a:lumMod val="65000"/>
                  <a:lumOff val="35000"/>
                </a:schemeClr>
              </a:solidFill>
            </a:endParaRPr>
          </a:p>
        </p:txBody>
      </p:sp>
      <p:cxnSp>
        <p:nvCxnSpPr>
          <p:cNvPr id="4" name="3 Conector recto"/>
          <p:cNvCxnSpPr/>
          <p:nvPr/>
        </p:nvCxnSpPr>
        <p:spPr>
          <a:xfrm>
            <a:off x="4607999" y="1969790"/>
            <a:ext cx="2160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6" name="5 CuadroTexto"/>
          <p:cNvSpPr txBox="1"/>
          <p:nvPr/>
        </p:nvSpPr>
        <p:spPr>
          <a:xfrm>
            <a:off x="4796815" y="1844824"/>
            <a:ext cx="540065" cy="246221"/>
          </a:xfrm>
          <a:prstGeom prst="rect">
            <a:avLst/>
          </a:prstGeom>
          <a:noFill/>
        </p:spPr>
        <p:txBody>
          <a:bodyPr wrap="square" rtlCol="0">
            <a:spAutoFit/>
          </a:bodyPr>
          <a:lstStyle/>
          <a:p>
            <a:r>
              <a:rPr lang="es-CL" sz="1000" dirty="0" smtClean="0">
                <a:solidFill>
                  <a:schemeClr val="tx1">
                    <a:lumMod val="75000"/>
                    <a:lumOff val="25000"/>
                  </a:schemeClr>
                </a:solidFill>
              </a:rPr>
              <a:t>2%</a:t>
            </a:r>
            <a:endParaRPr lang="es-ES" sz="1000" dirty="0">
              <a:solidFill>
                <a:schemeClr val="tx1">
                  <a:lumMod val="75000"/>
                  <a:lumOff val="25000"/>
                </a:schemeClr>
              </a:solidFill>
            </a:endParaRPr>
          </a:p>
        </p:txBody>
      </p:sp>
      <p:sp>
        <p:nvSpPr>
          <p:cNvPr id="26" name="25 CuadroTexto"/>
          <p:cNvSpPr txBox="1"/>
          <p:nvPr/>
        </p:nvSpPr>
        <p:spPr>
          <a:xfrm>
            <a:off x="4716016" y="2420888"/>
            <a:ext cx="540065" cy="246221"/>
          </a:xfrm>
          <a:prstGeom prst="rect">
            <a:avLst/>
          </a:prstGeom>
          <a:noFill/>
        </p:spPr>
        <p:txBody>
          <a:bodyPr wrap="square" rtlCol="0">
            <a:spAutoFit/>
          </a:bodyPr>
          <a:lstStyle/>
          <a:p>
            <a:r>
              <a:rPr lang="es-CL" sz="1000" dirty="0" smtClean="0">
                <a:solidFill>
                  <a:schemeClr val="tx1">
                    <a:lumMod val="75000"/>
                    <a:lumOff val="25000"/>
                  </a:schemeClr>
                </a:solidFill>
              </a:rPr>
              <a:t>98%</a:t>
            </a:r>
            <a:endParaRPr lang="es-ES" sz="1000" dirty="0">
              <a:solidFill>
                <a:schemeClr val="tx1">
                  <a:lumMod val="75000"/>
                  <a:lumOff val="25000"/>
                </a:schemeClr>
              </a:solidFill>
            </a:endParaRPr>
          </a:p>
        </p:txBody>
      </p:sp>
      <p:sp>
        <p:nvSpPr>
          <p:cNvPr id="13" name="12 Cerrar llave"/>
          <p:cNvSpPr/>
          <p:nvPr/>
        </p:nvSpPr>
        <p:spPr>
          <a:xfrm>
            <a:off x="4641593" y="1988840"/>
            <a:ext cx="110422" cy="1151494"/>
          </a:xfrm>
          <a:prstGeom prst="rightBrac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Tree>
    <p:extLst>
      <p:ext uri="{BB962C8B-B14F-4D97-AF65-F5344CB8AC3E}">
        <p14:creationId xmlns:p14="http://schemas.microsoft.com/office/powerpoint/2010/main" val="14163173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4367931"/>
            <a:ext cx="4050506" cy="215741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1720" y="1268761"/>
            <a:ext cx="6745415" cy="281749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65" name="Picture 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4008" y="4293478"/>
            <a:ext cx="4050506" cy="216455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cxnSp>
        <p:nvCxnSpPr>
          <p:cNvPr id="7" name="Straight Connector 6"/>
          <p:cNvCxnSpPr/>
          <p:nvPr/>
        </p:nvCxnSpPr>
        <p:spPr>
          <a:xfrm>
            <a:off x="467544" y="908720"/>
            <a:ext cx="828092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75928" y="6453336"/>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7380312" y="138344"/>
            <a:ext cx="1368152" cy="62636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CHILE</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TextBox 7"/>
          <p:cNvSpPr txBox="1"/>
          <p:nvPr/>
        </p:nvSpPr>
        <p:spPr>
          <a:xfrm>
            <a:off x="1996547" y="297634"/>
            <a:ext cx="5222905"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rgbClr val="4F81BD">
                    <a:lumMod val="50000"/>
                  </a:srgbClr>
                </a:solidFill>
                <a:effectLst/>
                <a:uLnTx/>
                <a:uFillTx/>
                <a:latin typeface="AngsanaUPC" panose="02020603050405020304" pitchFamily="18" charset="-34"/>
                <a:ea typeface="+mn-ea"/>
                <a:cs typeface="AngsanaUPC" panose="02020603050405020304" pitchFamily="18" charset="-34"/>
              </a:rPr>
              <a:t>Oil and Gas Supply and Demand Situation </a:t>
            </a:r>
            <a:endParaRPr kumimoji="0" lang="en-US" sz="3200" b="1" i="0" u="none" strike="noStrike" kern="1200" cap="none" spc="0" normalizeH="0" baseline="0" noProof="0" dirty="0">
              <a:ln>
                <a:noFill/>
              </a:ln>
              <a:solidFill>
                <a:srgbClr val="4F81BD">
                  <a:lumMod val="50000"/>
                </a:srgbClr>
              </a:solidFill>
              <a:effectLst/>
              <a:uLnTx/>
              <a:uFillTx/>
              <a:latin typeface="AngsanaUPC" panose="02020603050405020304" pitchFamily="18" charset="-34"/>
              <a:ea typeface="+mn-ea"/>
              <a:cs typeface="AngsanaUPC" panose="02020603050405020304" pitchFamily="18" charset="-34"/>
            </a:endParaRPr>
          </a:p>
        </p:txBody>
      </p:sp>
      <p:sp>
        <p:nvSpPr>
          <p:cNvPr id="2" name="スライド番号プレースホルダー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0CFCBA-A761-4DC5-9884-E424C35298A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2" name="TextBox 11"/>
          <p:cNvSpPr txBox="1"/>
          <p:nvPr/>
        </p:nvSpPr>
        <p:spPr>
          <a:xfrm>
            <a:off x="2737366" y="6516052"/>
            <a:ext cx="3916457" cy="307777"/>
          </a:xfrm>
          <a:prstGeom prst="rect">
            <a:avLst/>
          </a:prstGeom>
          <a:noFill/>
        </p:spPr>
        <p:txBody>
          <a:bodyPr wrap="none" rtlCol="0">
            <a:spAutoFit/>
          </a:bodyPr>
          <a:lstStyle/>
          <a:p>
            <a:pPr algn="ctr"/>
            <a:r>
              <a:rPr lang="en-US" sz="1400" b="1" dirty="0">
                <a:solidFill>
                  <a:srgbClr val="FF0000"/>
                </a:solidFill>
                <a:latin typeface="AngsanaUPC" panose="02020603050405020304" pitchFamily="18" charset="-34"/>
                <a:cs typeface="AngsanaUPC" panose="02020603050405020304" pitchFamily="18" charset="-34"/>
              </a:rPr>
              <a:t>4th Oil and Gas Security Network Forum, 7-8 March 2018, Tokyo, Japan </a:t>
            </a:r>
          </a:p>
        </p:txBody>
      </p:sp>
      <p:pic>
        <p:nvPicPr>
          <p:cNvPr id="9" name="Picture 13" descr="Complemento-Logo-Gobierno-160x14px.png"/>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406400" y="0"/>
            <a:ext cx="2032000" cy="177800"/>
          </a:xfrm>
          <a:prstGeom prst="rect">
            <a:avLst/>
          </a:prstGeom>
        </p:spPr>
      </p:pic>
      <p:sp>
        <p:nvSpPr>
          <p:cNvPr id="14" name="Content Placeholder 14"/>
          <p:cNvSpPr txBox="1">
            <a:spLocks/>
          </p:cNvSpPr>
          <p:nvPr/>
        </p:nvSpPr>
        <p:spPr>
          <a:xfrm>
            <a:off x="467544" y="1052736"/>
            <a:ext cx="8280000" cy="216000"/>
          </a:xfrm>
          <a:prstGeom prst="rect">
            <a:avLst/>
          </a:prstGeom>
          <a:solidFill>
            <a:schemeClr val="accent1"/>
          </a:solidFill>
        </p:spPr>
        <p:txBody>
          <a:bodyPr vert="horz" wrap="square" anchor="ctr" anchorCtr="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b="1" dirty="0" smtClean="0">
                <a:solidFill>
                  <a:schemeClr val="bg1"/>
                </a:solidFill>
              </a:rPr>
              <a:t>Refinery Production, 2005 - 2016</a:t>
            </a:r>
            <a:endParaRPr lang="en-US" sz="1000" b="1" dirty="0">
              <a:solidFill>
                <a:schemeClr val="bg1"/>
              </a:solidFill>
            </a:endParaRPr>
          </a:p>
        </p:txBody>
      </p:sp>
      <p:sp>
        <p:nvSpPr>
          <p:cNvPr id="15" name="Content Placeholder 14"/>
          <p:cNvSpPr txBox="1">
            <a:spLocks/>
          </p:cNvSpPr>
          <p:nvPr/>
        </p:nvSpPr>
        <p:spPr>
          <a:xfrm>
            <a:off x="467544" y="4149371"/>
            <a:ext cx="4068000" cy="216000"/>
          </a:xfrm>
          <a:prstGeom prst="rect">
            <a:avLst/>
          </a:prstGeom>
          <a:solidFill>
            <a:schemeClr val="accent1"/>
          </a:solidFill>
        </p:spPr>
        <p:txBody>
          <a:bodyPr vert="horz" wrap="square" anchor="ctr" anchorCtr="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b="1" dirty="0">
                <a:solidFill>
                  <a:schemeClr val="bg1"/>
                </a:solidFill>
              </a:rPr>
              <a:t>Oil Products </a:t>
            </a:r>
            <a:r>
              <a:rPr lang="en-US" sz="1000" b="1" dirty="0" smtClean="0">
                <a:solidFill>
                  <a:schemeClr val="bg1"/>
                </a:solidFill>
              </a:rPr>
              <a:t>Imports </a:t>
            </a:r>
            <a:r>
              <a:rPr lang="en-US" sz="1000" b="1" dirty="0">
                <a:solidFill>
                  <a:schemeClr val="bg1"/>
                </a:solidFill>
              </a:rPr>
              <a:t>by Origin, 2016</a:t>
            </a:r>
          </a:p>
        </p:txBody>
      </p:sp>
      <p:sp>
        <p:nvSpPr>
          <p:cNvPr id="38" name="Content Placeholder 14"/>
          <p:cNvSpPr txBox="1">
            <a:spLocks/>
          </p:cNvSpPr>
          <p:nvPr/>
        </p:nvSpPr>
        <p:spPr>
          <a:xfrm>
            <a:off x="4679544" y="4149371"/>
            <a:ext cx="4068000" cy="216000"/>
          </a:xfrm>
          <a:prstGeom prst="rect">
            <a:avLst/>
          </a:prstGeom>
          <a:solidFill>
            <a:schemeClr val="accent1"/>
          </a:solidFill>
        </p:spPr>
        <p:txBody>
          <a:bodyPr vert="horz" wrap="square" anchor="ctr" anchorCtr="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b="1" dirty="0" smtClean="0">
                <a:solidFill>
                  <a:schemeClr val="bg1"/>
                </a:solidFill>
              </a:rPr>
              <a:t>Oil Products Exports </a:t>
            </a:r>
            <a:r>
              <a:rPr lang="en-US" sz="1000" b="1" dirty="0">
                <a:solidFill>
                  <a:schemeClr val="bg1"/>
                </a:solidFill>
              </a:rPr>
              <a:t>by </a:t>
            </a:r>
            <a:r>
              <a:rPr lang="en-US" sz="1000" b="1" dirty="0" smtClean="0">
                <a:solidFill>
                  <a:schemeClr val="bg1"/>
                </a:solidFill>
              </a:rPr>
              <a:t>Destination, 2016</a:t>
            </a:r>
            <a:endParaRPr lang="en-US" sz="1000" b="1" dirty="0">
              <a:solidFill>
                <a:schemeClr val="bg1"/>
              </a:solidFill>
            </a:endParaRPr>
          </a:p>
        </p:txBody>
      </p:sp>
      <p:sp>
        <p:nvSpPr>
          <p:cNvPr id="46" name="45 CuadroTexto"/>
          <p:cNvSpPr txBox="1"/>
          <p:nvPr/>
        </p:nvSpPr>
        <p:spPr>
          <a:xfrm>
            <a:off x="404376" y="6428953"/>
            <a:ext cx="2655456" cy="377026"/>
          </a:xfrm>
          <a:prstGeom prst="rect">
            <a:avLst/>
          </a:prstGeom>
          <a:noFill/>
        </p:spPr>
        <p:txBody>
          <a:bodyPr wrap="square" rtlCol="0">
            <a:spAutoFit/>
          </a:bodyPr>
          <a:lstStyle/>
          <a:p>
            <a:r>
              <a:rPr lang="en-US" sz="800" dirty="0">
                <a:solidFill>
                  <a:schemeClr val="tx1">
                    <a:lumMod val="75000"/>
                    <a:lumOff val="25000"/>
                  </a:schemeClr>
                </a:solidFill>
              </a:rPr>
              <a:t>Others: </a:t>
            </a:r>
            <a:r>
              <a:rPr lang="en-US" sz="800" dirty="0" smtClean="0">
                <a:solidFill>
                  <a:schemeClr val="tx1">
                    <a:lumMod val="75000"/>
                    <a:lumOff val="25000"/>
                  </a:schemeClr>
                </a:solidFill>
              </a:rPr>
              <a:t>Peru, Norway, Germany, Netherlands and Spain.</a:t>
            </a:r>
            <a:endParaRPr lang="en-US" sz="800" dirty="0">
              <a:solidFill>
                <a:schemeClr val="tx1">
                  <a:lumMod val="75000"/>
                  <a:lumOff val="25000"/>
                </a:schemeClr>
              </a:solidFill>
            </a:endParaRPr>
          </a:p>
          <a:p>
            <a:endParaRPr lang="es-CL" sz="1050" dirty="0"/>
          </a:p>
        </p:txBody>
      </p:sp>
      <p:sp>
        <p:nvSpPr>
          <p:cNvPr id="29" name="Content Placeholder 14"/>
          <p:cNvSpPr txBox="1">
            <a:spLocks/>
          </p:cNvSpPr>
          <p:nvPr/>
        </p:nvSpPr>
        <p:spPr>
          <a:xfrm>
            <a:off x="6990976" y="3856500"/>
            <a:ext cx="1757488" cy="189789"/>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500" b="1" dirty="0" smtClean="0">
                <a:solidFill>
                  <a:schemeClr val="tx1">
                    <a:lumMod val="65000"/>
                    <a:lumOff val="35000"/>
                  </a:schemeClr>
                </a:solidFill>
              </a:rPr>
              <a:t>Source</a:t>
            </a:r>
            <a:r>
              <a:rPr lang="en-US" sz="500" dirty="0" smtClean="0">
                <a:solidFill>
                  <a:schemeClr val="tx1">
                    <a:lumMod val="65000"/>
                    <a:lumOff val="35000"/>
                  </a:schemeClr>
                </a:solidFill>
              </a:rPr>
              <a:t>: Balance Nacional de Energía</a:t>
            </a:r>
            <a:endParaRPr lang="en-US" sz="500" dirty="0">
              <a:solidFill>
                <a:schemeClr val="tx1">
                  <a:lumMod val="65000"/>
                  <a:lumOff val="35000"/>
                </a:schemeClr>
              </a:solidFill>
            </a:endParaRPr>
          </a:p>
        </p:txBody>
      </p:sp>
      <p:grpSp>
        <p:nvGrpSpPr>
          <p:cNvPr id="3" name="2 Grupo"/>
          <p:cNvGrpSpPr/>
          <p:nvPr/>
        </p:nvGrpSpPr>
        <p:grpSpPr>
          <a:xfrm>
            <a:off x="499294" y="1484784"/>
            <a:ext cx="1336402" cy="2303088"/>
            <a:chOff x="355278" y="1485952"/>
            <a:chExt cx="1336402" cy="2303088"/>
          </a:xfrm>
        </p:grpSpPr>
        <p:pic>
          <p:nvPicPr>
            <p:cNvPr id="60" name="1 Imagen" descr="Enap"/>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6336" y="3381516"/>
              <a:ext cx="741998" cy="260604"/>
            </a:xfrm>
            <a:prstGeom prst="rect">
              <a:avLst/>
            </a:prstGeom>
            <a:noFill/>
            <a:extLst>
              <a:ext uri="{909E8E84-426E-40dd-AFC4-6F175D3DCCD1}">
                <a14:hiddenFill xmlns:a14="http://schemas.microsoft.com/office/drawing/2010/main" xmlns="">
                  <a:solidFill>
                    <a:srgbClr val="FFFFFF"/>
                  </a:solidFill>
                </a14:hiddenFill>
              </a:ext>
            </a:extLst>
          </p:spPr>
        </p:pic>
        <p:pic>
          <p:nvPicPr>
            <p:cNvPr id="59" name="1 Imagen" descr="Enap"/>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0244" y="2364346"/>
              <a:ext cx="741998" cy="260604"/>
            </a:xfrm>
            <a:prstGeom prst="rect">
              <a:avLst/>
            </a:prstGeom>
            <a:noFill/>
            <a:extLst>
              <a:ext uri="{909E8E84-426E-40dd-AFC4-6F175D3DCCD1}">
                <a14:hiddenFill xmlns:a14="http://schemas.microsoft.com/office/drawing/2010/main" xmlns="">
                  <a:solidFill>
                    <a:srgbClr val="FFFFFF"/>
                  </a:solidFill>
                </a14:hiddenFill>
              </a:ext>
            </a:extLst>
          </p:spPr>
        </p:pic>
        <p:sp>
          <p:nvSpPr>
            <p:cNvPr id="52" name="Freeform 19"/>
            <p:cNvSpPr>
              <a:spLocks/>
            </p:cNvSpPr>
            <p:nvPr/>
          </p:nvSpPr>
          <p:spPr bwMode="auto">
            <a:xfrm>
              <a:off x="1419674" y="3597659"/>
              <a:ext cx="138446" cy="191381"/>
            </a:xfrm>
            <a:custGeom>
              <a:avLst/>
              <a:gdLst>
                <a:gd name="T0" fmla="*/ 2 w 283"/>
                <a:gd name="T1" fmla="*/ 326 h 222"/>
                <a:gd name="T2" fmla="*/ 1 w 283"/>
                <a:gd name="T3" fmla="*/ 372 h 222"/>
                <a:gd name="T4" fmla="*/ 1 w 283"/>
                <a:gd name="T5" fmla="*/ 390 h 222"/>
                <a:gd name="T6" fmla="*/ 1 w 283"/>
                <a:gd name="T7" fmla="*/ 369 h 222"/>
                <a:gd name="T8" fmla="*/ 1 w 283"/>
                <a:gd name="T9" fmla="*/ 345 h 222"/>
                <a:gd name="T10" fmla="*/ 0 w 283"/>
                <a:gd name="T11" fmla="*/ 303 h 222"/>
                <a:gd name="T12" fmla="*/ 1 w 283"/>
                <a:gd name="T13" fmla="*/ 265 h 222"/>
                <a:gd name="T14" fmla="*/ 1 w 283"/>
                <a:gd name="T15" fmla="*/ 240 h 222"/>
                <a:gd name="T16" fmla="*/ 1 w 283"/>
                <a:gd name="T17" fmla="*/ 235 h 222"/>
                <a:gd name="T18" fmla="*/ 1 w 283"/>
                <a:gd name="T19" fmla="*/ 254 h 222"/>
                <a:gd name="T20" fmla="*/ 1 w 283"/>
                <a:gd name="T21" fmla="*/ 245 h 222"/>
                <a:gd name="T22" fmla="*/ 1 w 283"/>
                <a:gd name="T23" fmla="*/ 192 h 222"/>
                <a:gd name="T24" fmla="*/ 1 w 283"/>
                <a:gd name="T25" fmla="*/ 171 h 222"/>
                <a:gd name="T26" fmla="*/ 1 w 283"/>
                <a:gd name="T27" fmla="*/ 153 h 222"/>
                <a:gd name="T28" fmla="*/ 1 w 283"/>
                <a:gd name="T29" fmla="*/ 120 h 222"/>
                <a:gd name="T30" fmla="*/ 1 w 283"/>
                <a:gd name="T31" fmla="*/ 113 h 222"/>
                <a:gd name="T32" fmla="*/ 1 w 283"/>
                <a:gd name="T33" fmla="*/ 82 h 222"/>
                <a:gd name="T34" fmla="*/ 1 w 283"/>
                <a:gd name="T35" fmla="*/ 52 h 222"/>
                <a:gd name="T36" fmla="*/ 1 w 283"/>
                <a:gd name="T37" fmla="*/ 0 h 222"/>
                <a:gd name="T38" fmla="*/ 2 w 283"/>
                <a:gd name="T39" fmla="*/ 1 h 222"/>
                <a:gd name="T40" fmla="*/ 2 w 283"/>
                <a:gd name="T41" fmla="*/ 104 h 222"/>
                <a:gd name="T42" fmla="*/ 2 w 283"/>
                <a:gd name="T43" fmla="*/ 224 h 222"/>
                <a:gd name="T44" fmla="*/ 2 w 283"/>
                <a:gd name="T45" fmla="*/ 326 h 22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83" h="222">
                  <a:moveTo>
                    <a:pt x="274" y="185"/>
                  </a:moveTo>
                  <a:lnTo>
                    <a:pt x="211" y="211"/>
                  </a:lnTo>
                  <a:lnTo>
                    <a:pt x="133" y="221"/>
                  </a:lnTo>
                  <a:lnTo>
                    <a:pt x="40" y="210"/>
                  </a:lnTo>
                  <a:lnTo>
                    <a:pt x="8" y="196"/>
                  </a:lnTo>
                  <a:lnTo>
                    <a:pt x="0" y="171"/>
                  </a:lnTo>
                  <a:lnTo>
                    <a:pt x="10" y="150"/>
                  </a:lnTo>
                  <a:lnTo>
                    <a:pt x="32" y="136"/>
                  </a:lnTo>
                  <a:lnTo>
                    <a:pt x="79" y="133"/>
                  </a:lnTo>
                  <a:lnTo>
                    <a:pt x="129" y="144"/>
                  </a:lnTo>
                  <a:lnTo>
                    <a:pt x="156" y="138"/>
                  </a:lnTo>
                  <a:lnTo>
                    <a:pt x="162" y="109"/>
                  </a:lnTo>
                  <a:lnTo>
                    <a:pt x="123" y="97"/>
                  </a:lnTo>
                  <a:lnTo>
                    <a:pt x="123" y="87"/>
                  </a:lnTo>
                  <a:lnTo>
                    <a:pt x="159" y="68"/>
                  </a:lnTo>
                  <a:lnTo>
                    <a:pt x="114" y="64"/>
                  </a:lnTo>
                  <a:lnTo>
                    <a:pt x="103" y="46"/>
                  </a:lnTo>
                  <a:lnTo>
                    <a:pt x="119" y="29"/>
                  </a:lnTo>
                  <a:lnTo>
                    <a:pt x="212" y="0"/>
                  </a:lnTo>
                  <a:lnTo>
                    <a:pt x="270" y="1"/>
                  </a:lnTo>
                  <a:lnTo>
                    <a:pt x="280" y="59"/>
                  </a:lnTo>
                  <a:lnTo>
                    <a:pt x="282" y="128"/>
                  </a:lnTo>
                  <a:lnTo>
                    <a:pt x="274" y="185"/>
                  </a:lnTo>
                </a:path>
              </a:pathLst>
            </a:custGeom>
            <a:solidFill>
              <a:srgbClr val="D7D7D7"/>
            </a:solidFill>
            <a:ln w="12700" cap="rnd" cmpd="sng">
              <a:solidFill>
                <a:schemeClr val="bg2"/>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s-CL" sz="1200"/>
            </a:p>
          </p:txBody>
        </p:sp>
        <p:sp>
          <p:nvSpPr>
            <p:cNvPr id="53" name="Freeform 20"/>
            <p:cNvSpPr>
              <a:spLocks/>
            </p:cNvSpPr>
            <p:nvPr/>
          </p:nvSpPr>
          <p:spPr bwMode="auto">
            <a:xfrm>
              <a:off x="1284486" y="2351646"/>
              <a:ext cx="288293" cy="1277774"/>
            </a:xfrm>
            <a:custGeom>
              <a:avLst/>
              <a:gdLst>
                <a:gd name="T0" fmla="*/ 0 w 733"/>
                <a:gd name="T1" fmla="*/ 13 h 2013"/>
                <a:gd name="T2" fmla="*/ 0 w 733"/>
                <a:gd name="T3" fmla="*/ 19 h 2013"/>
                <a:gd name="T4" fmla="*/ 0 w 733"/>
                <a:gd name="T5" fmla="*/ 34 h 2013"/>
                <a:gd name="T6" fmla="*/ 0 w 733"/>
                <a:gd name="T7" fmla="*/ 39 h 2013"/>
                <a:gd name="T8" fmla="*/ 0 w 733"/>
                <a:gd name="T9" fmla="*/ 45 h 2013"/>
                <a:gd name="T10" fmla="*/ 0 w 733"/>
                <a:gd name="T11" fmla="*/ 56 h 2013"/>
                <a:gd name="T12" fmla="*/ 0 w 733"/>
                <a:gd name="T13" fmla="*/ 66 h 2013"/>
                <a:gd name="T14" fmla="*/ 0 w 733"/>
                <a:gd name="T15" fmla="*/ 74 h 2013"/>
                <a:gd name="T16" fmla="*/ 0 w 733"/>
                <a:gd name="T17" fmla="*/ 80 h 2013"/>
                <a:gd name="T18" fmla="*/ 0 w 733"/>
                <a:gd name="T19" fmla="*/ 85 h 2013"/>
                <a:gd name="T20" fmla="*/ 0 w 733"/>
                <a:gd name="T21" fmla="*/ 93 h 2013"/>
                <a:gd name="T22" fmla="*/ 0 w 733"/>
                <a:gd name="T23" fmla="*/ 97 h 2013"/>
                <a:gd name="T24" fmla="*/ 0 w 733"/>
                <a:gd name="T25" fmla="*/ 100 h 2013"/>
                <a:gd name="T26" fmla="*/ 0 w 733"/>
                <a:gd name="T27" fmla="*/ 106 h 2013"/>
                <a:gd name="T28" fmla="*/ 0 w 733"/>
                <a:gd name="T29" fmla="*/ 113 h 2013"/>
                <a:gd name="T30" fmla="*/ 0 w 733"/>
                <a:gd name="T31" fmla="*/ 122 h 2013"/>
                <a:gd name="T32" fmla="*/ 0 w 733"/>
                <a:gd name="T33" fmla="*/ 131 h 2013"/>
                <a:gd name="T34" fmla="*/ 0 w 733"/>
                <a:gd name="T35" fmla="*/ 135 h 2013"/>
                <a:gd name="T36" fmla="*/ 0 w 733"/>
                <a:gd name="T37" fmla="*/ 144 h 2013"/>
                <a:gd name="T38" fmla="*/ 0 w 733"/>
                <a:gd name="T39" fmla="*/ 147 h 2013"/>
                <a:gd name="T40" fmla="*/ 0 w 733"/>
                <a:gd name="T41" fmla="*/ 147 h 2013"/>
                <a:gd name="T42" fmla="*/ 0 w 733"/>
                <a:gd name="T43" fmla="*/ 155 h 2013"/>
                <a:gd name="T44" fmla="*/ 0 w 733"/>
                <a:gd name="T45" fmla="*/ 158 h 2013"/>
                <a:gd name="T46" fmla="*/ 0 w 733"/>
                <a:gd name="T47" fmla="*/ 163 h 2013"/>
                <a:gd name="T48" fmla="*/ 0 w 733"/>
                <a:gd name="T49" fmla="*/ 167 h 2013"/>
                <a:gd name="T50" fmla="*/ 0 w 733"/>
                <a:gd name="T51" fmla="*/ 164 h 2013"/>
                <a:gd name="T52" fmla="*/ 0 w 733"/>
                <a:gd name="T53" fmla="*/ 160 h 2013"/>
                <a:gd name="T54" fmla="*/ 0 w 733"/>
                <a:gd name="T55" fmla="*/ 158 h 2013"/>
                <a:gd name="T56" fmla="*/ 0 w 733"/>
                <a:gd name="T57" fmla="*/ 153 h 2013"/>
                <a:gd name="T58" fmla="*/ 0 w 733"/>
                <a:gd name="T59" fmla="*/ 147 h 2013"/>
                <a:gd name="T60" fmla="*/ 0 w 733"/>
                <a:gd name="T61" fmla="*/ 140 h 2013"/>
                <a:gd name="T62" fmla="*/ 0 w 733"/>
                <a:gd name="T63" fmla="*/ 136 h 2013"/>
                <a:gd name="T64" fmla="*/ 0 w 733"/>
                <a:gd name="T65" fmla="*/ 133 h 2013"/>
                <a:gd name="T66" fmla="*/ 0 w 733"/>
                <a:gd name="T67" fmla="*/ 125 h 2013"/>
                <a:gd name="T68" fmla="*/ 0 w 733"/>
                <a:gd name="T69" fmla="*/ 122 h 2013"/>
                <a:gd name="T70" fmla="*/ 0 w 733"/>
                <a:gd name="T71" fmla="*/ 118 h 2013"/>
                <a:gd name="T72" fmla="*/ 0 w 733"/>
                <a:gd name="T73" fmla="*/ 117 h 2013"/>
                <a:gd name="T74" fmla="*/ 0 w 733"/>
                <a:gd name="T75" fmla="*/ 111 h 2013"/>
                <a:gd name="T76" fmla="*/ 0 w 733"/>
                <a:gd name="T77" fmla="*/ 109 h 2013"/>
                <a:gd name="T78" fmla="*/ 0 w 733"/>
                <a:gd name="T79" fmla="*/ 111 h 2013"/>
                <a:gd name="T80" fmla="*/ 0 w 733"/>
                <a:gd name="T81" fmla="*/ 104 h 2013"/>
                <a:gd name="T82" fmla="*/ 0 w 733"/>
                <a:gd name="T83" fmla="*/ 100 h 2013"/>
                <a:gd name="T84" fmla="*/ 0 w 733"/>
                <a:gd name="T85" fmla="*/ 87 h 2013"/>
                <a:gd name="T86" fmla="*/ 0 w 733"/>
                <a:gd name="T87" fmla="*/ 78 h 2013"/>
                <a:gd name="T88" fmla="*/ 0 w 733"/>
                <a:gd name="T89" fmla="*/ 76 h 2013"/>
                <a:gd name="T90" fmla="*/ 0 w 733"/>
                <a:gd name="T91" fmla="*/ 78 h 2013"/>
                <a:gd name="T92" fmla="*/ 0 w 733"/>
                <a:gd name="T93" fmla="*/ 68 h 2013"/>
                <a:gd name="T94" fmla="*/ 0 w 733"/>
                <a:gd name="T95" fmla="*/ 62 h 2013"/>
                <a:gd name="T96" fmla="*/ 0 w 733"/>
                <a:gd name="T97" fmla="*/ 55 h 2013"/>
                <a:gd name="T98" fmla="*/ 0 w 733"/>
                <a:gd name="T99" fmla="*/ 46 h 2013"/>
                <a:gd name="T100" fmla="*/ 0 w 733"/>
                <a:gd name="T101" fmla="*/ 40 h 2013"/>
                <a:gd name="T102" fmla="*/ 0 w 733"/>
                <a:gd name="T103" fmla="*/ 34 h 2013"/>
                <a:gd name="T104" fmla="*/ 0 w 733"/>
                <a:gd name="T105" fmla="*/ 25 h 2013"/>
                <a:gd name="T106" fmla="*/ 0 w 733"/>
                <a:gd name="T107" fmla="*/ 13 h 201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733" h="2013">
                  <a:moveTo>
                    <a:pt x="628" y="0"/>
                  </a:moveTo>
                  <a:lnTo>
                    <a:pt x="641" y="96"/>
                  </a:lnTo>
                  <a:lnTo>
                    <a:pt x="688" y="159"/>
                  </a:lnTo>
                  <a:lnTo>
                    <a:pt x="706" y="182"/>
                  </a:lnTo>
                  <a:lnTo>
                    <a:pt x="712" y="205"/>
                  </a:lnTo>
                  <a:lnTo>
                    <a:pt x="702" y="234"/>
                  </a:lnTo>
                  <a:lnTo>
                    <a:pt x="666" y="276"/>
                  </a:lnTo>
                  <a:lnTo>
                    <a:pt x="666" y="403"/>
                  </a:lnTo>
                  <a:lnTo>
                    <a:pt x="597" y="411"/>
                  </a:lnTo>
                  <a:lnTo>
                    <a:pt x="551" y="432"/>
                  </a:lnTo>
                  <a:lnTo>
                    <a:pt x="534" y="446"/>
                  </a:lnTo>
                  <a:lnTo>
                    <a:pt x="525" y="469"/>
                  </a:lnTo>
                  <a:lnTo>
                    <a:pt x="528" y="486"/>
                  </a:lnTo>
                  <a:lnTo>
                    <a:pt x="546" y="505"/>
                  </a:lnTo>
                  <a:lnTo>
                    <a:pt x="583" y="549"/>
                  </a:lnTo>
                  <a:lnTo>
                    <a:pt x="590" y="600"/>
                  </a:lnTo>
                  <a:lnTo>
                    <a:pt x="557" y="640"/>
                  </a:lnTo>
                  <a:lnTo>
                    <a:pt x="502" y="673"/>
                  </a:lnTo>
                  <a:lnTo>
                    <a:pt x="485" y="708"/>
                  </a:lnTo>
                  <a:lnTo>
                    <a:pt x="476" y="754"/>
                  </a:lnTo>
                  <a:lnTo>
                    <a:pt x="487" y="803"/>
                  </a:lnTo>
                  <a:lnTo>
                    <a:pt x="477" y="858"/>
                  </a:lnTo>
                  <a:lnTo>
                    <a:pt x="458" y="881"/>
                  </a:lnTo>
                  <a:lnTo>
                    <a:pt x="427" y="898"/>
                  </a:lnTo>
                  <a:lnTo>
                    <a:pt x="419" y="918"/>
                  </a:lnTo>
                  <a:lnTo>
                    <a:pt x="421" y="938"/>
                  </a:lnTo>
                  <a:lnTo>
                    <a:pt x="450" y="961"/>
                  </a:lnTo>
                  <a:lnTo>
                    <a:pt x="459" y="981"/>
                  </a:lnTo>
                  <a:lnTo>
                    <a:pt x="453" y="999"/>
                  </a:lnTo>
                  <a:lnTo>
                    <a:pt x="427" y="1027"/>
                  </a:lnTo>
                  <a:lnTo>
                    <a:pt x="421" y="1067"/>
                  </a:lnTo>
                  <a:lnTo>
                    <a:pt x="432" y="1104"/>
                  </a:lnTo>
                  <a:lnTo>
                    <a:pt x="456" y="1121"/>
                  </a:lnTo>
                  <a:lnTo>
                    <a:pt x="458" y="1163"/>
                  </a:lnTo>
                  <a:lnTo>
                    <a:pt x="515" y="1168"/>
                  </a:lnTo>
                  <a:lnTo>
                    <a:pt x="546" y="1185"/>
                  </a:lnTo>
                  <a:lnTo>
                    <a:pt x="533" y="1221"/>
                  </a:lnTo>
                  <a:lnTo>
                    <a:pt x="507" y="1222"/>
                  </a:lnTo>
                  <a:lnTo>
                    <a:pt x="458" y="1203"/>
                  </a:lnTo>
                  <a:lnTo>
                    <a:pt x="421" y="1217"/>
                  </a:lnTo>
                  <a:lnTo>
                    <a:pt x="403" y="1245"/>
                  </a:lnTo>
                  <a:lnTo>
                    <a:pt x="412" y="1289"/>
                  </a:lnTo>
                  <a:lnTo>
                    <a:pt x="435" y="1326"/>
                  </a:lnTo>
                  <a:lnTo>
                    <a:pt x="492" y="1335"/>
                  </a:lnTo>
                  <a:lnTo>
                    <a:pt x="519" y="1368"/>
                  </a:lnTo>
                  <a:lnTo>
                    <a:pt x="507" y="1416"/>
                  </a:lnTo>
                  <a:lnTo>
                    <a:pt x="462" y="1449"/>
                  </a:lnTo>
                  <a:lnTo>
                    <a:pt x="407" y="1471"/>
                  </a:lnTo>
                  <a:lnTo>
                    <a:pt x="379" y="1511"/>
                  </a:lnTo>
                  <a:lnTo>
                    <a:pt x="379" y="1553"/>
                  </a:lnTo>
                  <a:lnTo>
                    <a:pt x="412" y="1579"/>
                  </a:lnTo>
                  <a:lnTo>
                    <a:pt x="407" y="1609"/>
                  </a:lnTo>
                  <a:lnTo>
                    <a:pt x="383" y="1634"/>
                  </a:lnTo>
                  <a:lnTo>
                    <a:pt x="333" y="1635"/>
                  </a:lnTo>
                  <a:lnTo>
                    <a:pt x="308" y="1653"/>
                  </a:lnTo>
                  <a:lnTo>
                    <a:pt x="298" y="1674"/>
                  </a:lnTo>
                  <a:lnTo>
                    <a:pt x="301" y="1737"/>
                  </a:lnTo>
                  <a:lnTo>
                    <a:pt x="306" y="1763"/>
                  </a:lnTo>
                  <a:lnTo>
                    <a:pt x="321" y="1776"/>
                  </a:lnTo>
                  <a:lnTo>
                    <a:pt x="339" y="1781"/>
                  </a:lnTo>
                  <a:lnTo>
                    <a:pt x="351" y="1778"/>
                  </a:lnTo>
                  <a:lnTo>
                    <a:pt x="381" y="1768"/>
                  </a:lnTo>
                  <a:lnTo>
                    <a:pt x="396" y="1776"/>
                  </a:lnTo>
                  <a:lnTo>
                    <a:pt x="407" y="1859"/>
                  </a:lnTo>
                  <a:lnTo>
                    <a:pt x="432" y="1878"/>
                  </a:lnTo>
                  <a:lnTo>
                    <a:pt x="546" y="1875"/>
                  </a:lnTo>
                  <a:lnTo>
                    <a:pt x="729" y="1875"/>
                  </a:lnTo>
                  <a:lnTo>
                    <a:pt x="732" y="1897"/>
                  </a:lnTo>
                  <a:lnTo>
                    <a:pt x="727" y="1913"/>
                  </a:lnTo>
                  <a:lnTo>
                    <a:pt x="702" y="1921"/>
                  </a:lnTo>
                  <a:lnTo>
                    <a:pt x="583" y="1947"/>
                  </a:lnTo>
                  <a:lnTo>
                    <a:pt x="551" y="1968"/>
                  </a:lnTo>
                  <a:lnTo>
                    <a:pt x="523" y="1990"/>
                  </a:lnTo>
                  <a:lnTo>
                    <a:pt x="494" y="2012"/>
                  </a:lnTo>
                  <a:lnTo>
                    <a:pt x="462" y="2012"/>
                  </a:lnTo>
                  <a:lnTo>
                    <a:pt x="403" y="1993"/>
                  </a:lnTo>
                  <a:lnTo>
                    <a:pt x="339" y="1989"/>
                  </a:lnTo>
                  <a:lnTo>
                    <a:pt x="306" y="1973"/>
                  </a:lnTo>
                  <a:lnTo>
                    <a:pt x="285" y="1967"/>
                  </a:lnTo>
                  <a:lnTo>
                    <a:pt x="276" y="1953"/>
                  </a:lnTo>
                  <a:lnTo>
                    <a:pt x="274" y="1929"/>
                  </a:lnTo>
                  <a:lnTo>
                    <a:pt x="249" y="1910"/>
                  </a:lnTo>
                  <a:lnTo>
                    <a:pt x="216" y="1905"/>
                  </a:lnTo>
                  <a:lnTo>
                    <a:pt x="185" y="1907"/>
                  </a:lnTo>
                  <a:lnTo>
                    <a:pt x="159" y="1887"/>
                  </a:lnTo>
                  <a:lnTo>
                    <a:pt x="151" y="1870"/>
                  </a:lnTo>
                  <a:lnTo>
                    <a:pt x="115" y="1847"/>
                  </a:lnTo>
                  <a:lnTo>
                    <a:pt x="97" y="1840"/>
                  </a:lnTo>
                  <a:lnTo>
                    <a:pt x="86" y="1801"/>
                  </a:lnTo>
                  <a:lnTo>
                    <a:pt x="84" y="1781"/>
                  </a:lnTo>
                  <a:lnTo>
                    <a:pt x="88" y="1758"/>
                  </a:lnTo>
                  <a:lnTo>
                    <a:pt x="81" y="1717"/>
                  </a:lnTo>
                  <a:lnTo>
                    <a:pt x="55" y="1692"/>
                  </a:lnTo>
                  <a:lnTo>
                    <a:pt x="61" y="1674"/>
                  </a:lnTo>
                  <a:lnTo>
                    <a:pt x="80" y="1672"/>
                  </a:lnTo>
                  <a:lnTo>
                    <a:pt x="108" y="1650"/>
                  </a:lnTo>
                  <a:lnTo>
                    <a:pt x="120" y="1634"/>
                  </a:lnTo>
                  <a:lnTo>
                    <a:pt x="126" y="1625"/>
                  </a:lnTo>
                  <a:lnTo>
                    <a:pt x="105" y="1607"/>
                  </a:lnTo>
                  <a:lnTo>
                    <a:pt x="101" y="1562"/>
                  </a:lnTo>
                  <a:lnTo>
                    <a:pt x="107" y="1539"/>
                  </a:lnTo>
                  <a:lnTo>
                    <a:pt x="133" y="1516"/>
                  </a:lnTo>
                  <a:lnTo>
                    <a:pt x="145" y="1500"/>
                  </a:lnTo>
                  <a:lnTo>
                    <a:pt x="156" y="1495"/>
                  </a:lnTo>
                  <a:lnTo>
                    <a:pt x="133" y="1477"/>
                  </a:lnTo>
                  <a:lnTo>
                    <a:pt x="103" y="1468"/>
                  </a:lnTo>
                  <a:lnTo>
                    <a:pt x="84" y="1452"/>
                  </a:lnTo>
                  <a:lnTo>
                    <a:pt x="128" y="1430"/>
                  </a:lnTo>
                  <a:lnTo>
                    <a:pt x="99" y="1409"/>
                  </a:lnTo>
                  <a:lnTo>
                    <a:pt x="39" y="1407"/>
                  </a:lnTo>
                  <a:lnTo>
                    <a:pt x="13" y="1402"/>
                  </a:lnTo>
                  <a:lnTo>
                    <a:pt x="4" y="1388"/>
                  </a:lnTo>
                  <a:lnTo>
                    <a:pt x="0" y="1366"/>
                  </a:lnTo>
                  <a:lnTo>
                    <a:pt x="3" y="1343"/>
                  </a:lnTo>
                  <a:lnTo>
                    <a:pt x="13" y="1326"/>
                  </a:lnTo>
                  <a:lnTo>
                    <a:pt x="34" y="1324"/>
                  </a:lnTo>
                  <a:lnTo>
                    <a:pt x="61" y="1326"/>
                  </a:lnTo>
                  <a:lnTo>
                    <a:pt x="74" y="1341"/>
                  </a:lnTo>
                  <a:lnTo>
                    <a:pt x="117" y="1342"/>
                  </a:lnTo>
                  <a:lnTo>
                    <a:pt x="156" y="1342"/>
                  </a:lnTo>
                  <a:lnTo>
                    <a:pt x="179" y="1335"/>
                  </a:lnTo>
                  <a:lnTo>
                    <a:pt x="185" y="1296"/>
                  </a:lnTo>
                  <a:lnTo>
                    <a:pt x="179" y="1253"/>
                  </a:lnTo>
                  <a:lnTo>
                    <a:pt x="182" y="1233"/>
                  </a:lnTo>
                  <a:lnTo>
                    <a:pt x="213" y="1205"/>
                  </a:lnTo>
                  <a:lnTo>
                    <a:pt x="234" y="1198"/>
                  </a:lnTo>
                  <a:lnTo>
                    <a:pt x="204" y="1150"/>
                  </a:lnTo>
                  <a:lnTo>
                    <a:pt x="199" y="1099"/>
                  </a:lnTo>
                  <a:lnTo>
                    <a:pt x="212" y="1058"/>
                  </a:lnTo>
                  <a:lnTo>
                    <a:pt x="232" y="1009"/>
                  </a:lnTo>
                  <a:lnTo>
                    <a:pt x="226" y="966"/>
                  </a:lnTo>
                  <a:lnTo>
                    <a:pt x="217" y="942"/>
                  </a:lnTo>
                  <a:lnTo>
                    <a:pt x="231" y="925"/>
                  </a:lnTo>
                  <a:lnTo>
                    <a:pt x="226" y="915"/>
                  </a:lnTo>
                  <a:lnTo>
                    <a:pt x="205" y="917"/>
                  </a:lnTo>
                  <a:lnTo>
                    <a:pt x="186" y="936"/>
                  </a:lnTo>
                  <a:lnTo>
                    <a:pt x="138" y="942"/>
                  </a:lnTo>
                  <a:lnTo>
                    <a:pt x="120" y="938"/>
                  </a:lnTo>
                  <a:lnTo>
                    <a:pt x="112" y="898"/>
                  </a:lnTo>
                  <a:lnTo>
                    <a:pt x="112" y="858"/>
                  </a:lnTo>
                  <a:lnTo>
                    <a:pt x="120" y="813"/>
                  </a:lnTo>
                  <a:lnTo>
                    <a:pt x="130" y="774"/>
                  </a:lnTo>
                  <a:lnTo>
                    <a:pt x="141" y="755"/>
                  </a:lnTo>
                  <a:lnTo>
                    <a:pt x="147" y="738"/>
                  </a:lnTo>
                  <a:lnTo>
                    <a:pt x="154" y="727"/>
                  </a:lnTo>
                  <a:lnTo>
                    <a:pt x="163" y="705"/>
                  </a:lnTo>
                  <a:lnTo>
                    <a:pt x="185" y="660"/>
                  </a:lnTo>
                  <a:lnTo>
                    <a:pt x="172" y="628"/>
                  </a:lnTo>
                  <a:lnTo>
                    <a:pt x="160" y="596"/>
                  </a:lnTo>
                  <a:lnTo>
                    <a:pt x="152" y="563"/>
                  </a:lnTo>
                  <a:lnTo>
                    <a:pt x="147" y="532"/>
                  </a:lnTo>
                  <a:lnTo>
                    <a:pt x="160" y="503"/>
                  </a:lnTo>
                  <a:lnTo>
                    <a:pt x="179" y="484"/>
                  </a:lnTo>
                  <a:lnTo>
                    <a:pt x="208" y="467"/>
                  </a:lnTo>
                  <a:lnTo>
                    <a:pt x="239" y="460"/>
                  </a:lnTo>
                  <a:lnTo>
                    <a:pt x="263" y="398"/>
                  </a:lnTo>
                  <a:lnTo>
                    <a:pt x="274" y="373"/>
                  </a:lnTo>
                  <a:lnTo>
                    <a:pt x="303" y="315"/>
                  </a:lnTo>
                  <a:lnTo>
                    <a:pt x="319" y="298"/>
                  </a:lnTo>
                  <a:lnTo>
                    <a:pt x="350" y="243"/>
                  </a:lnTo>
                  <a:lnTo>
                    <a:pt x="364" y="162"/>
                  </a:lnTo>
                  <a:lnTo>
                    <a:pt x="364" y="159"/>
                  </a:lnTo>
                  <a:lnTo>
                    <a:pt x="373" y="89"/>
                  </a:lnTo>
                  <a:lnTo>
                    <a:pt x="378" y="0"/>
                  </a:lnTo>
                </a:path>
              </a:pathLst>
            </a:custGeom>
            <a:solidFill>
              <a:srgbClr val="D7D7D7"/>
            </a:solidFill>
            <a:ln w="12700" cap="rnd" cmpd="sng">
              <a:solidFill>
                <a:schemeClr val="bg2"/>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s-CL" sz="1200"/>
            </a:p>
          </p:txBody>
        </p:sp>
        <p:sp>
          <p:nvSpPr>
            <p:cNvPr id="54" name="Freeform 21"/>
            <p:cNvSpPr>
              <a:spLocks/>
            </p:cNvSpPr>
            <p:nvPr/>
          </p:nvSpPr>
          <p:spPr bwMode="auto">
            <a:xfrm>
              <a:off x="1426190" y="1485952"/>
              <a:ext cx="265490" cy="883610"/>
            </a:xfrm>
            <a:custGeom>
              <a:avLst/>
              <a:gdLst>
                <a:gd name="T0" fmla="*/ 0 w 720"/>
                <a:gd name="T1" fmla="*/ 57 h 1493"/>
                <a:gd name="T2" fmla="*/ 0 w 720"/>
                <a:gd name="T3" fmla="*/ 54 h 1493"/>
                <a:gd name="T4" fmla="*/ 0 w 720"/>
                <a:gd name="T5" fmla="*/ 51 h 1493"/>
                <a:gd name="T6" fmla="*/ 0 w 720"/>
                <a:gd name="T7" fmla="*/ 49 h 1493"/>
                <a:gd name="T8" fmla="*/ 0 w 720"/>
                <a:gd name="T9" fmla="*/ 48 h 1493"/>
                <a:gd name="T10" fmla="*/ 0 w 720"/>
                <a:gd name="T11" fmla="*/ 47 h 1493"/>
                <a:gd name="T12" fmla="*/ 0 w 720"/>
                <a:gd name="T13" fmla="*/ 45 h 1493"/>
                <a:gd name="T14" fmla="*/ 0 w 720"/>
                <a:gd name="T15" fmla="*/ 43 h 1493"/>
                <a:gd name="T16" fmla="*/ 0 w 720"/>
                <a:gd name="T17" fmla="*/ 25 h 1493"/>
                <a:gd name="T18" fmla="*/ 0 w 720"/>
                <a:gd name="T19" fmla="*/ 17 h 1493"/>
                <a:gd name="T20" fmla="*/ 0 w 720"/>
                <a:gd name="T21" fmla="*/ 7 h 1493"/>
                <a:gd name="T22" fmla="*/ 0 w 720"/>
                <a:gd name="T23" fmla="*/ 0 h 1493"/>
                <a:gd name="T24" fmla="*/ 0 w 720"/>
                <a:gd name="T25" fmla="*/ 4 h 1493"/>
                <a:gd name="T26" fmla="*/ 0 w 720"/>
                <a:gd name="T27" fmla="*/ 7 h 1493"/>
                <a:gd name="T28" fmla="*/ 0 w 720"/>
                <a:gd name="T29" fmla="*/ 9 h 1493"/>
                <a:gd name="T30" fmla="*/ 0 w 720"/>
                <a:gd name="T31" fmla="*/ 12 h 1493"/>
                <a:gd name="T32" fmla="*/ 0 w 720"/>
                <a:gd name="T33" fmla="*/ 17 h 1493"/>
                <a:gd name="T34" fmla="*/ 0 w 720"/>
                <a:gd name="T35" fmla="*/ 22 h 1493"/>
                <a:gd name="T36" fmla="*/ 0 w 720"/>
                <a:gd name="T37" fmla="*/ 22 h 1493"/>
                <a:gd name="T38" fmla="*/ 0 w 720"/>
                <a:gd name="T39" fmla="*/ 26 h 1493"/>
                <a:gd name="T40" fmla="*/ 0 w 720"/>
                <a:gd name="T41" fmla="*/ 28 h 1493"/>
                <a:gd name="T42" fmla="*/ 0 w 720"/>
                <a:gd name="T43" fmla="*/ 29 h 1493"/>
                <a:gd name="T44" fmla="*/ 0 w 720"/>
                <a:gd name="T45" fmla="*/ 31 h 1493"/>
                <a:gd name="T46" fmla="*/ 0 w 720"/>
                <a:gd name="T47" fmla="*/ 33 h 1493"/>
                <a:gd name="T48" fmla="*/ 0 w 720"/>
                <a:gd name="T49" fmla="*/ 34 h 1493"/>
                <a:gd name="T50" fmla="*/ 0 w 720"/>
                <a:gd name="T51" fmla="*/ 37 h 1493"/>
                <a:gd name="T52" fmla="*/ 0 w 720"/>
                <a:gd name="T53" fmla="*/ 39 h 1493"/>
                <a:gd name="T54" fmla="*/ 0 w 720"/>
                <a:gd name="T55" fmla="*/ 41 h 1493"/>
                <a:gd name="T56" fmla="*/ 0 w 720"/>
                <a:gd name="T57" fmla="*/ 43 h 1493"/>
                <a:gd name="T58" fmla="*/ 0 w 720"/>
                <a:gd name="T59" fmla="*/ 44 h 1493"/>
                <a:gd name="T60" fmla="*/ 0 w 720"/>
                <a:gd name="T61" fmla="*/ 46 h 1493"/>
                <a:gd name="T62" fmla="*/ 0 w 720"/>
                <a:gd name="T63" fmla="*/ 47 h 1493"/>
                <a:gd name="T64" fmla="*/ 0 w 720"/>
                <a:gd name="T65" fmla="*/ 54 h 1493"/>
                <a:gd name="T66" fmla="*/ 0 w 720"/>
                <a:gd name="T67" fmla="*/ 61 h 149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720" h="1493">
                  <a:moveTo>
                    <a:pt x="27" y="1492"/>
                  </a:moveTo>
                  <a:lnTo>
                    <a:pt x="14" y="1405"/>
                  </a:lnTo>
                  <a:lnTo>
                    <a:pt x="4" y="1361"/>
                  </a:lnTo>
                  <a:lnTo>
                    <a:pt x="14" y="1302"/>
                  </a:lnTo>
                  <a:lnTo>
                    <a:pt x="13" y="1304"/>
                  </a:lnTo>
                  <a:lnTo>
                    <a:pt x="34" y="1254"/>
                  </a:lnTo>
                  <a:lnTo>
                    <a:pt x="43" y="1237"/>
                  </a:lnTo>
                  <a:lnTo>
                    <a:pt x="45" y="1214"/>
                  </a:lnTo>
                  <a:lnTo>
                    <a:pt x="48" y="1192"/>
                  </a:lnTo>
                  <a:lnTo>
                    <a:pt x="40" y="1171"/>
                  </a:lnTo>
                  <a:lnTo>
                    <a:pt x="15" y="1146"/>
                  </a:lnTo>
                  <a:lnTo>
                    <a:pt x="0" y="1127"/>
                  </a:lnTo>
                  <a:lnTo>
                    <a:pt x="9" y="1104"/>
                  </a:lnTo>
                  <a:lnTo>
                    <a:pt x="21" y="1092"/>
                  </a:lnTo>
                  <a:lnTo>
                    <a:pt x="36" y="1062"/>
                  </a:lnTo>
                  <a:lnTo>
                    <a:pt x="50" y="1038"/>
                  </a:lnTo>
                  <a:lnTo>
                    <a:pt x="138" y="731"/>
                  </a:lnTo>
                  <a:lnTo>
                    <a:pt x="128" y="611"/>
                  </a:lnTo>
                  <a:lnTo>
                    <a:pt x="151" y="515"/>
                  </a:lnTo>
                  <a:lnTo>
                    <a:pt x="159" y="424"/>
                  </a:lnTo>
                  <a:lnTo>
                    <a:pt x="177" y="271"/>
                  </a:lnTo>
                  <a:lnTo>
                    <a:pt x="177" y="166"/>
                  </a:lnTo>
                  <a:lnTo>
                    <a:pt x="143" y="79"/>
                  </a:lnTo>
                  <a:lnTo>
                    <a:pt x="298" y="0"/>
                  </a:lnTo>
                  <a:lnTo>
                    <a:pt x="356" y="41"/>
                  </a:lnTo>
                  <a:lnTo>
                    <a:pt x="386" y="82"/>
                  </a:lnTo>
                  <a:lnTo>
                    <a:pt x="399" y="138"/>
                  </a:lnTo>
                  <a:lnTo>
                    <a:pt x="443" y="162"/>
                  </a:lnTo>
                  <a:lnTo>
                    <a:pt x="494" y="189"/>
                  </a:lnTo>
                  <a:lnTo>
                    <a:pt x="505" y="237"/>
                  </a:lnTo>
                  <a:lnTo>
                    <a:pt x="484" y="262"/>
                  </a:lnTo>
                  <a:lnTo>
                    <a:pt x="476" y="304"/>
                  </a:lnTo>
                  <a:lnTo>
                    <a:pt x="548" y="367"/>
                  </a:lnTo>
                  <a:lnTo>
                    <a:pt x="587" y="422"/>
                  </a:lnTo>
                  <a:lnTo>
                    <a:pt x="623" y="504"/>
                  </a:lnTo>
                  <a:lnTo>
                    <a:pt x="680" y="524"/>
                  </a:lnTo>
                  <a:lnTo>
                    <a:pt x="708" y="504"/>
                  </a:lnTo>
                  <a:lnTo>
                    <a:pt x="708" y="524"/>
                  </a:lnTo>
                  <a:lnTo>
                    <a:pt x="708" y="584"/>
                  </a:lnTo>
                  <a:lnTo>
                    <a:pt x="719" y="645"/>
                  </a:lnTo>
                  <a:lnTo>
                    <a:pt x="711" y="660"/>
                  </a:lnTo>
                  <a:lnTo>
                    <a:pt x="698" y="673"/>
                  </a:lnTo>
                  <a:lnTo>
                    <a:pt x="655" y="686"/>
                  </a:lnTo>
                  <a:lnTo>
                    <a:pt x="550" y="710"/>
                  </a:lnTo>
                  <a:lnTo>
                    <a:pt x="530" y="721"/>
                  </a:lnTo>
                  <a:lnTo>
                    <a:pt x="517" y="744"/>
                  </a:lnTo>
                  <a:lnTo>
                    <a:pt x="547" y="776"/>
                  </a:lnTo>
                  <a:lnTo>
                    <a:pt x="555" y="794"/>
                  </a:lnTo>
                  <a:lnTo>
                    <a:pt x="556" y="806"/>
                  </a:lnTo>
                  <a:lnTo>
                    <a:pt x="554" y="817"/>
                  </a:lnTo>
                  <a:lnTo>
                    <a:pt x="517" y="861"/>
                  </a:lnTo>
                  <a:lnTo>
                    <a:pt x="546" y="894"/>
                  </a:lnTo>
                  <a:lnTo>
                    <a:pt x="587" y="912"/>
                  </a:lnTo>
                  <a:lnTo>
                    <a:pt x="556" y="935"/>
                  </a:lnTo>
                  <a:lnTo>
                    <a:pt x="511" y="955"/>
                  </a:lnTo>
                  <a:lnTo>
                    <a:pt x="541" y="1000"/>
                  </a:lnTo>
                  <a:lnTo>
                    <a:pt x="435" y="996"/>
                  </a:lnTo>
                  <a:lnTo>
                    <a:pt x="409" y="1042"/>
                  </a:lnTo>
                  <a:lnTo>
                    <a:pt x="427" y="1062"/>
                  </a:lnTo>
                  <a:lnTo>
                    <a:pt x="440" y="1085"/>
                  </a:lnTo>
                  <a:lnTo>
                    <a:pt x="439" y="1100"/>
                  </a:lnTo>
                  <a:lnTo>
                    <a:pt x="414" y="1121"/>
                  </a:lnTo>
                  <a:lnTo>
                    <a:pt x="386" y="1140"/>
                  </a:lnTo>
                  <a:lnTo>
                    <a:pt x="345" y="1160"/>
                  </a:lnTo>
                  <a:lnTo>
                    <a:pt x="323" y="1227"/>
                  </a:lnTo>
                  <a:lnTo>
                    <a:pt x="337" y="1319"/>
                  </a:lnTo>
                  <a:lnTo>
                    <a:pt x="303" y="1385"/>
                  </a:lnTo>
                  <a:lnTo>
                    <a:pt x="277" y="1492"/>
                  </a:lnTo>
                </a:path>
              </a:pathLst>
            </a:custGeom>
            <a:solidFill>
              <a:srgbClr val="D7D7D7"/>
            </a:solidFill>
            <a:ln w="12700" cap="rnd" cmpd="sng">
              <a:solidFill>
                <a:schemeClr val="bg2"/>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s-CL" sz="1200"/>
            </a:p>
          </p:txBody>
        </p:sp>
        <p:sp>
          <p:nvSpPr>
            <p:cNvPr id="61" name="Oval 36"/>
            <p:cNvSpPr>
              <a:spLocks noChangeArrowheads="1"/>
            </p:cNvSpPr>
            <p:nvPr/>
          </p:nvSpPr>
          <p:spPr bwMode="auto">
            <a:xfrm>
              <a:off x="1480754" y="3569155"/>
              <a:ext cx="40719" cy="40719"/>
            </a:xfrm>
            <a:prstGeom prst="ellipse">
              <a:avLst/>
            </a:prstGeom>
            <a:solidFill>
              <a:srgbClr val="800080"/>
            </a:solidFill>
            <a:ln>
              <a:noFill/>
            </a:ln>
            <a:effectLst/>
            <a:extLst/>
          </p:spPr>
          <p:txBody>
            <a:bodyPr wrap="none" lIns="0" tIns="0" rIns="0" bIns="0" anchor="ctr"/>
            <a:lstStyle>
              <a:lvl1pPr eaLnBrk="0" hangingPunct="0">
                <a:spcBef>
                  <a:spcPct val="20000"/>
                </a:spcBef>
                <a:buFont typeface="Arial" charset="0"/>
                <a:buChar char="•"/>
                <a:defRPr sz="2000">
                  <a:solidFill>
                    <a:srgbClr val="595959"/>
                  </a:solidFill>
                  <a:latin typeface="Calibri" pitchFamily="34" charset="0"/>
                  <a:ea typeface="ヒラギノ角ゴ Pro W3" charset="-128"/>
                </a:defRPr>
              </a:lvl1pPr>
              <a:lvl2pPr marL="742950" indent="-285750" eaLnBrk="0" hangingPunct="0">
                <a:spcBef>
                  <a:spcPct val="20000"/>
                </a:spcBef>
                <a:buFont typeface="Arial" charset="0"/>
                <a:buChar char="–"/>
                <a:defRPr>
                  <a:solidFill>
                    <a:srgbClr val="595959"/>
                  </a:solidFill>
                  <a:latin typeface="Calibri" pitchFamily="34" charset="0"/>
                  <a:ea typeface="ヒラギノ角ゴ Pro W3" charset="-128"/>
                </a:defRPr>
              </a:lvl2pPr>
              <a:lvl3pPr marL="1143000" indent="-228600" eaLnBrk="0" hangingPunct="0">
                <a:spcBef>
                  <a:spcPct val="20000"/>
                </a:spcBef>
                <a:buFont typeface="Arial" charset="0"/>
                <a:buChar char="•"/>
                <a:defRPr sz="1600">
                  <a:solidFill>
                    <a:srgbClr val="595959"/>
                  </a:solidFill>
                  <a:latin typeface="Calibri" pitchFamily="34" charset="0"/>
                  <a:ea typeface="ヒラギノ角ゴ Pro W3" charset="-128"/>
                </a:defRPr>
              </a:lvl3pPr>
              <a:lvl4pPr marL="1600200" indent="-228600" eaLnBrk="0" hangingPunct="0">
                <a:spcBef>
                  <a:spcPct val="20000"/>
                </a:spcBef>
                <a:buFont typeface="Arial" charset="0"/>
                <a:buChar char="–"/>
                <a:defRPr sz="1400">
                  <a:solidFill>
                    <a:srgbClr val="595959"/>
                  </a:solidFill>
                  <a:latin typeface="Calibri" pitchFamily="34" charset="0"/>
                  <a:ea typeface="ヒラギノ角ゴ Pro W3" charset="-128"/>
                </a:defRPr>
              </a:lvl4pPr>
              <a:lvl5pPr marL="2057400" indent="-228600" eaLnBrk="0" hangingPunct="0">
                <a:spcBef>
                  <a:spcPct val="20000"/>
                </a:spcBef>
                <a:buFont typeface="Arial" charset="0"/>
                <a:buChar char="»"/>
                <a:defRPr sz="1400">
                  <a:solidFill>
                    <a:srgbClr val="595959"/>
                  </a:solidFill>
                  <a:latin typeface="Calibri" pitchFamily="34" charset="0"/>
                  <a:ea typeface="ヒラギノ角ゴ Pro W3" charset="-128"/>
                </a:defRPr>
              </a:lvl5pPr>
              <a:lvl6pPr marL="2514600" indent="-228600" defTabSz="457200" eaLnBrk="0" fontAlgn="base" hangingPunct="0">
                <a:spcBef>
                  <a:spcPct val="20000"/>
                </a:spcBef>
                <a:spcAft>
                  <a:spcPct val="0"/>
                </a:spcAft>
                <a:buFont typeface="Arial" charset="0"/>
                <a:buChar char="»"/>
                <a:defRPr sz="1400">
                  <a:solidFill>
                    <a:srgbClr val="595959"/>
                  </a:solidFill>
                  <a:latin typeface="Calibri" pitchFamily="34" charset="0"/>
                  <a:ea typeface="ヒラギノ角ゴ Pro W3" charset="-128"/>
                </a:defRPr>
              </a:lvl6pPr>
              <a:lvl7pPr marL="2971800" indent="-228600" defTabSz="457200" eaLnBrk="0" fontAlgn="base" hangingPunct="0">
                <a:spcBef>
                  <a:spcPct val="20000"/>
                </a:spcBef>
                <a:spcAft>
                  <a:spcPct val="0"/>
                </a:spcAft>
                <a:buFont typeface="Arial" charset="0"/>
                <a:buChar char="»"/>
                <a:defRPr sz="1400">
                  <a:solidFill>
                    <a:srgbClr val="595959"/>
                  </a:solidFill>
                  <a:latin typeface="Calibri" pitchFamily="34" charset="0"/>
                  <a:ea typeface="ヒラギノ角ゴ Pro W3" charset="-128"/>
                </a:defRPr>
              </a:lvl7pPr>
              <a:lvl8pPr marL="3429000" indent="-228600" defTabSz="457200" eaLnBrk="0" fontAlgn="base" hangingPunct="0">
                <a:spcBef>
                  <a:spcPct val="20000"/>
                </a:spcBef>
                <a:spcAft>
                  <a:spcPct val="0"/>
                </a:spcAft>
                <a:buFont typeface="Arial" charset="0"/>
                <a:buChar char="»"/>
                <a:defRPr sz="1400">
                  <a:solidFill>
                    <a:srgbClr val="595959"/>
                  </a:solidFill>
                  <a:latin typeface="Calibri" pitchFamily="34" charset="0"/>
                  <a:ea typeface="ヒラギノ角ゴ Pro W3" charset="-128"/>
                </a:defRPr>
              </a:lvl8pPr>
              <a:lvl9pPr marL="3886200" indent="-228600" defTabSz="457200" eaLnBrk="0" fontAlgn="base" hangingPunct="0">
                <a:spcBef>
                  <a:spcPct val="20000"/>
                </a:spcBef>
                <a:spcAft>
                  <a:spcPct val="0"/>
                </a:spcAft>
                <a:buFont typeface="Arial" charset="0"/>
                <a:buChar char="»"/>
                <a:defRPr sz="1400">
                  <a:solidFill>
                    <a:srgbClr val="595959"/>
                  </a:solidFill>
                  <a:latin typeface="Calibri" pitchFamily="34" charset="0"/>
                  <a:ea typeface="ヒラギノ角ゴ Pro W3" charset="-128"/>
                </a:defRPr>
              </a:lvl9pPr>
            </a:lstStyle>
            <a:p>
              <a:pPr eaLnBrk="1" hangingPunct="1">
                <a:spcBef>
                  <a:spcPct val="0"/>
                </a:spcBef>
                <a:buFontTx/>
                <a:buNone/>
              </a:pPr>
              <a:endParaRPr lang="es-CL" altLang="es-ES" sz="1200">
                <a:solidFill>
                  <a:schemeClr val="tx1"/>
                </a:solidFill>
                <a:latin typeface="Arial" charset="0"/>
              </a:endParaRPr>
            </a:p>
          </p:txBody>
        </p:sp>
        <p:sp>
          <p:nvSpPr>
            <p:cNvPr id="73" name="Oval 48"/>
            <p:cNvSpPr>
              <a:spLocks noChangeArrowheads="1"/>
            </p:cNvSpPr>
            <p:nvPr/>
          </p:nvSpPr>
          <p:spPr bwMode="auto">
            <a:xfrm>
              <a:off x="1383027" y="2549542"/>
              <a:ext cx="41534" cy="40719"/>
            </a:xfrm>
            <a:prstGeom prst="ellipse">
              <a:avLst/>
            </a:prstGeom>
            <a:solidFill>
              <a:srgbClr val="800080"/>
            </a:solidFill>
            <a:ln>
              <a:noFill/>
            </a:ln>
            <a:effectLst/>
            <a:extLst/>
          </p:spPr>
          <p:txBody>
            <a:bodyPr wrap="none" lIns="0" tIns="0" rIns="0" bIns="0" anchor="ctr"/>
            <a:lstStyle>
              <a:lvl1pPr eaLnBrk="0" hangingPunct="0">
                <a:spcBef>
                  <a:spcPct val="20000"/>
                </a:spcBef>
                <a:buFont typeface="Arial" charset="0"/>
                <a:buChar char="•"/>
                <a:defRPr sz="2000">
                  <a:solidFill>
                    <a:srgbClr val="595959"/>
                  </a:solidFill>
                  <a:latin typeface="Calibri" pitchFamily="34" charset="0"/>
                  <a:ea typeface="ヒラギノ角ゴ Pro W3" charset="-128"/>
                </a:defRPr>
              </a:lvl1pPr>
              <a:lvl2pPr marL="742950" indent="-285750" eaLnBrk="0" hangingPunct="0">
                <a:spcBef>
                  <a:spcPct val="20000"/>
                </a:spcBef>
                <a:buFont typeface="Arial" charset="0"/>
                <a:buChar char="–"/>
                <a:defRPr>
                  <a:solidFill>
                    <a:srgbClr val="595959"/>
                  </a:solidFill>
                  <a:latin typeface="Calibri" pitchFamily="34" charset="0"/>
                  <a:ea typeface="ヒラギノ角ゴ Pro W3" charset="-128"/>
                </a:defRPr>
              </a:lvl2pPr>
              <a:lvl3pPr marL="1143000" indent="-228600" eaLnBrk="0" hangingPunct="0">
                <a:spcBef>
                  <a:spcPct val="20000"/>
                </a:spcBef>
                <a:buFont typeface="Arial" charset="0"/>
                <a:buChar char="•"/>
                <a:defRPr sz="1600">
                  <a:solidFill>
                    <a:srgbClr val="595959"/>
                  </a:solidFill>
                  <a:latin typeface="Calibri" pitchFamily="34" charset="0"/>
                  <a:ea typeface="ヒラギノ角ゴ Pro W3" charset="-128"/>
                </a:defRPr>
              </a:lvl3pPr>
              <a:lvl4pPr marL="1600200" indent="-228600" eaLnBrk="0" hangingPunct="0">
                <a:spcBef>
                  <a:spcPct val="20000"/>
                </a:spcBef>
                <a:buFont typeface="Arial" charset="0"/>
                <a:buChar char="–"/>
                <a:defRPr sz="1400">
                  <a:solidFill>
                    <a:srgbClr val="595959"/>
                  </a:solidFill>
                  <a:latin typeface="Calibri" pitchFamily="34" charset="0"/>
                  <a:ea typeface="ヒラギノ角ゴ Pro W3" charset="-128"/>
                </a:defRPr>
              </a:lvl4pPr>
              <a:lvl5pPr marL="2057400" indent="-228600" eaLnBrk="0" hangingPunct="0">
                <a:spcBef>
                  <a:spcPct val="20000"/>
                </a:spcBef>
                <a:buFont typeface="Arial" charset="0"/>
                <a:buChar char="»"/>
                <a:defRPr sz="1400">
                  <a:solidFill>
                    <a:srgbClr val="595959"/>
                  </a:solidFill>
                  <a:latin typeface="Calibri" pitchFamily="34" charset="0"/>
                  <a:ea typeface="ヒラギノ角ゴ Pro W3" charset="-128"/>
                </a:defRPr>
              </a:lvl5pPr>
              <a:lvl6pPr marL="2514600" indent="-228600" defTabSz="457200" eaLnBrk="0" fontAlgn="base" hangingPunct="0">
                <a:spcBef>
                  <a:spcPct val="20000"/>
                </a:spcBef>
                <a:spcAft>
                  <a:spcPct val="0"/>
                </a:spcAft>
                <a:buFont typeface="Arial" charset="0"/>
                <a:buChar char="»"/>
                <a:defRPr sz="1400">
                  <a:solidFill>
                    <a:srgbClr val="595959"/>
                  </a:solidFill>
                  <a:latin typeface="Calibri" pitchFamily="34" charset="0"/>
                  <a:ea typeface="ヒラギノ角ゴ Pro W3" charset="-128"/>
                </a:defRPr>
              </a:lvl6pPr>
              <a:lvl7pPr marL="2971800" indent="-228600" defTabSz="457200" eaLnBrk="0" fontAlgn="base" hangingPunct="0">
                <a:spcBef>
                  <a:spcPct val="20000"/>
                </a:spcBef>
                <a:spcAft>
                  <a:spcPct val="0"/>
                </a:spcAft>
                <a:buFont typeface="Arial" charset="0"/>
                <a:buChar char="»"/>
                <a:defRPr sz="1400">
                  <a:solidFill>
                    <a:srgbClr val="595959"/>
                  </a:solidFill>
                  <a:latin typeface="Calibri" pitchFamily="34" charset="0"/>
                  <a:ea typeface="ヒラギノ角ゴ Pro W3" charset="-128"/>
                </a:defRPr>
              </a:lvl7pPr>
              <a:lvl8pPr marL="3429000" indent="-228600" defTabSz="457200" eaLnBrk="0" fontAlgn="base" hangingPunct="0">
                <a:spcBef>
                  <a:spcPct val="20000"/>
                </a:spcBef>
                <a:spcAft>
                  <a:spcPct val="0"/>
                </a:spcAft>
                <a:buFont typeface="Arial" charset="0"/>
                <a:buChar char="»"/>
                <a:defRPr sz="1400">
                  <a:solidFill>
                    <a:srgbClr val="595959"/>
                  </a:solidFill>
                  <a:latin typeface="Calibri" pitchFamily="34" charset="0"/>
                  <a:ea typeface="ヒラギノ角ゴ Pro W3" charset="-128"/>
                </a:defRPr>
              </a:lvl8pPr>
              <a:lvl9pPr marL="3886200" indent="-228600" defTabSz="457200" eaLnBrk="0" fontAlgn="base" hangingPunct="0">
                <a:spcBef>
                  <a:spcPct val="20000"/>
                </a:spcBef>
                <a:spcAft>
                  <a:spcPct val="0"/>
                </a:spcAft>
                <a:buFont typeface="Arial" charset="0"/>
                <a:buChar char="»"/>
                <a:defRPr sz="1400">
                  <a:solidFill>
                    <a:srgbClr val="595959"/>
                  </a:solidFill>
                  <a:latin typeface="Calibri" pitchFamily="34" charset="0"/>
                  <a:ea typeface="ヒラギノ角ゴ Pro W3" charset="-128"/>
                </a:defRPr>
              </a:lvl9pPr>
            </a:lstStyle>
            <a:p>
              <a:pPr eaLnBrk="1" hangingPunct="1">
                <a:spcBef>
                  <a:spcPct val="0"/>
                </a:spcBef>
                <a:buFontTx/>
                <a:buNone/>
              </a:pPr>
              <a:endParaRPr lang="es-CL" altLang="es-ES" sz="1200">
                <a:solidFill>
                  <a:schemeClr val="tx1"/>
                </a:solidFill>
                <a:latin typeface="Arial" charset="0"/>
              </a:endParaRPr>
            </a:p>
          </p:txBody>
        </p:sp>
        <p:sp>
          <p:nvSpPr>
            <p:cNvPr id="64" name="Oval 50"/>
            <p:cNvSpPr>
              <a:spLocks noChangeArrowheads="1"/>
            </p:cNvSpPr>
            <p:nvPr/>
          </p:nvSpPr>
          <p:spPr bwMode="auto">
            <a:xfrm>
              <a:off x="1418860" y="2279165"/>
              <a:ext cx="39905" cy="40719"/>
            </a:xfrm>
            <a:prstGeom prst="ellipse">
              <a:avLst/>
            </a:prstGeom>
            <a:solidFill>
              <a:srgbClr val="800080"/>
            </a:solidFill>
            <a:ln>
              <a:noFill/>
            </a:ln>
            <a:effectLst/>
            <a:extLst/>
          </p:spPr>
          <p:txBody>
            <a:bodyPr wrap="none" lIns="0" tIns="0" rIns="0" bIns="0" anchor="ctr"/>
            <a:lstStyle>
              <a:lvl1pPr eaLnBrk="0" hangingPunct="0">
                <a:spcBef>
                  <a:spcPct val="20000"/>
                </a:spcBef>
                <a:buFont typeface="Arial" charset="0"/>
                <a:buChar char="•"/>
                <a:defRPr sz="2000">
                  <a:solidFill>
                    <a:srgbClr val="595959"/>
                  </a:solidFill>
                  <a:latin typeface="Calibri" pitchFamily="34" charset="0"/>
                  <a:ea typeface="ヒラギノ角ゴ Pro W3" charset="-128"/>
                </a:defRPr>
              </a:lvl1pPr>
              <a:lvl2pPr marL="742950" indent="-285750" eaLnBrk="0" hangingPunct="0">
                <a:spcBef>
                  <a:spcPct val="20000"/>
                </a:spcBef>
                <a:buFont typeface="Arial" charset="0"/>
                <a:buChar char="–"/>
                <a:defRPr>
                  <a:solidFill>
                    <a:srgbClr val="595959"/>
                  </a:solidFill>
                  <a:latin typeface="Calibri" pitchFamily="34" charset="0"/>
                  <a:ea typeface="ヒラギノ角ゴ Pro W3" charset="-128"/>
                </a:defRPr>
              </a:lvl2pPr>
              <a:lvl3pPr marL="1143000" indent="-228600" eaLnBrk="0" hangingPunct="0">
                <a:spcBef>
                  <a:spcPct val="20000"/>
                </a:spcBef>
                <a:buFont typeface="Arial" charset="0"/>
                <a:buChar char="•"/>
                <a:defRPr sz="1600">
                  <a:solidFill>
                    <a:srgbClr val="595959"/>
                  </a:solidFill>
                  <a:latin typeface="Calibri" pitchFamily="34" charset="0"/>
                  <a:ea typeface="ヒラギノ角ゴ Pro W3" charset="-128"/>
                </a:defRPr>
              </a:lvl3pPr>
              <a:lvl4pPr marL="1600200" indent="-228600" eaLnBrk="0" hangingPunct="0">
                <a:spcBef>
                  <a:spcPct val="20000"/>
                </a:spcBef>
                <a:buFont typeface="Arial" charset="0"/>
                <a:buChar char="–"/>
                <a:defRPr sz="1400">
                  <a:solidFill>
                    <a:srgbClr val="595959"/>
                  </a:solidFill>
                  <a:latin typeface="Calibri" pitchFamily="34" charset="0"/>
                  <a:ea typeface="ヒラギノ角ゴ Pro W3" charset="-128"/>
                </a:defRPr>
              </a:lvl4pPr>
              <a:lvl5pPr marL="2057400" indent="-228600" eaLnBrk="0" hangingPunct="0">
                <a:spcBef>
                  <a:spcPct val="20000"/>
                </a:spcBef>
                <a:buFont typeface="Arial" charset="0"/>
                <a:buChar char="»"/>
                <a:defRPr sz="1400">
                  <a:solidFill>
                    <a:srgbClr val="595959"/>
                  </a:solidFill>
                  <a:latin typeface="Calibri" pitchFamily="34" charset="0"/>
                  <a:ea typeface="ヒラギノ角ゴ Pro W3" charset="-128"/>
                </a:defRPr>
              </a:lvl5pPr>
              <a:lvl6pPr marL="2514600" indent="-228600" defTabSz="457200" eaLnBrk="0" fontAlgn="base" hangingPunct="0">
                <a:spcBef>
                  <a:spcPct val="20000"/>
                </a:spcBef>
                <a:spcAft>
                  <a:spcPct val="0"/>
                </a:spcAft>
                <a:buFont typeface="Arial" charset="0"/>
                <a:buChar char="»"/>
                <a:defRPr sz="1400">
                  <a:solidFill>
                    <a:srgbClr val="595959"/>
                  </a:solidFill>
                  <a:latin typeface="Calibri" pitchFamily="34" charset="0"/>
                  <a:ea typeface="ヒラギノ角ゴ Pro W3" charset="-128"/>
                </a:defRPr>
              </a:lvl6pPr>
              <a:lvl7pPr marL="2971800" indent="-228600" defTabSz="457200" eaLnBrk="0" fontAlgn="base" hangingPunct="0">
                <a:spcBef>
                  <a:spcPct val="20000"/>
                </a:spcBef>
                <a:spcAft>
                  <a:spcPct val="0"/>
                </a:spcAft>
                <a:buFont typeface="Arial" charset="0"/>
                <a:buChar char="»"/>
                <a:defRPr sz="1400">
                  <a:solidFill>
                    <a:srgbClr val="595959"/>
                  </a:solidFill>
                  <a:latin typeface="Calibri" pitchFamily="34" charset="0"/>
                  <a:ea typeface="ヒラギノ角ゴ Pro W3" charset="-128"/>
                </a:defRPr>
              </a:lvl7pPr>
              <a:lvl8pPr marL="3429000" indent="-228600" defTabSz="457200" eaLnBrk="0" fontAlgn="base" hangingPunct="0">
                <a:spcBef>
                  <a:spcPct val="20000"/>
                </a:spcBef>
                <a:spcAft>
                  <a:spcPct val="0"/>
                </a:spcAft>
                <a:buFont typeface="Arial" charset="0"/>
                <a:buChar char="»"/>
                <a:defRPr sz="1400">
                  <a:solidFill>
                    <a:srgbClr val="595959"/>
                  </a:solidFill>
                  <a:latin typeface="Calibri" pitchFamily="34" charset="0"/>
                  <a:ea typeface="ヒラギノ角ゴ Pro W3" charset="-128"/>
                </a:defRPr>
              </a:lvl8pPr>
              <a:lvl9pPr marL="3886200" indent="-228600" defTabSz="457200" eaLnBrk="0" fontAlgn="base" hangingPunct="0">
                <a:spcBef>
                  <a:spcPct val="20000"/>
                </a:spcBef>
                <a:spcAft>
                  <a:spcPct val="0"/>
                </a:spcAft>
                <a:buFont typeface="Arial" charset="0"/>
                <a:buChar char="»"/>
                <a:defRPr sz="1400">
                  <a:solidFill>
                    <a:srgbClr val="595959"/>
                  </a:solidFill>
                  <a:latin typeface="Calibri" pitchFamily="34" charset="0"/>
                  <a:ea typeface="ヒラギノ角ゴ Pro W3" charset="-128"/>
                </a:defRPr>
              </a:lvl9pPr>
            </a:lstStyle>
            <a:p>
              <a:pPr eaLnBrk="1" hangingPunct="1">
                <a:spcBef>
                  <a:spcPct val="0"/>
                </a:spcBef>
                <a:buFontTx/>
                <a:buNone/>
              </a:pPr>
              <a:endParaRPr lang="es-CL" altLang="es-ES" sz="1200">
                <a:solidFill>
                  <a:schemeClr val="tx1"/>
                </a:solidFill>
                <a:latin typeface="Arial" charset="0"/>
              </a:endParaRPr>
            </a:p>
          </p:txBody>
        </p:sp>
        <p:pic>
          <p:nvPicPr>
            <p:cNvPr id="48" name="1 Imagen" descr="Enap"/>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55278" y="2060848"/>
              <a:ext cx="741998" cy="260604"/>
            </a:xfrm>
            <a:prstGeom prst="rect">
              <a:avLst/>
            </a:prstGeom>
            <a:noFill/>
            <a:extLst>
              <a:ext uri="{909E8E84-426E-40dd-AFC4-6F175D3DCCD1}">
                <a14:hiddenFill xmlns:a14="http://schemas.microsoft.com/office/drawing/2010/main" xmlns="">
                  <a:solidFill>
                    <a:srgbClr val="FFFFFF"/>
                  </a:solidFill>
                </a14:hiddenFill>
              </a:ext>
            </a:extLst>
          </p:spPr>
        </p:pic>
        <p:sp>
          <p:nvSpPr>
            <p:cNvPr id="6" name="5 CuadroTexto"/>
            <p:cNvSpPr txBox="1"/>
            <p:nvPr/>
          </p:nvSpPr>
          <p:spPr>
            <a:xfrm>
              <a:off x="522453" y="2198514"/>
              <a:ext cx="991303" cy="200055"/>
            </a:xfrm>
            <a:prstGeom prst="rect">
              <a:avLst/>
            </a:prstGeom>
            <a:noFill/>
          </p:spPr>
          <p:txBody>
            <a:bodyPr wrap="square" rtlCol="0">
              <a:spAutoFit/>
            </a:bodyPr>
            <a:lstStyle/>
            <a:p>
              <a:r>
                <a:rPr lang="es-CL" sz="700" dirty="0" smtClean="0"/>
                <a:t>Refinerías Aconcagua</a:t>
              </a:r>
              <a:endParaRPr lang="es-ES" sz="700" dirty="0"/>
            </a:p>
          </p:txBody>
        </p:sp>
        <p:sp>
          <p:nvSpPr>
            <p:cNvPr id="56" name="55 CuadroTexto"/>
            <p:cNvSpPr txBox="1"/>
            <p:nvPr/>
          </p:nvSpPr>
          <p:spPr>
            <a:xfrm>
              <a:off x="645336" y="2486546"/>
              <a:ext cx="870578" cy="200055"/>
            </a:xfrm>
            <a:prstGeom prst="rect">
              <a:avLst/>
            </a:prstGeom>
            <a:noFill/>
          </p:spPr>
          <p:txBody>
            <a:bodyPr wrap="square" rtlCol="0">
              <a:spAutoFit/>
            </a:bodyPr>
            <a:lstStyle/>
            <a:p>
              <a:r>
                <a:rPr lang="es-CL" sz="700" dirty="0" smtClean="0"/>
                <a:t>Refinerías </a:t>
              </a:r>
              <a:r>
                <a:rPr lang="es-CL" sz="700" dirty="0" err="1" smtClean="0"/>
                <a:t>BioBío</a:t>
              </a:r>
              <a:endParaRPr lang="es-ES" sz="700" dirty="0"/>
            </a:p>
          </p:txBody>
        </p:sp>
        <p:sp>
          <p:nvSpPr>
            <p:cNvPr id="57" name="56 CuadroTexto"/>
            <p:cNvSpPr txBox="1"/>
            <p:nvPr/>
          </p:nvSpPr>
          <p:spPr>
            <a:xfrm>
              <a:off x="611560" y="3516977"/>
              <a:ext cx="929917" cy="200055"/>
            </a:xfrm>
            <a:prstGeom prst="rect">
              <a:avLst/>
            </a:prstGeom>
            <a:noFill/>
          </p:spPr>
          <p:txBody>
            <a:bodyPr wrap="square" rtlCol="0">
              <a:spAutoFit/>
            </a:bodyPr>
            <a:lstStyle/>
            <a:p>
              <a:r>
                <a:rPr lang="es-CL" sz="700" dirty="0" smtClean="0"/>
                <a:t>Refinería Gregorio</a:t>
              </a:r>
              <a:endParaRPr lang="es-ES" sz="700" dirty="0"/>
            </a:p>
          </p:txBody>
        </p:sp>
      </p:grpSp>
      <p:sp>
        <p:nvSpPr>
          <p:cNvPr id="62" name="Content Placeholder 14"/>
          <p:cNvSpPr txBox="1">
            <a:spLocks/>
          </p:cNvSpPr>
          <p:nvPr/>
        </p:nvSpPr>
        <p:spPr>
          <a:xfrm rot="16200000">
            <a:off x="3550985" y="5229325"/>
            <a:ext cx="1774215" cy="189789"/>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500" b="1" dirty="0" smtClean="0">
                <a:solidFill>
                  <a:schemeClr val="tx1">
                    <a:lumMod val="65000"/>
                    <a:lumOff val="35000"/>
                  </a:schemeClr>
                </a:solidFill>
              </a:rPr>
              <a:t>Source</a:t>
            </a:r>
            <a:r>
              <a:rPr lang="en-US" sz="500" dirty="0" smtClean="0">
                <a:solidFill>
                  <a:schemeClr val="tx1">
                    <a:lumMod val="65000"/>
                    <a:lumOff val="35000"/>
                  </a:schemeClr>
                </a:solidFill>
              </a:rPr>
              <a:t>: </a:t>
            </a:r>
            <a:r>
              <a:rPr lang="en-US" sz="500" dirty="0" err="1" smtClean="0">
                <a:solidFill>
                  <a:schemeClr val="tx1">
                    <a:lumMod val="65000"/>
                    <a:lumOff val="35000"/>
                  </a:schemeClr>
                </a:solidFill>
              </a:rPr>
              <a:t>Cámara</a:t>
            </a:r>
            <a:r>
              <a:rPr lang="en-US" sz="500" dirty="0" smtClean="0">
                <a:solidFill>
                  <a:schemeClr val="tx1">
                    <a:lumMod val="65000"/>
                    <a:lumOff val="35000"/>
                  </a:schemeClr>
                </a:solidFill>
              </a:rPr>
              <a:t> de </a:t>
            </a:r>
            <a:r>
              <a:rPr lang="en-US" sz="500" dirty="0" err="1" smtClean="0">
                <a:solidFill>
                  <a:schemeClr val="tx1">
                    <a:lumMod val="65000"/>
                    <a:lumOff val="35000"/>
                  </a:schemeClr>
                </a:solidFill>
              </a:rPr>
              <a:t>Comercio</a:t>
            </a:r>
            <a:r>
              <a:rPr lang="en-US" sz="500" dirty="0" smtClean="0">
                <a:solidFill>
                  <a:schemeClr val="tx1">
                    <a:lumMod val="65000"/>
                    <a:lumOff val="35000"/>
                  </a:schemeClr>
                </a:solidFill>
              </a:rPr>
              <a:t> de Santiago.</a:t>
            </a:r>
            <a:endParaRPr lang="en-US" sz="500" dirty="0">
              <a:solidFill>
                <a:schemeClr val="tx1">
                  <a:lumMod val="65000"/>
                  <a:lumOff val="35000"/>
                </a:schemeClr>
              </a:solidFill>
            </a:endParaRPr>
          </a:p>
        </p:txBody>
      </p:sp>
      <p:sp>
        <p:nvSpPr>
          <p:cNvPr id="68" name="Content Placeholder 14"/>
          <p:cNvSpPr txBox="1">
            <a:spLocks/>
          </p:cNvSpPr>
          <p:nvPr/>
        </p:nvSpPr>
        <p:spPr>
          <a:xfrm rot="16200000">
            <a:off x="7766462" y="5190698"/>
            <a:ext cx="1774215" cy="189789"/>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500" b="1" dirty="0" smtClean="0">
                <a:solidFill>
                  <a:schemeClr val="tx1">
                    <a:lumMod val="65000"/>
                    <a:lumOff val="35000"/>
                  </a:schemeClr>
                </a:solidFill>
              </a:rPr>
              <a:t>Source</a:t>
            </a:r>
            <a:r>
              <a:rPr lang="en-US" sz="500" dirty="0" smtClean="0">
                <a:solidFill>
                  <a:schemeClr val="tx1">
                    <a:lumMod val="65000"/>
                    <a:lumOff val="35000"/>
                  </a:schemeClr>
                </a:solidFill>
              </a:rPr>
              <a:t>: </a:t>
            </a:r>
            <a:r>
              <a:rPr lang="en-US" sz="500" dirty="0" err="1" smtClean="0">
                <a:solidFill>
                  <a:schemeClr val="tx1">
                    <a:lumMod val="65000"/>
                    <a:lumOff val="35000"/>
                  </a:schemeClr>
                </a:solidFill>
              </a:rPr>
              <a:t>Cámara</a:t>
            </a:r>
            <a:r>
              <a:rPr lang="en-US" sz="500" dirty="0" smtClean="0">
                <a:solidFill>
                  <a:schemeClr val="tx1">
                    <a:lumMod val="65000"/>
                    <a:lumOff val="35000"/>
                  </a:schemeClr>
                </a:solidFill>
              </a:rPr>
              <a:t> de </a:t>
            </a:r>
            <a:r>
              <a:rPr lang="en-US" sz="500" dirty="0" err="1" smtClean="0">
                <a:solidFill>
                  <a:schemeClr val="tx1">
                    <a:lumMod val="65000"/>
                    <a:lumOff val="35000"/>
                  </a:schemeClr>
                </a:solidFill>
              </a:rPr>
              <a:t>Comercio</a:t>
            </a:r>
            <a:r>
              <a:rPr lang="en-US" sz="500" dirty="0" smtClean="0">
                <a:solidFill>
                  <a:schemeClr val="tx1">
                    <a:lumMod val="65000"/>
                    <a:lumOff val="35000"/>
                  </a:schemeClr>
                </a:solidFill>
              </a:rPr>
              <a:t> de Santiago.</a:t>
            </a:r>
            <a:endParaRPr lang="en-US" sz="500" dirty="0">
              <a:solidFill>
                <a:schemeClr val="tx1">
                  <a:lumMod val="65000"/>
                  <a:lumOff val="35000"/>
                </a:schemeClr>
              </a:solidFill>
            </a:endParaRPr>
          </a:p>
        </p:txBody>
      </p:sp>
    </p:spTree>
    <p:extLst>
      <p:ext uri="{BB962C8B-B14F-4D97-AF65-F5344CB8AC3E}">
        <p14:creationId xmlns:p14="http://schemas.microsoft.com/office/powerpoint/2010/main" val="24711760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1960" y="1340768"/>
            <a:ext cx="4540568" cy="252031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1196752"/>
            <a:ext cx="3675698" cy="366760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cxnSp>
        <p:nvCxnSpPr>
          <p:cNvPr id="7" name="Straight Connector 6"/>
          <p:cNvCxnSpPr/>
          <p:nvPr/>
        </p:nvCxnSpPr>
        <p:spPr>
          <a:xfrm>
            <a:off x="467544" y="908720"/>
            <a:ext cx="828092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75928" y="6453336"/>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7380312" y="138344"/>
            <a:ext cx="1368152" cy="62636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CHILE</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TextBox 7"/>
          <p:cNvSpPr txBox="1"/>
          <p:nvPr/>
        </p:nvSpPr>
        <p:spPr>
          <a:xfrm>
            <a:off x="1996547" y="297634"/>
            <a:ext cx="5222905"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rgbClr val="4F81BD">
                    <a:lumMod val="50000"/>
                  </a:srgbClr>
                </a:solidFill>
                <a:effectLst/>
                <a:uLnTx/>
                <a:uFillTx/>
                <a:latin typeface="AngsanaUPC" panose="02020603050405020304" pitchFamily="18" charset="-34"/>
                <a:ea typeface="+mn-ea"/>
                <a:cs typeface="AngsanaUPC" panose="02020603050405020304" pitchFamily="18" charset="-34"/>
              </a:rPr>
              <a:t>Oil and Gas Supply and Demand Situation </a:t>
            </a:r>
            <a:endParaRPr kumimoji="0" lang="en-US" sz="3200" b="1" i="0" u="none" strike="noStrike" kern="1200" cap="none" spc="0" normalizeH="0" baseline="0" noProof="0" dirty="0">
              <a:ln>
                <a:noFill/>
              </a:ln>
              <a:solidFill>
                <a:srgbClr val="4F81BD">
                  <a:lumMod val="50000"/>
                </a:srgbClr>
              </a:solidFill>
              <a:effectLst/>
              <a:uLnTx/>
              <a:uFillTx/>
              <a:latin typeface="AngsanaUPC" panose="02020603050405020304" pitchFamily="18" charset="-34"/>
              <a:ea typeface="+mn-ea"/>
              <a:cs typeface="AngsanaUPC" panose="02020603050405020304" pitchFamily="18" charset="-34"/>
            </a:endParaRPr>
          </a:p>
        </p:txBody>
      </p:sp>
      <p:sp>
        <p:nvSpPr>
          <p:cNvPr id="2" name="スライド番号プレースホルダー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0CFCBA-A761-4DC5-9884-E424C35298A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2" name="TextBox 11"/>
          <p:cNvSpPr txBox="1"/>
          <p:nvPr/>
        </p:nvSpPr>
        <p:spPr>
          <a:xfrm>
            <a:off x="2737366" y="6516052"/>
            <a:ext cx="3916457" cy="307777"/>
          </a:xfrm>
          <a:prstGeom prst="rect">
            <a:avLst/>
          </a:prstGeom>
          <a:noFill/>
        </p:spPr>
        <p:txBody>
          <a:bodyPr wrap="none" rtlCol="0">
            <a:spAutoFit/>
          </a:bodyPr>
          <a:lstStyle/>
          <a:p>
            <a:pPr algn="ctr"/>
            <a:r>
              <a:rPr lang="en-US" sz="1400" b="1" dirty="0">
                <a:solidFill>
                  <a:srgbClr val="FF0000"/>
                </a:solidFill>
                <a:latin typeface="AngsanaUPC" panose="02020603050405020304" pitchFamily="18" charset="-34"/>
                <a:cs typeface="AngsanaUPC" panose="02020603050405020304" pitchFamily="18" charset="-34"/>
              </a:rPr>
              <a:t>4th Oil and Gas Security Network Forum, 7-8 March 2018, Tokyo, Japan </a:t>
            </a:r>
          </a:p>
        </p:txBody>
      </p:sp>
      <p:pic>
        <p:nvPicPr>
          <p:cNvPr id="9" name="Picture 13" descr="Complemento-Logo-Gobierno-160x14px.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06400" y="0"/>
            <a:ext cx="2032000" cy="177800"/>
          </a:xfrm>
          <a:prstGeom prst="rect">
            <a:avLst/>
          </a:prstGeom>
        </p:spPr>
      </p:pic>
      <p:sp>
        <p:nvSpPr>
          <p:cNvPr id="14" name="Content Placeholder 14"/>
          <p:cNvSpPr txBox="1">
            <a:spLocks/>
          </p:cNvSpPr>
          <p:nvPr/>
        </p:nvSpPr>
        <p:spPr>
          <a:xfrm>
            <a:off x="526942" y="1083222"/>
            <a:ext cx="3600000" cy="216000"/>
          </a:xfrm>
          <a:prstGeom prst="rect">
            <a:avLst/>
          </a:prstGeom>
          <a:solidFill>
            <a:schemeClr val="accent1"/>
          </a:solidFill>
        </p:spPr>
        <p:txBody>
          <a:bodyPr vert="horz" wrap="square" anchor="ctr" anchorCtr="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b="1" dirty="0" smtClean="0">
                <a:solidFill>
                  <a:schemeClr val="bg1"/>
                </a:solidFill>
              </a:rPr>
              <a:t>Natural Gas Demand by Sector, 2005 - 2015</a:t>
            </a:r>
            <a:endParaRPr lang="en-US" sz="1000" b="1" dirty="0">
              <a:solidFill>
                <a:schemeClr val="bg1"/>
              </a:solidFill>
            </a:endParaRPr>
          </a:p>
        </p:txBody>
      </p:sp>
      <p:sp>
        <p:nvSpPr>
          <p:cNvPr id="16" name="Content Placeholder 14"/>
          <p:cNvSpPr txBox="1">
            <a:spLocks/>
          </p:cNvSpPr>
          <p:nvPr/>
        </p:nvSpPr>
        <p:spPr>
          <a:xfrm>
            <a:off x="4254066" y="1083222"/>
            <a:ext cx="4502782" cy="216000"/>
          </a:xfrm>
          <a:prstGeom prst="rect">
            <a:avLst/>
          </a:prstGeom>
          <a:solidFill>
            <a:schemeClr val="accent1"/>
          </a:solidFill>
        </p:spPr>
        <p:txBody>
          <a:bodyPr vert="horz" wrap="square" anchor="ctr" anchorCtr="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b="1" dirty="0" smtClean="0">
                <a:solidFill>
                  <a:schemeClr val="bg1"/>
                </a:solidFill>
              </a:rPr>
              <a:t>Share of Natural Gas in Power Generation Mix, 2005 - 2015</a:t>
            </a:r>
            <a:endParaRPr lang="en-US" sz="1000" b="1" dirty="0">
              <a:solidFill>
                <a:schemeClr val="bg1"/>
              </a:solidFill>
            </a:endParaRPr>
          </a:p>
        </p:txBody>
      </p:sp>
      <p:sp>
        <p:nvSpPr>
          <p:cNvPr id="21" name="Content Placeholder 14"/>
          <p:cNvSpPr txBox="1">
            <a:spLocks/>
          </p:cNvSpPr>
          <p:nvPr/>
        </p:nvSpPr>
        <p:spPr>
          <a:xfrm rot="16200000">
            <a:off x="3310813" y="2605787"/>
            <a:ext cx="1757488" cy="379578"/>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500" b="1" dirty="0" smtClean="0">
                <a:solidFill>
                  <a:schemeClr val="tx1">
                    <a:lumMod val="65000"/>
                    <a:lumOff val="35000"/>
                  </a:schemeClr>
                </a:solidFill>
              </a:rPr>
              <a:t>Source</a:t>
            </a:r>
            <a:r>
              <a:rPr lang="en-US" sz="500" dirty="0" smtClean="0">
                <a:solidFill>
                  <a:schemeClr val="tx1">
                    <a:lumMod val="65000"/>
                    <a:lumOff val="35000"/>
                  </a:schemeClr>
                </a:solidFill>
              </a:rPr>
              <a:t>: Balance Nacional de Energía.</a:t>
            </a:r>
            <a:endParaRPr lang="en-US" sz="500" dirty="0">
              <a:solidFill>
                <a:schemeClr val="tx1">
                  <a:lumMod val="65000"/>
                  <a:lumOff val="35000"/>
                </a:schemeClr>
              </a:solidFill>
            </a:endParaRPr>
          </a:p>
        </p:txBody>
      </p:sp>
      <p:sp>
        <p:nvSpPr>
          <p:cNvPr id="23" name="Content Placeholder 14"/>
          <p:cNvSpPr txBox="1">
            <a:spLocks/>
          </p:cNvSpPr>
          <p:nvPr/>
        </p:nvSpPr>
        <p:spPr>
          <a:xfrm>
            <a:off x="526941" y="4869160"/>
            <a:ext cx="8196568" cy="1597873"/>
          </a:xfrm>
          <a:prstGeom prst="rect">
            <a:avLst/>
          </a:prstGeom>
        </p:spPr>
        <p:txBody>
          <a:bodyPr wrap="square">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71450" indent="-171450">
              <a:lnSpc>
                <a:spcPct val="150000"/>
              </a:lnSpc>
              <a:spcBef>
                <a:spcPts val="0"/>
              </a:spcBef>
              <a:spcAft>
                <a:spcPts val="200"/>
              </a:spcAft>
            </a:pPr>
            <a:r>
              <a:rPr lang="en-US" sz="105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During 2007-2008 Chile experienced </a:t>
            </a:r>
            <a:r>
              <a:rPr lang="en-US" sz="1050" dirty="0" smtClean="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extreme </a:t>
            </a:r>
            <a:r>
              <a:rPr lang="en-US" sz="105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drought</a:t>
            </a:r>
            <a:r>
              <a:rPr lang="en-US" sz="1050" dirty="0" smtClean="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 and the </a:t>
            </a:r>
            <a:r>
              <a:rPr lang="en-US" sz="105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almost </a:t>
            </a:r>
            <a:r>
              <a:rPr lang="en-US" sz="1050" dirty="0" smtClean="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complete interruption of </a:t>
            </a:r>
            <a:r>
              <a:rPr lang="en-US" sz="105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natural gas supply from Argentina (imports continued for residential and commercial </a:t>
            </a:r>
            <a:r>
              <a:rPr lang="en-US" sz="1050" dirty="0" smtClean="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sector)</a:t>
            </a:r>
          </a:p>
          <a:p>
            <a:pPr marL="171450" indent="-171450">
              <a:lnSpc>
                <a:spcPct val="150000"/>
              </a:lnSpc>
              <a:spcBef>
                <a:spcPts val="0"/>
              </a:spcBef>
              <a:spcAft>
                <a:spcPts val="200"/>
              </a:spcAft>
            </a:pPr>
            <a:r>
              <a:rPr lang="en-US" sz="1050" dirty="0" smtClean="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As </a:t>
            </a:r>
            <a:r>
              <a:rPr lang="en-US" sz="105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a result of </a:t>
            </a:r>
            <a:r>
              <a:rPr lang="en-US" sz="1050" dirty="0" smtClean="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that situation, power </a:t>
            </a:r>
            <a:r>
              <a:rPr lang="en-US" sz="105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generators switched </a:t>
            </a:r>
            <a:r>
              <a:rPr lang="en-US" sz="1050" dirty="0" smtClean="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to diesel. Then the electric system set to </a:t>
            </a:r>
            <a:r>
              <a:rPr lang="en-US" sz="105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coal and </a:t>
            </a:r>
            <a:r>
              <a:rPr lang="en-US" sz="1050" dirty="0" smtClean="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recently to </a:t>
            </a:r>
            <a:r>
              <a:rPr lang="en-US" sz="105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renewable energy, whereas industry switched to oil</a:t>
            </a:r>
            <a:r>
              <a:rPr lang="en-US" sz="1050" dirty="0" smtClean="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 </a:t>
            </a:r>
          </a:p>
          <a:p>
            <a:pPr marL="171450" indent="-171450">
              <a:lnSpc>
                <a:spcPct val="150000"/>
              </a:lnSpc>
              <a:spcBef>
                <a:spcPts val="0"/>
              </a:spcBef>
              <a:spcAft>
                <a:spcPts val="200"/>
              </a:spcAft>
            </a:pPr>
            <a:r>
              <a:rPr lang="en-US" sz="105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As a countermeasure, two onshore liquefied natural gas (LNG) regasification </a:t>
            </a:r>
            <a:r>
              <a:rPr lang="en-US" sz="1050" dirty="0" smtClean="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terminals were </a:t>
            </a:r>
            <a:r>
              <a:rPr lang="en-US" sz="105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developed in a public–private partnership and since 2010 has Chile depended </a:t>
            </a:r>
            <a:r>
              <a:rPr lang="en-US" sz="1050" dirty="0" smtClean="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on imported </a:t>
            </a:r>
            <a:r>
              <a:rPr lang="en-US" sz="105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LNG for its gas </a:t>
            </a:r>
            <a:r>
              <a:rPr lang="en-US" sz="1050" dirty="0" smtClean="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supply.</a:t>
            </a:r>
            <a:endParaRPr lang="en-US" sz="105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24" name="Content Placeholder 14"/>
          <p:cNvSpPr txBox="1">
            <a:spLocks/>
          </p:cNvSpPr>
          <p:nvPr/>
        </p:nvSpPr>
        <p:spPr>
          <a:xfrm rot="16200000">
            <a:off x="8017193" y="2180957"/>
            <a:ext cx="1757488" cy="379578"/>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500" b="1" dirty="0" smtClean="0">
                <a:solidFill>
                  <a:schemeClr val="tx1">
                    <a:lumMod val="75000"/>
                    <a:lumOff val="25000"/>
                  </a:schemeClr>
                </a:solidFill>
              </a:rPr>
              <a:t>Source</a:t>
            </a:r>
            <a:r>
              <a:rPr lang="en-US" sz="500" dirty="0" smtClean="0">
                <a:solidFill>
                  <a:schemeClr val="tx1">
                    <a:lumMod val="75000"/>
                    <a:lumOff val="25000"/>
                  </a:schemeClr>
                </a:solidFill>
              </a:rPr>
              <a:t>: </a:t>
            </a:r>
            <a:r>
              <a:rPr lang="en-US" sz="500" dirty="0" err="1" smtClean="0">
                <a:solidFill>
                  <a:schemeClr val="tx1">
                    <a:lumMod val="75000"/>
                    <a:lumOff val="25000"/>
                  </a:schemeClr>
                </a:solidFill>
              </a:rPr>
              <a:t>Generación</a:t>
            </a:r>
            <a:r>
              <a:rPr lang="en-US" sz="500" dirty="0" smtClean="0">
                <a:solidFill>
                  <a:schemeClr val="tx1">
                    <a:lumMod val="75000"/>
                    <a:lumOff val="25000"/>
                  </a:schemeClr>
                </a:solidFill>
              </a:rPr>
              <a:t> </a:t>
            </a:r>
            <a:r>
              <a:rPr lang="en-US" sz="500" dirty="0" err="1" smtClean="0">
                <a:solidFill>
                  <a:schemeClr val="tx1">
                    <a:lumMod val="75000"/>
                    <a:lumOff val="25000"/>
                  </a:schemeClr>
                </a:solidFill>
              </a:rPr>
              <a:t>Bruta</a:t>
            </a:r>
            <a:r>
              <a:rPr lang="en-US" sz="500" dirty="0" smtClean="0">
                <a:solidFill>
                  <a:schemeClr val="tx1">
                    <a:lumMod val="75000"/>
                    <a:lumOff val="25000"/>
                  </a:schemeClr>
                </a:solidFill>
              </a:rPr>
              <a:t> SIC-SING – CNE.</a:t>
            </a:r>
            <a:endParaRPr lang="en-US" sz="500" dirty="0">
              <a:solidFill>
                <a:schemeClr val="tx1">
                  <a:lumMod val="75000"/>
                  <a:lumOff val="25000"/>
                </a:schemeClr>
              </a:solidFill>
            </a:endParaRPr>
          </a:p>
        </p:txBody>
      </p:sp>
      <p:sp>
        <p:nvSpPr>
          <p:cNvPr id="22" name="21 CuadroTexto"/>
          <p:cNvSpPr txBox="1"/>
          <p:nvPr/>
        </p:nvSpPr>
        <p:spPr>
          <a:xfrm>
            <a:off x="5195689" y="3851523"/>
            <a:ext cx="3659832" cy="184666"/>
          </a:xfrm>
          <a:prstGeom prst="rect">
            <a:avLst/>
          </a:prstGeom>
          <a:noFill/>
        </p:spPr>
        <p:txBody>
          <a:bodyPr wrap="square" rtlCol="0">
            <a:spAutoFit/>
          </a:bodyPr>
          <a:lstStyle/>
          <a:p>
            <a:pPr algn="r"/>
            <a:r>
              <a:rPr lang="en-US" sz="600" dirty="0" smtClean="0">
                <a:solidFill>
                  <a:schemeClr val="tx1">
                    <a:lumMod val="75000"/>
                    <a:lumOff val="25000"/>
                  </a:schemeClr>
                </a:solidFill>
              </a:rPr>
              <a:t>Others</a:t>
            </a:r>
            <a:r>
              <a:rPr lang="en-US" sz="600" dirty="0">
                <a:solidFill>
                  <a:schemeClr val="tx1">
                    <a:lumMod val="75000"/>
                    <a:lumOff val="25000"/>
                  </a:schemeClr>
                </a:solidFill>
              </a:rPr>
              <a:t>: Includes </a:t>
            </a:r>
            <a:r>
              <a:rPr lang="en-US" sz="600" dirty="0" err="1">
                <a:solidFill>
                  <a:schemeClr val="tx1">
                    <a:lumMod val="75000"/>
                    <a:lumOff val="25000"/>
                  </a:schemeClr>
                </a:solidFill>
              </a:rPr>
              <a:t>Petcoke</a:t>
            </a:r>
            <a:r>
              <a:rPr lang="en-US" sz="600" dirty="0">
                <a:solidFill>
                  <a:schemeClr val="tx1">
                    <a:lumMod val="75000"/>
                    <a:lumOff val="25000"/>
                  </a:schemeClr>
                </a:solidFill>
              </a:rPr>
              <a:t>, Cogeneration, Biomass</a:t>
            </a:r>
            <a:endParaRPr lang="es-CL" sz="900" dirty="0">
              <a:solidFill>
                <a:schemeClr val="tx1">
                  <a:lumMod val="75000"/>
                  <a:lumOff val="25000"/>
                </a:schemeClr>
              </a:solidFill>
            </a:endParaRPr>
          </a:p>
        </p:txBody>
      </p:sp>
      <p:cxnSp>
        <p:nvCxnSpPr>
          <p:cNvPr id="4" name="3 Conector recto"/>
          <p:cNvCxnSpPr/>
          <p:nvPr/>
        </p:nvCxnSpPr>
        <p:spPr>
          <a:xfrm>
            <a:off x="7219452" y="3861048"/>
            <a:ext cx="304876"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39952" y="4050298"/>
            <a:ext cx="4643438" cy="67484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40605817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3"/>
          <a:stretch>
            <a:fillRect/>
          </a:stretch>
        </p:blipFill>
        <p:spPr>
          <a:xfrm>
            <a:off x="539552" y="4149080"/>
            <a:ext cx="6578600" cy="2186940"/>
          </a:xfrm>
          <a:prstGeom prst="rect">
            <a:avLst/>
          </a:prstGeom>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1196750"/>
            <a:ext cx="4038600" cy="25908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cxnSp>
        <p:nvCxnSpPr>
          <p:cNvPr id="7" name="Straight Connector 6"/>
          <p:cNvCxnSpPr/>
          <p:nvPr/>
        </p:nvCxnSpPr>
        <p:spPr>
          <a:xfrm>
            <a:off x="467544" y="908720"/>
            <a:ext cx="828092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75928" y="6453336"/>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7380312" y="138344"/>
            <a:ext cx="1368152" cy="62636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CHILE</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TextBox 7"/>
          <p:cNvSpPr txBox="1"/>
          <p:nvPr/>
        </p:nvSpPr>
        <p:spPr>
          <a:xfrm>
            <a:off x="1996547" y="297634"/>
            <a:ext cx="5222905"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rgbClr val="4F81BD">
                    <a:lumMod val="50000"/>
                  </a:srgbClr>
                </a:solidFill>
                <a:effectLst/>
                <a:uLnTx/>
                <a:uFillTx/>
                <a:latin typeface="AngsanaUPC" panose="02020603050405020304" pitchFamily="18" charset="-34"/>
                <a:ea typeface="+mn-ea"/>
                <a:cs typeface="AngsanaUPC" panose="02020603050405020304" pitchFamily="18" charset="-34"/>
              </a:rPr>
              <a:t>Oil and Gas Supply and Demand Situation </a:t>
            </a:r>
            <a:endParaRPr kumimoji="0" lang="en-US" sz="3200" b="1" i="0" u="none" strike="noStrike" kern="1200" cap="none" spc="0" normalizeH="0" baseline="0" noProof="0" dirty="0">
              <a:ln>
                <a:noFill/>
              </a:ln>
              <a:solidFill>
                <a:srgbClr val="4F81BD">
                  <a:lumMod val="50000"/>
                </a:srgbClr>
              </a:solidFill>
              <a:effectLst/>
              <a:uLnTx/>
              <a:uFillTx/>
              <a:latin typeface="AngsanaUPC" panose="02020603050405020304" pitchFamily="18" charset="-34"/>
              <a:ea typeface="+mn-ea"/>
              <a:cs typeface="AngsanaUPC" panose="02020603050405020304" pitchFamily="18" charset="-34"/>
            </a:endParaRPr>
          </a:p>
        </p:txBody>
      </p:sp>
      <p:sp>
        <p:nvSpPr>
          <p:cNvPr id="2" name="スライド番号プレースホルダー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0CFCBA-A761-4DC5-9884-E424C35298A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2" name="TextBox 11"/>
          <p:cNvSpPr txBox="1"/>
          <p:nvPr/>
        </p:nvSpPr>
        <p:spPr>
          <a:xfrm>
            <a:off x="2737366" y="6516052"/>
            <a:ext cx="3916457" cy="307777"/>
          </a:xfrm>
          <a:prstGeom prst="rect">
            <a:avLst/>
          </a:prstGeom>
          <a:noFill/>
        </p:spPr>
        <p:txBody>
          <a:bodyPr wrap="none" rtlCol="0">
            <a:spAutoFit/>
          </a:bodyPr>
          <a:lstStyle/>
          <a:p>
            <a:pPr algn="ctr"/>
            <a:r>
              <a:rPr lang="en-US" sz="1400" b="1" dirty="0">
                <a:solidFill>
                  <a:srgbClr val="FF0000"/>
                </a:solidFill>
                <a:latin typeface="AngsanaUPC" panose="02020603050405020304" pitchFamily="18" charset="-34"/>
                <a:cs typeface="AngsanaUPC" panose="02020603050405020304" pitchFamily="18" charset="-34"/>
              </a:rPr>
              <a:t>4th Oil and Gas Security Network Forum, 7-8 March 2018, Tokyo, Japan </a:t>
            </a:r>
          </a:p>
        </p:txBody>
      </p:sp>
      <p:pic>
        <p:nvPicPr>
          <p:cNvPr id="14" name="Picture 13" descr="Complemento-Logo-Gobierno-160x14px.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06400" y="0"/>
            <a:ext cx="2032000" cy="177800"/>
          </a:xfrm>
          <a:prstGeom prst="rect">
            <a:avLst/>
          </a:prstGeom>
        </p:spPr>
      </p:pic>
      <p:sp>
        <p:nvSpPr>
          <p:cNvPr id="15" name="Content Placeholder 14"/>
          <p:cNvSpPr txBox="1">
            <a:spLocks/>
          </p:cNvSpPr>
          <p:nvPr/>
        </p:nvSpPr>
        <p:spPr>
          <a:xfrm>
            <a:off x="475928" y="1052736"/>
            <a:ext cx="8272536" cy="216000"/>
          </a:xfrm>
          <a:prstGeom prst="rect">
            <a:avLst/>
          </a:prstGeom>
          <a:solidFill>
            <a:schemeClr val="accent1"/>
          </a:solidFill>
        </p:spPr>
        <p:txBody>
          <a:bodyPr vert="horz" wrap="square" anchor="ctr" anchorCtr="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b="1" dirty="0" smtClean="0">
                <a:solidFill>
                  <a:schemeClr val="bg1"/>
                </a:solidFill>
              </a:rPr>
              <a:t>Natural Gas Production and Imports, 2005 - 2015</a:t>
            </a:r>
            <a:endParaRPr lang="en-US" sz="1000" b="1" dirty="0">
              <a:solidFill>
                <a:schemeClr val="bg1"/>
              </a:solidFill>
            </a:endParaRPr>
          </a:p>
        </p:txBody>
      </p:sp>
      <p:sp>
        <p:nvSpPr>
          <p:cNvPr id="18" name="Content Placeholder 14"/>
          <p:cNvSpPr txBox="1">
            <a:spLocks/>
          </p:cNvSpPr>
          <p:nvPr/>
        </p:nvSpPr>
        <p:spPr>
          <a:xfrm>
            <a:off x="467544" y="3861072"/>
            <a:ext cx="8280920" cy="216000"/>
          </a:xfrm>
          <a:prstGeom prst="rect">
            <a:avLst/>
          </a:prstGeom>
          <a:solidFill>
            <a:schemeClr val="accent1"/>
          </a:solidFill>
        </p:spPr>
        <p:txBody>
          <a:bodyPr vert="horz" wrap="square" anchor="ctr" anchorCtr="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b="1" dirty="0" smtClean="0">
                <a:solidFill>
                  <a:schemeClr val="bg1"/>
                </a:solidFill>
              </a:rPr>
              <a:t>Natural Gas Imports by Origin</a:t>
            </a:r>
            <a:endParaRPr lang="en-US" sz="1000" b="1" dirty="0">
              <a:solidFill>
                <a:schemeClr val="bg1"/>
              </a:solidFill>
            </a:endParaRPr>
          </a:p>
        </p:txBody>
      </p:sp>
      <p:sp>
        <p:nvSpPr>
          <p:cNvPr id="20" name="Marcador de contenido 12"/>
          <p:cNvSpPr txBox="1">
            <a:spLocks/>
          </p:cNvSpPr>
          <p:nvPr/>
        </p:nvSpPr>
        <p:spPr>
          <a:xfrm>
            <a:off x="5354563" y="3995539"/>
            <a:ext cx="2941464" cy="144016"/>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rgbClr val="4F81BD"/>
                </a:solidFill>
                <a:latin typeface="Verdana"/>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US" sz="1100" b="1" dirty="0" smtClean="0">
                <a:solidFill>
                  <a:schemeClr val="accent1">
                    <a:lumMod val="75000"/>
                  </a:schemeClr>
                </a:solidFill>
                <a:latin typeface="Gadugi" panose="020B0502040204020203" pitchFamily="34" charset="0"/>
                <a:cs typeface="AngsanaUPC" panose="02020603050405020304" pitchFamily="18" charset="-34"/>
              </a:rPr>
              <a:t>LNG</a:t>
            </a:r>
            <a:endParaRPr lang="es-ES" sz="1100" b="1" dirty="0">
              <a:solidFill>
                <a:schemeClr val="accent1">
                  <a:lumMod val="75000"/>
                </a:schemeClr>
              </a:solidFill>
              <a:latin typeface="Gadugi" panose="020B0502040204020203" pitchFamily="34" charset="0"/>
              <a:cs typeface="AngsanaUPC" panose="02020603050405020304" pitchFamily="18" charset="-34"/>
            </a:endParaRPr>
          </a:p>
        </p:txBody>
      </p:sp>
      <p:sp>
        <p:nvSpPr>
          <p:cNvPr id="17" name="Content Placeholder 14"/>
          <p:cNvSpPr txBox="1">
            <a:spLocks/>
          </p:cNvSpPr>
          <p:nvPr/>
        </p:nvSpPr>
        <p:spPr>
          <a:xfrm rot="16200000">
            <a:off x="-402816" y="2302361"/>
            <a:ext cx="1757488" cy="379578"/>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500" b="1" dirty="0" smtClean="0">
                <a:solidFill>
                  <a:schemeClr val="tx1">
                    <a:lumMod val="65000"/>
                    <a:lumOff val="35000"/>
                  </a:schemeClr>
                </a:solidFill>
              </a:rPr>
              <a:t>Source</a:t>
            </a:r>
            <a:r>
              <a:rPr lang="en-US" sz="500" dirty="0" smtClean="0">
                <a:solidFill>
                  <a:schemeClr val="tx1">
                    <a:lumMod val="65000"/>
                    <a:lumOff val="35000"/>
                  </a:schemeClr>
                </a:solidFill>
              </a:rPr>
              <a:t>: Balance Nacional de Energía 2015</a:t>
            </a:r>
            <a:endParaRPr lang="en-US" sz="500" dirty="0">
              <a:solidFill>
                <a:schemeClr val="tx1">
                  <a:lumMod val="65000"/>
                  <a:lumOff val="35000"/>
                </a:schemeClr>
              </a:solidFill>
            </a:endParaRPr>
          </a:p>
        </p:txBody>
      </p:sp>
      <p:sp>
        <p:nvSpPr>
          <p:cNvPr id="21" name="Content Placeholder 14"/>
          <p:cNvSpPr txBox="1">
            <a:spLocks/>
          </p:cNvSpPr>
          <p:nvPr/>
        </p:nvSpPr>
        <p:spPr>
          <a:xfrm rot="16200000">
            <a:off x="-331192" y="5166585"/>
            <a:ext cx="1774215" cy="189789"/>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500" b="1" dirty="0" smtClean="0">
                <a:solidFill>
                  <a:schemeClr val="tx1">
                    <a:lumMod val="65000"/>
                    <a:lumOff val="35000"/>
                  </a:schemeClr>
                </a:solidFill>
              </a:rPr>
              <a:t>Source</a:t>
            </a:r>
            <a:r>
              <a:rPr lang="en-US" sz="500" dirty="0" smtClean="0">
                <a:solidFill>
                  <a:schemeClr val="tx1">
                    <a:lumMod val="65000"/>
                    <a:lumOff val="35000"/>
                  </a:schemeClr>
                </a:solidFill>
              </a:rPr>
              <a:t>: </a:t>
            </a:r>
            <a:r>
              <a:rPr lang="en-US" sz="500" dirty="0" err="1" smtClean="0">
                <a:solidFill>
                  <a:schemeClr val="tx1">
                    <a:lumMod val="65000"/>
                    <a:lumOff val="35000"/>
                  </a:schemeClr>
                </a:solidFill>
              </a:rPr>
              <a:t>Cámara</a:t>
            </a:r>
            <a:r>
              <a:rPr lang="en-US" sz="500" dirty="0" smtClean="0">
                <a:solidFill>
                  <a:schemeClr val="tx1">
                    <a:lumMod val="65000"/>
                    <a:lumOff val="35000"/>
                  </a:schemeClr>
                </a:solidFill>
              </a:rPr>
              <a:t> de </a:t>
            </a:r>
            <a:r>
              <a:rPr lang="en-US" sz="500" dirty="0" err="1" smtClean="0">
                <a:solidFill>
                  <a:schemeClr val="tx1">
                    <a:lumMod val="65000"/>
                    <a:lumOff val="35000"/>
                  </a:schemeClr>
                </a:solidFill>
              </a:rPr>
              <a:t>Comercio</a:t>
            </a:r>
            <a:r>
              <a:rPr lang="en-US" sz="500" dirty="0" smtClean="0">
                <a:solidFill>
                  <a:schemeClr val="tx1">
                    <a:lumMod val="65000"/>
                    <a:lumOff val="35000"/>
                  </a:schemeClr>
                </a:solidFill>
              </a:rPr>
              <a:t> de Santiago.</a:t>
            </a:r>
            <a:endParaRPr lang="en-US" sz="500" dirty="0">
              <a:solidFill>
                <a:schemeClr val="tx1">
                  <a:lumMod val="65000"/>
                  <a:lumOff val="35000"/>
                </a:schemeClr>
              </a:solidFill>
            </a:endParaRPr>
          </a:p>
        </p:txBody>
      </p:sp>
      <p:sp>
        <p:nvSpPr>
          <p:cNvPr id="16" name="Content Placeholder 12"/>
          <p:cNvSpPr txBox="1">
            <a:spLocks/>
          </p:cNvSpPr>
          <p:nvPr/>
        </p:nvSpPr>
        <p:spPr>
          <a:xfrm>
            <a:off x="4695594" y="1268760"/>
            <a:ext cx="4052870" cy="2518790"/>
          </a:xfrm>
          <a:prstGeom prst="rect">
            <a:avLst/>
          </a:prstGeom>
        </p:spPr>
        <p:txBody>
          <a:bodyPr vert="horz" lIns="91440" tIns="45720" rIns="91440" bIns="45720" rtlCol="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500" kern="1200" baseline="0">
                <a:solidFill>
                  <a:schemeClr val="tx1">
                    <a:lumMod val="75000"/>
                    <a:lumOff val="25000"/>
                  </a:schemeClr>
                </a:solidFill>
                <a:latin typeface="Verdana"/>
                <a:ea typeface="+mn-ea"/>
                <a:cs typeface="Verdana"/>
              </a:defRPr>
            </a:lvl1pPr>
            <a:lvl2pPr marL="742950" indent="-285750" algn="l" defTabSz="457200" rtl="0" eaLnBrk="1" latinLnBrk="0" hangingPunct="1">
              <a:spcBef>
                <a:spcPct val="20000"/>
              </a:spcBef>
              <a:buFont typeface="Arial"/>
              <a:buChar char="–"/>
              <a:defRPr sz="1800" kern="1200">
                <a:solidFill>
                  <a:schemeClr val="bg1"/>
                </a:solidFill>
                <a:latin typeface="gobCL"/>
                <a:ea typeface="+mn-ea"/>
                <a:cs typeface="gobCL"/>
              </a:defRPr>
            </a:lvl2pPr>
            <a:lvl3pPr marL="1143000" indent="-228600" algn="l" defTabSz="457200" rtl="0" eaLnBrk="1" latinLnBrk="0" hangingPunct="1">
              <a:spcBef>
                <a:spcPct val="20000"/>
              </a:spcBef>
              <a:buFont typeface="Arial"/>
              <a:buChar char="•"/>
              <a:defRPr sz="1800" kern="1200">
                <a:solidFill>
                  <a:schemeClr val="bg1"/>
                </a:solidFill>
                <a:latin typeface="gobCL"/>
                <a:ea typeface="+mn-ea"/>
                <a:cs typeface="gobCL"/>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1450" indent="-171450">
              <a:lnSpc>
                <a:spcPct val="150000"/>
              </a:lnSpc>
              <a:buFont typeface="Arial" panose="020B0604020202020204" pitchFamily="34" charset="0"/>
              <a:buChar char="•"/>
            </a:pPr>
            <a:r>
              <a:rPr lang="en-US" sz="1100" dirty="0" smtClean="0"/>
              <a:t>Domestic natural gas is </a:t>
            </a:r>
            <a:r>
              <a:rPr lang="en-US" sz="1100" dirty="0"/>
              <a:t>produced </a:t>
            </a:r>
            <a:r>
              <a:rPr lang="en-US" sz="1100" dirty="0" smtClean="0"/>
              <a:t>in the Magallanes Region, the southernmost region of Chile, and </a:t>
            </a:r>
            <a:r>
              <a:rPr lang="en-US" sz="1100" dirty="0"/>
              <a:t>is also </a:t>
            </a:r>
            <a:r>
              <a:rPr lang="en-US" sz="1100" dirty="0" smtClean="0"/>
              <a:t>used</a:t>
            </a:r>
            <a:r>
              <a:rPr lang="en-US" sz="1100" dirty="0"/>
              <a:t> </a:t>
            </a:r>
            <a:r>
              <a:rPr lang="en-US" sz="1100" dirty="0" smtClean="0"/>
              <a:t>to </a:t>
            </a:r>
            <a:r>
              <a:rPr lang="en-US" sz="1100" dirty="0"/>
              <a:t>meet local electricity and </a:t>
            </a:r>
            <a:r>
              <a:rPr lang="en-US" sz="1100" dirty="0" smtClean="0"/>
              <a:t>heating demand.</a:t>
            </a:r>
          </a:p>
          <a:p>
            <a:pPr marL="171450" indent="-171450">
              <a:lnSpc>
                <a:spcPct val="150000"/>
              </a:lnSpc>
              <a:buFont typeface="Arial" panose="020B0604020202020204" pitchFamily="34" charset="0"/>
              <a:buChar char="•"/>
            </a:pPr>
            <a:endParaRPr lang="en-US" sz="700" dirty="0" smtClean="0"/>
          </a:p>
          <a:p>
            <a:r>
              <a:rPr lang="en-US" sz="1200" b="1" u="sng" dirty="0" smtClean="0">
                <a:solidFill>
                  <a:schemeClr val="accent1">
                    <a:lumMod val="75000"/>
                  </a:schemeClr>
                </a:solidFill>
              </a:rPr>
              <a:t>EXPORTS</a:t>
            </a:r>
            <a:r>
              <a:rPr lang="en-US" sz="1200" dirty="0" smtClean="0">
                <a:solidFill>
                  <a:schemeClr val="accent1">
                    <a:lumMod val="75000"/>
                  </a:schemeClr>
                </a:solidFill>
              </a:rPr>
              <a:t>:</a:t>
            </a:r>
          </a:p>
          <a:p>
            <a:pPr marL="171450" indent="-171450">
              <a:lnSpc>
                <a:spcPct val="150000"/>
              </a:lnSpc>
              <a:buFont typeface="Arial" panose="020B0604020202020204" pitchFamily="34" charset="0"/>
              <a:buChar char="•"/>
            </a:pPr>
            <a:r>
              <a:rPr lang="en-US" sz="1100" dirty="0" smtClean="0"/>
              <a:t>In </a:t>
            </a:r>
            <a:r>
              <a:rPr lang="en-US" sz="1100" dirty="0"/>
              <a:t>2016, </a:t>
            </a:r>
            <a:r>
              <a:rPr lang="en-US" sz="1100" dirty="0" smtClean="0"/>
              <a:t>7% </a:t>
            </a:r>
            <a:r>
              <a:rPr lang="en-US" sz="1100" dirty="0"/>
              <a:t>of the </a:t>
            </a:r>
            <a:r>
              <a:rPr lang="en-US" sz="1100" dirty="0" smtClean="0"/>
              <a:t>imported LNG was </a:t>
            </a:r>
            <a:r>
              <a:rPr lang="en-US" sz="1100" b="1" dirty="0" smtClean="0">
                <a:solidFill>
                  <a:schemeClr val="accent1"/>
                </a:solidFill>
              </a:rPr>
              <a:t>exported </a:t>
            </a:r>
            <a:r>
              <a:rPr lang="en-US" sz="1100" b="1" dirty="0">
                <a:solidFill>
                  <a:schemeClr val="accent1"/>
                </a:solidFill>
              </a:rPr>
              <a:t>to Argentina </a:t>
            </a:r>
            <a:r>
              <a:rPr lang="en-US" sz="1100" dirty="0"/>
              <a:t>via</a:t>
            </a:r>
            <a:r>
              <a:rPr lang="en-US" sz="1100" dirty="0" smtClean="0">
                <a:solidFill>
                  <a:srgbClr val="00B050"/>
                </a:solidFill>
              </a:rPr>
              <a:t> </a:t>
            </a:r>
            <a:r>
              <a:rPr lang="en-US" sz="1100" dirty="0" smtClean="0"/>
              <a:t>gas pipelines</a:t>
            </a:r>
            <a:r>
              <a:rPr lang="en-US" sz="1100" dirty="0"/>
              <a:t>. </a:t>
            </a:r>
            <a:r>
              <a:rPr lang="en-US" sz="1100" dirty="0" smtClean="0"/>
              <a:t>This </a:t>
            </a:r>
            <a:r>
              <a:rPr lang="en-US" sz="1100" dirty="0"/>
              <a:t>was the first time that Chile exported natural gas</a:t>
            </a:r>
            <a:r>
              <a:rPr lang="en-US" sz="1100" dirty="0" smtClean="0"/>
              <a:t>.</a:t>
            </a:r>
            <a:endParaRPr lang="en-US" sz="1200" dirty="0" smtClean="0">
              <a:sym typeface="Wingdings" panose="05000000000000000000" pitchFamily="2" charset="2"/>
            </a:endParaRPr>
          </a:p>
          <a:p>
            <a:pPr marL="285750" indent="-285750">
              <a:lnSpc>
                <a:spcPct val="150000"/>
              </a:lnSpc>
              <a:buFont typeface="Arial" panose="020B0604020202020204" pitchFamily="34" charset="0"/>
              <a:buChar char="•"/>
            </a:pPr>
            <a:endParaRPr lang="en-US" sz="1200" dirty="0"/>
          </a:p>
        </p:txBody>
      </p:sp>
      <p:sp>
        <p:nvSpPr>
          <p:cNvPr id="26" name="Content Placeholder 12"/>
          <p:cNvSpPr txBox="1">
            <a:spLocks/>
          </p:cNvSpPr>
          <p:nvPr/>
        </p:nvSpPr>
        <p:spPr>
          <a:xfrm>
            <a:off x="7134429" y="4221088"/>
            <a:ext cx="1712658" cy="1255237"/>
          </a:xfrm>
          <a:prstGeom prst="rect">
            <a:avLst/>
          </a:prstGeom>
        </p:spPr>
        <p:txBody>
          <a:bodyPr vert="horz" lIns="91440" tIns="45720" rIns="91440" bIns="45720" rtlCol="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500" kern="1200" baseline="0">
                <a:solidFill>
                  <a:schemeClr val="tx1">
                    <a:lumMod val="75000"/>
                    <a:lumOff val="25000"/>
                  </a:schemeClr>
                </a:solidFill>
                <a:latin typeface="Verdana"/>
                <a:ea typeface="+mn-ea"/>
                <a:cs typeface="Verdana"/>
              </a:defRPr>
            </a:lvl1pPr>
            <a:lvl2pPr marL="742950" indent="-285750" algn="l" defTabSz="457200" rtl="0" eaLnBrk="1" latinLnBrk="0" hangingPunct="1">
              <a:spcBef>
                <a:spcPct val="20000"/>
              </a:spcBef>
              <a:buFont typeface="Arial"/>
              <a:buChar char="–"/>
              <a:defRPr sz="1800" kern="1200">
                <a:solidFill>
                  <a:schemeClr val="bg1"/>
                </a:solidFill>
                <a:latin typeface="gobCL"/>
                <a:ea typeface="+mn-ea"/>
                <a:cs typeface="gobCL"/>
              </a:defRPr>
            </a:lvl2pPr>
            <a:lvl3pPr marL="1143000" indent="-228600" algn="l" defTabSz="457200" rtl="0" eaLnBrk="1" latinLnBrk="0" hangingPunct="1">
              <a:spcBef>
                <a:spcPct val="20000"/>
              </a:spcBef>
              <a:buFont typeface="Arial"/>
              <a:buChar char="•"/>
              <a:defRPr sz="1800" kern="1200">
                <a:solidFill>
                  <a:schemeClr val="bg1"/>
                </a:solidFill>
                <a:latin typeface="gobCL"/>
                <a:ea typeface="+mn-ea"/>
                <a:cs typeface="gobCL"/>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50" b="1" u="sng" dirty="0">
                <a:solidFill>
                  <a:schemeClr val="accent1">
                    <a:lumMod val="75000"/>
                  </a:schemeClr>
                </a:solidFill>
              </a:rPr>
              <a:t>SOURCES</a:t>
            </a:r>
          </a:p>
          <a:p>
            <a:pPr marL="171450" indent="-171450">
              <a:lnSpc>
                <a:spcPct val="150000"/>
              </a:lnSpc>
              <a:buFont typeface="Arial" panose="020B0604020202020204" pitchFamily="34" charset="0"/>
              <a:buChar char="•"/>
            </a:pPr>
            <a:r>
              <a:rPr lang="en-US" sz="1000" b="1" dirty="0" smtClean="0"/>
              <a:t>Piped Gas</a:t>
            </a:r>
            <a:r>
              <a:rPr lang="en-US" sz="1000" dirty="0" smtClean="0"/>
              <a:t>: Argentina</a:t>
            </a:r>
          </a:p>
          <a:p>
            <a:pPr marL="171450" indent="-171450">
              <a:lnSpc>
                <a:spcPct val="150000"/>
              </a:lnSpc>
              <a:buFont typeface="Arial" panose="020B0604020202020204" pitchFamily="34" charset="0"/>
              <a:buChar char="•"/>
            </a:pPr>
            <a:r>
              <a:rPr lang="en-US" sz="1000" b="1" dirty="0" smtClean="0">
                <a:sym typeface="Wingdings" panose="05000000000000000000" pitchFamily="2" charset="2"/>
              </a:rPr>
              <a:t>LNG</a:t>
            </a:r>
            <a:r>
              <a:rPr lang="en-US" sz="1000" dirty="0" smtClean="0">
                <a:sym typeface="Wingdings" panose="05000000000000000000" pitchFamily="2" charset="2"/>
              </a:rPr>
              <a:t>: </a:t>
            </a:r>
          </a:p>
          <a:p>
            <a:pPr>
              <a:lnSpc>
                <a:spcPct val="150000"/>
              </a:lnSpc>
            </a:pPr>
            <a:r>
              <a:rPr lang="en-US" sz="1000" dirty="0" smtClean="0">
                <a:sym typeface="Wingdings" panose="05000000000000000000" pitchFamily="2" charset="2"/>
              </a:rPr>
              <a:t>    Other countries</a:t>
            </a:r>
            <a:endParaRPr lang="en-US" sz="1050" dirty="0"/>
          </a:p>
        </p:txBody>
      </p:sp>
      <p:sp>
        <p:nvSpPr>
          <p:cNvPr id="4" name="3 Rectángulo"/>
          <p:cNvSpPr/>
          <p:nvPr/>
        </p:nvSpPr>
        <p:spPr>
          <a:xfrm>
            <a:off x="6624228" y="4077072"/>
            <a:ext cx="39604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25 CuadroTexto"/>
          <p:cNvSpPr txBox="1"/>
          <p:nvPr/>
        </p:nvSpPr>
        <p:spPr>
          <a:xfrm>
            <a:off x="4283968" y="2462699"/>
            <a:ext cx="540065" cy="246221"/>
          </a:xfrm>
          <a:prstGeom prst="rect">
            <a:avLst/>
          </a:prstGeom>
          <a:noFill/>
        </p:spPr>
        <p:txBody>
          <a:bodyPr wrap="square" rtlCol="0">
            <a:spAutoFit/>
          </a:bodyPr>
          <a:lstStyle/>
          <a:p>
            <a:r>
              <a:rPr lang="es-CL" sz="1000" dirty="0">
                <a:solidFill>
                  <a:schemeClr val="tx1">
                    <a:lumMod val="75000"/>
                    <a:lumOff val="25000"/>
                  </a:schemeClr>
                </a:solidFill>
              </a:rPr>
              <a:t>7</a:t>
            </a:r>
            <a:r>
              <a:rPr lang="es-CL" sz="1000" dirty="0" smtClean="0">
                <a:solidFill>
                  <a:schemeClr val="tx1">
                    <a:lumMod val="75000"/>
                    <a:lumOff val="25000"/>
                  </a:schemeClr>
                </a:solidFill>
              </a:rPr>
              <a:t>8%</a:t>
            </a:r>
            <a:endParaRPr lang="es-ES" sz="1000" dirty="0">
              <a:solidFill>
                <a:schemeClr val="tx1">
                  <a:lumMod val="75000"/>
                  <a:lumOff val="25000"/>
                </a:schemeClr>
              </a:solidFill>
            </a:endParaRPr>
          </a:p>
        </p:txBody>
      </p:sp>
      <p:sp>
        <p:nvSpPr>
          <p:cNvPr id="22" name="25 CuadroTexto"/>
          <p:cNvSpPr txBox="1"/>
          <p:nvPr/>
        </p:nvSpPr>
        <p:spPr>
          <a:xfrm>
            <a:off x="4319967" y="2894747"/>
            <a:ext cx="540065" cy="246221"/>
          </a:xfrm>
          <a:prstGeom prst="rect">
            <a:avLst/>
          </a:prstGeom>
          <a:noFill/>
        </p:spPr>
        <p:txBody>
          <a:bodyPr wrap="square" rtlCol="0">
            <a:spAutoFit/>
          </a:bodyPr>
          <a:lstStyle/>
          <a:p>
            <a:r>
              <a:rPr lang="es-CL" sz="1000" dirty="0" smtClean="0">
                <a:solidFill>
                  <a:schemeClr val="tx1">
                    <a:lumMod val="75000"/>
                    <a:lumOff val="25000"/>
                  </a:schemeClr>
                </a:solidFill>
              </a:rPr>
              <a:t>22%</a:t>
            </a:r>
            <a:endParaRPr lang="es-ES" sz="1000" dirty="0">
              <a:solidFill>
                <a:schemeClr val="tx1">
                  <a:lumMod val="75000"/>
                  <a:lumOff val="25000"/>
                </a:schemeClr>
              </a:solidFill>
            </a:endParaRPr>
          </a:p>
        </p:txBody>
      </p:sp>
      <p:sp>
        <p:nvSpPr>
          <p:cNvPr id="23" name="12 Cerrar llave"/>
          <p:cNvSpPr/>
          <p:nvPr/>
        </p:nvSpPr>
        <p:spPr>
          <a:xfrm>
            <a:off x="4283968" y="2276872"/>
            <a:ext cx="72008" cy="647438"/>
          </a:xfrm>
          <a:prstGeom prst="rightBrac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4" name="12 Cerrar llave"/>
          <p:cNvSpPr/>
          <p:nvPr/>
        </p:nvSpPr>
        <p:spPr>
          <a:xfrm>
            <a:off x="4283968" y="2924944"/>
            <a:ext cx="72008" cy="216024"/>
          </a:xfrm>
          <a:prstGeom prst="rightBrac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Tree>
    <p:extLst>
      <p:ext uri="{BB962C8B-B14F-4D97-AF65-F5344CB8AC3E}">
        <p14:creationId xmlns:p14="http://schemas.microsoft.com/office/powerpoint/2010/main" val="38398602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467544" y="908720"/>
            <a:ext cx="828092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75928" y="6453336"/>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7380312" y="138344"/>
            <a:ext cx="1368152" cy="62636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CHILE</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TextBox 7"/>
          <p:cNvSpPr txBox="1"/>
          <p:nvPr/>
        </p:nvSpPr>
        <p:spPr>
          <a:xfrm>
            <a:off x="1996547" y="297634"/>
            <a:ext cx="5222905"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rgbClr val="4F81BD">
                    <a:lumMod val="50000"/>
                  </a:srgbClr>
                </a:solidFill>
                <a:effectLst/>
                <a:uLnTx/>
                <a:uFillTx/>
                <a:latin typeface="AngsanaUPC" panose="02020603050405020304" pitchFamily="18" charset="-34"/>
                <a:ea typeface="+mn-ea"/>
                <a:cs typeface="AngsanaUPC" panose="02020603050405020304" pitchFamily="18" charset="-34"/>
              </a:rPr>
              <a:t>Oil and Gas Supply and Demand Situation </a:t>
            </a:r>
            <a:endParaRPr kumimoji="0" lang="en-US" sz="3200" b="1" i="0" u="none" strike="noStrike" kern="1200" cap="none" spc="0" normalizeH="0" baseline="0" noProof="0" dirty="0">
              <a:ln>
                <a:noFill/>
              </a:ln>
              <a:solidFill>
                <a:srgbClr val="4F81BD">
                  <a:lumMod val="50000"/>
                </a:srgbClr>
              </a:solidFill>
              <a:effectLst/>
              <a:uLnTx/>
              <a:uFillTx/>
              <a:latin typeface="AngsanaUPC" panose="02020603050405020304" pitchFamily="18" charset="-34"/>
              <a:ea typeface="+mn-ea"/>
              <a:cs typeface="AngsanaUPC" panose="02020603050405020304" pitchFamily="18" charset="-34"/>
            </a:endParaRPr>
          </a:p>
        </p:txBody>
      </p:sp>
      <p:sp>
        <p:nvSpPr>
          <p:cNvPr id="2" name="スライド番号プレースホルダー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0CFCBA-A761-4DC5-9884-E424C35298A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12" name="TextBox 11"/>
          <p:cNvSpPr txBox="1"/>
          <p:nvPr/>
        </p:nvSpPr>
        <p:spPr>
          <a:xfrm>
            <a:off x="2737366" y="6516052"/>
            <a:ext cx="3916457" cy="307777"/>
          </a:xfrm>
          <a:prstGeom prst="rect">
            <a:avLst/>
          </a:prstGeom>
          <a:noFill/>
        </p:spPr>
        <p:txBody>
          <a:bodyPr wrap="none" rtlCol="0">
            <a:spAutoFit/>
          </a:bodyPr>
          <a:lstStyle/>
          <a:p>
            <a:pPr algn="ctr"/>
            <a:r>
              <a:rPr lang="en-US" sz="1400" b="1" dirty="0">
                <a:solidFill>
                  <a:srgbClr val="FF0000"/>
                </a:solidFill>
                <a:latin typeface="AngsanaUPC" panose="02020603050405020304" pitchFamily="18" charset="-34"/>
                <a:cs typeface="AngsanaUPC" panose="02020603050405020304" pitchFamily="18" charset="-34"/>
              </a:rPr>
              <a:t>4th Oil and Gas Security Network Forum, 7-8 March 2018, Tokyo, Japan </a:t>
            </a:r>
          </a:p>
        </p:txBody>
      </p:sp>
      <p:pic>
        <p:nvPicPr>
          <p:cNvPr id="14" name="Picture 13" descr="Complemento-Logo-Gobierno-160x14px.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06400" y="0"/>
            <a:ext cx="2032000" cy="177800"/>
          </a:xfrm>
          <a:prstGeom prst="rect">
            <a:avLst/>
          </a:prstGeom>
        </p:spPr>
      </p:pic>
      <p:graphicFrame>
        <p:nvGraphicFramePr>
          <p:cNvPr id="89" name="88 Tabla"/>
          <p:cNvGraphicFramePr>
            <a:graphicFrameLocks noGrp="1"/>
          </p:cNvGraphicFramePr>
          <p:nvPr>
            <p:extLst>
              <p:ext uri="{D42A27DB-BD31-4B8C-83A1-F6EECF244321}">
                <p14:modId xmlns:p14="http://schemas.microsoft.com/office/powerpoint/2010/main" val="3425187001"/>
              </p:ext>
            </p:extLst>
          </p:nvPr>
        </p:nvGraphicFramePr>
        <p:xfrm>
          <a:off x="2737366" y="1248035"/>
          <a:ext cx="6011098" cy="2108956"/>
        </p:xfrm>
        <a:graphic>
          <a:graphicData uri="http://schemas.openxmlformats.org/drawingml/2006/table">
            <a:tbl>
              <a:tblPr>
                <a:tableStyleId>{3B4B98B0-60AC-42C2-AFA5-B58CD77FA1E5}</a:tableStyleId>
              </a:tblPr>
              <a:tblGrid>
                <a:gridCol w="1258570">
                  <a:extLst>
                    <a:ext uri="{9D8B030D-6E8A-4147-A177-3AD203B41FA5}">
                      <a16:colId xmlns:a16="http://schemas.microsoft.com/office/drawing/2014/main" val="20000"/>
                    </a:ext>
                  </a:extLst>
                </a:gridCol>
                <a:gridCol w="888250">
                  <a:extLst>
                    <a:ext uri="{9D8B030D-6E8A-4147-A177-3AD203B41FA5}">
                      <a16:colId xmlns:a16="http://schemas.microsoft.com/office/drawing/2014/main" val="20001"/>
                    </a:ext>
                  </a:extLst>
                </a:gridCol>
                <a:gridCol w="572486">
                  <a:extLst>
                    <a:ext uri="{9D8B030D-6E8A-4147-A177-3AD203B41FA5}">
                      <a16:colId xmlns:a16="http://schemas.microsoft.com/office/drawing/2014/main" val="20002"/>
                    </a:ext>
                  </a:extLst>
                </a:gridCol>
                <a:gridCol w="3291792">
                  <a:extLst>
                    <a:ext uri="{9D8B030D-6E8A-4147-A177-3AD203B41FA5}">
                      <a16:colId xmlns:a16="http://schemas.microsoft.com/office/drawing/2014/main" val="20003"/>
                    </a:ext>
                  </a:extLst>
                </a:gridCol>
              </a:tblGrid>
              <a:tr h="396000">
                <a:tc>
                  <a:txBody>
                    <a:bodyPr/>
                    <a:lstStyle/>
                    <a:p>
                      <a:pPr marL="72000" algn="ctr" fontAlgn="ctr"/>
                      <a:r>
                        <a:rPr lang="en-CA" sz="1100" b="1" u="none" strike="noStrike" noProof="0" dirty="0" smtClean="0">
                          <a:solidFill>
                            <a:schemeClr val="bg1"/>
                          </a:solidFill>
                          <a:effectLst/>
                          <a:latin typeface="+mn-lt"/>
                          <a:ea typeface="Verdana" panose="020B0604030504040204" pitchFamily="34" charset="0"/>
                          <a:cs typeface="Verdana" panose="020B0604030504040204" pitchFamily="34" charset="0"/>
                        </a:rPr>
                        <a:t>Transnational</a:t>
                      </a:r>
                      <a:r>
                        <a:rPr lang="en-CA" sz="1100" b="1" u="none" strike="noStrike" dirty="0" smtClean="0">
                          <a:solidFill>
                            <a:schemeClr val="bg1"/>
                          </a:solidFill>
                          <a:effectLst/>
                          <a:latin typeface="+mn-lt"/>
                          <a:ea typeface="Verdana" panose="020B0604030504040204" pitchFamily="34" charset="0"/>
                          <a:cs typeface="Verdana" panose="020B0604030504040204" pitchFamily="34" charset="0"/>
                        </a:rPr>
                        <a:t> </a:t>
                      </a:r>
                    </a:p>
                    <a:p>
                      <a:pPr marL="72000" algn="ctr" fontAlgn="ctr"/>
                      <a:r>
                        <a:rPr lang="en-CA" sz="1100" b="1" u="none" strike="noStrike" dirty="0" smtClean="0">
                          <a:solidFill>
                            <a:schemeClr val="bg1"/>
                          </a:solidFill>
                          <a:effectLst/>
                          <a:latin typeface="+mn-lt"/>
                          <a:ea typeface="Verdana" panose="020B0604030504040204" pitchFamily="34" charset="0"/>
                          <a:cs typeface="Verdana" panose="020B0604030504040204" pitchFamily="34" charset="0"/>
                        </a:rPr>
                        <a:t>Gas Pipeline</a:t>
                      </a:r>
                      <a:endParaRPr lang="en-CA" sz="1100" b="1" i="0" u="none" strike="noStrike" dirty="0">
                        <a:solidFill>
                          <a:schemeClr val="bg1"/>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CA" sz="1100" b="1" u="none" strike="noStrike" noProof="0" dirty="0" smtClean="0">
                          <a:solidFill>
                            <a:schemeClr val="bg1"/>
                          </a:solidFill>
                          <a:effectLst/>
                          <a:latin typeface="+mn-lt"/>
                          <a:ea typeface="Verdana" panose="020B0604030504040204" pitchFamily="34" charset="0"/>
                          <a:cs typeface="Verdana" panose="020B0604030504040204" pitchFamily="34" charset="0"/>
                        </a:rPr>
                        <a:t>Capacity</a:t>
                      </a:r>
                      <a:r>
                        <a:rPr lang="en-CA" sz="1100" b="1" u="none" strike="noStrike" dirty="0" smtClean="0">
                          <a:solidFill>
                            <a:schemeClr val="bg1"/>
                          </a:solidFill>
                          <a:effectLst/>
                          <a:latin typeface="+mn-lt"/>
                          <a:ea typeface="Verdana" panose="020B0604030504040204" pitchFamily="34" charset="0"/>
                          <a:cs typeface="Verdana" panose="020B0604030504040204" pitchFamily="34" charset="0"/>
                        </a:rPr>
                        <a:t/>
                      </a:r>
                      <a:br>
                        <a:rPr lang="en-CA" sz="1100" b="1" u="none" strike="noStrike" dirty="0" smtClean="0">
                          <a:solidFill>
                            <a:schemeClr val="bg1"/>
                          </a:solidFill>
                          <a:effectLst/>
                          <a:latin typeface="+mn-lt"/>
                          <a:ea typeface="Verdana" panose="020B0604030504040204" pitchFamily="34" charset="0"/>
                          <a:cs typeface="Verdana" panose="020B0604030504040204" pitchFamily="34" charset="0"/>
                        </a:rPr>
                      </a:br>
                      <a:r>
                        <a:rPr lang="en-CA" sz="1100" b="1" u="none" strike="noStrike" dirty="0" smtClean="0">
                          <a:solidFill>
                            <a:schemeClr val="bg1"/>
                          </a:solidFill>
                          <a:effectLst/>
                          <a:latin typeface="+mn-lt"/>
                          <a:ea typeface="Verdana" panose="020B0604030504040204" pitchFamily="34" charset="0"/>
                          <a:cs typeface="Verdana" panose="020B0604030504040204" pitchFamily="34" charset="0"/>
                        </a:rPr>
                        <a:t>[mcm/d]</a:t>
                      </a:r>
                      <a:endParaRPr lang="en-CA" sz="1100" b="1" i="0" u="none" strike="noStrike" dirty="0">
                        <a:solidFill>
                          <a:schemeClr val="bg1"/>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CA" sz="1100" b="1" u="none" strike="noStrike" noProof="0" dirty="0" smtClean="0">
                          <a:solidFill>
                            <a:schemeClr val="bg1"/>
                          </a:solidFill>
                          <a:effectLst/>
                          <a:latin typeface="+mn-lt"/>
                          <a:ea typeface="Verdana" panose="020B0604030504040204" pitchFamily="34" charset="0"/>
                          <a:cs typeface="Verdana" panose="020B0604030504040204" pitchFamily="34" charset="0"/>
                        </a:rPr>
                        <a:t>Length</a:t>
                      </a:r>
                      <a:r>
                        <a:rPr lang="en-CA" sz="1100" b="1" u="none" strike="noStrike" dirty="0" smtClean="0">
                          <a:solidFill>
                            <a:schemeClr val="bg1"/>
                          </a:solidFill>
                          <a:effectLst/>
                          <a:latin typeface="+mn-lt"/>
                          <a:ea typeface="Verdana" panose="020B0604030504040204" pitchFamily="34" charset="0"/>
                          <a:cs typeface="Verdana" panose="020B0604030504040204" pitchFamily="34" charset="0"/>
                        </a:rPr>
                        <a:t/>
                      </a:r>
                      <a:br>
                        <a:rPr lang="en-CA" sz="1100" b="1" u="none" strike="noStrike" dirty="0" smtClean="0">
                          <a:solidFill>
                            <a:schemeClr val="bg1"/>
                          </a:solidFill>
                          <a:effectLst/>
                          <a:latin typeface="+mn-lt"/>
                          <a:ea typeface="Verdana" panose="020B0604030504040204" pitchFamily="34" charset="0"/>
                          <a:cs typeface="Verdana" panose="020B0604030504040204" pitchFamily="34" charset="0"/>
                        </a:rPr>
                      </a:br>
                      <a:r>
                        <a:rPr lang="en-CA" sz="1100" b="1" u="none" strike="noStrike" dirty="0" smtClean="0">
                          <a:solidFill>
                            <a:schemeClr val="bg1"/>
                          </a:solidFill>
                          <a:effectLst/>
                          <a:latin typeface="+mn-lt"/>
                          <a:ea typeface="Verdana" panose="020B0604030504040204" pitchFamily="34" charset="0"/>
                          <a:cs typeface="Verdana" panose="020B0604030504040204" pitchFamily="34" charset="0"/>
                        </a:rPr>
                        <a:t>[km]</a:t>
                      </a:r>
                      <a:endParaRPr lang="en-CA" sz="1100" b="1" i="0" u="none" strike="noStrike" dirty="0">
                        <a:solidFill>
                          <a:schemeClr val="bg1"/>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CA" sz="1100" b="1" i="0" u="none" strike="noStrike" noProof="0" dirty="0" smtClean="0">
                          <a:solidFill>
                            <a:schemeClr val="bg1"/>
                          </a:solidFill>
                          <a:effectLst/>
                          <a:latin typeface="+mn-lt"/>
                          <a:ea typeface="Verdana" panose="020B0604030504040204" pitchFamily="34" charset="0"/>
                          <a:cs typeface="Verdana" panose="020B0604030504040204" pitchFamily="34" charset="0"/>
                        </a:rPr>
                        <a:t>Operation</a:t>
                      </a:r>
                      <a:r>
                        <a:rPr lang="en-CA" sz="1100" b="1" i="0" u="none" strike="noStrike" dirty="0" smtClean="0">
                          <a:solidFill>
                            <a:schemeClr val="bg1"/>
                          </a:solidFill>
                          <a:effectLst/>
                          <a:latin typeface="+mn-lt"/>
                          <a:ea typeface="Verdana" panose="020B0604030504040204" pitchFamily="34" charset="0"/>
                          <a:cs typeface="Verdana" panose="020B0604030504040204" pitchFamily="34" charset="0"/>
                        </a:rPr>
                        <a:t> Status for Gas Imports/Exports</a:t>
                      </a:r>
                      <a:endParaRPr lang="en-CA" sz="1100" b="1" i="0" u="none" strike="noStrike" dirty="0">
                        <a:solidFill>
                          <a:schemeClr val="bg1"/>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00"/>
                  </a:ext>
                </a:extLst>
              </a:tr>
              <a:tr h="288032">
                <a:tc>
                  <a:txBody>
                    <a:bodyPr/>
                    <a:lstStyle/>
                    <a:p>
                      <a:pPr marL="72000" algn="l" fontAlgn="ctr"/>
                      <a:r>
                        <a:rPr lang="en-CA" sz="1100" u="none" strike="noStrike" dirty="0" err="1" smtClean="0">
                          <a:solidFill>
                            <a:schemeClr val="tx1">
                              <a:lumMod val="85000"/>
                              <a:lumOff val="15000"/>
                            </a:schemeClr>
                          </a:solidFill>
                          <a:effectLst/>
                          <a:latin typeface="+mn-lt"/>
                          <a:ea typeface="Verdana" panose="020B0604030504040204" pitchFamily="34" charset="0"/>
                          <a:cs typeface="Verdana" panose="020B0604030504040204" pitchFamily="34" charset="0"/>
                        </a:rPr>
                        <a:t>Norandino</a:t>
                      </a:r>
                      <a:endParaRPr lang="en-CA" sz="1100" b="0" i="0" u="none" strike="noStrike"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F1F8"/>
                    </a:solidFill>
                  </a:tcPr>
                </a:tc>
                <a:tc>
                  <a:txBody>
                    <a:bodyPr/>
                    <a:lstStyle/>
                    <a:p>
                      <a:pPr algn="ctr" fontAlgn="ctr"/>
                      <a:r>
                        <a:rPr lang="en-CA" sz="1100" u="none" strike="noStrike"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7.8</a:t>
                      </a:r>
                      <a:endParaRPr lang="en-CA" sz="1100" b="0" i="0" u="none" strike="noStrike"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F1F8"/>
                    </a:solidFill>
                  </a:tcPr>
                </a:tc>
                <a:tc>
                  <a:txBody>
                    <a:bodyPr/>
                    <a:lstStyle/>
                    <a:p>
                      <a:pPr algn="ctr" fontAlgn="ctr"/>
                      <a:r>
                        <a:rPr lang="en-CA" sz="1100" u="none" strike="noStrike"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1056</a:t>
                      </a:r>
                      <a:endParaRPr lang="en-CA" sz="1100" b="0" i="0" u="none" strike="noStrike"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F1F8"/>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CA" sz="1100" b="0" i="0" u="none" strike="noStrike" kern="1200"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Operational since</a:t>
                      </a:r>
                      <a:r>
                        <a:rPr lang="en-CA" sz="1100" b="0" i="0" u="none" strike="noStrike" kern="1200" baseline="0"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 </a:t>
                      </a:r>
                      <a:r>
                        <a:rPr lang="en-CA" sz="1100" b="0" i="0" u="none" strike="noStrike"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2016</a:t>
                      </a:r>
                      <a:r>
                        <a:rPr lang="en-CA" sz="1100" b="0" i="0" u="none" strike="noStrike" kern="1200"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 solely </a:t>
                      </a:r>
                      <a:r>
                        <a:rPr lang="en-CA" sz="1100" b="0" i="0" u="none" strike="noStrike"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for exports to Argentina</a:t>
                      </a:r>
                      <a:endParaRPr lang="en-CA" sz="1100" b="0" i="0" u="none" strike="noStrike"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F1F8"/>
                    </a:solidFill>
                  </a:tcPr>
                </a:tc>
                <a:extLst>
                  <a:ext uri="{0D108BD9-81ED-4DB2-BD59-A6C34878D82A}">
                    <a16:rowId xmlns:a16="http://schemas.microsoft.com/office/drawing/2014/main" val="10001"/>
                  </a:ext>
                </a:extLst>
              </a:tr>
              <a:tr h="288032">
                <a:tc>
                  <a:txBody>
                    <a:bodyPr/>
                    <a:lstStyle/>
                    <a:p>
                      <a:pPr marL="72000" algn="l" fontAlgn="ctr"/>
                      <a:r>
                        <a:rPr lang="en-CA" sz="1100" u="none" strike="noStrike" dirty="0" err="1" smtClean="0">
                          <a:solidFill>
                            <a:schemeClr val="tx1">
                              <a:lumMod val="85000"/>
                              <a:lumOff val="15000"/>
                            </a:schemeClr>
                          </a:solidFill>
                          <a:effectLst/>
                          <a:latin typeface="+mn-lt"/>
                          <a:ea typeface="Verdana" panose="020B0604030504040204" pitchFamily="34" charset="0"/>
                          <a:cs typeface="Verdana" panose="020B0604030504040204" pitchFamily="34" charset="0"/>
                        </a:rPr>
                        <a:t>GasAndes</a:t>
                      </a:r>
                      <a:endParaRPr lang="en-CA" sz="1100" b="0" i="0" u="none" strike="noStrike"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CA" sz="1100" u="none" strike="noStrike"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10.8</a:t>
                      </a:r>
                      <a:endParaRPr lang="en-CA" sz="1100" b="0" i="0" u="none" strike="noStrike"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CA" sz="1100" u="none" strike="noStrike"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541</a:t>
                      </a:r>
                      <a:endParaRPr lang="en-CA" sz="1100" b="0" i="0" u="none" strike="noStrike"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CA" sz="1100" b="0" i="0" u="none" strike="noStrike" kern="1200"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Operational as at 2017 exclusively </a:t>
                      </a:r>
                      <a:r>
                        <a:rPr lang="en-CA" sz="1100" b="0" i="0" u="none" strike="noStrike"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for exports</a:t>
                      </a:r>
                      <a:r>
                        <a:rPr lang="en-CA" sz="1100" b="0" i="0" u="none" strike="noStrike" baseline="0"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 </a:t>
                      </a:r>
                      <a:r>
                        <a:rPr lang="en-CA" sz="1100" b="0" i="0" u="none" strike="noStrike"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to Argentina</a:t>
                      </a:r>
                      <a:endParaRPr lang="en-CA" sz="1100" b="0" i="0" u="none" strike="noStrike"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60040">
                <a:tc>
                  <a:txBody>
                    <a:bodyPr/>
                    <a:lstStyle/>
                    <a:p>
                      <a:pPr marL="72000" algn="l" fontAlgn="ctr"/>
                      <a:r>
                        <a:rPr lang="en-CA" sz="1100" u="none" strike="noStrike"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Gas </a:t>
                      </a:r>
                      <a:r>
                        <a:rPr lang="en-CA" sz="1100" u="none" strike="noStrike" dirty="0" err="1" smtClean="0">
                          <a:solidFill>
                            <a:schemeClr val="tx1">
                              <a:lumMod val="85000"/>
                              <a:lumOff val="15000"/>
                            </a:schemeClr>
                          </a:solidFill>
                          <a:effectLst/>
                          <a:latin typeface="+mn-lt"/>
                          <a:ea typeface="Verdana" panose="020B0604030504040204" pitchFamily="34" charset="0"/>
                          <a:cs typeface="Verdana" panose="020B0604030504040204" pitchFamily="34" charset="0"/>
                        </a:rPr>
                        <a:t>Pacífico</a:t>
                      </a:r>
                      <a:endParaRPr lang="en-CA" sz="1100" b="0" i="0" u="none" strike="noStrike"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F1F8"/>
                    </a:solidFill>
                  </a:tcPr>
                </a:tc>
                <a:tc>
                  <a:txBody>
                    <a:bodyPr/>
                    <a:lstStyle/>
                    <a:p>
                      <a:pPr algn="ctr" fontAlgn="ctr"/>
                      <a:r>
                        <a:rPr lang="en-CA" sz="1100" u="none" strike="noStrike"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6.0</a:t>
                      </a:r>
                      <a:endParaRPr lang="en-CA" sz="1100" b="0" i="0" u="none" strike="noStrike"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F1F8"/>
                    </a:solidFill>
                  </a:tcPr>
                </a:tc>
                <a:tc>
                  <a:txBody>
                    <a:bodyPr/>
                    <a:lstStyle/>
                    <a:p>
                      <a:pPr algn="ctr" fontAlgn="ctr"/>
                      <a:r>
                        <a:rPr lang="en-CA" sz="1100" u="none" strike="noStrike"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674</a:t>
                      </a:r>
                      <a:endParaRPr lang="en-CA" sz="1100" b="0" i="0" u="none" strike="noStrike"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F1F8"/>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CA" sz="1100" b="0" i="0" u="none" strike="noStrike" kern="1200" noProof="0"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Sporadic operation for minimum </a:t>
                      </a:r>
                      <a:r>
                        <a:rPr lang="en-CA" sz="1100" b="0" i="0" u="none" strike="noStrike" noProof="0"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quantities imported from Argentina and </a:t>
                      </a:r>
                      <a:r>
                        <a:rPr lang="en-CA" sz="1100" b="0" i="0" u="none" strike="noStrike" baseline="0" noProof="0"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for </a:t>
                      </a:r>
                      <a:r>
                        <a:rPr lang="en-CA" sz="1100" b="0" i="0" u="none" strike="noStrike" noProof="0"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the last swap</a:t>
                      </a:r>
                      <a:endParaRPr lang="en-CA" sz="1100" b="0" i="0" u="none" strike="noStrike"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F1F8"/>
                    </a:solidFill>
                  </a:tcPr>
                </a:tc>
                <a:extLst>
                  <a:ext uri="{0D108BD9-81ED-4DB2-BD59-A6C34878D82A}">
                    <a16:rowId xmlns:a16="http://schemas.microsoft.com/office/drawing/2014/main" val="10003"/>
                  </a:ext>
                </a:extLst>
              </a:tr>
              <a:tr h="360040">
                <a:tc>
                  <a:txBody>
                    <a:bodyPr/>
                    <a:lstStyle/>
                    <a:p>
                      <a:pPr marL="72000" algn="l" fontAlgn="ctr"/>
                      <a:r>
                        <a:rPr lang="en-CA" sz="1100" b="0" i="0" u="none" strike="noStrike" dirty="0" err="1" smtClean="0">
                          <a:solidFill>
                            <a:schemeClr val="tx1">
                              <a:lumMod val="85000"/>
                              <a:lumOff val="15000"/>
                            </a:schemeClr>
                          </a:solidFill>
                          <a:effectLst/>
                          <a:latin typeface="+mn-lt"/>
                          <a:ea typeface="Verdana" panose="020B0604030504040204" pitchFamily="34" charset="0"/>
                          <a:cs typeface="Verdana" panose="020B0604030504040204" pitchFamily="34" charset="0"/>
                        </a:rPr>
                        <a:t>Cóndor-Posesión</a:t>
                      </a:r>
                      <a:r>
                        <a:rPr lang="en-CA" sz="1100" b="0" i="0" u="none" strike="noStrike"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 </a:t>
                      </a:r>
                      <a:endParaRPr lang="en-CA" sz="1100" b="0" i="0" u="none" strike="noStrike"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CA" sz="1100" b="0" i="0" u="none" strike="noStrike"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2.0</a:t>
                      </a:r>
                      <a:endParaRPr lang="en-CA" sz="1100" b="0" i="0" u="none" strike="noStrike"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CA" sz="1100" b="0" i="0" u="none" strike="noStrike"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9</a:t>
                      </a:r>
                      <a:endParaRPr lang="en-CA" sz="1100" b="0" i="0" u="none" strike="noStrike"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CA" sz="1100" b="0" i="0" u="none" strike="noStrike" kern="1200" noProof="0"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Sporadic operation for </a:t>
                      </a:r>
                      <a:r>
                        <a:rPr lang="en-CA" sz="1100" b="0" i="0" u="none" strike="noStrike" noProof="0"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imports from Argentina</a:t>
                      </a:r>
                      <a:endParaRPr lang="en-CA" sz="1100" b="0" i="0" u="none" strike="noStrike"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360040">
                <a:tc>
                  <a:txBody>
                    <a:bodyPr/>
                    <a:lstStyle/>
                    <a:p>
                      <a:pPr marL="72000" algn="l" fontAlgn="ctr"/>
                      <a:r>
                        <a:rPr lang="en-CA" sz="1100" b="0" i="0" u="none" strike="noStrike" dirty="0" err="1" smtClean="0">
                          <a:solidFill>
                            <a:schemeClr val="tx1">
                              <a:lumMod val="85000"/>
                              <a:lumOff val="15000"/>
                            </a:schemeClr>
                          </a:solidFill>
                          <a:effectLst/>
                          <a:latin typeface="+mn-lt"/>
                          <a:ea typeface="Verdana" panose="020B0604030504040204" pitchFamily="34" charset="0"/>
                          <a:cs typeface="Verdana" panose="020B0604030504040204" pitchFamily="34" charset="0"/>
                        </a:rPr>
                        <a:t>Cóndor-Posesión</a:t>
                      </a:r>
                      <a:r>
                        <a:rPr lang="en-CA" sz="1100" b="0" i="0" u="none" strike="noStrike"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 2</a:t>
                      </a:r>
                      <a:endParaRPr lang="en-CA" sz="1100" b="0" i="0" u="none" strike="noStrike"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F1F8"/>
                    </a:solidFill>
                  </a:tcPr>
                </a:tc>
                <a:tc>
                  <a:txBody>
                    <a:bodyPr/>
                    <a:lstStyle/>
                    <a:p>
                      <a:pPr algn="ctr" fontAlgn="ctr"/>
                      <a:r>
                        <a:rPr lang="en-CA" sz="1100" b="0" i="0" u="none" strike="noStrike"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2.5</a:t>
                      </a:r>
                      <a:endParaRPr lang="en-CA" sz="1100" b="0" i="0" u="none" strike="noStrike"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F1F8"/>
                    </a:solidFill>
                  </a:tcPr>
                </a:tc>
                <a:tc>
                  <a:txBody>
                    <a:bodyPr/>
                    <a:lstStyle/>
                    <a:p>
                      <a:pPr algn="ctr" fontAlgn="ctr"/>
                      <a:r>
                        <a:rPr lang="en-CA" sz="1100" b="0" i="0" u="none" strike="noStrike"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9</a:t>
                      </a:r>
                      <a:endParaRPr lang="en-CA" sz="1100" b="0" i="0" u="none" strike="noStrike"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F1F8"/>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CA" sz="1100" b="0" i="0" u="none" strike="noStrike" kern="1200" noProof="0"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Sporadic operation for </a:t>
                      </a:r>
                      <a:r>
                        <a:rPr lang="en-CA" sz="1100" b="0" i="0" u="none" strike="noStrike" noProof="0"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imports from Argentina</a:t>
                      </a:r>
                      <a:endParaRPr lang="en-CA" sz="1100" b="0" i="0" u="none" strike="noStrike" dirty="0" smtClean="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F1F8"/>
                    </a:solidFill>
                  </a:tcPr>
                </a:tc>
                <a:extLst>
                  <a:ext uri="{0D108BD9-81ED-4DB2-BD59-A6C34878D82A}">
                    <a16:rowId xmlns:a16="http://schemas.microsoft.com/office/drawing/2014/main" val="10005"/>
                  </a:ext>
                </a:extLst>
              </a:tr>
            </a:tbl>
          </a:graphicData>
        </a:graphic>
      </p:graphicFrame>
      <p:sp>
        <p:nvSpPr>
          <p:cNvPr id="95" name="Content Placeholder 12"/>
          <p:cNvSpPr txBox="1">
            <a:spLocks/>
          </p:cNvSpPr>
          <p:nvPr/>
        </p:nvSpPr>
        <p:spPr>
          <a:xfrm>
            <a:off x="2756044" y="3331102"/>
            <a:ext cx="5472608" cy="372364"/>
          </a:xfrm>
          <a:prstGeom prst="rect">
            <a:avLst/>
          </a:prstGeom>
        </p:spPr>
        <p:txBody>
          <a:bodyPr vert="horz" lIns="91440" tIns="45720" rIns="91440" bIns="45720" rtlCol="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500" kern="1200" baseline="0">
                <a:solidFill>
                  <a:schemeClr val="tx1">
                    <a:lumMod val="75000"/>
                    <a:lumOff val="25000"/>
                  </a:schemeClr>
                </a:solidFill>
                <a:latin typeface="Verdana"/>
                <a:ea typeface="+mn-ea"/>
                <a:cs typeface="Verdana"/>
              </a:defRPr>
            </a:lvl1pPr>
            <a:lvl2pPr marL="742950" indent="-285750" algn="l" defTabSz="457200" rtl="0" eaLnBrk="1" latinLnBrk="0" hangingPunct="1">
              <a:spcBef>
                <a:spcPct val="20000"/>
              </a:spcBef>
              <a:buFont typeface="Arial"/>
              <a:buChar char="–"/>
              <a:defRPr sz="1800" kern="1200">
                <a:solidFill>
                  <a:schemeClr val="bg1"/>
                </a:solidFill>
                <a:latin typeface="gobCL"/>
                <a:ea typeface="+mn-ea"/>
                <a:cs typeface="gobCL"/>
              </a:defRPr>
            </a:lvl2pPr>
            <a:lvl3pPr marL="1143000" indent="-228600" algn="l" defTabSz="457200" rtl="0" eaLnBrk="1" latinLnBrk="0" hangingPunct="1">
              <a:spcBef>
                <a:spcPct val="20000"/>
              </a:spcBef>
              <a:buFont typeface="Arial"/>
              <a:buChar char="•"/>
              <a:defRPr sz="1800" kern="1200">
                <a:solidFill>
                  <a:schemeClr val="bg1"/>
                </a:solidFill>
                <a:latin typeface="gobCL"/>
                <a:ea typeface="+mn-ea"/>
                <a:cs typeface="gobCL"/>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1450" indent="-171450">
              <a:lnSpc>
                <a:spcPct val="150000"/>
              </a:lnSpc>
              <a:buFont typeface="Arial" panose="020B0604020202020204" pitchFamily="34" charset="0"/>
              <a:buChar char="•"/>
            </a:pPr>
            <a:r>
              <a:rPr lang="en-US" sz="1050" dirty="0" smtClean="0"/>
              <a:t>To </a:t>
            </a:r>
            <a:r>
              <a:rPr lang="en-US" sz="1050" dirty="0"/>
              <a:t>date there are </a:t>
            </a:r>
            <a:r>
              <a:rPr lang="en-US" sz="1050" dirty="0" smtClean="0"/>
              <a:t>no transnational pipeline projects</a:t>
            </a:r>
            <a:r>
              <a:rPr lang="en-US" sz="1050" dirty="0"/>
              <a:t>.</a:t>
            </a:r>
            <a:endParaRPr lang="en-US" sz="1050" dirty="0" smtClean="0">
              <a:sym typeface="Wingdings" panose="05000000000000000000" pitchFamily="2" charset="2"/>
            </a:endParaRPr>
          </a:p>
          <a:p>
            <a:pPr marL="285750" indent="-285750">
              <a:lnSpc>
                <a:spcPct val="150000"/>
              </a:lnSpc>
              <a:buFont typeface="Arial" panose="020B0604020202020204" pitchFamily="34" charset="0"/>
              <a:buChar char="•"/>
            </a:pPr>
            <a:endParaRPr lang="en-US" sz="1050" dirty="0" smtClean="0">
              <a:sym typeface="Wingdings" panose="05000000000000000000" pitchFamily="2" charset="2"/>
            </a:endParaRPr>
          </a:p>
          <a:p>
            <a:pPr marL="285750" indent="-285750">
              <a:lnSpc>
                <a:spcPct val="150000"/>
              </a:lnSpc>
              <a:buFont typeface="Arial" panose="020B0604020202020204" pitchFamily="34" charset="0"/>
              <a:buChar char="•"/>
            </a:pPr>
            <a:endParaRPr lang="en-US" sz="1050" dirty="0" smtClean="0">
              <a:sym typeface="Wingdings" panose="05000000000000000000" pitchFamily="2" charset="2"/>
            </a:endParaRPr>
          </a:p>
          <a:p>
            <a:pPr marL="285750" indent="-285750">
              <a:lnSpc>
                <a:spcPct val="150000"/>
              </a:lnSpc>
              <a:buFont typeface="Arial" panose="020B0604020202020204" pitchFamily="34" charset="0"/>
              <a:buChar char="•"/>
            </a:pPr>
            <a:endParaRPr lang="en-US" sz="1050" dirty="0"/>
          </a:p>
        </p:txBody>
      </p:sp>
      <p:graphicFrame>
        <p:nvGraphicFramePr>
          <p:cNvPr id="3" name="2 Tabla"/>
          <p:cNvGraphicFramePr>
            <a:graphicFrameLocks noGrp="1"/>
          </p:cNvGraphicFramePr>
          <p:nvPr>
            <p:extLst>
              <p:ext uri="{D42A27DB-BD31-4B8C-83A1-F6EECF244321}">
                <p14:modId xmlns:p14="http://schemas.microsoft.com/office/powerpoint/2010/main" val="1643925226"/>
              </p:ext>
            </p:extLst>
          </p:nvPr>
        </p:nvGraphicFramePr>
        <p:xfrm>
          <a:off x="2737366" y="3922521"/>
          <a:ext cx="6010425" cy="1836000"/>
        </p:xfrm>
        <a:graphic>
          <a:graphicData uri="http://schemas.openxmlformats.org/drawingml/2006/table">
            <a:tbl>
              <a:tblPr>
                <a:tableStyleId>{5C22544A-7EE6-4342-B048-85BDC9FD1C3A}</a:tableStyleId>
              </a:tblPr>
              <a:tblGrid>
                <a:gridCol w="912585">
                  <a:extLst>
                    <a:ext uri="{9D8B030D-6E8A-4147-A177-3AD203B41FA5}">
                      <a16:colId xmlns:a16="http://schemas.microsoft.com/office/drawing/2014/main" val="20000"/>
                    </a:ext>
                  </a:extLst>
                </a:gridCol>
                <a:gridCol w="2164523">
                  <a:extLst>
                    <a:ext uri="{9D8B030D-6E8A-4147-A177-3AD203B41FA5}">
                      <a16:colId xmlns:a16="http://schemas.microsoft.com/office/drawing/2014/main" val="20001"/>
                    </a:ext>
                  </a:extLst>
                </a:gridCol>
                <a:gridCol w="1717455">
                  <a:extLst>
                    <a:ext uri="{9D8B030D-6E8A-4147-A177-3AD203B41FA5}">
                      <a16:colId xmlns:a16="http://schemas.microsoft.com/office/drawing/2014/main" val="20002"/>
                    </a:ext>
                  </a:extLst>
                </a:gridCol>
                <a:gridCol w="1215862">
                  <a:extLst>
                    <a:ext uri="{9D8B030D-6E8A-4147-A177-3AD203B41FA5}">
                      <a16:colId xmlns:a16="http://schemas.microsoft.com/office/drawing/2014/main" val="20003"/>
                    </a:ext>
                  </a:extLst>
                </a:gridCol>
              </a:tblGrid>
              <a:tr h="396000">
                <a:tc>
                  <a:txBody>
                    <a:bodyPr/>
                    <a:lstStyle/>
                    <a:p>
                      <a:pPr algn="ctr" fontAlgn="ctr"/>
                      <a:r>
                        <a:rPr lang="es-CL" sz="1100" b="1" i="0" u="none" strike="noStrike" dirty="0" smtClean="0">
                          <a:solidFill>
                            <a:schemeClr val="bg1"/>
                          </a:solidFill>
                          <a:effectLst/>
                          <a:latin typeface="+mn-lt"/>
                        </a:rPr>
                        <a:t>Status</a:t>
                      </a:r>
                      <a:endParaRPr lang="es-ES" sz="1100" b="1" i="0" u="none" strike="noStrike" dirty="0">
                        <a:solidFill>
                          <a:schemeClr val="bg1"/>
                        </a:solidFill>
                        <a:effectLst/>
                        <a:latin typeface="+mn-lt"/>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accent1"/>
                    </a:solidFill>
                  </a:tcPr>
                </a:tc>
                <a:tc>
                  <a:txBody>
                    <a:bodyPr/>
                    <a:lstStyle/>
                    <a:p>
                      <a:pPr algn="ctr" fontAlgn="ctr"/>
                      <a:r>
                        <a:rPr lang="es-ES" sz="1100" b="1" u="none" strike="noStrike" dirty="0">
                          <a:solidFill>
                            <a:schemeClr val="bg1"/>
                          </a:solidFill>
                          <a:effectLst/>
                          <a:latin typeface="+mn-lt"/>
                        </a:rPr>
                        <a:t>Terminal</a:t>
                      </a:r>
                      <a:endParaRPr lang="es-ES" sz="1100" b="1" i="0" u="none" strike="noStrike" dirty="0">
                        <a:solidFill>
                          <a:schemeClr val="bg1"/>
                        </a:solidFill>
                        <a:effectLst/>
                        <a:latin typeface="+mn-lt"/>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accent1"/>
                    </a:solidFill>
                  </a:tcPr>
                </a:tc>
                <a:tc>
                  <a:txBody>
                    <a:bodyPr/>
                    <a:lstStyle/>
                    <a:p>
                      <a:pPr algn="ctr" fontAlgn="ctr"/>
                      <a:r>
                        <a:rPr lang="es-ES" sz="1100" b="1" u="none" strike="noStrike" dirty="0">
                          <a:solidFill>
                            <a:schemeClr val="bg1"/>
                          </a:solidFill>
                          <a:effectLst/>
                          <a:latin typeface="+mn-lt"/>
                        </a:rPr>
                        <a:t>Regasification </a:t>
                      </a:r>
                      <a:r>
                        <a:rPr lang="es-ES" sz="1100" b="1" u="none" strike="noStrike" dirty="0" smtClean="0">
                          <a:solidFill>
                            <a:schemeClr val="bg1"/>
                          </a:solidFill>
                          <a:effectLst/>
                          <a:latin typeface="+mn-lt"/>
                        </a:rPr>
                        <a:t>Capacity</a:t>
                      </a:r>
                    </a:p>
                    <a:p>
                      <a:pPr marL="0" marR="0" indent="0" algn="ctr" defTabSz="914400" rtl="0" eaLnBrk="1" fontAlgn="ctr" latinLnBrk="0" hangingPunct="1">
                        <a:lnSpc>
                          <a:spcPct val="100000"/>
                        </a:lnSpc>
                        <a:spcBef>
                          <a:spcPts val="0"/>
                        </a:spcBef>
                        <a:spcAft>
                          <a:spcPts val="0"/>
                        </a:spcAft>
                        <a:buClrTx/>
                        <a:buSzTx/>
                        <a:buFontTx/>
                        <a:buNone/>
                        <a:tabLst/>
                        <a:defRPr/>
                      </a:pPr>
                      <a:r>
                        <a:rPr lang="es-CL" sz="1100" b="1" i="0" u="none" strike="noStrike" dirty="0" smtClean="0">
                          <a:solidFill>
                            <a:schemeClr val="bg1"/>
                          </a:solidFill>
                          <a:effectLst/>
                          <a:latin typeface="+mn-lt"/>
                        </a:rPr>
                        <a:t>[</a:t>
                      </a:r>
                      <a:r>
                        <a:rPr lang="es-ES" sz="1100" b="1" i="0" u="none" strike="noStrike" dirty="0" smtClean="0">
                          <a:solidFill>
                            <a:schemeClr val="bg1"/>
                          </a:solidFill>
                          <a:effectLst/>
                          <a:latin typeface="+mn-lt"/>
                        </a:rPr>
                        <a:t>mcm</a:t>
                      </a:r>
                      <a:r>
                        <a:rPr lang="es-ES" sz="1100" b="1" u="none" strike="noStrike" dirty="0" smtClean="0">
                          <a:solidFill>
                            <a:schemeClr val="bg1"/>
                          </a:solidFill>
                          <a:effectLst/>
                          <a:latin typeface="+mn-lt"/>
                        </a:rPr>
                        <a:t>/d</a:t>
                      </a:r>
                      <a:r>
                        <a:rPr lang="es-ES" sz="1100" b="1" i="0" u="none" strike="noStrike" dirty="0">
                          <a:solidFill>
                            <a:schemeClr val="bg1"/>
                          </a:solidFill>
                          <a:effectLst/>
                          <a:latin typeface="+mn-lt"/>
                        </a:rPr>
                        <a:t>]</a:t>
                      </a:r>
                      <a:endParaRPr lang="es-ES" sz="1100" b="1" i="0" u="none" strike="noStrike" dirty="0" smtClean="0">
                        <a:solidFill>
                          <a:schemeClr val="bg1"/>
                        </a:solidFill>
                        <a:effectLst/>
                        <a:latin typeface="+mn-lt"/>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accent1"/>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s-CL" sz="1100" b="1" i="0" u="none" strike="noStrike" dirty="0" smtClean="0">
                          <a:solidFill>
                            <a:schemeClr val="bg1"/>
                          </a:solidFill>
                          <a:effectLst/>
                          <a:latin typeface="+mn-lt"/>
                        </a:rPr>
                        <a:t>Date of Operation</a:t>
                      </a:r>
                      <a:endParaRPr lang="es-ES" sz="1100" b="1" i="0" u="none" strike="noStrike" dirty="0" smtClean="0">
                        <a:solidFill>
                          <a:schemeClr val="bg1"/>
                        </a:solidFill>
                        <a:effectLst/>
                        <a:latin typeface="+mn-lt"/>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288000">
                <a:tc rowSpan="2">
                  <a:txBody>
                    <a:bodyPr/>
                    <a:lstStyle/>
                    <a:p>
                      <a:pPr marL="72000" algn="l" defTabSz="914400" rtl="0" eaLnBrk="1" fontAlgn="ctr" latinLnBrk="0" hangingPunct="1"/>
                      <a:r>
                        <a:rPr lang="es-CL" sz="1100" b="1" u="none" strike="noStrike" kern="1200"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Existent</a:t>
                      </a:r>
                      <a:endParaRPr lang="es-ES" sz="1100" b="1" u="none" strike="noStrike" kern="1200"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72000" algn="l" defTabSz="914400" rtl="0" eaLnBrk="1" fontAlgn="ctr" latinLnBrk="0" hangingPunct="1"/>
                      <a:r>
                        <a:rPr lang="es-ES" sz="1100" u="none" strike="noStrike" kern="1200" dirty="0">
                          <a:solidFill>
                            <a:schemeClr val="tx1">
                              <a:lumMod val="85000"/>
                              <a:lumOff val="15000"/>
                            </a:schemeClr>
                          </a:solidFill>
                          <a:effectLst/>
                          <a:latin typeface="+mn-lt"/>
                          <a:ea typeface="Verdana" panose="020B0604030504040204" pitchFamily="34" charset="0"/>
                          <a:cs typeface="Verdana" panose="020B0604030504040204" pitchFamily="34" charset="0"/>
                        </a:rPr>
                        <a:t>Mejillones LNG</a:t>
                      </a: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ECF1F8"/>
                    </a:solidFill>
                  </a:tcPr>
                </a:tc>
                <a:tc>
                  <a:txBody>
                    <a:bodyPr/>
                    <a:lstStyle/>
                    <a:p>
                      <a:pPr algn="ctr" fontAlgn="ctr"/>
                      <a:r>
                        <a:rPr lang="es-ES" sz="1100" u="none" strike="noStrike" dirty="0" smtClean="0">
                          <a:solidFill>
                            <a:schemeClr val="tx1">
                              <a:lumMod val="85000"/>
                              <a:lumOff val="15000"/>
                            </a:schemeClr>
                          </a:solidFill>
                          <a:effectLst/>
                          <a:latin typeface="+mn-lt"/>
                        </a:rPr>
                        <a:t>5.5</a:t>
                      </a:r>
                      <a:endParaRPr lang="es-ES" sz="1100" b="0" i="0" u="none" strike="noStrike" dirty="0">
                        <a:solidFill>
                          <a:schemeClr val="tx1">
                            <a:lumMod val="85000"/>
                            <a:lumOff val="15000"/>
                          </a:schemeClr>
                        </a:solidFill>
                        <a:effectLst/>
                        <a:latin typeface="+mn-lt"/>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ECF1F8"/>
                    </a:solidFill>
                  </a:tcPr>
                </a:tc>
                <a:tc>
                  <a:txBody>
                    <a:bodyPr/>
                    <a:lstStyle/>
                    <a:p>
                      <a:pPr algn="ctr" fontAlgn="ctr"/>
                      <a:r>
                        <a:rPr lang="es-CL" sz="1100" b="0" i="0" u="none" strike="noStrike" dirty="0" err="1" smtClean="0">
                          <a:solidFill>
                            <a:schemeClr val="tx1">
                              <a:lumMod val="85000"/>
                              <a:lumOff val="15000"/>
                            </a:schemeClr>
                          </a:solidFill>
                          <a:effectLst/>
                          <a:latin typeface="+mn-lt"/>
                        </a:rPr>
                        <a:t>July</a:t>
                      </a:r>
                      <a:r>
                        <a:rPr lang="es-CL" sz="1100" b="0" i="0" u="none" strike="noStrike" dirty="0" smtClean="0">
                          <a:solidFill>
                            <a:schemeClr val="tx1">
                              <a:lumMod val="85000"/>
                              <a:lumOff val="15000"/>
                            </a:schemeClr>
                          </a:solidFill>
                          <a:effectLst/>
                          <a:latin typeface="+mn-lt"/>
                        </a:rPr>
                        <a:t> 2009</a:t>
                      </a:r>
                      <a:endParaRPr lang="es-ES" sz="1100" b="0" i="0" u="none" strike="noStrike" dirty="0">
                        <a:solidFill>
                          <a:schemeClr val="tx1">
                            <a:lumMod val="85000"/>
                            <a:lumOff val="15000"/>
                          </a:schemeClr>
                        </a:solidFill>
                        <a:effectLst/>
                        <a:latin typeface="+mn-lt"/>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ECF1F8"/>
                    </a:solidFill>
                  </a:tcPr>
                </a:tc>
                <a:extLst>
                  <a:ext uri="{0D108BD9-81ED-4DB2-BD59-A6C34878D82A}">
                    <a16:rowId xmlns:a16="http://schemas.microsoft.com/office/drawing/2014/main" val="10001"/>
                  </a:ext>
                </a:extLst>
              </a:tr>
              <a:tr h="288000">
                <a:tc vMerge="1">
                  <a:txBody>
                    <a:bodyPr/>
                    <a:lstStyle/>
                    <a:p>
                      <a:pPr marL="72000" algn="l" defTabSz="914400" rtl="0" eaLnBrk="1" fontAlgn="ctr" latinLnBrk="0" hangingPunct="1"/>
                      <a:endParaRPr lang="es-ES" sz="1050" u="none" strike="noStrike" kern="1200"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72000" algn="l" defTabSz="914400" rtl="0" eaLnBrk="1" fontAlgn="ctr" latinLnBrk="0" hangingPunct="1"/>
                      <a:r>
                        <a:rPr lang="es-ES" sz="1100" u="none" strike="noStrike" kern="1200" dirty="0">
                          <a:solidFill>
                            <a:schemeClr val="tx1">
                              <a:lumMod val="85000"/>
                              <a:lumOff val="15000"/>
                            </a:schemeClr>
                          </a:solidFill>
                          <a:effectLst/>
                          <a:latin typeface="+mn-lt"/>
                          <a:ea typeface="Verdana" panose="020B0604030504040204" pitchFamily="34" charset="0"/>
                          <a:cs typeface="Verdana" panose="020B0604030504040204" pitchFamily="34" charset="0"/>
                        </a:rPr>
                        <a:t>Quintero LNG</a:t>
                      </a: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r>
                        <a:rPr lang="es-ES" sz="1100" u="none" strike="noStrike" dirty="0" smtClean="0">
                          <a:solidFill>
                            <a:schemeClr val="tx1">
                              <a:lumMod val="85000"/>
                              <a:lumOff val="15000"/>
                            </a:schemeClr>
                          </a:solidFill>
                          <a:effectLst/>
                          <a:latin typeface="+mn-lt"/>
                        </a:rPr>
                        <a:t>15</a:t>
                      </a:r>
                      <a:endParaRPr lang="es-ES" sz="1100" b="0" i="0" u="none" strike="noStrike" dirty="0">
                        <a:solidFill>
                          <a:schemeClr val="tx1">
                            <a:lumMod val="85000"/>
                            <a:lumOff val="15000"/>
                          </a:schemeClr>
                        </a:solidFill>
                        <a:effectLst/>
                        <a:latin typeface="+mn-lt"/>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r>
                        <a:rPr lang="es-CL" sz="1100" b="0" i="0" u="none" strike="noStrike" dirty="0" smtClean="0">
                          <a:solidFill>
                            <a:schemeClr val="tx1">
                              <a:lumMod val="85000"/>
                              <a:lumOff val="15000"/>
                            </a:schemeClr>
                          </a:solidFill>
                          <a:effectLst/>
                          <a:latin typeface="+mn-lt"/>
                        </a:rPr>
                        <a:t>June</a:t>
                      </a:r>
                      <a:r>
                        <a:rPr lang="es-CL" sz="1100" b="0" i="0" u="none" strike="noStrike" baseline="0" dirty="0" smtClean="0">
                          <a:solidFill>
                            <a:schemeClr val="tx1">
                              <a:lumMod val="85000"/>
                              <a:lumOff val="15000"/>
                            </a:schemeClr>
                          </a:solidFill>
                          <a:effectLst/>
                          <a:latin typeface="+mn-lt"/>
                        </a:rPr>
                        <a:t> </a:t>
                      </a:r>
                      <a:r>
                        <a:rPr lang="es-CL" sz="1100" b="0" i="0" u="none" strike="noStrike" dirty="0" smtClean="0">
                          <a:solidFill>
                            <a:schemeClr val="tx1">
                              <a:lumMod val="85000"/>
                              <a:lumOff val="15000"/>
                            </a:schemeClr>
                          </a:solidFill>
                          <a:effectLst/>
                          <a:latin typeface="+mn-lt"/>
                        </a:rPr>
                        <a:t>2010</a:t>
                      </a:r>
                      <a:endParaRPr lang="es-ES" sz="1100" b="0" i="0" u="none" strike="noStrike" dirty="0">
                        <a:solidFill>
                          <a:schemeClr val="tx1">
                            <a:lumMod val="85000"/>
                            <a:lumOff val="15000"/>
                          </a:schemeClr>
                        </a:solidFill>
                        <a:effectLst/>
                        <a:latin typeface="+mn-lt"/>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2"/>
                  </a:ext>
                </a:extLst>
              </a:tr>
              <a:tr h="288000">
                <a:tc rowSpan="3">
                  <a:txBody>
                    <a:bodyPr/>
                    <a:lstStyle/>
                    <a:p>
                      <a:pPr marL="72000" algn="l" defTabSz="914400" rtl="0" eaLnBrk="1" fontAlgn="ctr" latinLnBrk="0" hangingPunct="1"/>
                      <a:r>
                        <a:rPr lang="es-CL" sz="1100" b="1" u="none" strike="noStrike" kern="1200"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Projected</a:t>
                      </a:r>
                      <a:endParaRPr lang="es-ES" sz="1100" b="1" u="none" strike="noStrike" kern="1200"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72000" algn="l" defTabSz="914400" rtl="0" eaLnBrk="1" fontAlgn="ctr" latinLnBrk="0" hangingPunct="1"/>
                      <a:r>
                        <a:rPr lang="es-CL" sz="1100" u="none" strike="noStrike" kern="1200"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Andes LNG</a:t>
                      </a:r>
                      <a:endParaRPr lang="es-ES" sz="1100" u="none" strike="noStrike" kern="1200"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r>
                        <a:rPr lang="es-CL" sz="1100" b="0" i="0" u="none" strike="noStrike" dirty="0" smtClean="0">
                          <a:solidFill>
                            <a:schemeClr val="tx1">
                              <a:lumMod val="85000"/>
                              <a:lumOff val="15000"/>
                            </a:schemeClr>
                          </a:solidFill>
                          <a:effectLst/>
                          <a:latin typeface="+mn-lt"/>
                        </a:rPr>
                        <a:t>10</a:t>
                      </a:r>
                      <a:endParaRPr lang="es-ES" sz="1100" b="0" i="0" u="none" strike="noStrike" dirty="0">
                        <a:solidFill>
                          <a:schemeClr val="tx1">
                            <a:lumMod val="85000"/>
                            <a:lumOff val="15000"/>
                          </a:schemeClr>
                        </a:solidFill>
                        <a:effectLst/>
                        <a:latin typeface="+mn-lt"/>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s-CL" sz="1100" b="0" i="0" u="none" strike="noStrike" dirty="0" smtClean="0">
                          <a:solidFill>
                            <a:schemeClr val="tx1">
                              <a:lumMod val="85000"/>
                              <a:lumOff val="15000"/>
                            </a:schemeClr>
                          </a:solidFill>
                          <a:effectLst/>
                          <a:latin typeface="+mn-lt"/>
                        </a:rPr>
                        <a:t>2020</a:t>
                      </a:r>
                      <a:endParaRPr lang="es-ES" sz="1100" b="0" i="0" u="none" strike="noStrike" dirty="0" smtClean="0">
                        <a:solidFill>
                          <a:schemeClr val="tx1">
                            <a:lumMod val="85000"/>
                            <a:lumOff val="15000"/>
                          </a:schemeClr>
                        </a:solidFill>
                        <a:effectLst/>
                        <a:latin typeface="+mn-lt"/>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3"/>
                  </a:ext>
                </a:extLst>
              </a:tr>
              <a:tr h="288000">
                <a:tc vMerge="1">
                  <a:txBody>
                    <a:bodyPr/>
                    <a:lstStyle/>
                    <a:p>
                      <a:pPr marL="72000" algn="l" defTabSz="914400" rtl="0" eaLnBrk="1" fontAlgn="ctr" latinLnBrk="0" hangingPunct="1"/>
                      <a:endParaRPr lang="es-ES" sz="1050" u="none" strike="noStrike" kern="1200"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ECF1F8"/>
                    </a:solidFill>
                  </a:tcPr>
                </a:tc>
                <a:tc>
                  <a:txBody>
                    <a:bodyPr/>
                    <a:lstStyle/>
                    <a:p>
                      <a:pPr marL="72000" algn="l" defTabSz="914400" rtl="0" eaLnBrk="1" fontAlgn="ctr" latinLnBrk="0" hangingPunct="1"/>
                      <a:r>
                        <a:rPr lang="es-CL" sz="1100" u="none" strike="noStrike" kern="1200"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LNG</a:t>
                      </a:r>
                      <a:r>
                        <a:rPr lang="es-CL" sz="1100" u="none" strike="noStrike" kern="1200" baseline="0"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 Penco-</a:t>
                      </a:r>
                      <a:r>
                        <a:rPr lang="es-CL" sz="1100" u="none" strike="noStrike" kern="1200" baseline="0" dirty="0" err="1" smtClean="0">
                          <a:solidFill>
                            <a:schemeClr val="tx1">
                              <a:lumMod val="85000"/>
                              <a:lumOff val="15000"/>
                            </a:schemeClr>
                          </a:solidFill>
                          <a:effectLst/>
                          <a:latin typeface="+mn-lt"/>
                          <a:ea typeface="Verdana" panose="020B0604030504040204" pitchFamily="34" charset="0"/>
                          <a:cs typeface="Verdana" panose="020B0604030504040204" pitchFamily="34" charset="0"/>
                        </a:rPr>
                        <a:t>Lirquén</a:t>
                      </a:r>
                      <a:endParaRPr lang="es-ES" sz="1100" u="none" strike="noStrike" kern="1200"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ECF1F8"/>
                    </a:solidFill>
                  </a:tcPr>
                </a:tc>
                <a:tc>
                  <a:txBody>
                    <a:bodyPr/>
                    <a:lstStyle/>
                    <a:p>
                      <a:pPr algn="ctr" fontAlgn="ctr"/>
                      <a:r>
                        <a:rPr lang="es-CL" sz="1100" b="0" i="0" u="none" strike="noStrike" dirty="0" smtClean="0">
                          <a:solidFill>
                            <a:schemeClr val="tx1">
                              <a:lumMod val="85000"/>
                              <a:lumOff val="15000"/>
                            </a:schemeClr>
                          </a:solidFill>
                          <a:effectLst/>
                          <a:latin typeface="+mn-lt"/>
                        </a:rPr>
                        <a:t>15</a:t>
                      </a:r>
                      <a:endParaRPr lang="es-ES" sz="1100" b="0" i="0" u="none" strike="noStrike" dirty="0">
                        <a:solidFill>
                          <a:schemeClr val="tx1">
                            <a:lumMod val="85000"/>
                            <a:lumOff val="15000"/>
                          </a:schemeClr>
                        </a:solidFill>
                        <a:effectLst/>
                        <a:latin typeface="+mn-lt"/>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ECF1F8"/>
                    </a:solidFill>
                  </a:tcPr>
                </a:tc>
                <a:tc>
                  <a:txBody>
                    <a:bodyPr/>
                    <a:lstStyle/>
                    <a:p>
                      <a:pPr marL="228600" marR="0" indent="-228600" algn="ctr" defTabSz="914400" rtl="0" eaLnBrk="1" fontAlgn="ctr" latinLnBrk="0" hangingPunct="1">
                        <a:lnSpc>
                          <a:spcPct val="100000"/>
                        </a:lnSpc>
                        <a:spcBef>
                          <a:spcPts val="0"/>
                        </a:spcBef>
                        <a:spcAft>
                          <a:spcPts val="0"/>
                        </a:spcAft>
                        <a:buClrTx/>
                        <a:buSzTx/>
                        <a:buFontTx/>
                        <a:buAutoNum type="arabicPlain" startAt="2020"/>
                        <a:tabLst/>
                        <a:defRPr/>
                      </a:pPr>
                      <a:r>
                        <a:rPr lang="es-CL" sz="1100" b="0" i="0" u="none" strike="noStrike" dirty="0" smtClean="0">
                          <a:solidFill>
                            <a:schemeClr val="tx1">
                              <a:lumMod val="85000"/>
                              <a:lumOff val="15000"/>
                            </a:schemeClr>
                          </a:solidFill>
                          <a:effectLst/>
                          <a:latin typeface="+mn-lt"/>
                        </a:rPr>
                        <a:t> (</a:t>
                      </a:r>
                      <a:r>
                        <a:rPr lang="es-CL" sz="1100" b="0" i="0" u="none" strike="noStrike" dirty="0" err="1" smtClean="0">
                          <a:solidFill>
                            <a:schemeClr val="tx1">
                              <a:lumMod val="85000"/>
                              <a:lumOff val="15000"/>
                            </a:schemeClr>
                          </a:solidFill>
                          <a:effectLst/>
                          <a:latin typeface="+mn-lt"/>
                        </a:rPr>
                        <a:t>estimated</a:t>
                      </a:r>
                      <a:r>
                        <a:rPr lang="es-CL" sz="1100" b="0" i="0" u="none" strike="noStrike" dirty="0" smtClean="0">
                          <a:solidFill>
                            <a:schemeClr val="tx1">
                              <a:lumMod val="85000"/>
                              <a:lumOff val="15000"/>
                            </a:schemeClr>
                          </a:solidFill>
                          <a:effectLst/>
                          <a:latin typeface="+mn-lt"/>
                        </a:rPr>
                        <a:t>)</a:t>
                      </a:r>
                      <a:endParaRPr lang="es-ES" sz="1100" b="0" i="0" u="none" strike="noStrike" dirty="0" smtClean="0">
                        <a:solidFill>
                          <a:schemeClr val="tx1">
                            <a:lumMod val="85000"/>
                            <a:lumOff val="15000"/>
                          </a:schemeClr>
                        </a:solidFill>
                        <a:effectLst/>
                        <a:latin typeface="+mn-lt"/>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ECF1F8"/>
                    </a:solidFill>
                  </a:tcPr>
                </a:tc>
                <a:extLst>
                  <a:ext uri="{0D108BD9-81ED-4DB2-BD59-A6C34878D82A}">
                    <a16:rowId xmlns:a16="http://schemas.microsoft.com/office/drawing/2014/main" val="10004"/>
                  </a:ext>
                </a:extLst>
              </a:tr>
              <a:tr h="288000">
                <a:tc vMerge="1">
                  <a:txBody>
                    <a:bodyPr/>
                    <a:lstStyle/>
                    <a:p>
                      <a:pPr marL="72000" algn="l" defTabSz="914400" rtl="0" eaLnBrk="1" fontAlgn="ctr" latinLnBrk="0" hangingPunct="1"/>
                      <a:endParaRPr lang="es-ES" sz="1050" u="none" strike="noStrike" kern="1200"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ECF1F8"/>
                    </a:solidFill>
                  </a:tcPr>
                </a:tc>
                <a:tc>
                  <a:txBody>
                    <a:bodyPr/>
                    <a:lstStyle/>
                    <a:p>
                      <a:pPr marL="72000" algn="l" defTabSz="914400" rtl="0" eaLnBrk="1" fontAlgn="ctr" latinLnBrk="0" hangingPunct="1"/>
                      <a:r>
                        <a:rPr lang="es-CL" sz="1100" u="none" strike="noStrike" kern="1200"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Talcahuano LNG</a:t>
                      </a:r>
                      <a:endParaRPr lang="es-ES" sz="1100" u="none" strike="noStrike" kern="1200"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r>
                        <a:rPr lang="es-CL" sz="1100" b="0" i="0" u="none" strike="noStrike" dirty="0" smtClean="0">
                          <a:solidFill>
                            <a:schemeClr val="tx1">
                              <a:lumMod val="85000"/>
                              <a:lumOff val="15000"/>
                            </a:schemeClr>
                          </a:solidFill>
                          <a:effectLst/>
                          <a:latin typeface="+mn-lt"/>
                        </a:rPr>
                        <a:t>8.5</a:t>
                      </a:r>
                      <a:endParaRPr lang="es-ES" sz="1100" b="0" i="0" u="none" strike="noStrike" dirty="0">
                        <a:solidFill>
                          <a:schemeClr val="tx1">
                            <a:lumMod val="85000"/>
                            <a:lumOff val="15000"/>
                          </a:schemeClr>
                        </a:solidFill>
                        <a:effectLst/>
                        <a:latin typeface="+mn-lt"/>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s-CL" sz="1100" b="0" i="0" u="none" strike="noStrike" dirty="0" smtClean="0">
                          <a:solidFill>
                            <a:schemeClr val="tx1">
                              <a:lumMod val="85000"/>
                              <a:lumOff val="15000"/>
                            </a:schemeClr>
                          </a:solidFill>
                          <a:effectLst/>
                          <a:latin typeface="+mn-lt"/>
                        </a:rPr>
                        <a:t>2019</a:t>
                      </a:r>
                      <a:endParaRPr lang="es-ES" sz="1100" b="0" i="0" u="none" strike="noStrike" dirty="0" smtClean="0">
                        <a:solidFill>
                          <a:schemeClr val="tx1">
                            <a:lumMod val="85000"/>
                            <a:lumOff val="15000"/>
                          </a:schemeClr>
                        </a:solidFill>
                        <a:effectLst/>
                        <a:latin typeface="+mn-lt"/>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5"/>
                  </a:ext>
                </a:extLst>
              </a:tr>
            </a:tbl>
          </a:graphicData>
        </a:graphic>
      </p:graphicFrame>
      <p:pic>
        <p:nvPicPr>
          <p:cNvPr id="13" name="12 Imagen"/>
          <p:cNvPicPr>
            <a:picLocks noChangeAspect="1"/>
          </p:cNvPicPr>
          <p:nvPr/>
        </p:nvPicPr>
        <p:blipFill rotWithShape="1">
          <a:blip r:embed="rId4" cstate="print">
            <a:extLst>
              <a:ext uri="{28A0092B-C50C-407E-A947-70E740481C1C}">
                <a14:useLocalDpi xmlns:a14="http://schemas.microsoft.com/office/drawing/2010/main" val="0"/>
              </a:ext>
            </a:extLst>
          </a:blip>
          <a:srcRect l="3309" r="36361"/>
          <a:stretch/>
        </p:blipFill>
        <p:spPr>
          <a:xfrm>
            <a:off x="535360" y="1025604"/>
            <a:ext cx="2020416" cy="5355724"/>
          </a:xfrm>
          <a:prstGeom prst="rect">
            <a:avLst/>
          </a:prstGeom>
          <a:ln>
            <a:solidFill>
              <a:schemeClr val="tx1">
                <a:lumMod val="65000"/>
                <a:lumOff val="35000"/>
              </a:schemeClr>
            </a:solidFill>
          </a:ln>
        </p:spPr>
      </p:pic>
      <p:sp>
        <p:nvSpPr>
          <p:cNvPr id="31" name="Content Placeholder 14"/>
          <p:cNvSpPr txBox="1">
            <a:spLocks/>
          </p:cNvSpPr>
          <p:nvPr/>
        </p:nvSpPr>
        <p:spPr>
          <a:xfrm rot="16200000">
            <a:off x="-694353" y="5003407"/>
            <a:ext cx="2520280" cy="379578"/>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500" b="1" dirty="0" smtClean="0">
                <a:solidFill>
                  <a:schemeClr val="tx1">
                    <a:lumMod val="65000"/>
                    <a:lumOff val="35000"/>
                  </a:schemeClr>
                </a:solidFill>
              </a:rPr>
              <a:t>Source</a:t>
            </a:r>
            <a:r>
              <a:rPr lang="en-US" sz="500" dirty="0" smtClean="0">
                <a:solidFill>
                  <a:schemeClr val="tx1">
                    <a:lumMod val="65000"/>
                    <a:lumOff val="35000"/>
                  </a:schemeClr>
                </a:solidFill>
              </a:rPr>
              <a:t>: Energy Policies Beyond IEA countries – Chile 2018 review.</a:t>
            </a:r>
            <a:endParaRPr lang="en-US" sz="500" dirty="0">
              <a:solidFill>
                <a:schemeClr val="tx1">
                  <a:lumMod val="65000"/>
                  <a:lumOff val="35000"/>
                </a:schemeClr>
              </a:solidFill>
            </a:endParaRPr>
          </a:p>
        </p:txBody>
      </p:sp>
      <p:sp>
        <p:nvSpPr>
          <p:cNvPr id="15" name="14 CuadroTexto"/>
          <p:cNvSpPr txBox="1"/>
          <p:nvPr/>
        </p:nvSpPr>
        <p:spPr>
          <a:xfrm rot="1399272">
            <a:off x="1684646" y="1914220"/>
            <a:ext cx="648072" cy="169277"/>
          </a:xfrm>
          <a:prstGeom prst="rect">
            <a:avLst/>
          </a:prstGeom>
          <a:noFill/>
        </p:spPr>
        <p:txBody>
          <a:bodyPr wrap="square" rtlCol="0">
            <a:spAutoFit/>
          </a:bodyPr>
          <a:lstStyle/>
          <a:p>
            <a:r>
              <a:rPr lang="es-CL" sz="500" dirty="0" smtClean="0"/>
              <a:t>NORANDINO</a:t>
            </a:r>
            <a:endParaRPr lang="es-ES" sz="500" dirty="0"/>
          </a:p>
        </p:txBody>
      </p:sp>
      <p:sp>
        <p:nvSpPr>
          <p:cNvPr id="32" name="31 CuadroTexto"/>
          <p:cNvSpPr txBox="1"/>
          <p:nvPr/>
        </p:nvSpPr>
        <p:spPr>
          <a:xfrm rot="1107563">
            <a:off x="1681552" y="2081357"/>
            <a:ext cx="648072" cy="169277"/>
          </a:xfrm>
          <a:prstGeom prst="rect">
            <a:avLst/>
          </a:prstGeom>
          <a:noFill/>
        </p:spPr>
        <p:txBody>
          <a:bodyPr wrap="square" rtlCol="0">
            <a:spAutoFit/>
          </a:bodyPr>
          <a:lstStyle/>
          <a:p>
            <a:r>
              <a:rPr lang="es-CL" sz="500" dirty="0" smtClean="0"/>
              <a:t>GASATACAMA</a:t>
            </a:r>
            <a:endParaRPr lang="es-ES" sz="500" dirty="0"/>
          </a:p>
        </p:txBody>
      </p:sp>
      <p:sp>
        <p:nvSpPr>
          <p:cNvPr id="33" name="32 CuadroTexto"/>
          <p:cNvSpPr txBox="1"/>
          <p:nvPr/>
        </p:nvSpPr>
        <p:spPr>
          <a:xfrm rot="1157835">
            <a:off x="1681914" y="3544673"/>
            <a:ext cx="648072" cy="169277"/>
          </a:xfrm>
          <a:prstGeom prst="rect">
            <a:avLst/>
          </a:prstGeom>
          <a:noFill/>
        </p:spPr>
        <p:txBody>
          <a:bodyPr wrap="square" rtlCol="0">
            <a:spAutoFit/>
          </a:bodyPr>
          <a:lstStyle/>
          <a:p>
            <a:r>
              <a:rPr lang="es-CL" sz="500" dirty="0" smtClean="0"/>
              <a:t>GASANDES</a:t>
            </a:r>
            <a:endParaRPr lang="es-ES" sz="500" dirty="0"/>
          </a:p>
        </p:txBody>
      </p:sp>
      <p:sp>
        <p:nvSpPr>
          <p:cNvPr id="34" name="33 CuadroTexto"/>
          <p:cNvSpPr txBox="1"/>
          <p:nvPr/>
        </p:nvSpPr>
        <p:spPr>
          <a:xfrm rot="442065">
            <a:off x="1627850" y="3938948"/>
            <a:ext cx="648072" cy="169277"/>
          </a:xfrm>
          <a:prstGeom prst="rect">
            <a:avLst/>
          </a:prstGeom>
          <a:noFill/>
        </p:spPr>
        <p:txBody>
          <a:bodyPr wrap="square" rtlCol="0">
            <a:spAutoFit/>
          </a:bodyPr>
          <a:lstStyle/>
          <a:p>
            <a:r>
              <a:rPr lang="es-CL" sz="500" dirty="0" smtClean="0"/>
              <a:t>PACÍFICO</a:t>
            </a:r>
            <a:endParaRPr lang="es-ES" sz="500" dirty="0"/>
          </a:p>
        </p:txBody>
      </p:sp>
      <p:sp>
        <p:nvSpPr>
          <p:cNvPr id="18" name="33 CuadroTexto"/>
          <p:cNvSpPr txBox="1"/>
          <p:nvPr/>
        </p:nvSpPr>
        <p:spPr>
          <a:xfrm rot="20461403">
            <a:off x="1952610" y="5811261"/>
            <a:ext cx="864478" cy="169277"/>
          </a:xfrm>
          <a:prstGeom prst="rect">
            <a:avLst/>
          </a:prstGeom>
          <a:noFill/>
        </p:spPr>
        <p:txBody>
          <a:bodyPr wrap="square" rtlCol="0">
            <a:spAutoFit/>
          </a:bodyPr>
          <a:lstStyle/>
          <a:p>
            <a:r>
              <a:rPr lang="es-CL" sz="500" dirty="0" smtClean="0"/>
              <a:t>CÓNDOR-POSESIÓN</a:t>
            </a:r>
            <a:endParaRPr lang="es-ES" sz="500" dirty="0"/>
          </a:p>
        </p:txBody>
      </p:sp>
    </p:spTree>
    <p:extLst>
      <p:ext uri="{BB962C8B-B14F-4D97-AF65-F5344CB8AC3E}">
        <p14:creationId xmlns:p14="http://schemas.microsoft.com/office/powerpoint/2010/main" val="20472934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467544" y="908720"/>
            <a:ext cx="828092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75928" y="6453336"/>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7380312" y="138344"/>
            <a:ext cx="1368152" cy="62636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CHILE</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TextBox 7"/>
          <p:cNvSpPr txBox="1"/>
          <p:nvPr/>
        </p:nvSpPr>
        <p:spPr>
          <a:xfrm>
            <a:off x="2852552" y="297634"/>
            <a:ext cx="351089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rgbClr val="4F81BD">
                    <a:lumMod val="50000"/>
                  </a:srgbClr>
                </a:solidFill>
                <a:effectLst/>
                <a:uLnTx/>
                <a:uFillTx/>
                <a:latin typeface="AngsanaUPC" panose="02020603050405020304" pitchFamily="18" charset="-34"/>
                <a:ea typeface="+mn-ea"/>
                <a:cs typeface="AngsanaUPC" panose="02020603050405020304" pitchFamily="18" charset="-34"/>
              </a:rPr>
              <a:t>Oil and Gas Security Policy </a:t>
            </a:r>
            <a:endParaRPr kumimoji="0" lang="en-US" sz="3200" b="1" i="0" u="none" strike="noStrike" kern="1200" cap="none" spc="0" normalizeH="0" baseline="0" noProof="0" dirty="0">
              <a:ln>
                <a:noFill/>
              </a:ln>
              <a:solidFill>
                <a:srgbClr val="4F81BD">
                  <a:lumMod val="50000"/>
                </a:srgbClr>
              </a:solidFill>
              <a:effectLst/>
              <a:uLnTx/>
              <a:uFillTx/>
              <a:latin typeface="AngsanaUPC" panose="02020603050405020304" pitchFamily="18" charset="-34"/>
              <a:ea typeface="+mn-ea"/>
              <a:cs typeface="AngsanaUPC" panose="02020603050405020304" pitchFamily="18" charset="-34"/>
            </a:endParaRPr>
          </a:p>
        </p:txBody>
      </p:sp>
      <p:sp>
        <p:nvSpPr>
          <p:cNvPr id="2" name="スライド番号プレースホルダー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0CFCBA-A761-4DC5-9884-E424C35298A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pic>
        <p:nvPicPr>
          <p:cNvPr id="9" name="Picture 13" descr="Complemento-Logo-Gobierno-160x14px.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06400" y="0"/>
            <a:ext cx="2032000" cy="177800"/>
          </a:xfrm>
          <a:prstGeom prst="rect">
            <a:avLst/>
          </a:prstGeom>
        </p:spPr>
      </p:pic>
      <p:graphicFrame>
        <p:nvGraphicFramePr>
          <p:cNvPr id="14" name="13 Tabla"/>
          <p:cNvGraphicFramePr>
            <a:graphicFrameLocks noGrp="1"/>
          </p:cNvGraphicFramePr>
          <p:nvPr>
            <p:extLst>
              <p:ext uri="{D42A27DB-BD31-4B8C-83A1-F6EECF244321}">
                <p14:modId xmlns:p14="http://schemas.microsoft.com/office/powerpoint/2010/main" val="3283315855"/>
              </p:ext>
            </p:extLst>
          </p:nvPr>
        </p:nvGraphicFramePr>
        <p:xfrm>
          <a:off x="539552" y="1556792"/>
          <a:ext cx="2736304" cy="2276640"/>
        </p:xfrm>
        <a:graphic>
          <a:graphicData uri="http://schemas.openxmlformats.org/drawingml/2006/table">
            <a:tbl>
              <a:tblPr firstRow="1" bandRow="1">
                <a:tableStyleId>{5C22544A-7EE6-4342-B048-85BDC9FD1C3A}</a:tableStyleId>
              </a:tblPr>
              <a:tblGrid>
                <a:gridCol w="864096">
                  <a:extLst>
                    <a:ext uri="{9D8B030D-6E8A-4147-A177-3AD203B41FA5}">
                      <a16:colId xmlns:a16="http://schemas.microsoft.com/office/drawing/2014/main" val="20000"/>
                    </a:ext>
                  </a:extLst>
                </a:gridCol>
                <a:gridCol w="1152128">
                  <a:extLst>
                    <a:ext uri="{9D8B030D-6E8A-4147-A177-3AD203B41FA5}">
                      <a16:colId xmlns:a16="http://schemas.microsoft.com/office/drawing/2014/main" val="20001"/>
                    </a:ext>
                  </a:extLst>
                </a:gridCol>
                <a:gridCol w="720080">
                  <a:extLst>
                    <a:ext uri="{9D8B030D-6E8A-4147-A177-3AD203B41FA5}">
                      <a16:colId xmlns:a16="http://schemas.microsoft.com/office/drawing/2014/main" val="20002"/>
                    </a:ext>
                  </a:extLst>
                </a:gridCol>
              </a:tblGrid>
              <a:tr h="444500">
                <a:tc>
                  <a:txBody>
                    <a:bodyPr/>
                    <a:lstStyle/>
                    <a:p>
                      <a:r>
                        <a:rPr lang="es-CL" sz="1000" dirty="0" smtClean="0">
                          <a:latin typeface="Verdana" panose="020B0604030504040204" pitchFamily="34" charset="0"/>
                          <a:ea typeface="Verdana" panose="020B0604030504040204" pitchFamily="34" charset="0"/>
                          <a:cs typeface="Verdana" panose="020B0604030504040204" pitchFamily="34" charset="0"/>
                        </a:rPr>
                        <a:t>Product</a:t>
                      </a:r>
                      <a:endParaRPr lang="es-CL" sz="10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algn="ctr"/>
                      <a:r>
                        <a:rPr lang="es-CL" sz="1000" dirty="0" smtClean="0">
                          <a:latin typeface="Verdana" panose="020B0604030504040204" pitchFamily="34" charset="0"/>
                          <a:ea typeface="Verdana" panose="020B0604030504040204" pitchFamily="34" charset="0"/>
                          <a:cs typeface="Verdana" panose="020B0604030504040204" pitchFamily="34" charset="0"/>
                        </a:rPr>
                        <a:t>Storage</a:t>
                      </a:r>
                    </a:p>
                    <a:p>
                      <a:pPr algn="ctr"/>
                      <a:r>
                        <a:rPr lang="es-CL" sz="1000" dirty="0" smtClean="0">
                          <a:latin typeface="Verdana" panose="020B0604030504040204" pitchFamily="34" charset="0"/>
                          <a:ea typeface="Verdana" panose="020B0604030504040204" pitchFamily="34" charset="0"/>
                          <a:cs typeface="Verdana" panose="020B0604030504040204" pitchFamily="34" charset="0"/>
                        </a:rPr>
                        <a:t>[</a:t>
                      </a:r>
                      <a:r>
                        <a:rPr lang="es-CL" sz="1000" dirty="0" err="1" smtClean="0">
                          <a:latin typeface="Verdana" panose="020B0604030504040204" pitchFamily="34" charset="0"/>
                          <a:ea typeface="Verdana" panose="020B0604030504040204" pitchFamily="34" charset="0"/>
                          <a:cs typeface="Verdana" panose="020B0604030504040204" pitchFamily="34" charset="0"/>
                        </a:rPr>
                        <a:t>Thounsands</a:t>
                      </a:r>
                      <a:r>
                        <a:rPr lang="es-CL" sz="1000" dirty="0" smtClean="0">
                          <a:latin typeface="Verdana" panose="020B0604030504040204" pitchFamily="34" charset="0"/>
                          <a:ea typeface="Verdana" panose="020B0604030504040204" pitchFamily="34" charset="0"/>
                          <a:cs typeface="Verdana" panose="020B0604030504040204" pitchFamily="34" charset="0"/>
                        </a:rPr>
                        <a:t> m</a:t>
                      </a:r>
                      <a:r>
                        <a:rPr lang="es-CL" sz="1000" baseline="30000" dirty="0" smtClean="0">
                          <a:latin typeface="Verdana" panose="020B0604030504040204" pitchFamily="34" charset="0"/>
                          <a:ea typeface="Verdana" panose="020B0604030504040204" pitchFamily="34" charset="0"/>
                          <a:cs typeface="Verdana" panose="020B0604030504040204" pitchFamily="34" charset="0"/>
                        </a:rPr>
                        <a:t>3</a:t>
                      </a:r>
                      <a:r>
                        <a:rPr lang="es-CL" sz="1000" baseline="0" dirty="0" smtClean="0">
                          <a:latin typeface="Verdana" panose="020B0604030504040204" pitchFamily="34" charset="0"/>
                          <a:ea typeface="Verdana" panose="020B0604030504040204" pitchFamily="34" charset="0"/>
                          <a:cs typeface="Verdana" panose="020B0604030504040204" pitchFamily="34" charset="0"/>
                        </a:rPr>
                        <a:t>]</a:t>
                      </a:r>
                      <a:endParaRPr lang="es-CL" sz="1000" baseline="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algn="ctr"/>
                      <a:r>
                        <a:rPr lang="es-CL" sz="1000" dirty="0" smtClean="0">
                          <a:latin typeface="Verdana" panose="020B0604030504040204" pitchFamily="34" charset="0"/>
                          <a:ea typeface="Verdana" panose="020B0604030504040204" pitchFamily="34" charset="0"/>
                          <a:cs typeface="Verdana" panose="020B0604030504040204" pitchFamily="34" charset="0"/>
                        </a:rPr>
                        <a:t>Days of Stocks</a:t>
                      </a:r>
                      <a:r>
                        <a:rPr lang="es-CL" sz="1000" baseline="0" dirty="0" smtClean="0">
                          <a:latin typeface="Verdana" panose="020B0604030504040204" pitchFamily="34" charset="0"/>
                          <a:ea typeface="Verdana" panose="020B0604030504040204" pitchFamily="34" charset="0"/>
                          <a:cs typeface="Verdana" panose="020B0604030504040204" pitchFamily="34" charset="0"/>
                        </a:rPr>
                        <a:t> </a:t>
                      </a:r>
                      <a:r>
                        <a:rPr lang="es-CL" sz="1000" dirty="0" smtClean="0">
                          <a:latin typeface="Verdana" panose="020B0604030504040204" pitchFamily="34" charset="0"/>
                          <a:ea typeface="Verdana" panose="020B0604030504040204" pitchFamily="34" charset="0"/>
                          <a:cs typeface="Verdana" panose="020B0604030504040204" pitchFamily="34" charset="0"/>
                        </a:rPr>
                        <a:t>2017</a:t>
                      </a:r>
                      <a:endParaRPr lang="es-CL" sz="1000" dirty="0">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0"/>
                  </a:ext>
                </a:extLst>
              </a:tr>
              <a:tr h="288000">
                <a:tc>
                  <a:txBody>
                    <a:bodyPr/>
                    <a:lstStyle/>
                    <a:p>
                      <a:r>
                        <a:rPr lang="es-CL" sz="1000" dirty="0" smtClean="0">
                          <a:latin typeface="Verdana" panose="020B0604030504040204" pitchFamily="34" charset="0"/>
                          <a:ea typeface="Verdana" panose="020B0604030504040204" pitchFamily="34" charset="0"/>
                          <a:cs typeface="Verdana" panose="020B0604030504040204" pitchFamily="34" charset="0"/>
                        </a:rPr>
                        <a:t>Crude Oil</a:t>
                      </a:r>
                      <a:endParaRPr lang="es-CL" sz="10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algn="ctr" rtl="0" fontAlgn="ctr"/>
                      <a:r>
                        <a:rPr lang="es-ES" sz="10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518</a:t>
                      </a:r>
                    </a:p>
                  </a:txBody>
                  <a:tcPr marL="0" marR="0" marT="0" marB="0" anchor="ctr"/>
                </a:tc>
                <a:tc>
                  <a:txBody>
                    <a:bodyPr/>
                    <a:lstStyle/>
                    <a:p>
                      <a:pPr algn="ctr" rtl="0" fontAlgn="ctr"/>
                      <a:r>
                        <a:rPr lang="es-ES" sz="10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19</a:t>
                      </a:r>
                    </a:p>
                  </a:txBody>
                  <a:tcPr marL="0" marR="0" marT="0" marB="0" anchor="ctr"/>
                </a:tc>
                <a:extLst>
                  <a:ext uri="{0D108BD9-81ED-4DB2-BD59-A6C34878D82A}">
                    <a16:rowId xmlns:a16="http://schemas.microsoft.com/office/drawing/2014/main" val="10001"/>
                  </a:ext>
                </a:extLst>
              </a:tr>
              <a:tr h="288000">
                <a:tc>
                  <a:txBody>
                    <a:bodyPr/>
                    <a:lstStyle/>
                    <a:p>
                      <a:r>
                        <a:rPr lang="es-CL" sz="1000" dirty="0" smtClean="0">
                          <a:latin typeface="Verdana" panose="020B0604030504040204" pitchFamily="34" charset="0"/>
                          <a:ea typeface="Verdana" panose="020B0604030504040204" pitchFamily="34" charset="0"/>
                          <a:cs typeface="Verdana" panose="020B0604030504040204" pitchFamily="34" charset="0"/>
                        </a:rPr>
                        <a:t>Motor Gas</a:t>
                      </a:r>
                      <a:endParaRPr lang="es-CL" sz="10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algn="ctr" rtl="0" fontAlgn="ctr"/>
                      <a:r>
                        <a:rPr lang="es-ES" sz="10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242</a:t>
                      </a:r>
                    </a:p>
                  </a:txBody>
                  <a:tcPr marL="0" marR="0" marT="0" marB="0" anchor="ctr"/>
                </a:tc>
                <a:tc>
                  <a:txBody>
                    <a:bodyPr/>
                    <a:lstStyle/>
                    <a:p>
                      <a:pPr algn="ctr" rtl="0" fontAlgn="ctr"/>
                      <a:r>
                        <a:rPr lang="es-ES" sz="10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19</a:t>
                      </a:r>
                    </a:p>
                  </a:txBody>
                  <a:tcPr marL="0" marR="0" marT="0" marB="0" anchor="ctr"/>
                </a:tc>
                <a:extLst>
                  <a:ext uri="{0D108BD9-81ED-4DB2-BD59-A6C34878D82A}">
                    <a16:rowId xmlns:a16="http://schemas.microsoft.com/office/drawing/2014/main" val="10002"/>
                  </a:ext>
                </a:extLst>
              </a:tr>
              <a:tr h="288000">
                <a:tc>
                  <a:txBody>
                    <a:bodyPr/>
                    <a:lstStyle/>
                    <a:p>
                      <a:r>
                        <a:rPr lang="es-CL" sz="1000" dirty="0" smtClean="0">
                          <a:latin typeface="Verdana" panose="020B0604030504040204" pitchFamily="34" charset="0"/>
                          <a:ea typeface="Verdana" panose="020B0604030504040204" pitchFamily="34" charset="0"/>
                          <a:cs typeface="Verdana" panose="020B0604030504040204" pitchFamily="34" charset="0"/>
                        </a:rPr>
                        <a:t>Kerosene</a:t>
                      </a:r>
                      <a:endParaRPr lang="es-CL" sz="10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algn="ctr" rtl="0" fontAlgn="ctr"/>
                      <a:r>
                        <a:rPr lang="es-ES" sz="10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110</a:t>
                      </a:r>
                    </a:p>
                  </a:txBody>
                  <a:tcPr marL="0" marR="0" marT="0" marB="0" anchor="ctr"/>
                </a:tc>
                <a:tc>
                  <a:txBody>
                    <a:bodyPr/>
                    <a:lstStyle/>
                    <a:p>
                      <a:pPr algn="ctr" rtl="0" fontAlgn="ctr"/>
                      <a:r>
                        <a:rPr lang="es-ES" sz="10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24</a:t>
                      </a:r>
                    </a:p>
                  </a:txBody>
                  <a:tcPr marL="0" marR="0" marT="0" marB="0" anchor="ctr"/>
                </a:tc>
                <a:extLst>
                  <a:ext uri="{0D108BD9-81ED-4DB2-BD59-A6C34878D82A}">
                    <a16:rowId xmlns:a16="http://schemas.microsoft.com/office/drawing/2014/main" val="10003"/>
                  </a:ext>
                </a:extLst>
              </a:tr>
              <a:tr h="288000">
                <a:tc>
                  <a:txBody>
                    <a:bodyPr/>
                    <a:lstStyle/>
                    <a:p>
                      <a:r>
                        <a:rPr lang="es-CL" sz="1000" dirty="0" smtClean="0">
                          <a:latin typeface="Verdana" panose="020B0604030504040204" pitchFamily="34" charset="0"/>
                          <a:ea typeface="Verdana" panose="020B0604030504040204" pitchFamily="34" charset="0"/>
                          <a:cs typeface="Verdana" panose="020B0604030504040204" pitchFamily="34" charset="0"/>
                        </a:rPr>
                        <a:t>Diesel</a:t>
                      </a:r>
                      <a:endParaRPr lang="es-CL" sz="10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algn="ctr" rtl="0" fontAlgn="ctr"/>
                      <a:r>
                        <a:rPr lang="es-ES" sz="10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404</a:t>
                      </a:r>
                    </a:p>
                  </a:txBody>
                  <a:tcPr marL="0" marR="0" marT="0" marB="0" anchor="ctr"/>
                </a:tc>
                <a:tc>
                  <a:txBody>
                    <a:bodyPr/>
                    <a:lstStyle/>
                    <a:p>
                      <a:pPr algn="ctr" rtl="0" fontAlgn="ctr"/>
                      <a:r>
                        <a:rPr lang="es-ES" sz="10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15</a:t>
                      </a:r>
                    </a:p>
                  </a:txBody>
                  <a:tcPr marL="0" marR="0" marT="0" marB="0" anchor="ctr"/>
                </a:tc>
                <a:extLst>
                  <a:ext uri="{0D108BD9-81ED-4DB2-BD59-A6C34878D82A}">
                    <a16:rowId xmlns:a16="http://schemas.microsoft.com/office/drawing/2014/main" val="10004"/>
                  </a:ext>
                </a:extLst>
              </a:tr>
              <a:tr h="288000">
                <a:tc>
                  <a:txBody>
                    <a:bodyPr/>
                    <a:lstStyle/>
                    <a:p>
                      <a:r>
                        <a:rPr lang="es-CL" sz="1000" dirty="0" smtClean="0">
                          <a:latin typeface="Verdana" panose="020B0604030504040204" pitchFamily="34" charset="0"/>
                          <a:ea typeface="Verdana" panose="020B0604030504040204" pitchFamily="34" charset="0"/>
                          <a:cs typeface="Verdana" panose="020B0604030504040204" pitchFamily="34" charset="0"/>
                        </a:rPr>
                        <a:t>Fuel</a:t>
                      </a:r>
                      <a:r>
                        <a:rPr lang="es-CL" sz="1000" baseline="0" dirty="0" smtClean="0">
                          <a:latin typeface="Verdana" panose="020B0604030504040204" pitchFamily="34" charset="0"/>
                          <a:ea typeface="Verdana" panose="020B0604030504040204" pitchFamily="34" charset="0"/>
                          <a:cs typeface="Verdana" panose="020B0604030504040204" pitchFamily="34" charset="0"/>
                        </a:rPr>
                        <a:t> Oil</a:t>
                      </a:r>
                      <a:endParaRPr lang="es-CL" sz="10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algn="ctr" rtl="0" fontAlgn="ctr"/>
                      <a:r>
                        <a:rPr lang="es-ES" sz="10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71</a:t>
                      </a:r>
                    </a:p>
                  </a:txBody>
                  <a:tcPr marL="0" marR="0" marT="0" marB="0" anchor="ctr"/>
                </a:tc>
                <a:tc>
                  <a:txBody>
                    <a:bodyPr/>
                    <a:lstStyle/>
                    <a:p>
                      <a:pPr algn="ctr" rtl="0" fontAlgn="ctr"/>
                      <a:r>
                        <a:rPr lang="es-ES" sz="10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23</a:t>
                      </a:r>
                    </a:p>
                  </a:txBody>
                  <a:tcPr marL="0" marR="0" marT="0" marB="0" anchor="ctr"/>
                </a:tc>
                <a:extLst>
                  <a:ext uri="{0D108BD9-81ED-4DB2-BD59-A6C34878D82A}">
                    <a16:rowId xmlns:a16="http://schemas.microsoft.com/office/drawing/2014/main" val="10005"/>
                  </a:ext>
                </a:extLst>
              </a:tr>
              <a:tr h="288000">
                <a:tc>
                  <a:txBody>
                    <a:bodyPr/>
                    <a:lstStyle/>
                    <a:p>
                      <a:r>
                        <a:rPr lang="es-CL" sz="1000" dirty="0" smtClean="0">
                          <a:latin typeface="Verdana" panose="020B0604030504040204" pitchFamily="34" charset="0"/>
                          <a:ea typeface="Verdana" panose="020B0604030504040204" pitchFamily="34" charset="0"/>
                          <a:cs typeface="Verdana" panose="020B0604030504040204" pitchFamily="34" charset="0"/>
                        </a:rPr>
                        <a:t>LPG</a:t>
                      </a:r>
                      <a:endParaRPr lang="es-CL" sz="10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algn="ctr" rtl="0" fontAlgn="ctr"/>
                      <a:r>
                        <a:rPr lang="es-ES" sz="10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242</a:t>
                      </a:r>
                    </a:p>
                  </a:txBody>
                  <a:tcPr marL="0" marR="0" marT="0" marB="0" anchor="ctr"/>
                </a:tc>
                <a:tc>
                  <a:txBody>
                    <a:bodyPr/>
                    <a:lstStyle/>
                    <a:p>
                      <a:pPr algn="ctr" rtl="0" fontAlgn="ctr"/>
                      <a:r>
                        <a:rPr lang="es-ES" sz="10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38</a:t>
                      </a:r>
                    </a:p>
                  </a:txBody>
                  <a:tcPr marL="0" marR="0" marT="0" marB="0" anchor="ctr"/>
                </a:tc>
                <a:extLst>
                  <a:ext uri="{0D108BD9-81ED-4DB2-BD59-A6C34878D82A}">
                    <a16:rowId xmlns:a16="http://schemas.microsoft.com/office/drawing/2014/main" val="10006"/>
                  </a:ext>
                </a:extLst>
              </a:tr>
            </a:tbl>
          </a:graphicData>
        </a:graphic>
      </p:graphicFrame>
      <p:sp>
        <p:nvSpPr>
          <p:cNvPr id="17" name="Content Placeholder 14"/>
          <p:cNvSpPr txBox="1">
            <a:spLocks/>
          </p:cNvSpPr>
          <p:nvPr/>
        </p:nvSpPr>
        <p:spPr>
          <a:xfrm>
            <a:off x="524296" y="1124744"/>
            <a:ext cx="2772000" cy="216000"/>
          </a:xfrm>
          <a:prstGeom prst="rect">
            <a:avLst/>
          </a:prstGeom>
          <a:solidFill>
            <a:schemeClr val="accent1"/>
          </a:solidFill>
        </p:spPr>
        <p:txBody>
          <a:bodyPr vert="horz" wrap="square" anchor="ctr" anchorCtr="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b="1" dirty="0" smtClean="0">
                <a:solidFill>
                  <a:schemeClr val="bg1"/>
                </a:solidFill>
              </a:rPr>
              <a:t>Oil Stockpiling</a:t>
            </a:r>
            <a:endParaRPr lang="en-US" sz="1000" b="1" dirty="0">
              <a:solidFill>
                <a:schemeClr val="bg1"/>
              </a:solidFill>
            </a:endParaRPr>
          </a:p>
        </p:txBody>
      </p:sp>
      <p:sp>
        <p:nvSpPr>
          <p:cNvPr id="18" name="Content Placeholder 12"/>
          <p:cNvSpPr txBox="1">
            <a:spLocks/>
          </p:cNvSpPr>
          <p:nvPr/>
        </p:nvSpPr>
        <p:spPr>
          <a:xfrm>
            <a:off x="549584" y="4149080"/>
            <a:ext cx="8213836" cy="2232248"/>
          </a:xfrm>
          <a:prstGeom prst="rect">
            <a:avLst/>
          </a:prstGeom>
        </p:spPr>
        <p:txBody>
          <a:bodyPr vert="horz" lIns="91440" tIns="45720" rIns="91440" bIns="45720" rtlCol="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500" kern="1200" baseline="0">
                <a:solidFill>
                  <a:schemeClr val="tx1">
                    <a:lumMod val="75000"/>
                    <a:lumOff val="25000"/>
                  </a:schemeClr>
                </a:solidFill>
                <a:latin typeface="Verdana"/>
                <a:ea typeface="+mn-ea"/>
                <a:cs typeface="Verdana"/>
              </a:defRPr>
            </a:lvl1pPr>
            <a:lvl2pPr marL="742950" indent="-285750" algn="l" defTabSz="457200" rtl="0" eaLnBrk="1" latinLnBrk="0" hangingPunct="1">
              <a:spcBef>
                <a:spcPct val="20000"/>
              </a:spcBef>
              <a:buFont typeface="Arial"/>
              <a:buChar char="–"/>
              <a:defRPr sz="1800" kern="1200">
                <a:solidFill>
                  <a:schemeClr val="bg1"/>
                </a:solidFill>
                <a:latin typeface="gobCL"/>
                <a:ea typeface="+mn-ea"/>
                <a:cs typeface="gobCL"/>
              </a:defRPr>
            </a:lvl2pPr>
            <a:lvl3pPr marL="1143000" indent="-228600" algn="l" defTabSz="457200" rtl="0" eaLnBrk="1" latinLnBrk="0" hangingPunct="1">
              <a:spcBef>
                <a:spcPct val="20000"/>
              </a:spcBef>
              <a:buFont typeface="Arial"/>
              <a:buChar char="•"/>
              <a:defRPr sz="1800" kern="1200">
                <a:solidFill>
                  <a:schemeClr val="bg1"/>
                </a:solidFill>
                <a:latin typeface="gobCL"/>
                <a:ea typeface="+mn-ea"/>
                <a:cs typeface="gobCL"/>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lnSpc>
                <a:spcPct val="150000"/>
              </a:lnSpc>
              <a:spcBef>
                <a:spcPts val="0"/>
              </a:spcBef>
              <a:spcAft>
                <a:spcPts val="300"/>
              </a:spcAft>
              <a:buFont typeface="Arial" panose="020B0604020202020204" pitchFamily="34" charset="0"/>
              <a:buChar char="•"/>
            </a:pPr>
            <a:r>
              <a:rPr lang="en-US" sz="1200" dirty="0"/>
              <a:t>Oil industry participants currently have the obligation to hold stocks.</a:t>
            </a:r>
          </a:p>
          <a:p>
            <a:pPr marL="285750" indent="-285750">
              <a:lnSpc>
                <a:spcPct val="150000"/>
              </a:lnSpc>
              <a:spcBef>
                <a:spcPts val="0"/>
              </a:spcBef>
              <a:spcAft>
                <a:spcPts val="300"/>
              </a:spcAft>
              <a:buFont typeface="Arial" panose="020B0604020202020204" pitchFamily="34" charset="0"/>
              <a:buChar char="•"/>
            </a:pPr>
            <a:r>
              <a:rPr lang="en-US" sz="1200" dirty="0">
                <a:sym typeface="Wingdings" panose="05000000000000000000" pitchFamily="2" charset="2"/>
              </a:rPr>
              <a:t>Article 7 of Decree with Force of Law N° 1 of 1978 of the Ministry of Mining states the following: </a:t>
            </a:r>
          </a:p>
          <a:p>
            <a:pPr>
              <a:lnSpc>
                <a:spcPct val="150000"/>
              </a:lnSpc>
              <a:spcBef>
                <a:spcPts val="0"/>
              </a:spcBef>
              <a:spcAft>
                <a:spcPts val="300"/>
              </a:spcAft>
            </a:pPr>
            <a:r>
              <a:rPr lang="en-US" sz="1200" dirty="0">
                <a:sym typeface="Wingdings" panose="05000000000000000000" pitchFamily="2" charset="2"/>
              </a:rPr>
              <a:t> </a:t>
            </a:r>
            <a:r>
              <a:rPr lang="en-US" sz="1200" dirty="0" smtClean="0">
                <a:sym typeface="Wingdings" panose="05000000000000000000" pitchFamily="2" charset="2"/>
              </a:rPr>
              <a:t>    “</a:t>
            </a:r>
            <a:r>
              <a:rPr lang="en-US" sz="1200" dirty="0">
                <a:sym typeface="Wingdings" panose="05000000000000000000" pitchFamily="2" charset="2"/>
              </a:rPr>
              <a:t>Every producer or importer of liquid, petroleum-based fuels is required to </a:t>
            </a:r>
            <a:r>
              <a:rPr lang="en-US" sz="1200" dirty="0" smtClean="0">
                <a:sym typeface="Wingdings" panose="05000000000000000000" pitchFamily="2" charset="2"/>
              </a:rPr>
              <a:t>maintain </a:t>
            </a:r>
            <a:r>
              <a:rPr lang="en-US" sz="1200" dirty="0">
                <a:sym typeface="Wingdings" panose="05000000000000000000" pitchFamily="2" charset="2"/>
              </a:rPr>
              <a:t>an average stock of each product which is equal to </a:t>
            </a:r>
            <a:r>
              <a:rPr lang="en-US" sz="1200" b="1" dirty="0">
                <a:solidFill>
                  <a:schemeClr val="accent1"/>
                </a:solidFill>
                <a:sym typeface="Wingdings" panose="05000000000000000000" pitchFamily="2" charset="2"/>
              </a:rPr>
              <a:t>25 days of </a:t>
            </a:r>
            <a:r>
              <a:rPr lang="en-US" sz="1200" b="1" dirty="0" smtClean="0">
                <a:solidFill>
                  <a:schemeClr val="accent1"/>
                </a:solidFill>
                <a:sym typeface="Wingdings" panose="05000000000000000000" pitchFamily="2" charset="2"/>
              </a:rPr>
              <a:t>average </a:t>
            </a:r>
            <a:r>
              <a:rPr lang="en-US" sz="1200" b="1" dirty="0">
                <a:solidFill>
                  <a:schemeClr val="accent1"/>
                </a:solidFill>
                <a:sym typeface="Wingdings" panose="05000000000000000000" pitchFamily="2" charset="2"/>
              </a:rPr>
              <a:t>sales</a:t>
            </a:r>
            <a:r>
              <a:rPr lang="en-US" sz="1200" dirty="0">
                <a:sym typeface="Wingdings" panose="05000000000000000000" pitchFamily="2" charset="2"/>
              </a:rPr>
              <a:t> during the previous six months or average imports for the </a:t>
            </a:r>
            <a:r>
              <a:rPr lang="en-US" sz="1200" dirty="0" smtClean="0">
                <a:sym typeface="Wingdings" panose="05000000000000000000" pitchFamily="2" charset="2"/>
              </a:rPr>
              <a:t>same </a:t>
            </a:r>
            <a:r>
              <a:rPr lang="en-US" sz="1200" dirty="0">
                <a:sym typeface="Wingdings" panose="05000000000000000000" pitchFamily="2" charset="2"/>
              </a:rPr>
              <a:t>period of time, if it is for own consumption.”</a:t>
            </a:r>
          </a:p>
          <a:p>
            <a:pPr marL="285750" indent="-285750">
              <a:lnSpc>
                <a:spcPct val="150000"/>
              </a:lnSpc>
              <a:spcBef>
                <a:spcPts val="0"/>
              </a:spcBef>
              <a:spcAft>
                <a:spcPts val="300"/>
              </a:spcAft>
              <a:buFont typeface="Arial" panose="020B0604020202020204" pitchFamily="34" charset="0"/>
              <a:buChar char="•"/>
            </a:pPr>
            <a:r>
              <a:rPr lang="en-US" sz="1200" dirty="0">
                <a:sym typeface="Wingdings" panose="05000000000000000000" pitchFamily="2" charset="2"/>
              </a:rPr>
              <a:t>Chile’s acknowledges that the </a:t>
            </a:r>
            <a:r>
              <a:rPr lang="en-US" sz="1200" dirty="0" smtClean="0">
                <a:sym typeface="Wingdings" panose="05000000000000000000" pitchFamily="2" charset="2"/>
              </a:rPr>
              <a:t>current </a:t>
            </a:r>
            <a:r>
              <a:rPr lang="en-US" sz="1200" dirty="0">
                <a:sym typeface="Wingdings" panose="05000000000000000000" pitchFamily="2" charset="2"/>
              </a:rPr>
              <a:t>25-day stockholding obligation </a:t>
            </a:r>
            <a:r>
              <a:rPr lang="en-US" sz="1200" b="1" dirty="0">
                <a:solidFill>
                  <a:schemeClr val="accent1"/>
                </a:solidFill>
                <a:sym typeface="Wingdings" panose="05000000000000000000" pitchFamily="2" charset="2"/>
              </a:rPr>
              <a:t>needs to be updated</a:t>
            </a:r>
            <a:r>
              <a:rPr lang="en-US" sz="1200" b="1" dirty="0" smtClean="0">
                <a:solidFill>
                  <a:schemeClr val="accent1"/>
                </a:solidFill>
                <a:sym typeface="Wingdings" panose="05000000000000000000" pitchFamily="2" charset="2"/>
              </a:rPr>
              <a:t>.</a:t>
            </a:r>
            <a:endParaRPr lang="en-US" sz="800" dirty="0">
              <a:latin typeface="Verdana" panose="020B0604030504040204" pitchFamily="34" charset="0"/>
              <a:ea typeface="Verdana" panose="020B0604030504040204" pitchFamily="34" charset="0"/>
              <a:cs typeface="Verdana" panose="020B0604030504040204" pitchFamily="34" charset="0"/>
            </a:endParaRPr>
          </a:p>
        </p:txBody>
      </p:sp>
      <p:sp>
        <p:nvSpPr>
          <p:cNvPr id="20" name="Content Placeholder 12"/>
          <p:cNvSpPr txBox="1">
            <a:spLocks/>
          </p:cNvSpPr>
          <p:nvPr/>
        </p:nvSpPr>
        <p:spPr>
          <a:xfrm>
            <a:off x="3491880" y="1484784"/>
            <a:ext cx="5264968" cy="2160241"/>
          </a:xfrm>
          <a:prstGeom prst="rect">
            <a:avLst/>
          </a:prstGeom>
        </p:spPr>
        <p:txBody>
          <a:bodyPr vert="horz" lIns="91440" tIns="45720" rIns="91440" bIns="45720" rtlCol="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500" kern="1200" baseline="0">
                <a:solidFill>
                  <a:schemeClr val="tx1">
                    <a:lumMod val="75000"/>
                    <a:lumOff val="25000"/>
                  </a:schemeClr>
                </a:solidFill>
                <a:latin typeface="Verdana"/>
                <a:ea typeface="+mn-ea"/>
                <a:cs typeface="Verdana"/>
              </a:defRPr>
            </a:lvl1pPr>
            <a:lvl2pPr marL="742950" indent="-285750" algn="l" defTabSz="457200" rtl="0" eaLnBrk="1" latinLnBrk="0" hangingPunct="1">
              <a:spcBef>
                <a:spcPct val="20000"/>
              </a:spcBef>
              <a:buFont typeface="Arial"/>
              <a:buChar char="–"/>
              <a:defRPr sz="1800" kern="1200">
                <a:solidFill>
                  <a:schemeClr val="bg1"/>
                </a:solidFill>
                <a:latin typeface="gobCL"/>
                <a:ea typeface="+mn-ea"/>
                <a:cs typeface="gobCL"/>
              </a:defRPr>
            </a:lvl2pPr>
            <a:lvl3pPr marL="1143000" indent="-228600" algn="l" defTabSz="457200" rtl="0" eaLnBrk="1" latinLnBrk="0" hangingPunct="1">
              <a:spcBef>
                <a:spcPct val="20000"/>
              </a:spcBef>
              <a:buFont typeface="Arial"/>
              <a:buChar char="•"/>
              <a:defRPr sz="1800" kern="1200">
                <a:solidFill>
                  <a:schemeClr val="bg1"/>
                </a:solidFill>
                <a:latin typeface="gobCL"/>
                <a:ea typeface="+mn-ea"/>
                <a:cs typeface="gobCL"/>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1450" indent="-171450">
              <a:lnSpc>
                <a:spcPct val="150000"/>
              </a:lnSpc>
              <a:spcBef>
                <a:spcPts val="0"/>
              </a:spcBef>
              <a:spcAft>
                <a:spcPts val="300"/>
              </a:spcAft>
              <a:buFont typeface="Arial" panose="020B0604020202020204" pitchFamily="34" charset="0"/>
              <a:buChar char="•"/>
            </a:pPr>
            <a:r>
              <a:rPr lang="en-US" sz="1100" dirty="0"/>
              <a:t>Supply/Demand Monitoring by </a:t>
            </a:r>
            <a:r>
              <a:rPr lang="en-US" sz="1100" b="1" dirty="0"/>
              <a:t>weekly reports </a:t>
            </a:r>
            <a:r>
              <a:rPr lang="en-US" sz="1100" dirty="0"/>
              <a:t>on projections:</a:t>
            </a:r>
          </a:p>
          <a:p>
            <a:pPr>
              <a:lnSpc>
                <a:spcPct val="150000"/>
              </a:lnSpc>
              <a:spcBef>
                <a:spcPts val="0"/>
              </a:spcBef>
              <a:spcAft>
                <a:spcPts val="300"/>
              </a:spcAft>
            </a:pPr>
            <a:r>
              <a:rPr lang="en-US" sz="1100" dirty="0" smtClean="0"/>
              <a:t>    - </a:t>
            </a:r>
            <a:r>
              <a:rPr lang="en-US" sz="1100" u="sng" dirty="0" smtClean="0"/>
              <a:t>Oil </a:t>
            </a:r>
            <a:r>
              <a:rPr lang="en-US" sz="1100" u="sng" dirty="0"/>
              <a:t>Products</a:t>
            </a:r>
            <a:r>
              <a:rPr lang="en-US" sz="1100" dirty="0"/>
              <a:t>:  Imports, refinery production, stocks and demand</a:t>
            </a:r>
            <a:r>
              <a:rPr lang="en-US" sz="1100" dirty="0" smtClean="0"/>
              <a:t>.</a:t>
            </a:r>
          </a:p>
          <a:p>
            <a:pPr>
              <a:lnSpc>
                <a:spcPct val="150000"/>
              </a:lnSpc>
              <a:spcBef>
                <a:spcPts val="0"/>
              </a:spcBef>
              <a:spcAft>
                <a:spcPts val="300"/>
              </a:spcAft>
            </a:pPr>
            <a:r>
              <a:rPr lang="en-US" sz="1100" dirty="0"/>
              <a:t> </a:t>
            </a:r>
            <a:r>
              <a:rPr lang="en-US" sz="1100" dirty="0" smtClean="0"/>
              <a:t>   - </a:t>
            </a:r>
            <a:r>
              <a:rPr lang="en-US" sz="1100" u="sng" dirty="0" smtClean="0"/>
              <a:t>Gas </a:t>
            </a:r>
            <a:r>
              <a:rPr lang="en-US" sz="1100" u="sng" dirty="0"/>
              <a:t>Imported</a:t>
            </a:r>
            <a:r>
              <a:rPr lang="en-US" sz="1100" dirty="0"/>
              <a:t>: Imports, regasification, stocks and demand.</a:t>
            </a:r>
          </a:p>
          <a:p>
            <a:pPr>
              <a:lnSpc>
                <a:spcPct val="150000"/>
              </a:lnSpc>
              <a:spcBef>
                <a:spcPts val="0"/>
              </a:spcBef>
              <a:spcAft>
                <a:spcPts val="300"/>
              </a:spcAft>
            </a:pPr>
            <a:r>
              <a:rPr lang="en-US" sz="1100" dirty="0" smtClean="0"/>
              <a:t>    - </a:t>
            </a:r>
            <a:r>
              <a:rPr lang="en-US" sz="1100" u="sng" dirty="0" smtClean="0"/>
              <a:t>Gas </a:t>
            </a:r>
            <a:r>
              <a:rPr lang="en-US" sz="1100" u="sng" dirty="0"/>
              <a:t>Production</a:t>
            </a:r>
            <a:r>
              <a:rPr lang="en-US" sz="1100" dirty="0"/>
              <a:t>: Production, demand and line-pack.</a:t>
            </a:r>
          </a:p>
          <a:p>
            <a:pPr marL="171450" indent="-171450">
              <a:lnSpc>
                <a:spcPct val="150000"/>
              </a:lnSpc>
              <a:spcBef>
                <a:spcPts val="0"/>
              </a:spcBef>
              <a:spcAft>
                <a:spcPts val="300"/>
              </a:spcAft>
              <a:buFont typeface="Arial" panose="020B0604020202020204" pitchFamily="34" charset="0"/>
              <a:buChar char="•"/>
            </a:pPr>
            <a:r>
              <a:rPr lang="en-US" sz="1100" dirty="0" smtClean="0"/>
              <a:t>Monitoring </a:t>
            </a:r>
            <a:r>
              <a:rPr lang="en-US" sz="1100" dirty="0"/>
              <a:t>of Gas &amp; Oil Production by </a:t>
            </a:r>
            <a:r>
              <a:rPr lang="en-US" sz="1100" b="1" dirty="0"/>
              <a:t>monthly reports</a:t>
            </a:r>
            <a:r>
              <a:rPr lang="en-US" sz="1100" dirty="0"/>
              <a:t>.</a:t>
            </a:r>
          </a:p>
          <a:p>
            <a:pPr marL="171450" indent="-171450">
              <a:lnSpc>
                <a:spcPct val="150000"/>
              </a:lnSpc>
              <a:spcBef>
                <a:spcPts val="0"/>
              </a:spcBef>
              <a:spcAft>
                <a:spcPts val="300"/>
              </a:spcAft>
              <a:buFont typeface="Arial" panose="020B0604020202020204" pitchFamily="34" charset="0"/>
              <a:buChar char="•"/>
            </a:pPr>
            <a:r>
              <a:rPr lang="en-US" sz="1100" dirty="0" smtClean="0"/>
              <a:t>The stock </a:t>
            </a:r>
            <a:r>
              <a:rPr lang="en-US" sz="1100" dirty="0"/>
              <a:t>level </a:t>
            </a:r>
            <a:r>
              <a:rPr lang="en-US" sz="1100" dirty="0" smtClean="0"/>
              <a:t>is monitored to accomplish the following:</a:t>
            </a:r>
          </a:p>
          <a:p>
            <a:pPr>
              <a:lnSpc>
                <a:spcPct val="150000"/>
              </a:lnSpc>
              <a:spcBef>
                <a:spcPts val="0"/>
              </a:spcBef>
              <a:spcAft>
                <a:spcPts val="300"/>
              </a:spcAft>
            </a:pPr>
            <a:r>
              <a:rPr lang="en-US" sz="1100" dirty="0">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 </a:t>
            </a:r>
            <a:r>
              <a:rPr lang="en-US" sz="1100" dirty="0" smtClean="0">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   - Oil products: 25 days</a:t>
            </a:r>
          </a:p>
          <a:p>
            <a:pPr>
              <a:lnSpc>
                <a:spcPct val="150000"/>
              </a:lnSpc>
              <a:spcBef>
                <a:spcPts val="0"/>
              </a:spcBef>
              <a:spcAft>
                <a:spcPts val="300"/>
              </a:spcAft>
            </a:pPr>
            <a:r>
              <a:rPr lang="en-US" sz="1100" dirty="0">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  </a:t>
            </a:r>
            <a:r>
              <a:rPr lang="en-US" sz="1100" dirty="0" smtClean="0">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  - Gas: 10 days </a:t>
            </a:r>
          </a:p>
          <a:p>
            <a:pPr>
              <a:lnSpc>
                <a:spcPct val="150000"/>
              </a:lnSpc>
              <a:spcBef>
                <a:spcPts val="0"/>
              </a:spcBef>
              <a:spcAft>
                <a:spcPts val="300"/>
              </a:spcAft>
            </a:pPr>
            <a:endParaRPr lang="en-US" sz="1100" dirty="0">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endParaRPr>
          </a:p>
          <a:p>
            <a:pPr>
              <a:lnSpc>
                <a:spcPct val="150000"/>
              </a:lnSpc>
              <a:spcBef>
                <a:spcPts val="0"/>
              </a:spcBef>
              <a:spcAft>
                <a:spcPts val="300"/>
              </a:spcAft>
            </a:pPr>
            <a:endParaRPr lang="en-US" sz="1100" dirty="0" smtClean="0">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endParaRPr>
          </a:p>
          <a:p>
            <a:pPr>
              <a:lnSpc>
                <a:spcPct val="150000"/>
              </a:lnSpc>
              <a:spcBef>
                <a:spcPts val="0"/>
              </a:spcBef>
              <a:spcAft>
                <a:spcPts val="300"/>
              </a:spcAft>
            </a:pPr>
            <a:endParaRPr lang="en-US" sz="1100" dirty="0" smtClean="0">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endParaRPr>
          </a:p>
          <a:p>
            <a:pPr marL="285750" indent="-285750">
              <a:lnSpc>
                <a:spcPct val="150000"/>
              </a:lnSpc>
              <a:spcBef>
                <a:spcPts val="0"/>
              </a:spcBef>
              <a:spcAft>
                <a:spcPts val="300"/>
              </a:spcAft>
              <a:buFont typeface="Arial" panose="020B0604020202020204" pitchFamily="34" charset="0"/>
              <a:buChar char="•"/>
            </a:pPr>
            <a:endParaRPr lang="en-US" sz="1100" dirty="0">
              <a:latin typeface="Verdana" panose="020B0604030504040204" pitchFamily="34" charset="0"/>
              <a:ea typeface="Verdana" panose="020B0604030504040204" pitchFamily="34" charset="0"/>
              <a:cs typeface="Verdana" panose="020B0604030504040204" pitchFamily="34" charset="0"/>
            </a:endParaRPr>
          </a:p>
        </p:txBody>
      </p:sp>
      <p:sp>
        <p:nvSpPr>
          <p:cNvPr id="15" name="Content Placeholder 14"/>
          <p:cNvSpPr txBox="1">
            <a:spLocks/>
          </p:cNvSpPr>
          <p:nvPr/>
        </p:nvSpPr>
        <p:spPr>
          <a:xfrm>
            <a:off x="3491880" y="1124744"/>
            <a:ext cx="5256584" cy="216000"/>
          </a:xfrm>
          <a:prstGeom prst="rect">
            <a:avLst/>
          </a:prstGeom>
          <a:solidFill>
            <a:schemeClr val="accent1"/>
          </a:solidFill>
        </p:spPr>
        <p:txBody>
          <a:bodyPr vert="horz" wrap="square" anchor="ctr" anchorCtr="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b="1" dirty="0">
                <a:solidFill>
                  <a:schemeClr val="bg1"/>
                </a:solidFill>
              </a:rPr>
              <a:t>Indicators to Gauge Supply Security</a:t>
            </a:r>
          </a:p>
        </p:txBody>
      </p:sp>
      <p:sp>
        <p:nvSpPr>
          <p:cNvPr id="19" name="TextBox 11"/>
          <p:cNvSpPr txBox="1"/>
          <p:nvPr/>
        </p:nvSpPr>
        <p:spPr>
          <a:xfrm>
            <a:off x="2737366" y="6516052"/>
            <a:ext cx="3916457" cy="307777"/>
          </a:xfrm>
          <a:prstGeom prst="rect">
            <a:avLst/>
          </a:prstGeom>
          <a:noFill/>
        </p:spPr>
        <p:txBody>
          <a:bodyPr wrap="none" rtlCol="0">
            <a:spAutoFit/>
          </a:bodyPr>
          <a:lstStyle/>
          <a:p>
            <a:pPr algn="ctr"/>
            <a:r>
              <a:rPr lang="en-US" sz="1400" b="1" dirty="0">
                <a:solidFill>
                  <a:srgbClr val="FF0000"/>
                </a:solidFill>
                <a:latin typeface="AngsanaUPC" panose="02020603050405020304" pitchFamily="18" charset="-34"/>
                <a:cs typeface="AngsanaUPC" panose="02020603050405020304" pitchFamily="18" charset="-34"/>
              </a:rPr>
              <a:t>4th Oil and Gas Security Network Forum, 7-8 March 2018, Tokyo, Japan </a:t>
            </a:r>
          </a:p>
        </p:txBody>
      </p:sp>
    </p:spTree>
    <p:extLst>
      <p:ext uri="{BB962C8B-B14F-4D97-AF65-F5344CB8AC3E}">
        <p14:creationId xmlns:p14="http://schemas.microsoft.com/office/powerpoint/2010/main" val="36442362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467544" y="908720"/>
            <a:ext cx="828092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75928" y="6453336"/>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7380312" y="138344"/>
            <a:ext cx="1368152" cy="62636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t>CHILE</a:t>
            </a:r>
            <a:endParaRPr lang="en-US" dirty="0"/>
          </a:p>
        </p:txBody>
      </p:sp>
      <p:sp>
        <p:nvSpPr>
          <p:cNvPr id="8" name="TextBox 7"/>
          <p:cNvSpPr txBox="1"/>
          <p:nvPr/>
        </p:nvSpPr>
        <p:spPr>
          <a:xfrm>
            <a:off x="2852552" y="297634"/>
            <a:ext cx="3510897" cy="584775"/>
          </a:xfrm>
          <a:prstGeom prst="rect">
            <a:avLst/>
          </a:prstGeom>
          <a:noFill/>
        </p:spPr>
        <p:txBody>
          <a:bodyPr wrap="none" rtlCol="0">
            <a:spAutoFit/>
          </a:bodyPr>
          <a:lstStyle/>
          <a:p>
            <a:pPr algn="ctr"/>
            <a:r>
              <a:rPr lang="en-US" sz="3200" b="1" dirty="0" smtClean="0">
                <a:solidFill>
                  <a:schemeClr val="accent1">
                    <a:lumMod val="50000"/>
                  </a:schemeClr>
                </a:solidFill>
                <a:latin typeface="AngsanaUPC" panose="02020603050405020304" pitchFamily="18" charset="-34"/>
                <a:cs typeface="AngsanaUPC" panose="02020603050405020304" pitchFamily="18" charset="-34"/>
              </a:rPr>
              <a:t>Oil and Gas Security Policy </a:t>
            </a:r>
            <a:endParaRPr lang="en-US" sz="3200" b="1" dirty="0">
              <a:solidFill>
                <a:schemeClr val="accent1">
                  <a:lumMod val="50000"/>
                </a:schemeClr>
              </a:solidFill>
              <a:latin typeface="AngsanaUPC" panose="02020603050405020304" pitchFamily="18" charset="-34"/>
              <a:cs typeface="AngsanaUPC" panose="02020603050405020304" pitchFamily="18" charset="-34"/>
            </a:endParaRPr>
          </a:p>
        </p:txBody>
      </p:sp>
      <p:sp>
        <p:nvSpPr>
          <p:cNvPr id="2" name="スライド番号プレースホルダー 1"/>
          <p:cNvSpPr>
            <a:spLocks noGrp="1"/>
          </p:cNvSpPr>
          <p:nvPr>
            <p:ph type="sldNum" sz="quarter" idx="12"/>
          </p:nvPr>
        </p:nvSpPr>
        <p:spPr/>
        <p:txBody>
          <a:bodyPr/>
          <a:lstStyle/>
          <a:p>
            <a:fld id="{820CFCBA-A761-4DC5-9884-E424C35298A4}" type="slidenum">
              <a:rPr lang="en-US" smtClean="0"/>
              <a:pPr/>
              <a:t>9</a:t>
            </a:fld>
            <a:endParaRPr lang="en-US" dirty="0"/>
          </a:p>
        </p:txBody>
      </p:sp>
      <p:sp>
        <p:nvSpPr>
          <p:cNvPr id="12" name="TextBox 11"/>
          <p:cNvSpPr txBox="1"/>
          <p:nvPr/>
        </p:nvSpPr>
        <p:spPr>
          <a:xfrm>
            <a:off x="2737366" y="6516052"/>
            <a:ext cx="3916457" cy="307777"/>
          </a:xfrm>
          <a:prstGeom prst="rect">
            <a:avLst/>
          </a:prstGeom>
          <a:noFill/>
        </p:spPr>
        <p:txBody>
          <a:bodyPr wrap="none" rtlCol="0">
            <a:spAutoFit/>
          </a:bodyPr>
          <a:lstStyle/>
          <a:p>
            <a:pPr algn="ctr"/>
            <a:r>
              <a:rPr lang="en-US" sz="1400" b="1" dirty="0">
                <a:solidFill>
                  <a:srgbClr val="FF0000"/>
                </a:solidFill>
                <a:latin typeface="AngsanaUPC" panose="02020603050405020304" pitchFamily="18" charset="-34"/>
                <a:cs typeface="AngsanaUPC" panose="02020603050405020304" pitchFamily="18" charset="-34"/>
              </a:rPr>
              <a:t>4th Oil and Gas Security Network Forum, 7-8 March 2018, Tokyo, Japan </a:t>
            </a:r>
          </a:p>
        </p:txBody>
      </p:sp>
      <p:pic>
        <p:nvPicPr>
          <p:cNvPr id="9" name="Picture 13" descr="Complemento-Logo-Gobierno-160x14px.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06400" y="0"/>
            <a:ext cx="2032000" cy="177800"/>
          </a:xfrm>
          <a:prstGeom prst="rect">
            <a:avLst/>
          </a:prstGeom>
        </p:spPr>
      </p:pic>
      <p:sp>
        <p:nvSpPr>
          <p:cNvPr id="23" name="Content Placeholder 6"/>
          <p:cNvSpPr txBox="1">
            <a:spLocks/>
          </p:cNvSpPr>
          <p:nvPr/>
        </p:nvSpPr>
        <p:spPr>
          <a:xfrm>
            <a:off x="417264" y="1412776"/>
            <a:ext cx="4730800" cy="1188721"/>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smtClean="0">
                <a:solidFill>
                  <a:schemeClr val="tx1">
                    <a:lumMod val="65000"/>
                    <a:lumOff val="35000"/>
                  </a:schemeClr>
                </a:solidFill>
              </a:rPr>
              <a:t>The National Energy Policy is sustained by four pillars: </a:t>
            </a:r>
          </a:p>
        </p:txBody>
      </p:sp>
      <p:pic>
        <p:nvPicPr>
          <p:cNvPr id="2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900"/>
          <a:stretch/>
        </p:blipFill>
        <p:spPr bwMode="auto">
          <a:xfrm>
            <a:off x="1475424" y="1844824"/>
            <a:ext cx="6193151" cy="200939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7" name="Marcador de contenido 2"/>
          <p:cNvSpPr txBox="1">
            <a:spLocks/>
          </p:cNvSpPr>
          <p:nvPr/>
        </p:nvSpPr>
        <p:spPr>
          <a:xfrm>
            <a:off x="406400" y="1090484"/>
            <a:ext cx="8331200" cy="380178"/>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457200">
              <a:buNone/>
            </a:pPr>
            <a:endParaRPr lang="es-ES" sz="1600" dirty="0">
              <a:solidFill>
                <a:schemeClr val="accent1"/>
              </a:solidFill>
              <a:latin typeface="Verdana"/>
            </a:endParaRPr>
          </a:p>
        </p:txBody>
      </p:sp>
      <p:sp>
        <p:nvSpPr>
          <p:cNvPr id="34" name="33 Pentágono"/>
          <p:cNvSpPr/>
          <p:nvPr/>
        </p:nvSpPr>
        <p:spPr>
          <a:xfrm>
            <a:off x="4249318" y="5483325"/>
            <a:ext cx="3949577" cy="576064"/>
          </a:xfrm>
          <a:prstGeom prst="homePlate">
            <a:avLst>
              <a:gd name="adj" fmla="val 26890"/>
            </a:avLst>
          </a:prstGeom>
        </p:spPr>
        <p:style>
          <a:lnRef idx="2">
            <a:schemeClr val="accent1"/>
          </a:lnRef>
          <a:fillRef idx="1">
            <a:schemeClr val="lt1"/>
          </a:fillRef>
          <a:effectRef idx="0">
            <a:schemeClr val="accent1"/>
          </a:effectRef>
          <a:fontRef idx="minor">
            <a:schemeClr val="dk1"/>
          </a:fontRef>
        </p:style>
        <p:txBody>
          <a:bodyPr rtlCol="0" anchor="ctr"/>
          <a:lstStyle/>
          <a:p>
            <a:r>
              <a:rPr lang="en-US" sz="1200" dirty="0">
                <a:solidFill>
                  <a:srgbClr val="0070C0"/>
                </a:solidFill>
                <a:latin typeface="Calibri" panose="020F0502020204030204" pitchFamily="34" charset="0"/>
                <a:ea typeface="Verdana" panose="020B0604030504040204" pitchFamily="34" charset="0"/>
                <a:cs typeface="Verdana" panose="020B0604030504040204" pitchFamily="34" charset="0"/>
              </a:rPr>
              <a:t>Promote research into and exploration and exploitation of Chiles’s hydrocarbon resources.</a:t>
            </a:r>
          </a:p>
        </p:txBody>
      </p:sp>
      <p:sp>
        <p:nvSpPr>
          <p:cNvPr id="35" name="34 Pentágono"/>
          <p:cNvSpPr/>
          <p:nvPr/>
        </p:nvSpPr>
        <p:spPr>
          <a:xfrm>
            <a:off x="4249318" y="4077072"/>
            <a:ext cx="3975229" cy="608853"/>
          </a:xfrm>
          <a:prstGeom prst="homePlate">
            <a:avLst>
              <a:gd name="adj" fmla="val 26890"/>
            </a:avLst>
          </a:prstGeom>
        </p:spPr>
        <p:style>
          <a:lnRef idx="2">
            <a:schemeClr val="accent1"/>
          </a:lnRef>
          <a:fillRef idx="1">
            <a:schemeClr val="lt1"/>
          </a:fillRef>
          <a:effectRef idx="0">
            <a:schemeClr val="accent1"/>
          </a:effectRef>
          <a:fontRef idx="minor">
            <a:schemeClr val="dk1"/>
          </a:fontRef>
        </p:style>
        <p:txBody>
          <a:bodyPr rtlCol="0" anchor="ctr"/>
          <a:lstStyle/>
          <a:p>
            <a:r>
              <a:rPr lang="en-US" sz="1200" dirty="0" smtClean="0">
                <a:solidFill>
                  <a:srgbClr val="0070C0"/>
                </a:solidFill>
                <a:latin typeface="Calibri" panose="020F0502020204030204" pitchFamily="34" charset="0"/>
                <a:ea typeface="Verdana" panose="020B0604030504040204" pitchFamily="34" charset="0"/>
                <a:cs typeface="Verdana" panose="020B0604030504040204" pitchFamily="34" charset="0"/>
              </a:rPr>
              <a:t>Develop national, regional and municipal plans for managing risks and emergencies affecting the energy sector that are aligned with other sectorial and national plans.</a:t>
            </a:r>
            <a:endParaRPr lang="en-US" sz="1200" dirty="0">
              <a:solidFill>
                <a:srgbClr val="0070C0"/>
              </a:solidFill>
              <a:latin typeface="Calibri" panose="020F0502020204030204" pitchFamily="34" charset="0"/>
              <a:ea typeface="Verdana" panose="020B0604030504040204" pitchFamily="34" charset="0"/>
              <a:cs typeface="Verdana" panose="020B0604030504040204" pitchFamily="34" charset="0"/>
            </a:endParaRPr>
          </a:p>
        </p:txBody>
      </p:sp>
      <p:sp>
        <p:nvSpPr>
          <p:cNvPr id="36" name="35 Pentágono"/>
          <p:cNvSpPr/>
          <p:nvPr/>
        </p:nvSpPr>
        <p:spPr>
          <a:xfrm>
            <a:off x="4249318" y="4797153"/>
            <a:ext cx="3995090" cy="576063"/>
          </a:xfrm>
          <a:prstGeom prst="homePlate">
            <a:avLst>
              <a:gd name="adj" fmla="val 26890"/>
            </a:avLst>
          </a:prstGeom>
        </p:spPr>
        <p:style>
          <a:lnRef idx="2">
            <a:schemeClr val="accent1"/>
          </a:lnRef>
          <a:fillRef idx="1">
            <a:schemeClr val="lt1"/>
          </a:fillRef>
          <a:effectRef idx="0">
            <a:schemeClr val="accent1"/>
          </a:effectRef>
          <a:fontRef idx="minor">
            <a:schemeClr val="dk1"/>
          </a:fontRef>
        </p:style>
        <p:txBody>
          <a:bodyPr rtlCol="0" anchor="ctr"/>
          <a:lstStyle/>
          <a:p>
            <a:r>
              <a:rPr lang="en-US" sz="1200" dirty="0">
                <a:solidFill>
                  <a:srgbClr val="0070C0"/>
                </a:solidFill>
                <a:latin typeface="Calibri" panose="020F0502020204030204" pitchFamily="34" charset="0"/>
                <a:ea typeface="Verdana" panose="020B0604030504040204" pitchFamily="34" charset="0"/>
                <a:cs typeface="Verdana" panose="020B0604030504040204" pitchFamily="34" charset="0"/>
              </a:rPr>
              <a:t>Increase the security of supply, storage, transport and distributions of fuels.</a:t>
            </a:r>
          </a:p>
        </p:txBody>
      </p:sp>
      <p:sp>
        <p:nvSpPr>
          <p:cNvPr id="37" name="36 CuadroTexto"/>
          <p:cNvSpPr txBox="1"/>
          <p:nvPr/>
        </p:nvSpPr>
        <p:spPr>
          <a:xfrm>
            <a:off x="555972" y="4005064"/>
            <a:ext cx="3621337" cy="584775"/>
          </a:xfrm>
          <a:prstGeom prst="rect">
            <a:avLst/>
          </a:prstGeom>
          <a:noFill/>
        </p:spPr>
        <p:txBody>
          <a:bodyPr wrap="square" rtlCol="0">
            <a:spAutoFit/>
          </a:bodyPr>
          <a:lstStyle/>
          <a:p>
            <a:r>
              <a:rPr lang="en-US" sz="1600" dirty="0">
                <a:solidFill>
                  <a:schemeClr val="tx1">
                    <a:lumMod val="65000"/>
                    <a:lumOff val="35000"/>
                  </a:schemeClr>
                </a:solidFill>
              </a:rPr>
              <a:t>Guidelines </a:t>
            </a:r>
            <a:r>
              <a:rPr lang="en-US" sz="1600" dirty="0" smtClean="0">
                <a:solidFill>
                  <a:schemeClr val="tx1">
                    <a:lumMod val="65000"/>
                    <a:lumOff val="35000"/>
                  </a:schemeClr>
                </a:solidFill>
              </a:rPr>
              <a:t>set </a:t>
            </a:r>
            <a:r>
              <a:rPr lang="en-US" sz="1600" dirty="0">
                <a:solidFill>
                  <a:schemeClr val="tx1">
                    <a:lumMod val="65000"/>
                    <a:lumOff val="35000"/>
                  </a:schemeClr>
                </a:solidFill>
              </a:rPr>
              <a:t>forth in the National Energy Policy:</a:t>
            </a:r>
            <a:endParaRPr lang="es-CL" sz="1600" dirty="0">
              <a:solidFill>
                <a:schemeClr val="tx1">
                  <a:lumMod val="65000"/>
                  <a:lumOff val="35000"/>
                </a:schemeClr>
              </a:solidFill>
            </a:endParaRPr>
          </a:p>
        </p:txBody>
      </p:sp>
      <p:sp>
        <p:nvSpPr>
          <p:cNvPr id="16" name="Content Placeholder 14"/>
          <p:cNvSpPr txBox="1">
            <a:spLocks/>
          </p:cNvSpPr>
          <p:nvPr/>
        </p:nvSpPr>
        <p:spPr>
          <a:xfrm>
            <a:off x="467544" y="1052736"/>
            <a:ext cx="8280920" cy="252000"/>
          </a:xfrm>
          <a:prstGeom prst="rect">
            <a:avLst/>
          </a:prstGeom>
          <a:solidFill>
            <a:schemeClr val="accent1"/>
          </a:solidFill>
        </p:spPr>
        <p:txBody>
          <a:bodyPr vert="horz" wrap="square" anchor="ctr" anchorCtr="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100" b="1" dirty="0">
                <a:solidFill>
                  <a:schemeClr val="bg1"/>
                </a:solidFill>
              </a:rPr>
              <a:t>Oil &amp; Gas Supply Security Framework: National Energy Policy for 2050</a:t>
            </a:r>
          </a:p>
        </p:txBody>
      </p:sp>
    </p:spTree>
    <p:extLst>
      <p:ext uri="{BB962C8B-B14F-4D97-AF65-F5344CB8AC3E}">
        <p14:creationId xmlns:p14="http://schemas.microsoft.com/office/powerpoint/2010/main" val="39244572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467544" y="908720"/>
            <a:ext cx="828092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75928" y="6453336"/>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7380312" y="138344"/>
            <a:ext cx="1368152" cy="62636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t>CHILE</a:t>
            </a:r>
            <a:endParaRPr lang="en-US" dirty="0"/>
          </a:p>
        </p:txBody>
      </p:sp>
      <p:sp>
        <p:nvSpPr>
          <p:cNvPr id="13" name="TextBox 12"/>
          <p:cNvSpPr txBox="1"/>
          <p:nvPr/>
        </p:nvSpPr>
        <p:spPr>
          <a:xfrm>
            <a:off x="475928" y="1628800"/>
            <a:ext cx="8272536" cy="3039294"/>
          </a:xfrm>
          <a:prstGeom prst="rect">
            <a:avLst/>
          </a:prstGeom>
          <a:noFill/>
        </p:spPr>
        <p:txBody>
          <a:bodyPr wrap="square" rtlCol="0">
            <a:spAutoFit/>
          </a:bodyPr>
          <a:lstStyle/>
          <a:p>
            <a:pPr defTabSz="457200">
              <a:lnSpc>
                <a:spcPct val="150000"/>
              </a:lnSpc>
              <a:spcAft>
                <a:spcPts val="300"/>
              </a:spcAft>
            </a:pPr>
            <a:r>
              <a:rPr lang="en-US" sz="14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It is in Chile’s interest to maintain regional collaboration with the APEC member economies, with the aim of contributing to keep a bridge of cooperation in technical and emergency response matters. This collaboration will allow economies to provide public value to emergency management in the different phases of the risk cycle, with relevance in the preventive phase. Chile's experience could greatly contribute to strengthening APEC’s regional work in this area, as well as to the exchange of best practices among individual economies.</a:t>
            </a:r>
            <a:endParaRPr lang="es-ES" sz="1400" dirty="0" smtClean="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p>
            <a:pPr marL="1074738" indent="-1074738"/>
            <a:endParaRPr lang="en-US" sz="1400" dirty="0" smtClean="0">
              <a:latin typeface="Verdana" panose="020B0604030504040204" pitchFamily="34" charset="0"/>
              <a:ea typeface="Verdana" panose="020B0604030504040204" pitchFamily="34" charset="0"/>
              <a:cs typeface="Verdana" panose="020B0604030504040204" pitchFamily="34" charset="0"/>
            </a:endParaRPr>
          </a:p>
          <a:p>
            <a:endParaRPr lang="en-US" sz="1400" dirty="0">
              <a:latin typeface="Verdana" panose="020B0604030504040204" pitchFamily="34" charset="0"/>
              <a:ea typeface="Verdana" panose="020B0604030504040204" pitchFamily="34" charset="0"/>
              <a:cs typeface="Verdana" panose="020B0604030504040204" pitchFamily="34" charset="0"/>
            </a:endParaRPr>
          </a:p>
          <a:p>
            <a:endParaRPr lang="en-US" sz="1400" dirty="0">
              <a:latin typeface="Verdana" panose="020B0604030504040204" pitchFamily="34" charset="0"/>
              <a:ea typeface="Verdana" panose="020B0604030504040204" pitchFamily="34" charset="0"/>
              <a:cs typeface="Verdana" panose="020B0604030504040204" pitchFamily="34" charset="0"/>
            </a:endParaRPr>
          </a:p>
        </p:txBody>
      </p:sp>
      <p:sp>
        <p:nvSpPr>
          <p:cNvPr id="8" name="TextBox 7"/>
          <p:cNvSpPr txBox="1"/>
          <p:nvPr/>
        </p:nvSpPr>
        <p:spPr>
          <a:xfrm>
            <a:off x="2551188" y="297634"/>
            <a:ext cx="4113627" cy="584775"/>
          </a:xfrm>
          <a:prstGeom prst="rect">
            <a:avLst/>
          </a:prstGeom>
          <a:noFill/>
        </p:spPr>
        <p:txBody>
          <a:bodyPr wrap="none" rtlCol="0">
            <a:spAutoFit/>
          </a:bodyPr>
          <a:lstStyle/>
          <a:p>
            <a:pPr algn="ctr"/>
            <a:r>
              <a:rPr lang="en-US" sz="3200" b="1" dirty="0" smtClean="0">
                <a:solidFill>
                  <a:schemeClr val="accent1">
                    <a:lumMod val="50000"/>
                  </a:schemeClr>
                </a:solidFill>
                <a:latin typeface="AngsanaUPC" panose="02020603050405020304" pitchFamily="18" charset="-34"/>
                <a:cs typeface="AngsanaUPC" panose="02020603050405020304" pitchFamily="18" charset="-34"/>
              </a:rPr>
              <a:t>Oil and Gas Security Policy Gaps </a:t>
            </a:r>
            <a:endParaRPr lang="en-US" sz="3200" b="1" dirty="0">
              <a:solidFill>
                <a:schemeClr val="accent1">
                  <a:lumMod val="50000"/>
                </a:schemeClr>
              </a:solidFill>
              <a:latin typeface="AngsanaUPC" panose="02020603050405020304" pitchFamily="18" charset="-34"/>
              <a:cs typeface="AngsanaUPC" panose="02020603050405020304" pitchFamily="18" charset="-34"/>
            </a:endParaRPr>
          </a:p>
        </p:txBody>
      </p:sp>
      <p:sp>
        <p:nvSpPr>
          <p:cNvPr id="2" name="スライド番号プレースホルダー 1"/>
          <p:cNvSpPr>
            <a:spLocks noGrp="1"/>
          </p:cNvSpPr>
          <p:nvPr>
            <p:ph type="sldNum" sz="quarter" idx="12"/>
          </p:nvPr>
        </p:nvSpPr>
        <p:spPr/>
        <p:txBody>
          <a:bodyPr/>
          <a:lstStyle/>
          <a:p>
            <a:fld id="{820CFCBA-A761-4DC5-9884-E424C35298A4}" type="slidenum">
              <a:rPr lang="en-US" smtClean="0"/>
              <a:pPr/>
              <a:t>10</a:t>
            </a:fld>
            <a:endParaRPr lang="en-US"/>
          </a:p>
        </p:txBody>
      </p:sp>
      <p:sp>
        <p:nvSpPr>
          <p:cNvPr id="12" name="TextBox 11"/>
          <p:cNvSpPr txBox="1"/>
          <p:nvPr/>
        </p:nvSpPr>
        <p:spPr>
          <a:xfrm>
            <a:off x="2737366" y="6516052"/>
            <a:ext cx="3916457" cy="307777"/>
          </a:xfrm>
          <a:prstGeom prst="rect">
            <a:avLst/>
          </a:prstGeom>
          <a:noFill/>
        </p:spPr>
        <p:txBody>
          <a:bodyPr wrap="none" rtlCol="0">
            <a:spAutoFit/>
          </a:bodyPr>
          <a:lstStyle/>
          <a:p>
            <a:pPr algn="ctr"/>
            <a:r>
              <a:rPr lang="en-US" sz="1400" b="1" dirty="0">
                <a:solidFill>
                  <a:srgbClr val="FF0000"/>
                </a:solidFill>
                <a:latin typeface="AngsanaUPC" panose="02020603050405020304" pitchFamily="18" charset="-34"/>
                <a:cs typeface="AngsanaUPC" panose="02020603050405020304" pitchFamily="18" charset="-34"/>
              </a:rPr>
              <a:t>4th Oil and Gas Security Network Forum, 7-8 March 2018, Tokyo, Japan </a:t>
            </a:r>
          </a:p>
        </p:txBody>
      </p:sp>
      <p:pic>
        <p:nvPicPr>
          <p:cNvPr id="9" name="Picture 13" descr="Complemento-Logo-Gobierno-160x14px.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06400" y="0"/>
            <a:ext cx="2032000" cy="177800"/>
          </a:xfrm>
          <a:prstGeom prst="rect">
            <a:avLst/>
          </a:prstGeom>
        </p:spPr>
      </p:pic>
      <p:sp>
        <p:nvSpPr>
          <p:cNvPr id="14" name="Content Placeholder 14"/>
          <p:cNvSpPr txBox="1">
            <a:spLocks/>
          </p:cNvSpPr>
          <p:nvPr/>
        </p:nvSpPr>
        <p:spPr>
          <a:xfrm>
            <a:off x="467544" y="1052736"/>
            <a:ext cx="8280920" cy="252000"/>
          </a:xfrm>
          <a:prstGeom prst="rect">
            <a:avLst/>
          </a:prstGeom>
          <a:solidFill>
            <a:schemeClr val="accent1"/>
          </a:solidFill>
        </p:spPr>
        <p:txBody>
          <a:bodyPr vert="horz" wrap="square" anchor="ctr" anchorCtr="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100" b="1" dirty="0" smtClean="0">
                <a:solidFill>
                  <a:schemeClr val="bg1"/>
                </a:solidFill>
              </a:rPr>
              <a:t>Strengthen </a:t>
            </a:r>
            <a:r>
              <a:rPr lang="en-US" sz="1100" b="1" dirty="0">
                <a:solidFill>
                  <a:schemeClr val="bg1"/>
                </a:solidFill>
              </a:rPr>
              <a:t>regional oil and gas security</a:t>
            </a:r>
          </a:p>
        </p:txBody>
      </p:sp>
    </p:spTree>
    <p:extLst>
      <p:ext uri="{BB962C8B-B14F-4D97-AF65-F5344CB8AC3E}">
        <p14:creationId xmlns:p14="http://schemas.microsoft.com/office/powerpoint/2010/main" val="15421130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475928" y="6453336"/>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611560" y="1844824"/>
            <a:ext cx="8073280" cy="2246769"/>
          </a:xfrm>
          <a:prstGeom prst="rect">
            <a:avLst/>
          </a:prstGeom>
          <a:noFill/>
        </p:spPr>
        <p:txBody>
          <a:bodyPr wrap="square" rtlCol="0">
            <a:spAutoFit/>
          </a:bodyPr>
          <a:lstStyle/>
          <a:p>
            <a:pPr marL="1074738" indent="-1074738" algn="ctr"/>
            <a:r>
              <a:rPr lang="en-US" altLang="ja-JP" sz="3600" b="1" dirty="0" smtClean="0">
                <a:solidFill>
                  <a:schemeClr val="tx2">
                    <a:lumMod val="75000"/>
                  </a:schemeClr>
                </a:solidFill>
              </a:rPr>
              <a:t>Thank you</a:t>
            </a:r>
          </a:p>
          <a:p>
            <a:pPr marL="1074738" indent="-1074738" algn="ctr"/>
            <a:endParaRPr lang="en-US" altLang="ja-JP" sz="3200" b="1" dirty="0" smtClean="0">
              <a:solidFill>
                <a:schemeClr val="tx2">
                  <a:lumMod val="75000"/>
                </a:schemeClr>
              </a:solidFill>
            </a:endParaRPr>
          </a:p>
          <a:p>
            <a:pPr marL="1074738" indent="-1074738" algn="ctr"/>
            <a:r>
              <a:rPr lang="en-US" altLang="ja-JP" sz="3200" b="1" dirty="0" smtClean="0">
                <a:solidFill>
                  <a:schemeClr val="tx2">
                    <a:lumMod val="75000"/>
                  </a:schemeClr>
                </a:solidFill>
              </a:rPr>
              <a:t>Update on</a:t>
            </a:r>
            <a:r>
              <a:rPr lang="en-US" altLang="ja-JP" sz="3200" b="1" dirty="0">
                <a:solidFill>
                  <a:schemeClr val="tx2">
                    <a:lumMod val="75000"/>
                  </a:schemeClr>
                </a:solidFill>
              </a:rPr>
              <a:t> </a:t>
            </a:r>
            <a:r>
              <a:rPr lang="en-US" sz="3600" b="1" dirty="0" smtClean="0">
                <a:solidFill>
                  <a:schemeClr val="tx2">
                    <a:lumMod val="75000"/>
                  </a:schemeClr>
                </a:solidFill>
              </a:rPr>
              <a:t>OIL AND GAS SECURITY</a:t>
            </a:r>
          </a:p>
          <a:p>
            <a:pPr marL="1074738" indent="-1074738" algn="ctr"/>
            <a:r>
              <a:rPr lang="en-US" sz="3600" b="1" dirty="0" smtClean="0">
                <a:solidFill>
                  <a:schemeClr val="tx2">
                    <a:lumMod val="75000"/>
                  </a:schemeClr>
                </a:solidFill>
              </a:rPr>
              <a:t>Chile </a:t>
            </a:r>
            <a:endParaRPr lang="en-US" dirty="0">
              <a:solidFill>
                <a:schemeClr val="tx2">
                  <a:lumMod val="75000"/>
                </a:schemeClr>
              </a:solidFill>
            </a:endParaRPr>
          </a:p>
        </p:txBody>
      </p:sp>
      <p:sp>
        <p:nvSpPr>
          <p:cNvPr id="9" name="TextBox 8"/>
          <p:cNvSpPr txBox="1"/>
          <p:nvPr/>
        </p:nvSpPr>
        <p:spPr>
          <a:xfrm>
            <a:off x="2737366" y="6516052"/>
            <a:ext cx="3916457" cy="307777"/>
          </a:xfrm>
          <a:prstGeom prst="rect">
            <a:avLst/>
          </a:prstGeom>
          <a:noFill/>
        </p:spPr>
        <p:txBody>
          <a:bodyPr wrap="none" rtlCol="0">
            <a:spAutoFit/>
          </a:bodyPr>
          <a:lstStyle/>
          <a:p>
            <a:pPr algn="ctr"/>
            <a:r>
              <a:rPr lang="en-US" sz="1400" b="1" dirty="0">
                <a:solidFill>
                  <a:srgbClr val="FF0000"/>
                </a:solidFill>
                <a:latin typeface="AngsanaUPC" panose="02020603050405020304" pitchFamily="18" charset="-34"/>
                <a:cs typeface="AngsanaUPC" panose="02020603050405020304" pitchFamily="18" charset="-34"/>
              </a:rPr>
              <a:t>4th Oil and Gas Security Network Forum, 7-8 March 2018, Tokyo, Japan </a:t>
            </a:r>
          </a:p>
        </p:txBody>
      </p:sp>
      <p:sp>
        <p:nvSpPr>
          <p:cNvPr id="2" name="スライド番号プレースホルダー 1"/>
          <p:cNvSpPr>
            <a:spLocks noGrp="1"/>
          </p:cNvSpPr>
          <p:nvPr>
            <p:ph type="sldNum" sz="quarter" idx="12"/>
          </p:nvPr>
        </p:nvSpPr>
        <p:spPr/>
        <p:txBody>
          <a:bodyPr/>
          <a:lstStyle/>
          <a:p>
            <a:fld id="{820CFCBA-A761-4DC5-9884-E424C35298A4}" type="slidenum">
              <a:rPr lang="en-US" smtClean="0"/>
              <a:pPr/>
              <a:t>11</a:t>
            </a:fld>
            <a:endParaRPr lang="en-US" dirty="0"/>
          </a:p>
        </p:txBody>
      </p:sp>
      <p:sp>
        <p:nvSpPr>
          <p:cNvPr id="11" name="TextBox 10"/>
          <p:cNvSpPr txBox="1"/>
          <p:nvPr/>
        </p:nvSpPr>
        <p:spPr>
          <a:xfrm>
            <a:off x="695401" y="4509120"/>
            <a:ext cx="8073280" cy="646331"/>
          </a:xfrm>
          <a:prstGeom prst="rect">
            <a:avLst/>
          </a:prstGeom>
          <a:noFill/>
        </p:spPr>
        <p:txBody>
          <a:bodyPr wrap="square" rtlCol="0">
            <a:spAutoFit/>
          </a:bodyPr>
          <a:lstStyle/>
          <a:p>
            <a:pPr marL="1074738" indent="-1074738" algn="ctr"/>
            <a:r>
              <a:rPr lang="en-US" dirty="0" smtClean="0">
                <a:solidFill>
                  <a:schemeClr val="accent1">
                    <a:lumMod val="75000"/>
                  </a:schemeClr>
                </a:solidFill>
              </a:rPr>
              <a:t>Email Address: mvalenzuela@minenergia.cl</a:t>
            </a:r>
          </a:p>
          <a:p>
            <a:pPr marL="1074738" indent="-1074738" algn="ctr"/>
            <a:r>
              <a:rPr lang="en-US" dirty="0" smtClean="0">
                <a:solidFill>
                  <a:schemeClr val="accent1">
                    <a:lumMod val="75000"/>
                  </a:schemeClr>
                </a:solidFill>
              </a:rPr>
              <a:t>Contact Number: +56 2 22367 75 79</a:t>
            </a:r>
            <a:endParaRPr lang="en-US" dirty="0">
              <a:solidFill>
                <a:schemeClr val="accent1">
                  <a:lumMod val="75000"/>
                </a:schemeClr>
              </a:solidFill>
            </a:endParaRPr>
          </a:p>
        </p:txBody>
      </p:sp>
      <p:pic>
        <p:nvPicPr>
          <p:cNvPr id="8" name="Picture 13" descr="Complemento-Logo-Gobierno-160x14px.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06400" y="0"/>
            <a:ext cx="2032000" cy="177800"/>
          </a:xfrm>
          <a:prstGeom prst="rect">
            <a:avLst/>
          </a:prstGeom>
        </p:spPr>
      </p:pic>
    </p:spTree>
    <p:extLst>
      <p:ext uri="{BB962C8B-B14F-4D97-AF65-F5344CB8AC3E}">
        <p14:creationId xmlns:p14="http://schemas.microsoft.com/office/powerpoint/2010/main" val="229001140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5802</TotalTime>
  <Words>1692</Words>
  <Application>Microsoft Office PowerPoint</Application>
  <PresentationFormat>画面に合わせる (4:3)</PresentationFormat>
  <Paragraphs>231</Paragraphs>
  <Slides>11</Slides>
  <Notes>8</Notes>
  <HiddenSlides>0</HiddenSlides>
  <MMClips>0</MMClips>
  <ScaleCrop>false</ScaleCrop>
  <HeadingPairs>
    <vt:vector size="6" baseType="variant">
      <vt:variant>
        <vt:lpstr>使用されているフォント</vt:lpstr>
      </vt:variant>
      <vt:variant>
        <vt:i4>10</vt:i4>
      </vt:variant>
      <vt:variant>
        <vt:lpstr>テーマ</vt:lpstr>
      </vt:variant>
      <vt:variant>
        <vt:i4>1</vt:i4>
      </vt:variant>
      <vt:variant>
        <vt:lpstr>スライド タイトル</vt:lpstr>
      </vt:variant>
      <vt:variant>
        <vt:i4>11</vt:i4>
      </vt:variant>
    </vt:vector>
  </HeadingPairs>
  <TitlesOfParts>
    <vt:vector size="22" baseType="lpstr">
      <vt:lpstr>gobCL</vt:lpstr>
      <vt:lpstr>ＭＳ Ｐゴシック</vt:lpstr>
      <vt:lpstr>ヒラギノ角ゴ Pro W3</vt:lpstr>
      <vt:lpstr>メイリオ</vt:lpstr>
      <vt:lpstr>AngsanaUPC</vt:lpstr>
      <vt:lpstr>Arial</vt:lpstr>
      <vt:lpstr>Calibri</vt:lpstr>
      <vt:lpstr>Gadugi</vt:lpstr>
      <vt:lpstr>Verdana</vt:lpstr>
      <vt:lpstr>Wingdings</vt:lpstr>
      <vt:lpstr>Office Theme</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.sinocruz</dc:creator>
  <cp:lastModifiedBy>川村　知世</cp:lastModifiedBy>
  <cp:revision>314</cp:revision>
  <cp:lastPrinted>2018-03-06T04:35:31Z</cp:lastPrinted>
  <dcterms:modified xsi:type="dcterms:W3CDTF">2018-03-06T04:36:51Z</dcterms:modified>
</cp:coreProperties>
</file>