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61" r:id="rId2"/>
    <p:sldId id="279" r:id="rId3"/>
    <p:sldId id="260" r:id="rId4"/>
    <p:sldId id="277" r:id="rId5"/>
    <p:sldId id="262" r:id="rId6"/>
    <p:sldId id="270" r:id="rId7"/>
    <p:sldId id="276" r:id="rId8"/>
    <p:sldId id="268" r:id="rId9"/>
    <p:sldId id="275" r:id="rId10"/>
    <p:sldId id="267" r:id="rId11"/>
    <p:sldId id="263" r:id="rId12"/>
    <p:sldId id="273" r:id="rId13"/>
    <p:sldId id="278" r:id="rId14"/>
    <p:sldId id="269" r:id="rId15"/>
    <p:sldId id="274" r:id="rId16"/>
    <p:sldId id="266" r:id="rId17"/>
    <p:sldId id="272" r:id="rId18"/>
  </p:sldIdLst>
  <p:sldSz cx="9144000" cy="6858000" type="screen4x3"/>
  <p:notesSz cx="6669088" cy="9753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入江 一友" initials="入江" lastIdx="10" clrIdx="0">
    <p:extLst>
      <p:ext uri="{19B8F6BF-5375-455C-9EA6-DF929625EA0E}">
        <p15:presenceInfo xmlns:p15="http://schemas.microsoft.com/office/powerpoint/2012/main" userId="入江 一友" providerId="None"/>
      </p:ext>
    </p:extLst>
  </p:cmAuthor>
  <p:cmAuthor id="2" name="michael .sinocruz" initials="m."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2" autoAdjust="0"/>
    <p:restoredTop sz="71922" autoAdjust="0"/>
  </p:normalViewPr>
  <p:slideViewPr>
    <p:cSldViewPr>
      <p:cViewPr varScale="1">
        <p:scale>
          <a:sx n="84" d="100"/>
          <a:sy n="84" d="100"/>
        </p:scale>
        <p:origin x="2394"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83" d="100"/>
          <a:sy n="83" d="100"/>
        </p:scale>
        <p:origin x="398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upvtranfile01\energy_group$\BREE\_Programs_and_Themes\_Energy_&amp;_Quantitative\_Ongoing%20Projects\AES\2017\Presentations\Energy%20update%202017%20charts%20and%20tables%20(Owe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upvtranfile01\energy_group$\BREE\_Programs_and_Themes\_Energy_&amp;_Quantitative\_Ongoing%20Projects\AES\2017\Presentations\Data%20for%20electricity%20generation%20div%20heads%20July%202017.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https://www.energy.gov.au/sites/g/files/net3411/f/australian-petroleum-statistics-dec-2017.xls"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772507783364215"/>
          <c:y val="3.5957814255830785E-2"/>
          <c:w val="0.77171300947272148"/>
          <c:h val="0.82062497724733341"/>
        </c:manualLayout>
      </c:layout>
      <c:areaChart>
        <c:grouping val="stacked"/>
        <c:varyColors val="0"/>
        <c:ser>
          <c:idx val="0"/>
          <c:order val="0"/>
          <c:tx>
            <c:strRef>
              <c:f>'figure 3.2'!$B$2</c:f>
              <c:strCache>
                <c:ptCount val="1"/>
                <c:pt idx="0">
                  <c:v>Coal</c:v>
                </c:pt>
              </c:strCache>
            </c:strRef>
          </c:tx>
          <c:spPr>
            <a:solidFill>
              <a:srgbClr val="292B67"/>
            </a:solidFill>
            <a:ln>
              <a:solidFill>
                <a:srgbClr val="002060"/>
              </a:solidFill>
            </a:ln>
            <a:effectLst/>
          </c:spPr>
          <c:cat>
            <c:strRef>
              <c:f>'figure 3.2'!$A$3:$A$43</c:f>
              <c:strCache>
                <c:ptCount val="41"/>
                <c:pt idx="0">
                  <c:v>1975–76</c:v>
                </c:pt>
                <c:pt idx="1">
                  <c:v>1976–77</c:v>
                </c:pt>
                <c:pt idx="2">
                  <c:v>1977–78</c:v>
                </c:pt>
                <c:pt idx="3">
                  <c:v>1978–79</c:v>
                </c:pt>
                <c:pt idx="4">
                  <c:v>1979–80</c:v>
                </c:pt>
                <c:pt idx="5">
                  <c:v>1980–81</c:v>
                </c:pt>
                <c:pt idx="6">
                  <c:v>1981–82</c:v>
                </c:pt>
                <c:pt idx="7">
                  <c:v>1982–83</c:v>
                </c:pt>
                <c:pt idx="8">
                  <c:v>1983–84</c:v>
                </c:pt>
                <c:pt idx="9">
                  <c:v>1984–85</c:v>
                </c:pt>
                <c:pt idx="10">
                  <c:v>1985–86</c:v>
                </c:pt>
                <c:pt idx="11">
                  <c:v>1986–87</c:v>
                </c:pt>
                <c:pt idx="12">
                  <c:v>1987–88</c:v>
                </c:pt>
                <c:pt idx="13">
                  <c:v>1988–89</c:v>
                </c:pt>
                <c:pt idx="14">
                  <c:v>1989–90</c:v>
                </c:pt>
                <c:pt idx="15">
                  <c:v>1990–91</c:v>
                </c:pt>
                <c:pt idx="16">
                  <c:v>1991–92</c:v>
                </c:pt>
                <c:pt idx="17">
                  <c:v>1992–93</c:v>
                </c:pt>
                <c:pt idx="18">
                  <c:v>1993–94</c:v>
                </c:pt>
                <c:pt idx="19">
                  <c:v>1994–95</c:v>
                </c:pt>
                <c:pt idx="20">
                  <c:v>1995–96</c:v>
                </c:pt>
                <c:pt idx="21">
                  <c:v>1996–97</c:v>
                </c:pt>
                <c:pt idx="22">
                  <c:v>1997–98</c:v>
                </c:pt>
                <c:pt idx="23">
                  <c:v>1998–99</c:v>
                </c:pt>
                <c:pt idx="24">
                  <c:v>1999–00</c:v>
                </c:pt>
                <c:pt idx="25">
                  <c:v>2000–01</c:v>
                </c:pt>
                <c:pt idx="26">
                  <c:v>2001–02</c:v>
                </c:pt>
                <c:pt idx="27">
                  <c:v>2002–03</c:v>
                </c:pt>
                <c:pt idx="28">
                  <c:v>2003–04</c:v>
                </c:pt>
                <c:pt idx="29">
                  <c:v>2004–05</c:v>
                </c:pt>
                <c:pt idx="30">
                  <c:v>2005–06</c:v>
                </c:pt>
                <c:pt idx="31">
                  <c:v>2006–07</c:v>
                </c:pt>
                <c:pt idx="32">
                  <c:v>2007–08</c:v>
                </c:pt>
                <c:pt idx="33">
                  <c:v>2008–09</c:v>
                </c:pt>
                <c:pt idx="34">
                  <c:v>2009–10</c:v>
                </c:pt>
                <c:pt idx="35">
                  <c:v>2010–11</c:v>
                </c:pt>
                <c:pt idx="36">
                  <c:v>2011–12</c:v>
                </c:pt>
                <c:pt idx="37">
                  <c:v>2012–13</c:v>
                </c:pt>
                <c:pt idx="38">
                  <c:v>2013–14</c:v>
                </c:pt>
                <c:pt idx="39">
                  <c:v>2014–15</c:v>
                </c:pt>
                <c:pt idx="40">
                  <c:v>2015–16</c:v>
                </c:pt>
              </c:strCache>
            </c:strRef>
          </c:cat>
          <c:val>
            <c:numRef>
              <c:f>'figure 3.2'!$B$3:$B$43</c:f>
              <c:numCache>
                <c:formatCode>0</c:formatCode>
                <c:ptCount val="41"/>
                <c:pt idx="0">
                  <c:v>981.2</c:v>
                </c:pt>
                <c:pt idx="1">
                  <c:v>1047.7</c:v>
                </c:pt>
                <c:pt idx="2">
                  <c:v>1070.4000000000001</c:v>
                </c:pt>
                <c:pt idx="3">
                  <c:v>1103</c:v>
                </c:pt>
                <c:pt idx="4">
                  <c:v>1168.9000000000001</c:v>
                </c:pt>
                <c:pt idx="5">
                  <c:v>1169.4000000000001</c:v>
                </c:pt>
                <c:pt idx="6">
                  <c:v>1229.2</c:v>
                </c:pt>
                <c:pt idx="7">
                  <c:v>1194.9000000000001</c:v>
                </c:pt>
                <c:pt idx="8">
                  <c:v>1228.3</c:v>
                </c:pt>
                <c:pt idx="9">
                  <c:v>1334.2</c:v>
                </c:pt>
                <c:pt idx="10">
                  <c:v>1316.4</c:v>
                </c:pt>
                <c:pt idx="11">
                  <c:v>1401.5</c:v>
                </c:pt>
                <c:pt idx="12">
                  <c:v>1430.7</c:v>
                </c:pt>
                <c:pt idx="13">
                  <c:v>1548.4</c:v>
                </c:pt>
                <c:pt idx="14">
                  <c:v>1576.1</c:v>
                </c:pt>
                <c:pt idx="15">
                  <c:v>1623.2</c:v>
                </c:pt>
                <c:pt idx="16">
                  <c:v>1640.3</c:v>
                </c:pt>
                <c:pt idx="17">
                  <c:v>1642.6</c:v>
                </c:pt>
                <c:pt idx="18">
                  <c:v>1661.4</c:v>
                </c:pt>
                <c:pt idx="19">
                  <c:v>1710.1</c:v>
                </c:pt>
                <c:pt idx="20">
                  <c:v>1775.9</c:v>
                </c:pt>
                <c:pt idx="21">
                  <c:v>1852.6</c:v>
                </c:pt>
                <c:pt idx="22">
                  <c:v>1959.5</c:v>
                </c:pt>
                <c:pt idx="23">
                  <c:v>2022.7</c:v>
                </c:pt>
                <c:pt idx="24">
                  <c:v>2052.5</c:v>
                </c:pt>
                <c:pt idx="25">
                  <c:v>2081.5</c:v>
                </c:pt>
                <c:pt idx="26">
                  <c:v>2127.8000000000002</c:v>
                </c:pt>
                <c:pt idx="27">
                  <c:v>2118.5500000000002</c:v>
                </c:pt>
                <c:pt idx="28">
                  <c:v>2221.607</c:v>
                </c:pt>
                <c:pt idx="29">
                  <c:v>2254.431</c:v>
                </c:pt>
                <c:pt idx="30">
                  <c:v>2292.6109999999999</c:v>
                </c:pt>
                <c:pt idx="31">
                  <c:v>2316.3249999999998</c:v>
                </c:pt>
                <c:pt idx="32">
                  <c:v>2300.0259999999998</c:v>
                </c:pt>
                <c:pt idx="33">
                  <c:v>2350.6709999999998</c:v>
                </c:pt>
                <c:pt idx="34">
                  <c:v>2224.779</c:v>
                </c:pt>
                <c:pt idx="35">
                  <c:v>2123.6770000000001</c:v>
                </c:pt>
                <c:pt idx="36">
                  <c:v>2075.0010000000002</c:v>
                </c:pt>
                <c:pt idx="37">
                  <c:v>1934.287</c:v>
                </c:pt>
                <c:pt idx="38">
                  <c:v>1850.047</c:v>
                </c:pt>
                <c:pt idx="39">
                  <c:v>1907.7760000000001</c:v>
                </c:pt>
                <c:pt idx="40">
                  <c:v>1956.12</c:v>
                </c:pt>
              </c:numCache>
            </c:numRef>
          </c:val>
        </c:ser>
        <c:ser>
          <c:idx val="1"/>
          <c:order val="1"/>
          <c:tx>
            <c:strRef>
              <c:f>'figure 3.2'!$C$2</c:f>
              <c:strCache>
                <c:ptCount val="1"/>
                <c:pt idx="0">
                  <c:v>Oil</c:v>
                </c:pt>
              </c:strCache>
            </c:strRef>
          </c:tx>
          <c:spPr>
            <a:solidFill>
              <a:srgbClr val="9ED9DF"/>
            </a:solidFill>
            <a:ln>
              <a:noFill/>
            </a:ln>
            <a:effectLst/>
          </c:spPr>
          <c:cat>
            <c:strRef>
              <c:f>'figure 3.2'!$A$3:$A$43</c:f>
              <c:strCache>
                <c:ptCount val="41"/>
                <c:pt idx="0">
                  <c:v>1975–76</c:v>
                </c:pt>
                <c:pt idx="1">
                  <c:v>1976–77</c:v>
                </c:pt>
                <c:pt idx="2">
                  <c:v>1977–78</c:v>
                </c:pt>
                <c:pt idx="3">
                  <c:v>1978–79</c:v>
                </c:pt>
                <c:pt idx="4">
                  <c:v>1979–80</c:v>
                </c:pt>
                <c:pt idx="5">
                  <c:v>1980–81</c:v>
                </c:pt>
                <c:pt idx="6">
                  <c:v>1981–82</c:v>
                </c:pt>
                <c:pt idx="7">
                  <c:v>1982–83</c:v>
                </c:pt>
                <c:pt idx="8">
                  <c:v>1983–84</c:v>
                </c:pt>
                <c:pt idx="9">
                  <c:v>1984–85</c:v>
                </c:pt>
                <c:pt idx="10">
                  <c:v>1985–86</c:v>
                </c:pt>
                <c:pt idx="11">
                  <c:v>1986–87</c:v>
                </c:pt>
                <c:pt idx="12">
                  <c:v>1987–88</c:v>
                </c:pt>
                <c:pt idx="13">
                  <c:v>1988–89</c:v>
                </c:pt>
                <c:pt idx="14">
                  <c:v>1989–90</c:v>
                </c:pt>
                <c:pt idx="15">
                  <c:v>1990–91</c:v>
                </c:pt>
                <c:pt idx="16">
                  <c:v>1991–92</c:v>
                </c:pt>
                <c:pt idx="17">
                  <c:v>1992–93</c:v>
                </c:pt>
                <c:pt idx="18">
                  <c:v>1993–94</c:v>
                </c:pt>
                <c:pt idx="19">
                  <c:v>1994–95</c:v>
                </c:pt>
                <c:pt idx="20">
                  <c:v>1995–96</c:v>
                </c:pt>
                <c:pt idx="21">
                  <c:v>1996–97</c:v>
                </c:pt>
                <c:pt idx="22">
                  <c:v>1997–98</c:v>
                </c:pt>
                <c:pt idx="23">
                  <c:v>1998–99</c:v>
                </c:pt>
                <c:pt idx="24">
                  <c:v>1999–00</c:v>
                </c:pt>
                <c:pt idx="25">
                  <c:v>2000–01</c:v>
                </c:pt>
                <c:pt idx="26">
                  <c:v>2001–02</c:v>
                </c:pt>
                <c:pt idx="27">
                  <c:v>2002–03</c:v>
                </c:pt>
                <c:pt idx="28">
                  <c:v>2003–04</c:v>
                </c:pt>
                <c:pt idx="29">
                  <c:v>2004–05</c:v>
                </c:pt>
                <c:pt idx="30">
                  <c:v>2005–06</c:v>
                </c:pt>
                <c:pt idx="31">
                  <c:v>2006–07</c:v>
                </c:pt>
                <c:pt idx="32">
                  <c:v>2007–08</c:v>
                </c:pt>
                <c:pt idx="33">
                  <c:v>2008–09</c:v>
                </c:pt>
                <c:pt idx="34">
                  <c:v>2009–10</c:v>
                </c:pt>
                <c:pt idx="35">
                  <c:v>2010–11</c:v>
                </c:pt>
                <c:pt idx="36">
                  <c:v>2011–12</c:v>
                </c:pt>
                <c:pt idx="37">
                  <c:v>2012–13</c:v>
                </c:pt>
                <c:pt idx="38">
                  <c:v>2013–14</c:v>
                </c:pt>
                <c:pt idx="39">
                  <c:v>2014–15</c:v>
                </c:pt>
                <c:pt idx="40">
                  <c:v>2015–16</c:v>
                </c:pt>
              </c:strCache>
            </c:strRef>
          </c:cat>
          <c:val>
            <c:numRef>
              <c:f>'figure 3.2'!$C$3:$C$43</c:f>
              <c:numCache>
                <c:formatCode>0</c:formatCode>
                <c:ptCount val="41"/>
                <c:pt idx="0">
                  <c:v>1339.7</c:v>
                </c:pt>
                <c:pt idx="1">
                  <c:v>1410.6</c:v>
                </c:pt>
                <c:pt idx="2">
                  <c:v>1438.3</c:v>
                </c:pt>
                <c:pt idx="3">
                  <c:v>1440.9</c:v>
                </c:pt>
                <c:pt idx="4">
                  <c:v>1411.6</c:v>
                </c:pt>
                <c:pt idx="5">
                  <c:v>1358.6</c:v>
                </c:pt>
                <c:pt idx="6">
                  <c:v>1339</c:v>
                </c:pt>
                <c:pt idx="7">
                  <c:v>1262.7</c:v>
                </c:pt>
                <c:pt idx="8">
                  <c:v>1306.7</c:v>
                </c:pt>
                <c:pt idx="9">
                  <c:v>1306.5999999999999</c:v>
                </c:pt>
                <c:pt idx="10">
                  <c:v>1304.9000000000001</c:v>
                </c:pt>
                <c:pt idx="11">
                  <c:v>1315.8</c:v>
                </c:pt>
                <c:pt idx="12">
                  <c:v>1369.3</c:v>
                </c:pt>
                <c:pt idx="13">
                  <c:v>1433.2</c:v>
                </c:pt>
                <c:pt idx="14">
                  <c:v>1452.7</c:v>
                </c:pt>
                <c:pt idx="15">
                  <c:v>1440.9</c:v>
                </c:pt>
                <c:pt idx="16">
                  <c:v>1444.5</c:v>
                </c:pt>
                <c:pt idx="17">
                  <c:v>1491.7</c:v>
                </c:pt>
                <c:pt idx="18">
                  <c:v>1532.5</c:v>
                </c:pt>
                <c:pt idx="19">
                  <c:v>1606.3</c:v>
                </c:pt>
                <c:pt idx="20">
                  <c:v>1663.9</c:v>
                </c:pt>
                <c:pt idx="21">
                  <c:v>1660.6</c:v>
                </c:pt>
                <c:pt idx="22">
                  <c:v>1680.1</c:v>
                </c:pt>
                <c:pt idx="23">
                  <c:v>1698.2</c:v>
                </c:pt>
                <c:pt idx="24">
                  <c:v>1722.9</c:v>
                </c:pt>
                <c:pt idx="25">
                  <c:v>1701.5</c:v>
                </c:pt>
                <c:pt idx="26">
                  <c:v>1750</c:v>
                </c:pt>
                <c:pt idx="27">
                  <c:v>1801.87</c:v>
                </c:pt>
                <c:pt idx="28">
                  <c:v>1810.502</c:v>
                </c:pt>
                <c:pt idx="29">
                  <c:v>1869.04</c:v>
                </c:pt>
                <c:pt idx="30">
                  <c:v>1969.7639999999999</c:v>
                </c:pt>
                <c:pt idx="31">
                  <c:v>1988.3109999999999</c:v>
                </c:pt>
                <c:pt idx="32">
                  <c:v>1984.0830000000001</c:v>
                </c:pt>
                <c:pt idx="33">
                  <c:v>2001.7850000000001</c:v>
                </c:pt>
                <c:pt idx="34">
                  <c:v>2062.6680000000001</c:v>
                </c:pt>
                <c:pt idx="35">
                  <c:v>2204.5219999999999</c:v>
                </c:pt>
                <c:pt idx="36">
                  <c:v>2237.1370000000002</c:v>
                </c:pt>
                <c:pt idx="37">
                  <c:v>2271.203</c:v>
                </c:pt>
                <c:pt idx="38">
                  <c:v>2252.19</c:v>
                </c:pt>
                <c:pt idx="39">
                  <c:v>2236.8470000000002</c:v>
                </c:pt>
                <c:pt idx="40">
                  <c:v>2243.3139999999999</c:v>
                </c:pt>
              </c:numCache>
            </c:numRef>
          </c:val>
        </c:ser>
        <c:ser>
          <c:idx val="2"/>
          <c:order val="2"/>
          <c:tx>
            <c:strRef>
              <c:f>'figure 3.2'!$D$2</c:f>
              <c:strCache>
                <c:ptCount val="1"/>
                <c:pt idx="0">
                  <c:v>Gas</c:v>
                </c:pt>
              </c:strCache>
            </c:strRef>
          </c:tx>
          <c:spPr>
            <a:solidFill>
              <a:srgbClr val="22789A"/>
            </a:solidFill>
            <a:ln>
              <a:noFill/>
            </a:ln>
            <a:effectLst/>
          </c:spPr>
          <c:cat>
            <c:strRef>
              <c:f>'figure 3.2'!$A$3:$A$43</c:f>
              <c:strCache>
                <c:ptCount val="41"/>
                <c:pt idx="0">
                  <c:v>1975–76</c:v>
                </c:pt>
                <c:pt idx="1">
                  <c:v>1976–77</c:v>
                </c:pt>
                <c:pt idx="2">
                  <c:v>1977–78</c:v>
                </c:pt>
                <c:pt idx="3">
                  <c:v>1978–79</c:v>
                </c:pt>
                <c:pt idx="4">
                  <c:v>1979–80</c:v>
                </c:pt>
                <c:pt idx="5">
                  <c:v>1980–81</c:v>
                </c:pt>
                <c:pt idx="6">
                  <c:v>1981–82</c:v>
                </c:pt>
                <c:pt idx="7">
                  <c:v>1982–83</c:v>
                </c:pt>
                <c:pt idx="8">
                  <c:v>1983–84</c:v>
                </c:pt>
                <c:pt idx="9">
                  <c:v>1984–85</c:v>
                </c:pt>
                <c:pt idx="10">
                  <c:v>1985–86</c:v>
                </c:pt>
                <c:pt idx="11">
                  <c:v>1986–87</c:v>
                </c:pt>
                <c:pt idx="12">
                  <c:v>1987–88</c:v>
                </c:pt>
                <c:pt idx="13">
                  <c:v>1988–89</c:v>
                </c:pt>
                <c:pt idx="14">
                  <c:v>1989–90</c:v>
                </c:pt>
                <c:pt idx="15">
                  <c:v>1990–91</c:v>
                </c:pt>
                <c:pt idx="16">
                  <c:v>1991–92</c:v>
                </c:pt>
                <c:pt idx="17">
                  <c:v>1992–93</c:v>
                </c:pt>
                <c:pt idx="18">
                  <c:v>1993–94</c:v>
                </c:pt>
                <c:pt idx="19">
                  <c:v>1994–95</c:v>
                </c:pt>
                <c:pt idx="20">
                  <c:v>1995–96</c:v>
                </c:pt>
                <c:pt idx="21">
                  <c:v>1996–97</c:v>
                </c:pt>
                <c:pt idx="22">
                  <c:v>1997–98</c:v>
                </c:pt>
                <c:pt idx="23">
                  <c:v>1998–99</c:v>
                </c:pt>
                <c:pt idx="24">
                  <c:v>1999–00</c:v>
                </c:pt>
                <c:pt idx="25">
                  <c:v>2000–01</c:v>
                </c:pt>
                <c:pt idx="26">
                  <c:v>2001–02</c:v>
                </c:pt>
                <c:pt idx="27">
                  <c:v>2002–03</c:v>
                </c:pt>
                <c:pt idx="28">
                  <c:v>2003–04</c:v>
                </c:pt>
                <c:pt idx="29">
                  <c:v>2004–05</c:v>
                </c:pt>
                <c:pt idx="30">
                  <c:v>2005–06</c:v>
                </c:pt>
                <c:pt idx="31">
                  <c:v>2006–07</c:v>
                </c:pt>
                <c:pt idx="32">
                  <c:v>2007–08</c:v>
                </c:pt>
                <c:pt idx="33">
                  <c:v>2008–09</c:v>
                </c:pt>
                <c:pt idx="34">
                  <c:v>2009–10</c:v>
                </c:pt>
                <c:pt idx="35">
                  <c:v>2010–11</c:v>
                </c:pt>
                <c:pt idx="36">
                  <c:v>2011–12</c:v>
                </c:pt>
                <c:pt idx="37">
                  <c:v>2012–13</c:v>
                </c:pt>
                <c:pt idx="38">
                  <c:v>2013–14</c:v>
                </c:pt>
                <c:pt idx="39">
                  <c:v>2014–15</c:v>
                </c:pt>
                <c:pt idx="40">
                  <c:v>2015–16</c:v>
                </c:pt>
              </c:strCache>
            </c:strRef>
          </c:cat>
          <c:val>
            <c:numRef>
              <c:f>'figure 3.2'!$D$3:$D$43</c:f>
              <c:numCache>
                <c:formatCode>0</c:formatCode>
                <c:ptCount val="41"/>
                <c:pt idx="0">
                  <c:v>211.2</c:v>
                </c:pt>
                <c:pt idx="1">
                  <c:v>256.2</c:v>
                </c:pt>
                <c:pt idx="2">
                  <c:v>283</c:v>
                </c:pt>
                <c:pt idx="3">
                  <c:v>314.89999999999998</c:v>
                </c:pt>
                <c:pt idx="4">
                  <c:v>362.6</c:v>
                </c:pt>
                <c:pt idx="5">
                  <c:v>416</c:v>
                </c:pt>
                <c:pt idx="6">
                  <c:v>462</c:v>
                </c:pt>
                <c:pt idx="7">
                  <c:v>466.2</c:v>
                </c:pt>
                <c:pt idx="8">
                  <c:v>490</c:v>
                </c:pt>
                <c:pt idx="9">
                  <c:v>523.29999999999995</c:v>
                </c:pt>
                <c:pt idx="10">
                  <c:v>570.70000000000005</c:v>
                </c:pt>
                <c:pt idx="11">
                  <c:v>588.4</c:v>
                </c:pt>
                <c:pt idx="12">
                  <c:v>610.5</c:v>
                </c:pt>
                <c:pt idx="13">
                  <c:v>627.79999999999995</c:v>
                </c:pt>
                <c:pt idx="14">
                  <c:v>688.1</c:v>
                </c:pt>
                <c:pt idx="15">
                  <c:v>655.4</c:v>
                </c:pt>
                <c:pt idx="16">
                  <c:v>678.6</c:v>
                </c:pt>
                <c:pt idx="17">
                  <c:v>707</c:v>
                </c:pt>
                <c:pt idx="18">
                  <c:v>736.8</c:v>
                </c:pt>
                <c:pt idx="19">
                  <c:v>793.1</c:v>
                </c:pt>
                <c:pt idx="20">
                  <c:v>797</c:v>
                </c:pt>
                <c:pt idx="21">
                  <c:v>818.4</c:v>
                </c:pt>
                <c:pt idx="22">
                  <c:v>859.3</c:v>
                </c:pt>
                <c:pt idx="23">
                  <c:v>887.4</c:v>
                </c:pt>
                <c:pt idx="24">
                  <c:v>921.5</c:v>
                </c:pt>
                <c:pt idx="25">
                  <c:v>959.9</c:v>
                </c:pt>
                <c:pt idx="26">
                  <c:v>974.7</c:v>
                </c:pt>
                <c:pt idx="27">
                  <c:v>942.279</c:v>
                </c:pt>
                <c:pt idx="28">
                  <c:v>974.08500000000004</c:v>
                </c:pt>
                <c:pt idx="29">
                  <c:v>996.55200000000002</c:v>
                </c:pt>
                <c:pt idx="30">
                  <c:v>1000.919</c:v>
                </c:pt>
                <c:pt idx="31">
                  <c:v>1132.191</c:v>
                </c:pt>
                <c:pt idx="32">
                  <c:v>1168.8720000000001</c:v>
                </c:pt>
                <c:pt idx="33">
                  <c:v>1266.9829999999999</c:v>
                </c:pt>
                <c:pt idx="34">
                  <c:v>1268.6179999999999</c:v>
                </c:pt>
                <c:pt idx="35">
                  <c:v>1283.5989999999999</c:v>
                </c:pt>
                <c:pt idx="36">
                  <c:v>1342.5550000000001</c:v>
                </c:pt>
                <c:pt idx="37">
                  <c:v>1382.6310000000001</c:v>
                </c:pt>
                <c:pt idx="38">
                  <c:v>1414.9269999999999</c:v>
                </c:pt>
                <c:pt idx="39">
                  <c:v>1434.5630000000001</c:v>
                </c:pt>
                <c:pt idx="40">
                  <c:v>1504.8920000000001</c:v>
                </c:pt>
              </c:numCache>
            </c:numRef>
          </c:val>
        </c:ser>
        <c:ser>
          <c:idx val="3"/>
          <c:order val="3"/>
          <c:tx>
            <c:strRef>
              <c:f>'figure 3.2'!$E$2</c:f>
              <c:strCache>
                <c:ptCount val="1"/>
                <c:pt idx="0">
                  <c:v>Renewables</c:v>
                </c:pt>
              </c:strCache>
            </c:strRef>
          </c:tx>
          <c:spPr>
            <a:solidFill>
              <a:srgbClr val="BCBFC1"/>
            </a:solidFill>
            <a:ln>
              <a:noFill/>
            </a:ln>
            <a:effectLst/>
          </c:spPr>
          <c:cat>
            <c:strRef>
              <c:f>'figure 3.2'!$A$3:$A$43</c:f>
              <c:strCache>
                <c:ptCount val="41"/>
                <c:pt idx="0">
                  <c:v>1975–76</c:v>
                </c:pt>
                <c:pt idx="1">
                  <c:v>1976–77</c:v>
                </c:pt>
                <c:pt idx="2">
                  <c:v>1977–78</c:v>
                </c:pt>
                <c:pt idx="3">
                  <c:v>1978–79</c:v>
                </c:pt>
                <c:pt idx="4">
                  <c:v>1979–80</c:v>
                </c:pt>
                <c:pt idx="5">
                  <c:v>1980–81</c:v>
                </c:pt>
                <c:pt idx="6">
                  <c:v>1981–82</c:v>
                </c:pt>
                <c:pt idx="7">
                  <c:v>1982–83</c:v>
                </c:pt>
                <c:pt idx="8">
                  <c:v>1983–84</c:v>
                </c:pt>
                <c:pt idx="9">
                  <c:v>1984–85</c:v>
                </c:pt>
                <c:pt idx="10">
                  <c:v>1985–86</c:v>
                </c:pt>
                <c:pt idx="11">
                  <c:v>1986–87</c:v>
                </c:pt>
                <c:pt idx="12">
                  <c:v>1987–88</c:v>
                </c:pt>
                <c:pt idx="13">
                  <c:v>1988–89</c:v>
                </c:pt>
                <c:pt idx="14">
                  <c:v>1989–90</c:v>
                </c:pt>
                <c:pt idx="15">
                  <c:v>1990–91</c:v>
                </c:pt>
                <c:pt idx="16">
                  <c:v>1991–92</c:v>
                </c:pt>
                <c:pt idx="17">
                  <c:v>1992–93</c:v>
                </c:pt>
                <c:pt idx="18">
                  <c:v>1993–94</c:v>
                </c:pt>
                <c:pt idx="19">
                  <c:v>1994–95</c:v>
                </c:pt>
                <c:pt idx="20">
                  <c:v>1995–96</c:v>
                </c:pt>
                <c:pt idx="21">
                  <c:v>1996–97</c:v>
                </c:pt>
                <c:pt idx="22">
                  <c:v>1997–98</c:v>
                </c:pt>
                <c:pt idx="23">
                  <c:v>1998–99</c:v>
                </c:pt>
                <c:pt idx="24">
                  <c:v>1999–00</c:v>
                </c:pt>
                <c:pt idx="25">
                  <c:v>2000–01</c:v>
                </c:pt>
                <c:pt idx="26">
                  <c:v>2001–02</c:v>
                </c:pt>
                <c:pt idx="27">
                  <c:v>2002–03</c:v>
                </c:pt>
                <c:pt idx="28">
                  <c:v>2003–04</c:v>
                </c:pt>
                <c:pt idx="29">
                  <c:v>2004–05</c:v>
                </c:pt>
                <c:pt idx="30">
                  <c:v>2005–06</c:v>
                </c:pt>
                <c:pt idx="31">
                  <c:v>2006–07</c:v>
                </c:pt>
                <c:pt idx="32">
                  <c:v>2007–08</c:v>
                </c:pt>
                <c:pt idx="33">
                  <c:v>2008–09</c:v>
                </c:pt>
                <c:pt idx="34">
                  <c:v>2009–10</c:v>
                </c:pt>
                <c:pt idx="35">
                  <c:v>2010–11</c:v>
                </c:pt>
                <c:pt idx="36">
                  <c:v>2011–12</c:v>
                </c:pt>
                <c:pt idx="37">
                  <c:v>2012–13</c:v>
                </c:pt>
                <c:pt idx="38">
                  <c:v>2013–14</c:v>
                </c:pt>
                <c:pt idx="39">
                  <c:v>2014–15</c:v>
                </c:pt>
                <c:pt idx="40">
                  <c:v>2015–16</c:v>
                </c:pt>
              </c:strCache>
            </c:strRef>
          </c:cat>
          <c:val>
            <c:numRef>
              <c:f>'figure 3.2'!$E$3:$E$43</c:f>
              <c:numCache>
                <c:formatCode>0</c:formatCode>
                <c:ptCount val="41"/>
                <c:pt idx="0">
                  <c:v>206.2</c:v>
                </c:pt>
                <c:pt idx="1">
                  <c:v>199.3</c:v>
                </c:pt>
                <c:pt idx="2">
                  <c:v>201.2</c:v>
                </c:pt>
                <c:pt idx="3">
                  <c:v>199.6</c:v>
                </c:pt>
                <c:pt idx="4">
                  <c:v>193.6</c:v>
                </c:pt>
                <c:pt idx="5">
                  <c:v>206</c:v>
                </c:pt>
                <c:pt idx="6">
                  <c:v>210.7</c:v>
                </c:pt>
                <c:pt idx="7">
                  <c:v>203.5</c:v>
                </c:pt>
                <c:pt idx="8">
                  <c:v>200.9</c:v>
                </c:pt>
                <c:pt idx="9">
                  <c:v>212.9</c:v>
                </c:pt>
                <c:pt idx="10">
                  <c:v>214.9</c:v>
                </c:pt>
                <c:pt idx="11">
                  <c:v>214.5</c:v>
                </c:pt>
                <c:pt idx="12">
                  <c:v>218.4</c:v>
                </c:pt>
                <c:pt idx="13">
                  <c:v>228.7</c:v>
                </c:pt>
                <c:pt idx="14">
                  <c:v>233</c:v>
                </c:pt>
                <c:pt idx="15">
                  <c:v>236.3</c:v>
                </c:pt>
                <c:pt idx="16">
                  <c:v>221.9</c:v>
                </c:pt>
                <c:pt idx="17">
                  <c:v>243.8</c:v>
                </c:pt>
                <c:pt idx="18">
                  <c:v>252.3</c:v>
                </c:pt>
                <c:pt idx="19">
                  <c:v>258.8</c:v>
                </c:pt>
                <c:pt idx="20">
                  <c:v>267.2</c:v>
                </c:pt>
                <c:pt idx="21">
                  <c:v>280.10000000000002</c:v>
                </c:pt>
                <c:pt idx="22">
                  <c:v>278.2</c:v>
                </c:pt>
                <c:pt idx="23">
                  <c:v>278.3</c:v>
                </c:pt>
                <c:pt idx="24">
                  <c:v>274.10000000000002</c:v>
                </c:pt>
                <c:pt idx="25">
                  <c:v>268.89999999999998</c:v>
                </c:pt>
                <c:pt idx="26">
                  <c:v>244.5</c:v>
                </c:pt>
                <c:pt idx="27">
                  <c:v>276.49900000000002</c:v>
                </c:pt>
                <c:pt idx="28">
                  <c:v>279.08292</c:v>
                </c:pt>
                <c:pt idx="29">
                  <c:v>280.20080000000002</c:v>
                </c:pt>
                <c:pt idx="30">
                  <c:v>284.47415999999998</c:v>
                </c:pt>
                <c:pt idx="31">
                  <c:v>288.26888000000002</c:v>
                </c:pt>
                <c:pt idx="32">
                  <c:v>286.41588000000002</c:v>
                </c:pt>
                <c:pt idx="33">
                  <c:v>240.11099999999999</c:v>
                </c:pt>
                <c:pt idx="34">
                  <c:v>282.77800000000002</c:v>
                </c:pt>
                <c:pt idx="35">
                  <c:v>293.661</c:v>
                </c:pt>
                <c:pt idx="36">
                  <c:v>293.25400000000002</c:v>
                </c:pt>
                <c:pt idx="37">
                  <c:v>334.00400000000002</c:v>
                </c:pt>
                <c:pt idx="38">
                  <c:v>344.61399999999998</c:v>
                </c:pt>
                <c:pt idx="39">
                  <c:v>347.46899999999999</c:v>
                </c:pt>
                <c:pt idx="40">
                  <c:v>361.59500000000003</c:v>
                </c:pt>
              </c:numCache>
            </c:numRef>
          </c:val>
        </c:ser>
        <c:dLbls>
          <c:showLegendKey val="0"/>
          <c:showVal val="0"/>
          <c:showCatName val="0"/>
          <c:showSerName val="0"/>
          <c:showPercent val="0"/>
          <c:showBubbleSize val="0"/>
        </c:dLbls>
        <c:axId val="434245360"/>
        <c:axId val="434239480"/>
      </c:areaChart>
      <c:catAx>
        <c:axId val="43424536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34239480"/>
        <c:crosses val="autoZero"/>
        <c:auto val="1"/>
        <c:lblAlgn val="ctr"/>
        <c:lblOffset val="100"/>
        <c:tickLblSkip val="10"/>
        <c:noMultiLvlLbl val="0"/>
      </c:catAx>
      <c:valAx>
        <c:axId val="434239480"/>
        <c:scaling>
          <c:orientation val="minMax"/>
          <c:max val="6200"/>
          <c:min val="0"/>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AU" dirty="0" err="1" smtClean="0"/>
                  <a:t>Petajoules</a:t>
                </a:r>
                <a:endParaRPr lang="en-AU" dirty="0"/>
              </a:p>
            </c:rich>
          </c:tx>
          <c:layout>
            <c:manualLayout>
              <c:xMode val="edge"/>
              <c:yMode val="edge"/>
              <c:x val="0"/>
              <c:y val="0.36122753586720369"/>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out"/>
        <c:minorTickMark val="none"/>
        <c:tickLblPos val="nextTo"/>
        <c:spPr>
          <a:noFill/>
          <a:ln>
            <a:solidFill>
              <a:srgbClr val="BCBFC1"/>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34245360"/>
        <c:crosses val="autoZero"/>
        <c:crossBetween val="midCat"/>
      </c:valAx>
      <c:spPr>
        <a:noFill/>
        <a:ln>
          <a:noFill/>
        </a:ln>
        <a:effectLst/>
      </c:spPr>
    </c:plotArea>
    <c:legend>
      <c:legendPos val="b"/>
      <c:layout>
        <c:manualLayout>
          <c:xMode val="edge"/>
          <c:yMode val="edge"/>
          <c:x val="0.27398922886644839"/>
          <c:y val="0.9387106168842988"/>
          <c:w val="0.46330564335369406"/>
          <c:h val="6.128938311570116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zero"/>
    <c:showDLblsOverMax val="0"/>
  </c:chart>
  <c:spPr>
    <a:noFill/>
    <a:ln>
      <a:noFill/>
    </a:ln>
    <a:effectLst/>
  </c:spPr>
  <c:txPr>
    <a:bodyPr/>
    <a:lstStyle/>
    <a:p>
      <a:pPr>
        <a:defRPr sz="1600" baseline="0">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275813365055987"/>
          <c:y val="5.7885307357612804E-2"/>
          <c:w val="0.87155588285277286"/>
          <c:h val="0.74912402202114792"/>
        </c:manualLayout>
      </c:layout>
      <c:barChart>
        <c:barDir val="col"/>
        <c:grouping val="stacked"/>
        <c:varyColors val="0"/>
        <c:ser>
          <c:idx val="0"/>
          <c:order val="0"/>
          <c:tx>
            <c:strRef>
              <c:f>'Electricity generation'!$B$13</c:f>
              <c:strCache>
                <c:ptCount val="1"/>
                <c:pt idx="0">
                  <c:v>Black coal</c:v>
                </c:pt>
              </c:strCache>
            </c:strRef>
          </c:tx>
          <c:spPr>
            <a:solidFill>
              <a:srgbClr val="292B67"/>
            </a:solidFill>
          </c:spPr>
          <c:invertIfNegative val="0"/>
          <c:cat>
            <c:strRef>
              <c:f>'Electricity generation'!$C$12:$AD$12</c:f>
              <c:strCache>
                <c:ptCount val="7"/>
                <c:pt idx="0">
                  <c:v>1990-91</c:v>
                </c:pt>
                <c:pt idx="1">
                  <c:v>1995-96</c:v>
                </c:pt>
                <c:pt idx="2">
                  <c:v>2000-01</c:v>
                </c:pt>
                <c:pt idx="3">
                  <c:v>2005-06</c:v>
                </c:pt>
                <c:pt idx="4">
                  <c:v>2010-11</c:v>
                </c:pt>
                <c:pt idx="5">
                  <c:v>2015-16</c:v>
                </c:pt>
                <c:pt idx="6">
                  <c:v>2016</c:v>
                </c:pt>
              </c:strCache>
            </c:strRef>
          </c:cat>
          <c:val>
            <c:numRef>
              <c:f>'Electricity generation'!$C$13:$AD$13</c:f>
              <c:numCache>
                <c:formatCode>General</c:formatCode>
                <c:ptCount val="7"/>
                <c:pt idx="0">
                  <c:v>57.159368833772881</c:v>
                </c:pt>
                <c:pt idx="1">
                  <c:v>59.78360833107925</c:v>
                </c:pt>
                <c:pt idx="2">
                  <c:v>60.035771776068678</c:v>
                </c:pt>
                <c:pt idx="3">
                  <c:v>55.934345061233671</c:v>
                </c:pt>
                <c:pt idx="4">
                  <c:v>46.11960381296111</c:v>
                </c:pt>
                <c:pt idx="5">
                  <c:v>44.377238420971224</c:v>
                </c:pt>
                <c:pt idx="6">
                  <c:v>44.715932880113449</c:v>
                </c:pt>
              </c:numCache>
            </c:numRef>
          </c:val>
        </c:ser>
        <c:ser>
          <c:idx val="1"/>
          <c:order val="1"/>
          <c:tx>
            <c:strRef>
              <c:f>'Electricity generation'!$B$14</c:f>
              <c:strCache>
                <c:ptCount val="1"/>
                <c:pt idx="0">
                  <c:v>Brown coal</c:v>
                </c:pt>
              </c:strCache>
            </c:strRef>
          </c:tx>
          <c:spPr>
            <a:solidFill>
              <a:srgbClr val="9ED9DF"/>
            </a:solidFill>
          </c:spPr>
          <c:invertIfNegative val="0"/>
          <c:cat>
            <c:strRef>
              <c:f>'Electricity generation'!$C$12:$AD$12</c:f>
              <c:strCache>
                <c:ptCount val="7"/>
                <c:pt idx="0">
                  <c:v>1990-91</c:v>
                </c:pt>
                <c:pt idx="1">
                  <c:v>1995-96</c:v>
                </c:pt>
                <c:pt idx="2">
                  <c:v>2000-01</c:v>
                </c:pt>
                <c:pt idx="3">
                  <c:v>2005-06</c:v>
                </c:pt>
                <c:pt idx="4">
                  <c:v>2010-11</c:v>
                </c:pt>
                <c:pt idx="5">
                  <c:v>2015-16</c:v>
                </c:pt>
                <c:pt idx="6">
                  <c:v>2016</c:v>
                </c:pt>
              </c:strCache>
            </c:strRef>
          </c:cat>
          <c:val>
            <c:numRef>
              <c:f>'Electricity generation'!$C$14:$AD$14</c:f>
              <c:numCache>
                <c:formatCode>General</c:formatCode>
                <c:ptCount val="7"/>
                <c:pt idx="0">
                  <c:v>23.019304082401547</c:v>
                </c:pt>
                <c:pt idx="1">
                  <c:v>22.217901902443423</c:v>
                </c:pt>
                <c:pt idx="2">
                  <c:v>23.351368270434627</c:v>
                </c:pt>
                <c:pt idx="3">
                  <c:v>23.430374342759116</c:v>
                </c:pt>
                <c:pt idx="4">
                  <c:v>21.807205064177694</c:v>
                </c:pt>
                <c:pt idx="5">
                  <c:v>18.968803716009681</c:v>
                </c:pt>
                <c:pt idx="6">
                  <c:v>18.205037538049151</c:v>
                </c:pt>
              </c:numCache>
            </c:numRef>
          </c:val>
        </c:ser>
        <c:ser>
          <c:idx val="2"/>
          <c:order val="2"/>
          <c:tx>
            <c:strRef>
              <c:f>'Electricity generation'!$B$15</c:f>
              <c:strCache>
                <c:ptCount val="1"/>
                <c:pt idx="0">
                  <c:v>Natural gas</c:v>
                </c:pt>
              </c:strCache>
            </c:strRef>
          </c:tx>
          <c:spPr>
            <a:solidFill>
              <a:srgbClr val="22789A"/>
            </a:solidFill>
          </c:spPr>
          <c:invertIfNegative val="0"/>
          <c:cat>
            <c:strRef>
              <c:f>'Electricity generation'!$C$12:$AD$12</c:f>
              <c:strCache>
                <c:ptCount val="7"/>
                <c:pt idx="0">
                  <c:v>1990-91</c:v>
                </c:pt>
                <c:pt idx="1">
                  <c:v>1995-96</c:v>
                </c:pt>
                <c:pt idx="2">
                  <c:v>2000-01</c:v>
                </c:pt>
                <c:pt idx="3">
                  <c:v>2005-06</c:v>
                </c:pt>
                <c:pt idx="4">
                  <c:v>2010-11</c:v>
                </c:pt>
                <c:pt idx="5">
                  <c:v>2015-16</c:v>
                </c:pt>
                <c:pt idx="6">
                  <c:v>2016</c:v>
                </c:pt>
              </c:strCache>
            </c:strRef>
          </c:cat>
          <c:val>
            <c:numRef>
              <c:f>'Electricity generation'!$C$15:$AD$15</c:f>
              <c:numCache>
                <c:formatCode>General</c:formatCode>
                <c:ptCount val="7"/>
                <c:pt idx="0">
                  <c:v>6.8787157006111155</c:v>
                </c:pt>
                <c:pt idx="1">
                  <c:v>7.0130060409340906</c:v>
                </c:pt>
                <c:pt idx="2">
                  <c:v>7.722679306027544</c:v>
                </c:pt>
                <c:pt idx="3">
                  <c:v>9.7607518638110147</c:v>
                </c:pt>
                <c:pt idx="4">
                  <c:v>19.322005290696481</c:v>
                </c:pt>
                <c:pt idx="5">
                  <c:v>19.606250652467747</c:v>
                </c:pt>
                <c:pt idx="6">
                  <c:v>18.482011621834836</c:v>
                </c:pt>
              </c:numCache>
            </c:numRef>
          </c:val>
        </c:ser>
        <c:ser>
          <c:idx val="3"/>
          <c:order val="3"/>
          <c:tx>
            <c:strRef>
              <c:f>'Electricity generation'!$B$16</c:f>
              <c:strCache>
                <c:ptCount val="1"/>
                <c:pt idx="0">
                  <c:v>Renewables</c:v>
                </c:pt>
              </c:strCache>
            </c:strRef>
          </c:tx>
          <c:spPr>
            <a:solidFill>
              <a:srgbClr val="BCBFC1"/>
            </a:solidFill>
          </c:spPr>
          <c:invertIfNegative val="0"/>
          <c:cat>
            <c:strRef>
              <c:f>'Electricity generation'!$C$12:$AD$12</c:f>
              <c:strCache>
                <c:ptCount val="7"/>
                <c:pt idx="0">
                  <c:v>1990-91</c:v>
                </c:pt>
                <c:pt idx="1">
                  <c:v>1995-96</c:v>
                </c:pt>
                <c:pt idx="2">
                  <c:v>2000-01</c:v>
                </c:pt>
                <c:pt idx="3">
                  <c:v>2005-06</c:v>
                </c:pt>
                <c:pt idx="4">
                  <c:v>2010-11</c:v>
                </c:pt>
                <c:pt idx="5">
                  <c:v>2015-16</c:v>
                </c:pt>
                <c:pt idx="6">
                  <c:v>2016</c:v>
                </c:pt>
              </c:strCache>
            </c:strRef>
          </c:cat>
          <c:val>
            <c:numRef>
              <c:f>'Electricity generation'!$C$16:$AD$16</c:f>
              <c:numCache>
                <c:formatCode>General</c:formatCode>
                <c:ptCount val="7"/>
                <c:pt idx="0">
                  <c:v>10.774015159739205</c:v>
                </c:pt>
                <c:pt idx="1">
                  <c:v>9.4048102064737176</c:v>
                </c:pt>
                <c:pt idx="2">
                  <c:v>7.9762117689143262</c:v>
                </c:pt>
                <c:pt idx="3">
                  <c:v>9.3390697222945196</c:v>
                </c:pt>
                <c:pt idx="4">
                  <c:v>10.460009811607669</c:v>
                </c:pt>
                <c:pt idx="5">
                  <c:v>14.734242014068327</c:v>
                </c:pt>
                <c:pt idx="6">
                  <c:v>16.284035828529767</c:v>
                </c:pt>
              </c:numCache>
            </c:numRef>
          </c:val>
        </c:ser>
        <c:ser>
          <c:idx val="4"/>
          <c:order val="4"/>
          <c:tx>
            <c:strRef>
              <c:f>'Electricity generation'!$B$17</c:f>
              <c:strCache>
                <c:ptCount val="1"/>
                <c:pt idx="0">
                  <c:v>Other</c:v>
                </c:pt>
              </c:strCache>
            </c:strRef>
          </c:tx>
          <c:spPr>
            <a:solidFill>
              <a:schemeClr val="tx1">
                <a:lumMod val="85000"/>
                <a:lumOff val="15000"/>
              </a:schemeClr>
            </a:solidFill>
          </c:spPr>
          <c:invertIfNegative val="0"/>
          <c:cat>
            <c:strRef>
              <c:f>'Electricity generation'!$C$12:$AD$12</c:f>
              <c:strCache>
                <c:ptCount val="7"/>
                <c:pt idx="0">
                  <c:v>1990-91</c:v>
                </c:pt>
                <c:pt idx="1">
                  <c:v>1995-96</c:v>
                </c:pt>
                <c:pt idx="2">
                  <c:v>2000-01</c:v>
                </c:pt>
                <c:pt idx="3">
                  <c:v>2005-06</c:v>
                </c:pt>
                <c:pt idx="4">
                  <c:v>2010-11</c:v>
                </c:pt>
                <c:pt idx="5">
                  <c:v>2015-16</c:v>
                </c:pt>
                <c:pt idx="6">
                  <c:v>2016</c:v>
                </c:pt>
              </c:strCache>
            </c:strRef>
          </c:cat>
          <c:val>
            <c:numRef>
              <c:f>'Electricity generation'!$C$17:$AD$17</c:f>
              <c:numCache>
                <c:formatCode>General</c:formatCode>
                <c:ptCount val="7"/>
                <c:pt idx="0">
                  <c:v>2.1685962234752458</c:v>
                </c:pt>
                <c:pt idx="1">
                  <c:v>1.580673519069516</c:v>
                </c:pt>
                <c:pt idx="2">
                  <c:v>0.91396887855482034</c:v>
                </c:pt>
                <c:pt idx="3">
                  <c:v>1.5354590099016705</c:v>
                </c:pt>
                <c:pt idx="4">
                  <c:v>2.2911760205570531</c:v>
                </c:pt>
                <c:pt idx="5">
                  <c:v>2.3134651964830164</c:v>
                </c:pt>
                <c:pt idx="6">
                  <c:v>2.3129821314728041</c:v>
                </c:pt>
              </c:numCache>
            </c:numRef>
          </c:val>
        </c:ser>
        <c:dLbls>
          <c:showLegendKey val="0"/>
          <c:showVal val="0"/>
          <c:showCatName val="0"/>
          <c:showSerName val="0"/>
          <c:showPercent val="0"/>
          <c:showBubbleSize val="0"/>
        </c:dLbls>
        <c:gapWidth val="150"/>
        <c:overlap val="100"/>
        <c:axId val="244435032"/>
        <c:axId val="244435424"/>
      </c:barChart>
      <c:catAx>
        <c:axId val="244435032"/>
        <c:scaling>
          <c:orientation val="minMax"/>
        </c:scaling>
        <c:delete val="0"/>
        <c:axPos val="b"/>
        <c:numFmt formatCode="General" sourceLinked="0"/>
        <c:majorTickMark val="none"/>
        <c:minorTickMark val="none"/>
        <c:tickLblPos val="nextTo"/>
        <c:spPr>
          <a:ln>
            <a:solidFill>
              <a:srgbClr val="BCBFC1"/>
            </a:solidFill>
          </a:ln>
        </c:spPr>
        <c:crossAx val="244435424"/>
        <c:crosses val="autoZero"/>
        <c:auto val="1"/>
        <c:lblAlgn val="ctr"/>
        <c:lblOffset val="100"/>
        <c:noMultiLvlLbl val="0"/>
      </c:catAx>
      <c:valAx>
        <c:axId val="244435424"/>
        <c:scaling>
          <c:orientation val="minMax"/>
          <c:max val="100"/>
        </c:scaling>
        <c:delete val="0"/>
        <c:axPos val="l"/>
        <c:majorGridlines>
          <c:spPr>
            <a:ln>
              <a:noFill/>
            </a:ln>
          </c:spPr>
        </c:majorGridlines>
        <c:title>
          <c:tx>
            <c:rich>
              <a:bodyPr rot="-5400000" vert="horz"/>
              <a:lstStyle/>
              <a:p>
                <a:pPr>
                  <a:defRPr b="0" i="0" baseline="0"/>
                </a:pPr>
                <a:r>
                  <a:rPr lang="en-AU" b="0" i="0" baseline="0"/>
                  <a:t>Per cent</a:t>
                </a:r>
              </a:p>
            </c:rich>
          </c:tx>
          <c:layout/>
          <c:overlay val="0"/>
        </c:title>
        <c:numFmt formatCode="General" sourceLinked="0"/>
        <c:majorTickMark val="out"/>
        <c:minorTickMark val="none"/>
        <c:tickLblPos val="nextTo"/>
        <c:spPr>
          <a:ln>
            <a:solidFill>
              <a:srgbClr val="BCBFC1"/>
            </a:solidFill>
          </a:ln>
        </c:spPr>
        <c:crossAx val="244435032"/>
        <c:crosses val="autoZero"/>
        <c:crossBetween val="between"/>
      </c:valAx>
    </c:plotArea>
    <c:legend>
      <c:legendPos val="b"/>
      <c:layout/>
      <c:overlay val="0"/>
    </c:legend>
    <c:plotVisOnly val="1"/>
    <c:dispBlanksAs val="gap"/>
    <c:showDLblsOverMax val="0"/>
  </c:chart>
  <c:spPr>
    <a:ln>
      <a:noFill/>
    </a:ln>
  </c:spPr>
  <c:txPr>
    <a:bodyPr/>
    <a:lstStyle/>
    <a:p>
      <a:pPr>
        <a:defRPr sz="1400" baseline="0">
          <a:solidFill>
            <a:srgbClr val="595A5B"/>
          </a:solidFill>
          <a:latin typeface="Arial" panose="020B0604020202020204" pitchFamily="34" charset="0"/>
          <a:cs typeface="Arial" panose="020B0604020202020204" pitchFamily="34" charset="0"/>
        </a:defRPr>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'[australian-petroleum-statistics-dec-2017.xls]Table 5C'!$H$8</c:f>
              <c:strCache>
                <c:ptCount val="1"/>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'[australian-petroleum-statistics-dec-2017.xls]Table 5C'!$G$9:$G$12</c:f>
              <c:strCache>
                <c:ptCount val="4"/>
                <c:pt idx="0">
                  <c:v>Japan</c:v>
                </c:pt>
                <c:pt idx="1">
                  <c:v>China</c:v>
                </c:pt>
                <c:pt idx="2">
                  <c:v>South Korea</c:v>
                </c:pt>
                <c:pt idx="3">
                  <c:v>Other</c:v>
                </c:pt>
              </c:strCache>
            </c:strRef>
          </c:cat>
          <c:val>
            <c:numRef>
              <c:f>'[australian-petroleum-statistics-dec-2017.xls]Table 5C'!$H$9:$H$12</c:f>
              <c:numCache>
                <c:formatCode>#,##0</c:formatCode>
                <c:ptCount val="4"/>
                <c:pt idx="0">
                  <c:v>24.787908000000002</c:v>
                </c:pt>
                <c:pt idx="1">
                  <c:v>14.971968</c:v>
                </c:pt>
                <c:pt idx="2">
                  <c:v>5.5621359999999997</c:v>
                </c:pt>
                <c:pt idx="3">
                  <c:v>6.8300419999999979</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0.88144</cdr:x>
      <cdr:y>0.56311</cdr:y>
    </cdr:from>
    <cdr:to>
      <cdr:x>0.97246</cdr:x>
      <cdr:y>0.67961</cdr:y>
    </cdr:to>
    <cdr:sp macro="" textlink="">
      <cdr:nvSpPr>
        <cdr:cNvPr id="2" name="TextBox 1"/>
        <cdr:cNvSpPr txBox="1"/>
      </cdr:nvSpPr>
      <cdr:spPr>
        <a:xfrm xmlns:a="http://schemas.openxmlformats.org/drawingml/2006/main">
          <a:off x="5608320" y="2209800"/>
          <a:ext cx="579120" cy="457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AU" sz="1400">
              <a:solidFill>
                <a:schemeClr val="bg1"/>
              </a:solidFill>
              <a:latin typeface="Arial" panose="020B0604020202020204" pitchFamily="34" charset="0"/>
              <a:cs typeface="Arial" panose="020B0604020202020204" pitchFamily="34" charset="0"/>
            </a:rPr>
            <a:t>45</a:t>
          </a:r>
        </a:p>
      </cdr:txBody>
    </cdr:sp>
  </cdr:relSizeAnchor>
  <cdr:relSizeAnchor xmlns:cdr="http://schemas.openxmlformats.org/drawingml/2006/chartDrawing">
    <cdr:from>
      <cdr:x>0.88224</cdr:x>
      <cdr:y>0.35469</cdr:y>
    </cdr:from>
    <cdr:to>
      <cdr:x>0.97325</cdr:x>
      <cdr:y>0.4712</cdr:y>
    </cdr:to>
    <cdr:sp macro="" textlink="">
      <cdr:nvSpPr>
        <cdr:cNvPr id="3" name="TextBox 1"/>
        <cdr:cNvSpPr txBox="1"/>
      </cdr:nvSpPr>
      <cdr:spPr>
        <a:xfrm xmlns:a="http://schemas.openxmlformats.org/drawingml/2006/main">
          <a:off x="5613400" y="1391920"/>
          <a:ext cx="579120" cy="4572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AU" sz="1400">
              <a:solidFill>
                <a:sysClr val="windowText" lastClr="000000"/>
              </a:solidFill>
              <a:latin typeface="Arial" panose="020B0604020202020204" pitchFamily="34" charset="0"/>
              <a:cs typeface="Arial" panose="020B0604020202020204" pitchFamily="34" charset="0"/>
            </a:rPr>
            <a:t>18</a:t>
          </a:r>
        </a:p>
      </cdr:txBody>
    </cdr:sp>
  </cdr:relSizeAnchor>
  <cdr:relSizeAnchor xmlns:cdr="http://schemas.openxmlformats.org/drawingml/2006/chartDrawing">
    <cdr:from>
      <cdr:x>0.87864</cdr:x>
      <cdr:y>0.21683</cdr:y>
    </cdr:from>
    <cdr:to>
      <cdr:x>0.96966</cdr:x>
      <cdr:y>0.33333</cdr:y>
    </cdr:to>
    <cdr:sp macro="" textlink="">
      <cdr:nvSpPr>
        <cdr:cNvPr id="4" name="TextBox 1"/>
        <cdr:cNvSpPr txBox="1"/>
      </cdr:nvSpPr>
      <cdr:spPr>
        <a:xfrm xmlns:a="http://schemas.openxmlformats.org/drawingml/2006/main">
          <a:off x="5590540" y="850900"/>
          <a:ext cx="579120" cy="4572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AU" sz="1400">
              <a:solidFill>
                <a:sysClr val="windowText" lastClr="000000"/>
              </a:solidFill>
              <a:latin typeface="Arial" panose="020B0604020202020204" pitchFamily="34" charset="0"/>
              <a:cs typeface="Arial" panose="020B0604020202020204" pitchFamily="34" charset="0"/>
            </a:rPr>
            <a:t>18</a:t>
          </a:r>
        </a:p>
      </cdr:txBody>
    </cdr:sp>
  </cdr:relSizeAnchor>
  <cdr:relSizeAnchor xmlns:cdr="http://schemas.openxmlformats.org/drawingml/2006/chartDrawing">
    <cdr:from>
      <cdr:x>0.88104</cdr:x>
      <cdr:y>0.08673</cdr:y>
    </cdr:from>
    <cdr:to>
      <cdr:x>0.97206</cdr:x>
      <cdr:y>0.20324</cdr:y>
    </cdr:to>
    <cdr:sp macro="" textlink="">
      <cdr:nvSpPr>
        <cdr:cNvPr id="5" name="TextBox 1"/>
        <cdr:cNvSpPr txBox="1"/>
      </cdr:nvSpPr>
      <cdr:spPr>
        <a:xfrm xmlns:a="http://schemas.openxmlformats.org/drawingml/2006/main">
          <a:off x="5605780" y="340360"/>
          <a:ext cx="579120" cy="4572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AU" sz="1400">
              <a:solidFill>
                <a:sysClr val="windowText" lastClr="000000"/>
              </a:solidFill>
              <a:latin typeface="Arial" panose="020B0604020202020204" pitchFamily="34" charset="0"/>
              <a:cs typeface="Arial" panose="020B0604020202020204" pitchFamily="34" charset="0"/>
            </a:rPr>
            <a:t>16</a:t>
          </a:r>
        </a:p>
      </cdr:txBody>
    </cdr:sp>
  </cdr:relSizeAnchor>
  <cdr:relSizeAnchor xmlns:cdr="http://schemas.openxmlformats.org/drawingml/2006/chartDrawing">
    <cdr:from>
      <cdr:x>0.88942</cdr:x>
      <cdr:y>0</cdr:y>
    </cdr:from>
    <cdr:to>
      <cdr:x>0.98044</cdr:x>
      <cdr:y>0.1165</cdr:y>
    </cdr:to>
    <cdr:sp macro="" textlink="">
      <cdr:nvSpPr>
        <cdr:cNvPr id="6" name="TextBox 1"/>
        <cdr:cNvSpPr txBox="1"/>
      </cdr:nvSpPr>
      <cdr:spPr>
        <a:xfrm xmlns:a="http://schemas.openxmlformats.org/drawingml/2006/main">
          <a:off x="5659120" y="0"/>
          <a:ext cx="579120" cy="46430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AU" sz="1400">
              <a:solidFill>
                <a:sysClr val="windowText" lastClr="000000"/>
              </a:solidFill>
              <a:latin typeface="Arial" panose="020B0604020202020204" pitchFamily="34" charset="0"/>
              <a:cs typeface="Arial" panose="020B0604020202020204" pitchFamily="34" charset="0"/>
            </a:rPr>
            <a:t>2</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890515" cy="488073"/>
          </a:xfrm>
          <a:prstGeom prst="rect">
            <a:avLst/>
          </a:prstGeom>
        </p:spPr>
        <p:txBody>
          <a:bodyPr vert="horz" lIns="90443" tIns="45222" rIns="90443" bIns="45222" rtlCol="0"/>
          <a:lstStyle>
            <a:lvl1pPr algn="l">
              <a:defRPr sz="1200"/>
            </a:lvl1pPr>
          </a:lstStyle>
          <a:p>
            <a:endParaRPr kumimoji="1" lang="ja-JP" altLang="en-US"/>
          </a:p>
        </p:txBody>
      </p:sp>
      <p:sp>
        <p:nvSpPr>
          <p:cNvPr id="3" name="日付プレースホルダー 2"/>
          <p:cNvSpPr>
            <a:spLocks noGrp="1"/>
          </p:cNvSpPr>
          <p:nvPr>
            <p:ph type="dt" idx="1"/>
          </p:nvPr>
        </p:nvSpPr>
        <p:spPr>
          <a:xfrm>
            <a:off x="3777002" y="0"/>
            <a:ext cx="2890514" cy="488073"/>
          </a:xfrm>
          <a:prstGeom prst="rect">
            <a:avLst/>
          </a:prstGeom>
        </p:spPr>
        <p:txBody>
          <a:bodyPr vert="horz" lIns="90443" tIns="45222" rIns="90443" bIns="45222" rtlCol="0"/>
          <a:lstStyle>
            <a:lvl1pPr algn="r">
              <a:defRPr sz="1200"/>
            </a:lvl1pPr>
          </a:lstStyle>
          <a:p>
            <a:fld id="{9FD5443F-F779-4699-A282-F51D1B7B82E1}" type="datetimeFigureOut">
              <a:rPr kumimoji="1" lang="ja-JP" altLang="en-US" smtClean="0"/>
              <a:pPr/>
              <a:t>2018/3/1</a:t>
            </a:fld>
            <a:endParaRPr kumimoji="1" lang="ja-JP" altLang="en-US"/>
          </a:p>
        </p:txBody>
      </p:sp>
      <p:sp>
        <p:nvSpPr>
          <p:cNvPr id="4" name="スライド イメージ プレースホルダー 3"/>
          <p:cNvSpPr>
            <a:spLocks noGrp="1" noRot="1" noChangeAspect="1"/>
          </p:cNvSpPr>
          <p:nvPr>
            <p:ph type="sldImg" idx="2"/>
          </p:nvPr>
        </p:nvSpPr>
        <p:spPr>
          <a:xfrm>
            <a:off x="895350" y="731838"/>
            <a:ext cx="4878388" cy="3657600"/>
          </a:xfrm>
          <a:prstGeom prst="rect">
            <a:avLst/>
          </a:prstGeom>
          <a:noFill/>
          <a:ln w="12700">
            <a:solidFill>
              <a:prstClr val="black"/>
            </a:solidFill>
          </a:ln>
        </p:spPr>
        <p:txBody>
          <a:bodyPr vert="horz" lIns="90443" tIns="45222" rIns="90443" bIns="45222" rtlCol="0" anchor="ctr"/>
          <a:lstStyle/>
          <a:p>
            <a:endParaRPr lang="ja-JP" altLang="en-US"/>
          </a:p>
        </p:txBody>
      </p:sp>
      <p:sp>
        <p:nvSpPr>
          <p:cNvPr id="5" name="ノート プレースホルダー 4"/>
          <p:cNvSpPr>
            <a:spLocks noGrp="1"/>
          </p:cNvSpPr>
          <p:nvPr>
            <p:ph type="body" sz="quarter" idx="3"/>
          </p:nvPr>
        </p:nvSpPr>
        <p:spPr>
          <a:xfrm>
            <a:off x="666437" y="4632763"/>
            <a:ext cx="5336214" cy="4389513"/>
          </a:xfrm>
          <a:prstGeom prst="rect">
            <a:avLst/>
          </a:prstGeom>
        </p:spPr>
        <p:txBody>
          <a:bodyPr vert="horz" lIns="90443" tIns="45222" rIns="90443" bIns="45222"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263958"/>
            <a:ext cx="2890515" cy="488072"/>
          </a:xfrm>
          <a:prstGeom prst="rect">
            <a:avLst/>
          </a:prstGeom>
        </p:spPr>
        <p:txBody>
          <a:bodyPr vert="horz" lIns="90443" tIns="45222" rIns="90443" bIns="45222"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777002" y="9263958"/>
            <a:ext cx="2890514" cy="488072"/>
          </a:xfrm>
          <a:prstGeom prst="rect">
            <a:avLst/>
          </a:prstGeom>
        </p:spPr>
        <p:txBody>
          <a:bodyPr vert="horz" lIns="90443" tIns="45222" rIns="90443" bIns="45222" rtlCol="0" anchor="b"/>
          <a:lstStyle>
            <a:lvl1pPr algn="r">
              <a:defRPr sz="1200"/>
            </a:lvl1pPr>
          </a:lstStyle>
          <a:p>
            <a:fld id="{64ABDF74-D55C-45CE-89A0-88095A6021C1}" type="slidenum">
              <a:rPr kumimoji="1" lang="ja-JP" altLang="en-US" smtClean="0"/>
              <a:pPr/>
              <a:t>‹#›</a:t>
            </a:fld>
            <a:endParaRPr kumimoji="1" lang="ja-JP" altLang="en-US"/>
          </a:p>
        </p:txBody>
      </p:sp>
    </p:spTree>
    <p:extLst>
      <p:ext uri="{BB962C8B-B14F-4D97-AF65-F5344CB8AC3E}">
        <p14:creationId xmlns:p14="http://schemas.microsoft.com/office/powerpoint/2010/main" val="424390458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4ABDF74-D55C-45CE-89A0-88095A6021C1}" type="slidenum">
              <a:rPr kumimoji="1" lang="ja-JP" altLang="en-US" smtClean="0"/>
              <a:pPr/>
              <a:t>1</a:t>
            </a:fld>
            <a:endParaRPr kumimoji="1" lang="ja-JP" altLang="en-US"/>
          </a:p>
        </p:txBody>
      </p:sp>
    </p:spTree>
    <p:extLst>
      <p:ext uri="{BB962C8B-B14F-4D97-AF65-F5344CB8AC3E}">
        <p14:creationId xmlns:p14="http://schemas.microsoft.com/office/powerpoint/2010/main" val="2476841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defRPr/>
            </a:pPr>
            <a:r>
              <a:rPr lang="en-AU" sz="1100" i="0" dirty="0" smtClean="0"/>
              <a:t>Slide 1 – Information requested:</a:t>
            </a:r>
          </a:p>
          <a:p>
            <a:pPr marL="169581" indent="-169581">
              <a:buFont typeface="Arial" panose="020B0604020202020204" pitchFamily="34" charset="0"/>
              <a:buChar char="•"/>
              <a:defRPr/>
            </a:pPr>
            <a:r>
              <a:rPr lang="en-US" sz="1100" i="0" dirty="0" smtClean="0"/>
              <a:t>Historical (2005-2015/2016) oil and gas demand and supply situation (annual growth rate, average shares to total primary supply and final energy demand, and oil and gas self-sufficiency levels)</a:t>
            </a:r>
          </a:p>
          <a:p>
            <a:pPr>
              <a:defRPr/>
            </a:pPr>
            <a:r>
              <a:rPr lang="en-US" sz="1100" i="0" dirty="0" smtClean="0"/>
              <a:t>Slide 2 – Information</a:t>
            </a:r>
            <a:r>
              <a:rPr lang="en-US" sz="1100" i="0" baseline="0" dirty="0" smtClean="0"/>
              <a:t> requested:</a:t>
            </a:r>
          </a:p>
          <a:p>
            <a:pPr marL="169581" indent="-169581">
              <a:buFont typeface="Arial" panose="020B0604020202020204" pitchFamily="34" charset="0"/>
              <a:buChar char="•"/>
            </a:pPr>
            <a:r>
              <a:rPr lang="en-US" sz="1100" dirty="0" smtClean="0"/>
              <a:t>Historical (2005-2016/2017) crude oil production, exports and imports (import dependency level)</a:t>
            </a:r>
          </a:p>
          <a:p>
            <a:pPr marL="169581" indent="-169581">
              <a:buFont typeface="Arial" panose="020B0604020202020204" pitchFamily="34" charset="0"/>
              <a:buChar char="•"/>
            </a:pPr>
            <a:r>
              <a:rPr lang="en-US" sz="1100" dirty="0" smtClean="0"/>
              <a:t>Types of crude oil produced and imported </a:t>
            </a:r>
          </a:p>
          <a:p>
            <a:pPr marL="169581" indent="-169581">
              <a:buFont typeface="Arial" panose="020B0604020202020204" pitchFamily="34" charset="0"/>
              <a:buChar char="•"/>
            </a:pPr>
            <a:r>
              <a:rPr lang="en-US" sz="1100" dirty="0" smtClean="0"/>
              <a:t>Share of each type of crude oil to total imports (e.g., heavy, medium and light). </a:t>
            </a:r>
          </a:p>
          <a:p>
            <a:pPr marL="169581" indent="-169581">
              <a:buFont typeface="Arial" panose="020B0604020202020204" pitchFamily="34" charset="0"/>
              <a:buChar char="•"/>
            </a:pPr>
            <a:r>
              <a:rPr lang="en-US" sz="1100" dirty="0" smtClean="0"/>
              <a:t>Export </a:t>
            </a:r>
            <a:r>
              <a:rPr lang="en-US" sz="1100" dirty="0" smtClean="0"/>
              <a:t>destination (percent share by economy.</a:t>
            </a:r>
          </a:p>
          <a:p>
            <a:pPr marL="169581" indent="-169581">
              <a:buFont typeface="Arial" panose="020B0604020202020204" pitchFamily="34" charset="0"/>
              <a:buChar char="•"/>
            </a:pPr>
            <a:r>
              <a:rPr lang="en-US" sz="1100" dirty="0" smtClean="0"/>
              <a:t>Import sources (percent share by economy)  </a:t>
            </a:r>
          </a:p>
          <a:p>
            <a:pPr marL="169581" indent="-169581">
              <a:buFont typeface="Arial" panose="020B0604020202020204" pitchFamily="34" charset="0"/>
              <a:buChar char="•"/>
            </a:pPr>
            <a:r>
              <a:rPr lang="en-US" sz="1100" dirty="0" smtClean="0"/>
              <a:t>18,000 PJ = 342</a:t>
            </a:r>
            <a:r>
              <a:rPr lang="en-US" sz="1100" baseline="0" dirty="0" smtClean="0"/>
              <a:t> million homes per year</a:t>
            </a:r>
            <a:r>
              <a:rPr lang="en-US" sz="1100" baseline="0" dirty="0" smtClean="0"/>
              <a:t>.</a:t>
            </a:r>
            <a:endParaRPr lang="en-US" sz="1100" dirty="0" smtClean="0"/>
          </a:p>
        </p:txBody>
      </p:sp>
      <p:sp>
        <p:nvSpPr>
          <p:cNvPr id="4" name="Slide Number Placeholder 3"/>
          <p:cNvSpPr>
            <a:spLocks noGrp="1"/>
          </p:cNvSpPr>
          <p:nvPr>
            <p:ph type="sldNum" sz="quarter" idx="10"/>
          </p:nvPr>
        </p:nvSpPr>
        <p:spPr/>
        <p:txBody>
          <a:bodyPr/>
          <a:lstStyle/>
          <a:p>
            <a:fld id="{64ABDF74-D55C-45CE-89A0-88095A6021C1}" type="slidenum">
              <a:rPr kumimoji="1" lang="ja-JP" altLang="en-US" smtClean="0"/>
              <a:pPr/>
              <a:t>2</a:t>
            </a:fld>
            <a:endParaRPr kumimoji="1" lang="ja-JP" altLang="en-US"/>
          </a:p>
        </p:txBody>
      </p:sp>
    </p:spTree>
    <p:extLst>
      <p:ext uri="{BB962C8B-B14F-4D97-AF65-F5344CB8AC3E}">
        <p14:creationId xmlns:p14="http://schemas.microsoft.com/office/powerpoint/2010/main" val="541278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defRPr/>
            </a:pPr>
            <a:r>
              <a:rPr lang="en-AU" sz="1100" i="0" dirty="0" smtClean="0"/>
              <a:t>Slide 1 – Information requested:</a:t>
            </a:r>
          </a:p>
          <a:p>
            <a:pPr marL="169581" indent="-169581">
              <a:buFont typeface="Arial" panose="020B0604020202020204" pitchFamily="34" charset="0"/>
              <a:buChar char="•"/>
              <a:defRPr/>
            </a:pPr>
            <a:r>
              <a:rPr lang="en-US" sz="1100" i="0" dirty="0" smtClean="0"/>
              <a:t>Historical (2005-2015/2016) oil and gas demand and supply situation (annual growth rate, average shares to total primary supply and final energy demand, and oil and gas self-sufficiency levels)</a:t>
            </a:r>
          </a:p>
          <a:p>
            <a:pPr>
              <a:defRPr/>
            </a:pPr>
            <a:r>
              <a:rPr lang="en-US" sz="1100" i="0" dirty="0" smtClean="0"/>
              <a:t>Slide 2 – Information</a:t>
            </a:r>
            <a:r>
              <a:rPr lang="en-US" sz="1100" i="0" baseline="0" dirty="0" smtClean="0"/>
              <a:t> requested:</a:t>
            </a:r>
          </a:p>
          <a:p>
            <a:pPr marL="169581" indent="-169581">
              <a:buFont typeface="Arial" panose="020B0604020202020204" pitchFamily="34" charset="0"/>
              <a:buChar char="•"/>
            </a:pPr>
            <a:r>
              <a:rPr lang="en-US" sz="1100" dirty="0" smtClean="0"/>
              <a:t>Historical (2005-2016/2017) crude oil production, exports and imports (import dependency level)</a:t>
            </a:r>
          </a:p>
          <a:p>
            <a:pPr marL="169581" indent="-169581">
              <a:buFont typeface="Arial" panose="020B0604020202020204" pitchFamily="34" charset="0"/>
              <a:buChar char="•"/>
            </a:pPr>
            <a:r>
              <a:rPr lang="en-US" sz="1100" dirty="0" smtClean="0"/>
              <a:t>Types of crude oil produced and imported </a:t>
            </a:r>
          </a:p>
          <a:p>
            <a:pPr marL="169581" indent="-169581">
              <a:buFont typeface="Arial" panose="020B0604020202020204" pitchFamily="34" charset="0"/>
              <a:buChar char="•"/>
            </a:pPr>
            <a:r>
              <a:rPr lang="en-US" sz="1100" dirty="0" smtClean="0"/>
              <a:t>Share of each type of crude oil to total imports (e.g., heavy, medium and light). </a:t>
            </a:r>
          </a:p>
          <a:p>
            <a:pPr marL="169581" indent="-169581">
              <a:buFont typeface="Arial" panose="020B0604020202020204" pitchFamily="34" charset="0"/>
              <a:buChar char="•"/>
            </a:pPr>
            <a:r>
              <a:rPr lang="en-US" sz="1100" dirty="0" smtClean="0"/>
              <a:t>Export destination (percent share by economy.</a:t>
            </a:r>
          </a:p>
          <a:p>
            <a:pPr marL="169581" indent="-169581">
              <a:buFont typeface="Arial" panose="020B0604020202020204" pitchFamily="34" charset="0"/>
              <a:buChar char="•"/>
            </a:pPr>
            <a:r>
              <a:rPr lang="en-US" sz="1100" dirty="0" smtClean="0"/>
              <a:t>Import sources (percent share by economy)  </a:t>
            </a:r>
          </a:p>
          <a:p>
            <a:pPr>
              <a:defRPr/>
            </a:pPr>
            <a:endParaRPr lang="en-US" sz="1100" b="1" i="0" dirty="0" smtClean="0"/>
          </a:p>
          <a:p>
            <a:pPr defTabSz="904433">
              <a:defRPr/>
            </a:pPr>
            <a:endParaRPr lang="en-US" sz="1100" baseline="0" dirty="0" smtClean="0"/>
          </a:p>
          <a:p>
            <a:pPr defTabSz="904433">
              <a:defRPr/>
            </a:pPr>
            <a:endParaRPr lang="en-US" sz="1100" baseline="0" dirty="0" smtClean="0"/>
          </a:p>
          <a:p>
            <a:endParaRPr lang="en-AU" sz="1100" dirty="0"/>
          </a:p>
        </p:txBody>
      </p:sp>
      <p:sp>
        <p:nvSpPr>
          <p:cNvPr id="4" name="Slide Number Placeholder 3"/>
          <p:cNvSpPr>
            <a:spLocks noGrp="1"/>
          </p:cNvSpPr>
          <p:nvPr>
            <p:ph type="sldNum" sz="quarter" idx="10"/>
          </p:nvPr>
        </p:nvSpPr>
        <p:spPr/>
        <p:txBody>
          <a:bodyPr/>
          <a:lstStyle/>
          <a:p>
            <a:fld id="{64ABDF74-D55C-45CE-89A0-88095A6021C1}" type="slidenum">
              <a:rPr kumimoji="1" lang="ja-JP" altLang="en-US" smtClean="0"/>
              <a:pPr/>
              <a:t>3</a:t>
            </a:fld>
            <a:endParaRPr kumimoji="1" lang="ja-JP" altLang="en-US"/>
          </a:p>
        </p:txBody>
      </p:sp>
    </p:spTree>
    <p:extLst>
      <p:ext uri="{BB962C8B-B14F-4D97-AF65-F5344CB8AC3E}">
        <p14:creationId xmlns:p14="http://schemas.microsoft.com/office/powerpoint/2010/main" val="3150676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1 (Information Requested)</a:t>
            </a:r>
          </a:p>
          <a:p>
            <a:pPr marL="169581" indent="-169581">
              <a:buFont typeface="Arial" panose="020B0604020202020204" pitchFamily="34" charset="0"/>
              <a:buChar char="•"/>
            </a:pPr>
            <a:r>
              <a:rPr lang="en-US" dirty="0" smtClean="0"/>
              <a:t>Historical (2005-2016/2017) oil and gas demand and supply situation (annual growth rate, average shares to total primary supply and final energy demand, and oil and gas self-sufficiency levels)</a:t>
            </a:r>
          </a:p>
          <a:p>
            <a:pPr>
              <a:defRPr/>
            </a:pPr>
            <a:endParaRPr lang="en-US" b="1" i="0" dirty="0" smtClean="0"/>
          </a:p>
          <a:p>
            <a:pPr>
              <a:defRPr/>
            </a:pPr>
            <a:endParaRPr lang="en-US" b="1" i="0" dirty="0" smtClean="0"/>
          </a:p>
          <a:p>
            <a:pPr>
              <a:defRPr/>
            </a:pPr>
            <a:endParaRPr lang="en-US" b="1" i="0" dirty="0" smtClean="0"/>
          </a:p>
          <a:p>
            <a:pPr defTabSz="904433">
              <a:defRPr/>
            </a:pPr>
            <a:endParaRPr lang="en-US" baseline="0" dirty="0" smtClean="0"/>
          </a:p>
          <a:p>
            <a:pPr defTabSz="904433">
              <a:defRPr/>
            </a:pPr>
            <a:endParaRPr lang="en-US" baseline="0" dirty="0" smtClean="0"/>
          </a:p>
          <a:p>
            <a:endParaRPr lang="en-AU" dirty="0"/>
          </a:p>
        </p:txBody>
      </p:sp>
      <p:sp>
        <p:nvSpPr>
          <p:cNvPr id="4" name="Slide Number Placeholder 3"/>
          <p:cNvSpPr>
            <a:spLocks noGrp="1"/>
          </p:cNvSpPr>
          <p:nvPr>
            <p:ph type="sldNum" sz="quarter" idx="10"/>
          </p:nvPr>
        </p:nvSpPr>
        <p:spPr/>
        <p:txBody>
          <a:bodyPr/>
          <a:lstStyle/>
          <a:p>
            <a:fld id="{64ABDF74-D55C-45CE-89A0-88095A6021C1}" type="slidenum">
              <a:rPr kumimoji="1" lang="ja-JP" altLang="en-US" smtClean="0"/>
              <a:pPr/>
              <a:t>4</a:t>
            </a:fld>
            <a:endParaRPr kumimoji="1" lang="ja-JP" altLang="en-US"/>
          </a:p>
        </p:txBody>
      </p:sp>
    </p:spTree>
    <p:extLst>
      <p:ext uri="{BB962C8B-B14F-4D97-AF65-F5344CB8AC3E}">
        <p14:creationId xmlns:p14="http://schemas.microsoft.com/office/powerpoint/2010/main" val="3242248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821007" y="4732784"/>
            <a:ext cx="5336214" cy="4389513"/>
          </a:xfrm>
        </p:spPr>
        <p:txBody>
          <a:bodyPr/>
          <a:lstStyle/>
          <a:p>
            <a:r>
              <a:rPr lang="en-US" sz="1100" dirty="0" smtClean="0"/>
              <a:t>Slide 1 (Information Requested)</a:t>
            </a:r>
          </a:p>
          <a:p>
            <a:pPr marL="169581" indent="-169581">
              <a:buFont typeface="Arial" panose="020B0604020202020204" pitchFamily="34" charset="0"/>
              <a:buChar char="•"/>
            </a:pPr>
            <a:r>
              <a:rPr lang="en-US" sz="1100" dirty="0" smtClean="0"/>
              <a:t>Historical (2005-2016/2017) oil and gas demand and supply situation (annual growth rate, average shares to total primary supply and final energy demand, and oil and gas self-sufficiency levels)</a:t>
            </a:r>
          </a:p>
          <a:p>
            <a:r>
              <a:rPr lang="en-US" sz="1100" dirty="0" smtClean="0"/>
              <a:t>Slide 2 (Information Requested)</a:t>
            </a:r>
          </a:p>
          <a:p>
            <a:pPr marL="169581" indent="-169581">
              <a:buFont typeface="Arial" panose="020B0604020202020204" pitchFamily="34" charset="0"/>
              <a:buChar char="•"/>
            </a:pPr>
            <a:r>
              <a:rPr lang="en-US" sz="1100" dirty="0" smtClean="0"/>
              <a:t>Historical (2005-2016/2017) crude oil production, exports and imports (import dependency level)</a:t>
            </a:r>
          </a:p>
          <a:p>
            <a:pPr marL="169581" indent="-169581">
              <a:buFont typeface="Arial" panose="020B0604020202020204" pitchFamily="34" charset="0"/>
              <a:buChar char="•"/>
            </a:pPr>
            <a:r>
              <a:rPr lang="en-US" sz="1100" dirty="0" smtClean="0"/>
              <a:t>Types of crude oil produced and imported – see slide 6</a:t>
            </a:r>
          </a:p>
          <a:p>
            <a:pPr marL="169581" indent="-169581">
              <a:buFont typeface="Arial" panose="020B0604020202020204" pitchFamily="34" charset="0"/>
              <a:buChar char="•"/>
            </a:pPr>
            <a:r>
              <a:rPr lang="en-US" sz="1100" dirty="0" smtClean="0"/>
              <a:t>Share of each type of crude oil to total imports (e.g., heavy, medium and light).  See slide 6, but stats below</a:t>
            </a:r>
          </a:p>
          <a:p>
            <a:pPr marL="169581" indent="-169581">
              <a:buFont typeface="Arial" panose="020B0604020202020204" pitchFamily="34" charset="0"/>
              <a:buChar char="•"/>
            </a:pPr>
            <a:r>
              <a:rPr lang="en-US" sz="1100" dirty="0" smtClean="0"/>
              <a:t>Export destination (percent share by economy) – see slide 6</a:t>
            </a:r>
          </a:p>
          <a:p>
            <a:pPr marL="169581" indent="-169581">
              <a:buFont typeface="Arial" panose="020B0604020202020204" pitchFamily="34" charset="0"/>
              <a:buChar char="•"/>
            </a:pPr>
            <a:r>
              <a:rPr lang="en-US" sz="1100" dirty="0" smtClean="0"/>
              <a:t>Import sources (percent share by economy)</a:t>
            </a:r>
            <a:r>
              <a:rPr lang="en-US" sz="1100" baseline="0" dirty="0" smtClean="0"/>
              <a:t> – see slide </a:t>
            </a:r>
            <a:r>
              <a:rPr lang="en-US" sz="1100" baseline="0" dirty="0" smtClean="0"/>
              <a:t>6</a:t>
            </a:r>
            <a:endParaRPr lang="en-US" sz="1100" dirty="0" smtClean="0"/>
          </a:p>
        </p:txBody>
      </p:sp>
      <p:sp>
        <p:nvSpPr>
          <p:cNvPr id="4" name="Slide Number Placeholder 3"/>
          <p:cNvSpPr>
            <a:spLocks noGrp="1"/>
          </p:cNvSpPr>
          <p:nvPr>
            <p:ph type="sldNum" sz="quarter" idx="10"/>
          </p:nvPr>
        </p:nvSpPr>
        <p:spPr/>
        <p:txBody>
          <a:bodyPr/>
          <a:lstStyle/>
          <a:p>
            <a:fld id="{64ABDF74-D55C-45CE-89A0-88095A6021C1}" type="slidenum">
              <a:rPr kumimoji="1" lang="ja-JP" altLang="en-US" smtClean="0"/>
              <a:pPr/>
              <a:t>5</a:t>
            </a:fld>
            <a:endParaRPr kumimoji="1" lang="ja-JP" altLang="en-US"/>
          </a:p>
        </p:txBody>
      </p:sp>
    </p:spTree>
    <p:extLst>
      <p:ext uri="{BB962C8B-B14F-4D97-AF65-F5344CB8AC3E}">
        <p14:creationId xmlns:p14="http://schemas.microsoft.com/office/powerpoint/2010/main" val="3579359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433">
              <a:defRPr/>
            </a:pPr>
            <a:r>
              <a:rPr kumimoji="0" lang="en-US" sz="1100" dirty="0">
                <a:solidFill>
                  <a:prstClr val="black"/>
                </a:solidFill>
              </a:rPr>
              <a:t>Slide 3 – Information requested</a:t>
            </a:r>
          </a:p>
          <a:p>
            <a:pPr marL="282635" indent="-282635" defTabSz="904433">
              <a:buFont typeface="Arial" panose="020B0604020202020204" pitchFamily="34" charset="0"/>
              <a:buChar char="•"/>
              <a:defRPr/>
            </a:pPr>
            <a:r>
              <a:rPr kumimoji="0" lang="en-US" altLang="ja-JP" sz="1100" dirty="0">
                <a:solidFill>
                  <a:prstClr val="black"/>
                </a:solidFill>
                <a:ea typeface="ＭＳ Ｐゴシック" panose="020B0600070205080204" pitchFamily="50" charset="-128"/>
              </a:rPr>
              <a:t>Historical </a:t>
            </a:r>
            <a:r>
              <a:rPr lang="en-US" sz="1100" dirty="0" smtClean="0"/>
              <a:t>(2005-2016/2017) </a:t>
            </a:r>
            <a:r>
              <a:rPr kumimoji="0" lang="en-US" altLang="ja-JP" sz="1100" dirty="0">
                <a:solidFill>
                  <a:prstClr val="black"/>
                </a:solidFill>
                <a:ea typeface="ＭＳ Ｐゴシック" panose="020B0600070205080204" pitchFamily="50" charset="-128"/>
              </a:rPr>
              <a:t>refinery capacity and production </a:t>
            </a:r>
          </a:p>
          <a:p>
            <a:pPr marL="282635" indent="-282635" defTabSz="904433">
              <a:buFont typeface="Arial" panose="020B0604020202020204" pitchFamily="34" charset="0"/>
              <a:buChar char="•"/>
              <a:defRPr/>
            </a:pPr>
            <a:r>
              <a:rPr kumimoji="0" lang="en-US" altLang="ja-JP" sz="1100" dirty="0">
                <a:solidFill>
                  <a:prstClr val="black"/>
                </a:solidFill>
                <a:ea typeface="ＭＳ Ｐゴシック" panose="020B0600070205080204" pitchFamily="50" charset="-128"/>
              </a:rPr>
              <a:t>Oil products exports and imports</a:t>
            </a:r>
          </a:p>
          <a:p>
            <a:pPr marL="282635" indent="-282635" defTabSz="904433">
              <a:buFont typeface="Arial" panose="020B0604020202020204" pitchFamily="34" charset="0"/>
              <a:buChar char="•"/>
              <a:defRPr/>
            </a:pPr>
            <a:r>
              <a:rPr kumimoji="0" lang="en-US" altLang="ja-JP" sz="1100" dirty="0">
                <a:solidFill>
                  <a:prstClr val="black"/>
                </a:solidFill>
                <a:ea typeface="ＭＳ Ｐゴシック" panose="020B0600070205080204" pitchFamily="50" charset="-128"/>
              </a:rPr>
              <a:t>Export destination (percent share by economy)</a:t>
            </a:r>
          </a:p>
          <a:p>
            <a:pPr marL="282635" indent="-282635" defTabSz="904433">
              <a:buFont typeface="Arial" panose="020B0604020202020204" pitchFamily="34" charset="0"/>
              <a:buChar char="•"/>
              <a:defRPr/>
            </a:pPr>
            <a:r>
              <a:rPr kumimoji="0" lang="en-US" altLang="ja-JP" sz="1100" dirty="0">
                <a:solidFill>
                  <a:prstClr val="black"/>
                </a:solidFill>
                <a:ea typeface="ＭＳ Ｐゴシック" panose="020B0600070205080204" pitchFamily="50" charset="-128"/>
              </a:rPr>
              <a:t>Import sources (percent share by economy)</a:t>
            </a:r>
          </a:p>
          <a:p>
            <a:endParaRPr lang="en-AU" dirty="0" smtClean="0"/>
          </a:p>
        </p:txBody>
      </p:sp>
      <p:sp>
        <p:nvSpPr>
          <p:cNvPr id="4" name="Slide Number Placeholder 3"/>
          <p:cNvSpPr>
            <a:spLocks noGrp="1"/>
          </p:cNvSpPr>
          <p:nvPr>
            <p:ph type="sldNum" sz="quarter" idx="10"/>
          </p:nvPr>
        </p:nvSpPr>
        <p:spPr/>
        <p:txBody>
          <a:bodyPr/>
          <a:lstStyle/>
          <a:p>
            <a:fld id="{64ABDF74-D55C-45CE-89A0-88095A6021C1}" type="slidenum">
              <a:rPr kumimoji="1" lang="ja-JP" altLang="en-US" smtClean="0"/>
              <a:pPr/>
              <a:t>6</a:t>
            </a:fld>
            <a:endParaRPr kumimoji="1" lang="ja-JP" altLang="en-US"/>
          </a:p>
        </p:txBody>
      </p:sp>
    </p:spTree>
    <p:extLst>
      <p:ext uri="{BB962C8B-B14F-4D97-AF65-F5344CB8AC3E}">
        <p14:creationId xmlns:p14="http://schemas.microsoft.com/office/powerpoint/2010/main" val="3520882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433">
              <a:defRPr/>
            </a:pPr>
            <a:endParaRPr kumimoji="0" lang="en-US" altLang="ja-JP" sz="1800" b="1" dirty="0" smtClean="0">
              <a:solidFill>
                <a:prstClr val="black"/>
              </a:solidFill>
              <a:ea typeface="ＭＳ Ｐゴシック" panose="020B0600070205080204" pitchFamily="50" charset="-128"/>
            </a:endParaRPr>
          </a:p>
        </p:txBody>
      </p:sp>
      <p:sp>
        <p:nvSpPr>
          <p:cNvPr id="4" name="Slide Number Placeholder 3"/>
          <p:cNvSpPr>
            <a:spLocks noGrp="1"/>
          </p:cNvSpPr>
          <p:nvPr>
            <p:ph type="sldNum" sz="quarter" idx="10"/>
          </p:nvPr>
        </p:nvSpPr>
        <p:spPr/>
        <p:txBody>
          <a:bodyPr/>
          <a:lstStyle/>
          <a:p>
            <a:fld id="{64ABDF74-D55C-45CE-89A0-88095A6021C1}" type="slidenum">
              <a:rPr kumimoji="1" lang="ja-JP" altLang="en-US" smtClean="0"/>
              <a:pPr/>
              <a:t>7</a:t>
            </a:fld>
            <a:endParaRPr kumimoji="1" lang="ja-JP" altLang="en-US"/>
          </a:p>
        </p:txBody>
      </p:sp>
    </p:spTree>
    <p:extLst>
      <p:ext uri="{BB962C8B-B14F-4D97-AF65-F5344CB8AC3E}">
        <p14:creationId xmlns:p14="http://schemas.microsoft.com/office/powerpoint/2010/main" val="3475190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433">
              <a:defRPr/>
            </a:pPr>
            <a:r>
              <a:rPr kumimoji="0" lang="en-US" sz="1100" dirty="0">
                <a:solidFill>
                  <a:prstClr val="black"/>
                </a:solidFill>
              </a:rPr>
              <a:t>Slide 4 (Information requested)</a:t>
            </a:r>
          </a:p>
          <a:p>
            <a:pPr marL="282635" indent="-282635" defTabSz="904433">
              <a:buFont typeface="Arial" panose="020B0604020202020204" pitchFamily="34" charset="0"/>
              <a:buChar char="•"/>
              <a:defRPr/>
            </a:pPr>
            <a:r>
              <a:rPr kumimoji="0" lang="en-US" sz="1100" dirty="0">
                <a:solidFill>
                  <a:prstClr val="black"/>
                </a:solidFill>
              </a:rPr>
              <a:t>Historical share </a:t>
            </a:r>
            <a:r>
              <a:rPr lang="en-US" sz="1100" dirty="0" smtClean="0"/>
              <a:t>(2005-2016/2017) of </a:t>
            </a:r>
            <a:r>
              <a:rPr kumimoji="0" lang="en-US" sz="1100" dirty="0">
                <a:solidFill>
                  <a:prstClr val="black"/>
                </a:solidFill>
              </a:rPr>
              <a:t>natural gas in power input fuel mix and power generation mix, and in final energy demand by sector.</a:t>
            </a:r>
          </a:p>
          <a:p>
            <a:pPr marL="282635" indent="-282635" defTabSz="904433">
              <a:buFont typeface="Arial" panose="020B0604020202020204" pitchFamily="34" charset="0"/>
              <a:buChar char="•"/>
              <a:defRPr/>
            </a:pPr>
            <a:r>
              <a:rPr kumimoji="0" lang="en-US" sz="1100" dirty="0">
                <a:solidFill>
                  <a:prstClr val="black"/>
                </a:solidFill>
              </a:rPr>
              <a:t>Consumption of natural gas for non-power application  </a:t>
            </a:r>
          </a:p>
        </p:txBody>
      </p:sp>
      <p:sp>
        <p:nvSpPr>
          <p:cNvPr id="4" name="Slide Number Placeholder 3"/>
          <p:cNvSpPr>
            <a:spLocks noGrp="1"/>
          </p:cNvSpPr>
          <p:nvPr>
            <p:ph type="sldNum" sz="quarter" idx="10"/>
          </p:nvPr>
        </p:nvSpPr>
        <p:spPr/>
        <p:txBody>
          <a:bodyPr/>
          <a:lstStyle/>
          <a:p>
            <a:fld id="{64ABDF74-D55C-45CE-89A0-88095A6021C1}" type="slidenum">
              <a:rPr kumimoji="1" lang="ja-JP" altLang="en-US" smtClean="0"/>
              <a:pPr/>
              <a:t>8</a:t>
            </a:fld>
            <a:endParaRPr kumimoji="1" lang="ja-JP" altLang="en-US"/>
          </a:p>
        </p:txBody>
      </p:sp>
    </p:spTree>
    <p:extLst>
      <p:ext uri="{BB962C8B-B14F-4D97-AF65-F5344CB8AC3E}">
        <p14:creationId xmlns:p14="http://schemas.microsoft.com/office/powerpoint/2010/main" val="280901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433">
              <a:defRPr/>
            </a:pPr>
            <a:r>
              <a:rPr kumimoji="0" lang="en-US" sz="1000" dirty="0">
                <a:solidFill>
                  <a:prstClr val="black"/>
                </a:solidFill>
              </a:rPr>
              <a:t>Slide 5 (Information requested)</a:t>
            </a:r>
          </a:p>
          <a:p>
            <a:pPr marL="282635" indent="-282635" defTabSz="904433">
              <a:buFont typeface="Arial" panose="020B0604020202020204" pitchFamily="34" charset="0"/>
              <a:buChar char="•"/>
              <a:defRPr/>
            </a:pPr>
            <a:r>
              <a:rPr kumimoji="0" lang="en-US" sz="1000" dirty="0">
                <a:solidFill>
                  <a:prstClr val="black"/>
                </a:solidFill>
              </a:rPr>
              <a:t>Historical </a:t>
            </a:r>
            <a:r>
              <a:rPr lang="en-US" sz="1000" dirty="0" smtClean="0"/>
              <a:t>(2005-2016/2017)</a:t>
            </a:r>
            <a:r>
              <a:rPr kumimoji="0" lang="en-US" sz="1000" dirty="0">
                <a:solidFill>
                  <a:prstClr val="black"/>
                </a:solidFill>
              </a:rPr>
              <a:t> natural gas production, exports and imports (import dependency level) – for gas production, see slide 1</a:t>
            </a:r>
          </a:p>
          <a:p>
            <a:pPr marL="282635" indent="-282635" defTabSz="904433">
              <a:buFont typeface="Arial" panose="020B0604020202020204" pitchFamily="34" charset="0"/>
              <a:buChar char="•"/>
              <a:defRPr/>
            </a:pPr>
            <a:r>
              <a:rPr kumimoji="0" lang="en-US" sz="1000" dirty="0">
                <a:solidFill>
                  <a:prstClr val="black"/>
                </a:solidFill>
              </a:rPr>
              <a:t>Export destination and </a:t>
            </a:r>
            <a:r>
              <a:rPr lang="en-US" sz="1000" dirty="0" smtClean="0">
                <a:solidFill>
                  <a:prstClr val="black"/>
                </a:solidFill>
              </a:rPr>
              <a:t> import sources </a:t>
            </a:r>
            <a:r>
              <a:rPr kumimoji="0" lang="en-US" sz="1000" dirty="0">
                <a:solidFill>
                  <a:prstClr val="black"/>
                </a:solidFill>
              </a:rPr>
              <a:t>(piped gas) (percent share by economy</a:t>
            </a:r>
          </a:p>
          <a:p>
            <a:pPr marL="169581" indent="-169581" defTabSz="904433">
              <a:buFont typeface="Arial" panose="020B0604020202020204" pitchFamily="34" charset="0"/>
              <a:buChar char="•"/>
              <a:defRPr/>
            </a:pPr>
            <a:r>
              <a:rPr lang="en-US" sz="1000" dirty="0" smtClean="0">
                <a:solidFill>
                  <a:prstClr val="black"/>
                </a:solidFill>
              </a:rPr>
              <a:t>Existing transnational pipeline (which economy, capacity and length)</a:t>
            </a:r>
          </a:p>
          <a:p>
            <a:pPr marL="169581" indent="-169581" defTabSz="904433">
              <a:buFont typeface="Arial" panose="020B0604020202020204" pitchFamily="34" charset="0"/>
              <a:buChar char="•"/>
              <a:defRPr/>
            </a:pPr>
            <a:r>
              <a:rPr kumimoji="0" lang="en-US" sz="1000" dirty="0">
                <a:solidFill>
                  <a:prstClr val="black"/>
                </a:solidFill>
              </a:rPr>
              <a:t>Proposed transnational pipeline (which economy, capacity and length, and date of commercial operation)</a:t>
            </a:r>
          </a:p>
          <a:p>
            <a:pPr marL="282635" indent="-282635" defTabSz="904433">
              <a:buFont typeface="Arial" panose="020B0604020202020204" pitchFamily="34" charset="0"/>
              <a:buChar char="•"/>
              <a:defRPr/>
            </a:pPr>
            <a:r>
              <a:rPr kumimoji="0" lang="en-US" sz="1000" dirty="0">
                <a:solidFill>
                  <a:prstClr val="black"/>
                </a:solidFill>
              </a:rPr>
              <a:t>Export destination and import sources (LNG) (percent share by economy.</a:t>
            </a:r>
          </a:p>
          <a:p>
            <a:pPr marL="169581" indent="-169581" defTabSz="904433">
              <a:buFont typeface="Arial" panose="020B0604020202020204" pitchFamily="34" charset="0"/>
              <a:buChar char="•"/>
              <a:defRPr/>
            </a:pPr>
            <a:r>
              <a:rPr kumimoji="0" lang="en-US" sz="1000" dirty="0">
                <a:solidFill>
                  <a:prstClr val="black"/>
                </a:solidFill>
              </a:rPr>
              <a:t>Existing and proposed LNG liquefaction facility (capacity and date of commercial operation for the proposed LNG facility)</a:t>
            </a:r>
          </a:p>
          <a:p>
            <a:pPr marL="169581" indent="-169581" defTabSz="904433">
              <a:buFont typeface="Arial" panose="020B0604020202020204" pitchFamily="34" charset="0"/>
              <a:buChar char="•"/>
              <a:defRPr/>
            </a:pPr>
            <a:r>
              <a:rPr lang="en-US" sz="1000" dirty="0" smtClean="0">
                <a:solidFill>
                  <a:prstClr val="black"/>
                </a:solidFill>
              </a:rPr>
              <a:t>Existing and proposed regasification facility (capacity and date of commercial operation for the proposed regasification facility)</a:t>
            </a:r>
          </a:p>
          <a:p>
            <a:endParaRPr lang="en-AU" dirty="0" smtClean="0"/>
          </a:p>
        </p:txBody>
      </p:sp>
      <p:sp>
        <p:nvSpPr>
          <p:cNvPr id="4" name="Slide Number Placeholder 3"/>
          <p:cNvSpPr>
            <a:spLocks noGrp="1"/>
          </p:cNvSpPr>
          <p:nvPr>
            <p:ph type="sldNum" sz="quarter" idx="10"/>
          </p:nvPr>
        </p:nvSpPr>
        <p:spPr/>
        <p:txBody>
          <a:bodyPr/>
          <a:lstStyle/>
          <a:p>
            <a:fld id="{64ABDF74-D55C-45CE-89A0-88095A6021C1}" type="slidenum">
              <a:rPr kumimoji="1" lang="ja-JP" altLang="en-US" smtClean="0"/>
              <a:pPr/>
              <a:t>9</a:t>
            </a:fld>
            <a:endParaRPr kumimoji="1" lang="ja-JP" altLang="en-US"/>
          </a:p>
        </p:txBody>
      </p:sp>
    </p:spTree>
    <p:extLst>
      <p:ext uri="{BB962C8B-B14F-4D97-AF65-F5344CB8AC3E}">
        <p14:creationId xmlns:p14="http://schemas.microsoft.com/office/powerpoint/2010/main" val="2439444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433">
              <a:defRPr/>
            </a:pPr>
            <a:r>
              <a:rPr kumimoji="0" lang="en-US" sz="1100" dirty="0">
                <a:solidFill>
                  <a:prstClr val="black"/>
                </a:solidFill>
              </a:rPr>
              <a:t>Slide 5 </a:t>
            </a:r>
            <a:r>
              <a:rPr kumimoji="0" lang="en-US" sz="1100" dirty="0" smtClean="0">
                <a:solidFill>
                  <a:prstClr val="black"/>
                </a:solidFill>
              </a:rPr>
              <a:t>(Information Requested)</a:t>
            </a:r>
          </a:p>
          <a:p>
            <a:pPr marL="171450" indent="-171450" defTabSz="904433">
              <a:buFont typeface="Arial" panose="020B0604020202020204" pitchFamily="34" charset="0"/>
              <a:buChar char="•"/>
              <a:defRPr/>
            </a:pPr>
            <a:r>
              <a:rPr kumimoji="0" lang="en-US" sz="1100" dirty="0" smtClean="0">
                <a:solidFill>
                  <a:prstClr val="black"/>
                </a:solidFill>
              </a:rPr>
              <a:t>Historical </a:t>
            </a:r>
            <a:r>
              <a:rPr lang="en-US" sz="1100" dirty="0"/>
              <a:t>(2005-2016/2017)</a:t>
            </a:r>
            <a:r>
              <a:rPr kumimoji="0" lang="en-US" sz="1100" dirty="0">
                <a:solidFill>
                  <a:prstClr val="black"/>
                </a:solidFill>
              </a:rPr>
              <a:t> natural gas production, exports and imports (import dependency </a:t>
            </a:r>
            <a:r>
              <a:rPr kumimoji="0" lang="en-US" sz="1100" dirty="0" smtClean="0">
                <a:solidFill>
                  <a:prstClr val="black"/>
                </a:solidFill>
              </a:rPr>
              <a:t>level)</a:t>
            </a:r>
          </a:p>
          <a:p>
            <a:pPr marL="171450" indent="-171450" defTabSz="904433">
              <a:buFont typeface="Arial" panose="020B0604020202020204" pitchFamily="34" charset="0"/>
              <a:buChar char="•"/>
              <a:defRPr/>
            </a:pPr>
            <a:r>
              <a:rPr kumimoji="0" lang="en-US" sz="1100" dirty="0" smtClean="0">
                <a:solidFill>
                  <a:prstClr val="black"/>
                </a:solidFill>
              </a:rPr>
              <a:t>Export </a:t>
            </a:r>
            <a:r>
              <a:rPr kumimoji="0" lang="en-US" sz="1100" dirty="0">
                <a:solidFill>
                  <a:prstClr val="black"/>
                </a:solidFill>
              </a:rPr>
              <a:t>destination and </a:t>
            </a:r>
            <a:r>
              <a:rPr lang="en-US" sz="1100" dirty="0">
                <a:solidFill>
                  <a:prstClr val="black"/>
                </a:solidFill>
              </a:rPr>
              <a:t> import sources </a:t>
            </a:r>
            <a:r>
              <a:rPr kumimoji="0" lang="en-US" sz="1100" dirty="0">
                <a:solidFill>
                  <a:prstClr val="black"/>
                </a:solidFill>
              </a:rPr>
              <a:t>(piped gas) (percent share by </a:t>
            </a:r>
            <a:r>
              <a:rPr kumimoji="0" lang="en-US" sz="1100" dirty="0" smtClean="0">
                <a:solidFill>
                  <a:prstClr val="black"/>
                </a:solidFill>
              </a:rPr>
              <a:t>economy)</a:t>
            </a:r>
          </a:p>
          <a:p>
            <a:pPr marL="171450" indent="-171450" defTabSz="904433">
              <a:buFont typeface="Arial" panose="020B0604020202020204" pitchFamily="34" charset="0"/>
              <a:buChar char="•"/>
              <a:defRPr/>
            </a:pPr>
            <a:r>
              <a:rPr lang="en-US" sz="1100" dirty="0" smtClean="0">
                <a:solidFill>
                  <a:prstClr val="black"/>
                </a:solidFill>
              </a:rPr>
              <a:t>Existing </a:t>
            </a:r>
            <a:r>
              <a:rPr lang="en-US" sz="1100" dirty="0">
                <a:solidFill>
                  <a:prstClr val="black"/>
                </a:solidFill>
              </a:rPr>
              <a:t>transnational pipeline (which economy, capacity and </a:t>
            </a:r>
            <a:r>
              <a:rPr lang="en-US" sz="1100" dirty="0" smtClean="0">
                <a:solidFill>
                  <a:prstClr val="black"/>
                </a:solidFill>
              </a:rPr>
              <a:t>length)</a:t>
            </a:r>
          </a:p>
          <a:p>
            <a:pPr marL="171450" indent="-171450" defTabSz="904433">
              <a:buFont typeface="Arial" panose="020B0604020202020204" pitchFamily="34" charset="0"/>
              <a:buChar char="•"/>
              <a:defRPr/>
            </a:pPr>
            <a:r>
              <a:rPr kumimoji="0" lang="en-US" sz="1100" dirty="0" smtClean="0">
                <a:solidFill>
                  <a:prstClr val="black"/>
                </a:solidFill>
              </a:rPr>
              <a:t>Proposed </a:t>
            </a:r>
            <a:r>
              <a:rPr kumimoji="0" lang="en-US" sz="1100" dirty="0">
                <a:solidFill>
                  <a:prstClr val="black"/>
                </a:solidFill>
              </a:rPr>
              <a:t>transnational pipeline (which economy, capacity and length, and date of commercial </a:t>
            </a:r>
            <a:r>
              <a:rPr kumimoji="0" lang="en-US" sz="1100" dirty="0" smtClean="0">
                <a:solidFill>
                  <a:prstClr val="black"/>
                </a:solidFill>
              </a:rPr>
              <a:t>operation)</a:t>
            </a:r>
          </a:p>
          <a:p>
            <a:pPr marL="171450" indent="-171450" defTabSz="904433">
              <a:buFont typeface="Arial" panose="020B0604020202020204" pitchFamily="34" charset="0"/>
              <a:buChar char="•"/>
              <a:defRPr/>
            </a:pPr>
            <a:r>
              <a:rPr kumimoji="0" lang="en-US" sz="1100" dirty="0" smtClean="0">
                <a:solidFill>
                  <a:prstClr val="black"/>
                </a:solidFill>
              </a:rPr>
              <a:t>Export </a:t>
            </a:r>
            <a:r>
              <a:rPr kumimoji="0" lang="en-US" sz="1100" dirty="0">
                <a:solidFill>
                  <a:prstClr val="black"/>
                </a:solidFill>
              </a:rPr>
              <a:t>destination and import sources (LNG) (percent share by </a:t>
            </a:r>
            <a:r>
              <a:rPr kumimoji="0" lang="en-US" sz="1100" dirty="0" smtClean="0">
                <a:solidFill>
                  <a:prstClr val="black"/>
                </a:solidFill>
              </a:rPr>
              <a:t>economy)Existing </a:t>
            </a:r>
            <a:r>
              <a:rPr kumimoji="0" lang="en-US" sz="1100" dirty="0">
                <a:solidFill>
                  <a:prstClr val="black"/>
                </a:solidFill>
              </a:rPr>
              <a:t>and proposed LNG liquefaction facility (capacity and date of commercial operation for the proposed LNG </a:t>
            </a:r>
            <a:r>
              <a:rPr kumimoji="0" lang="en-US" sz="1100" dirty="0" smtClean="0">
                <a:solidFill>
                  <a:prstClr val="black"/>
                </a:solidFill>
              </a:rPr>
              <a:t>facility)</a:t>
            </a:r>
          </a:p>
          <a:p>
            <a:pPr marL="171450" indent="-171450" defTabSz="904433">
              <a:buFont typeface="Arial" panose="020B0604020202020204" pitchFamily="34" charset="0"/>
              <a:buChar char="•"/>
              <a:defRPr/>
            </a:pPr>
            <a:r>
              <a:rPr lang="en-US" sz="1100" dirty="0" smtClean="0">
                <a:solidFill>
                  <a:prstClr val="black"/>
                </a:solidFill>
              </a:rPr>
              <a:t>Existing </a:t>
            </a:r>
            <a:r>
              <a:rPr lang="en-US" sz="1100" dirty="0">
                <a:solidFill>
                  <a:prstClr val="black"/>
                </a:solidFill>
              </a:rPr>
              <a:t>and proposed regasification facility (capacity and date of commercial operation for the proposed regasification facility)</a:t>
            </a:r>
          </a:p>
          <a:p>
            <a:endParaRPr lang="en-AU" sz="1100" b="1" dirty="0" smtClean="0"/>
          </a:p>
        </p:txBody>
      </p:sp>
      <p:sp>
        <p:nvSpPr>
          <p:cNvPr id="4" name="Slide Number Placeholder 3"/>
          <p:cNvSpPr>
            <a:spLocks noGrp="1"/>
          </p:cNvSpPr>
          <p:nvPr>
            <p:ph type="sldNum" sz="quarter" idx="10"/>
          </p:nvPr>
        </p:nvSpPr>
        <p:spPr/>
        <p:txBody>
          <a:bodyPr/>
          <a:lstStyle/>
          <a:p>
            <a:fld id="{64ABDF74-D55C-45CE-89A0-88095A6021C1}" type="slidenum">
              <a:rPr kumimoji="1" lang="ja-JP" altLang="en-US" smtClean="0"/>
              <a:pPr/>
              <a:t>10</a:t>
            </a:fld>
            <a:endParaRPr kumimoji="1" lang="ja-JP" altLang="en-US"/>
          </a:p>
        </p:txBody>
      </p:sp>
    </p:spTree>
    <p:extLst>
      <p:ext uri="{BB962C8B-B14F-4D97-AF65-F5344CB8AC3E}">
        <p14:creationId xmlns:p14="http://schemas.microsoft.com/office/powerpoint/2010/main" val="2872286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dirty="0"/>
              <a:t>Slide 6 (Information Requested)</a:t>
            </a:r>
          </a:p>
          <a:p>
            <a:pPr marL="169581" indent="-169581">
              <a:buFont typeface="Arial" panose="020B0604020202020204" pitchFamily="34" charset="0"/>
              <a:buChar char="•"/>
            </a:pPr>
            <a:r>
              <a:rPr lang="en-US" dirty="0" smtClean="0"/>
              <a:t>Update on Policy Framework on Supply Security</a:t>
            </a:r>
          </a:p>
          <a:p>
            <a:pPr marL="169581" indent="-169581">
              <a:buFont typeface="Arial" panose="020B0604020202020204" pitchFamily="34" charset="0"/>
              <a:buChar char="•"/>
            </a:pPr>
            <a:r>
              <a:rPr lang="en-GB" dirty="0" smtClean="0"/>
              <a:t>Oil Supply Security Policy </a:t>
            </a:r>
          </a:p>
          <a:p>
            <a:pPr marL="169581" indent="-169581">
              <a:buFont typeface="Arial" panose="020B0604020202020204" pitchFamily="34" charset="0"/>
              <a:buChar char="•"/>
            </a:pPr>
            <a:r>
              <a:rPr lang="en-GB" dirty="0" smtClean="0"/>
              <a:t>Oil Supply Security Framework</a:t>
            </a:r>
          </a:p>
          <a:p>
            <a:pPr marL="169581" indent="-169581">
              <a:buFont typeface="Arial" panose="020B0604020202020204" pitchFamily="34" charset="0"/>
              <a:buChar char="•"/>
            </a:pPr>
            <a:r>
              <a:rPr lang="en-GB" dirty="0" smtClean="0"/>
              <a:t>Oil stockpiling for crude oil and petroleum products (absolute amount and for how many days of domestic consumption can be covered).   In your own view, a</a:t>
            </a:r>
            <a:r>
              <a:rPr lang="en-US" dirty="0" smtClean="0"/>
              <a:t>t what level of oil stockpiling is appropriate for your economy)</a:t>
            </a:r>
          </a:p>
          <a:p>
            <a:pPr marL="169581" indent="-169581">
              <a:buFont typeface="Arial" panose="020B0604020202020204" pitchFamily="34" charset="0"/>
              <a:buChar char="•"/>
            </a:pPr>
            <a:r>
              <a:rPr lang="en-US" dirty="0" smtClean="0"/>
              <a:t>What are the indicators in place to gauge security of supply (if any</a:t>
            </a:r>
            <a:r>
              <a:rPr lang="en-US" dirty="0" smtClean="0"/>
              <a:t>)?</a:t>
            </a:r>
            <a:endParaRPr lang="en-GB" dirty="0" smtClean="0"/>
          </a:p>
        </p:txBody>
      </p:sp>
      <p:sp>
        <p:nvSpPr>
          <p:cNvPr id="4" name="Slide Number Placeholder 3"/>
          <p:cNvSpPr>
            <a:spLocks noGrp="1"/>
          </p:cNvSpPr>
          <p:nvPr>
            <p:ph type="sldNum" sz="quarter" idx="10"/>
          </p:nvPr>
        </p:nvSpPr>
        <p:spPr/>
        <p:txBody>
          <a:bodyPr/>
          <a:lstStyle/>
          <a:p>
            <a:fld id="{64ABDF74-D55C-45CE-89A0-88095A6021C1}" type="slidenum">
              <a:rPr kumimoji="1" lang="ja-JP" altLang="en-US" smtClean="0"/>
              <a:pPr/>
              <a:t>11</a:t>
            </a:fld>
            <a:endParaRPr kumimoji="1" lang="ja-JP" altLang="en-US"/>
          </a:p>
        </p:txBody>
      </p:sp>
    </p:spTree>
    <p:extLst>
      <p:ext uri="{BB962C8B-B14F-4D97-AF65-F5344CB8AC3E}">
        <p14:creationId xmlns:p14="http://schemas.microsoft.com/office/powerpoint/2010/main" val="37834728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4ABDF74-D55C-45CE-89A0-88095A6021C1}" type="slidenum">
              <a:rPr kumimoji="1" lang="ja-JP" altLang="en-US" smtClean="0"/>
              <a:pPr/>
              <a:t>12</a:t>
            </a:fld>
            <a:endParaRPr kumimoji="1" lang="ja-JP" altLang="en-US"/>
          </a:p>
        </p:txBody>
      </p:sp>
    </p:spTree>
    <p:extLst>
      <p:ext uri="{BB962C8B-B14F-4D97-AF65-F5344CB8AC3E}">
        <p14:creationId xmlns:p14="http://schemas.microsoft.com/office/powerpoint/2010/main" val="10394126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AU" b="0" dirty="0"/>
          </a:p>
        </p:txBody>
      </p:sp>
      <p:sp>
        <p:nvSpPr>
          <p:cNvPr id="4" name="Slide Number Placeholder 3"/>
          <p:cNvSpPr>
            <a:spLocks noGrp="1"/>
          </p:cNvSpPr>
          <p:nvPr>
            <p:ph type="sldNum" sz="quarter" idx="10"/>
          </p:nvPr>
        </p:nvSpPr>
        <p:spPr/>
        <p:txBody>
          <a:bodyPr/>
          <a:lstStyle/>
          <a:p>
            <a:fld id="{64ABDF74-D55C-45CE-89A0-88095A6021C1}" type="slidenum">
              <a:rPr kumimoji="1" lang="ja-JP" altLang="en-US" smtClean="0"/>
              <a:pPr/>
              <a:t>13</a:t>
            </a:fld>
            <a:endParaRPr kumimoji="1" lang="ja-JP" altLang="en-US"/>
          </a:p>
        </p:txBody>
      </p:sp>
    </p:spTree>
    <p:extLst>
      <p:ext uri="{BB962C8B-B14F-4D97-AF65-F5344CB8AC3E}">
        <p14:creationId xmlns:p14="http://schemas.microsoft.com/office/powerpoint/2010/main" val="22184116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433">
              <a:defRPr/>
            </a:pPr>
            <a:r>
              <a:rPr kumimoji="0" lang="en-US" sz="1100" dirty="0">
                <a:solidFill>
                  <a:prstClr val="black"/>
                </a:solidFill>
              </a:rPr>
              <a:t>Slide 7 (Information Requested)</a:t>
            </a:r>
          </a:p>
          <a:p>
            <a:pPr marL="282635" indent="-282635" defTabSz="904433">
              <a:buFont typeface="Arial" panose="020B0604020202020204" pitchFamily="34" charset="0"/>
              <a:buChar char="•"/>
              <a:defRPr/>
            </a:pPr>
            <a:r>
              <a:rPr kumimoji="0" lang="en-GB" sz="1100" dirty="0">
                <a:solidFill>
                  <a:prstClr val="black"/>
                </a:solidFill>
              </a:rPr>
              <a:t>Gas Supply Security Policy</a:t>
            </a:r>
          </a:p>
          <a:p>
            <a:pPr marL="282635" indent="-282635" defTabSz="904433">
              <a:buFont typeface="Arial" panose="020B0604020202020204" pitchFamily="34" charset="0"/>
              <a:buChar char="•"/>
              <a:defRPr/>
            </a:pPr>
            <a:r>
              <a:rPr kumimoji="0" lang="en-GB" sz="1100" dirty="0">
                <a:solidFill>
                  <a:prstClr val="black"/>
                </a:solidFill>
              </a:rPr>
              <a:t>Gas Supply Security Framework</a:t>
            </a:r>
          </a:p>
          <a:p>
            <a:pPr marL="282635" indent="-282635" defTabSz="904433">
              <a:buFont typeface="Arial" panose="020B0604020202020204" pitchFamily="34" charset="0"/>
              <a:buChar char="•"/>
              <a:defRPr/>
            </a:pPr>
            <a:r>
              <a:rPr kumimoji="0" lang="en-US" sz="1100" dirty="0">
                <a:solidFill>
                  <a:prstClr val="black"/>
                </a:solidFill>
              </a:rPr>
              <a:t>What are the indicators in place to gauge security of supply (if any)?</a:t>
            </a:r>
            <a:endParaRPr kumimoji="0" lang="en-GB" sz="1100" dirty="0">
              <a:solidFill>
                <a:prstClr val="black"/>
              </a:solidFill>
            </a:endParaRPr>
          </a:p>
          <a:p>
            <a:endParaRPr lang="en-AU" dirty="0" smtClean="0"/>
          </a:p>
        </p:txBody>
      </p:sp>
      <p:sp>
        <p:nvSpPr>
          <p:cNvPr id="4" name="Slide Number Placeholder 3"/>
          <p:cNvSpPr>
            <a:spLocks noGrp="1"/>
          </p:cNvSpPr>
          <p:nvPr>
            <p:ph type="sldNum" sz="quarter" idx="10"/>
          </p:nvPr>
        </p:nvSpPr>
        <p:spPr/>
        <p:txBody>
          <a:bodyPr/>
          <a:lstStyle/>
          <a:p>
            <a:fld id="{64ABDF74-D55C-45CE-89A0-88095A6021C1}" type="slidenum">
              <a:rPr kumimoji="1" lang="ja-JP" altLang="en-US" smtClean="0"/>
              <a:pPr/>
              <a:t>14</a:t>
            </a:fld>
            <a:endParaRPr kumimoji="1" lang="ja-JP" altLang="en-US"/>
          </a:p>
        </p:txBody>
      </p:sp>
    </p:spTree>
    <p:extLst>
      <p:ext uri="{BB962C8B-B14F-4D97-AF65-F5344CB8AC3E}">
        <p14:creationId xmlns:p14="http://schemas.microsoft.com/office/powerpoint/2010/main" val="11780572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433">
              <a:defRPr/>
            </a:pPr>
            <a:r>
              <a:rPr kumimoji="0" lang="en-US" sz="1100" dirty="0">
                <a:solidFill>
                  <a:prstClr val="black"/>
                </a:solidFill>
              </a:rPr>
              <a:t>Slide 8 (Information Requested</a:t>
            </a:r>
          </a:p>
          <a:p>
            <a:pPr marL="169581" indent="-169581" defTabSz="904433">
              <a:buFont typeface="Arial" panose="020B0604020202020204" pitchFamily="34" charset="0"/>
              <a:buChar char="•"/>
              <a:defRPr/>
            </a:pPr>
            <a:r>
              <a:rPr lang="en-GB" sz="1100" dirty="0" smtClean="0">
                <a:solidFill>
                  <a:prstClr val="black"/>
                </a:solidFill>
              </a:rPr>
              <a:t>Existing bilateral/regional agreements related to oil and g</a:t>
            </a:r>
            <a:r>
              <a:rPr kumimoji="0" lang="en-GB" sz="1100" dirty="0">
                <a:solidFill>
                  <a:prstClr val="black"/>
                </a:solidFill>
              </a:rPr>
              <a:t>as supply security (other than IEA and ASEAN)  (if any).  </a:t>
            </a:r>
            <a:r>
              <a:rPr lang="en-GB" sz="1100" dirty="0" smtClean="0">
                <a:solidFill>
                  <a:prstClr val="black"/>
                </a:solidFill>
              </a:rPr>
              <a:t>Explain the salient provisions of such agreement(s).  </a:t>
            </a:r>
            <a:endParaRPr kumimoji="0" lang="en-GB" sz="1100" dirty="0">
              <a:solidFill>
                <a:prstClr val="black"/>
              </a:solidFill>
            </a:endParaRPr>
          </a:p>
        </p:txBody>
      </p:sp>
      <p:sp>
        <p:nvSpPr>
          <p:cNvPr id="4" name="Slide Number Placeholder 3"/>
          <p:cNvSpPr>
            <a:spLocks noGrp="1"/>
          </p:cNvSpPr>
          <p:nvPr>
            <p:ph type="sldNum" sz="quarter" idx="10"/>
          </p:nvPr>
        </p:nvSpPr>
        <p:spPr/>
        <p:txBody>
          <a:bodyPr/>
          <a:lstStyle/>
          <a:p>
            <a:fld id="{64ABDF74-D55C-45CE-89A0-88095A6021C1}" type="slidenum">
              <a:rPr kumimoji="1" lang="ja-JP" altLang="en-US" smtClean="0"/>
              <a:pPr/>
              <a:t>15</a:t>
            </a:fld>
            <a:endParaRPr kumimoji="1" lang="ja-JP" altLang="en-US"/>
          </a:p>
        </p:txBody>
      </p:sp>
    </p:spTree>
    <p:extLst>
      <p:ext uri="{BB962C8B-B14F-4D97-AF65-F5344CB8AC3E}">
        <p14:creationId xmlns:p14="http://schemas.microsoft.com/office/powerpoint/2010/main" val="42239393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433">
              <a:defRPr/>
            </a:pPr>
            <a:r>
              <a:rPr lang="en-US" dirty="0" smtClean="0"/>
              <a:t>Slide 9 (Information requested)</a:t>
            </a:r>
          </a:p>
          <a:p>
            <a:pPr marL="169581" indent="-169581" defTabSz="904433">
              <a:buFont typeface="Arial" panose="020B0604020202020204" pitchFamily="34" charset="0"/>
              <a:buChar char="•"/>
              <a:defRPr/>
            </a:pPr>
            <a:r>
              <a:rPr lang="en-US" dirty="0" smtClean="0"/>
              <a:t>For the APEC-wide regional cooperation, what do you think are the policy gaps that need to be addressed or policies that should be formulated and adopted (for consideration by the Energy Ministers) to strengthen regional oil and gas security? </a:t>
            </a:r>
          </a:p>
          <a:p>
            <a:endParaRPr lang="en-AU" dirty="0" smtClean="0"/>
          </a:p>
        </p:txBody>
      </p:sp>
      <p:sp>
        <p:nvSpPr>
          <p:cNvPr id="4" name="Slide Number Placeholder 3"/>
          <p:cNvSpPr>
            <a:spLocks noGrp="1"/>
          </p:cNvSpPr>
          <p:nvPr>
            <p:ph type="sldNum" sz="quarter" idx="10"/>
          </p:nvPr>
        </p:nvSpPr>
        <p:spPr/>
        <p:txBody>
          <a:bodyPr/>
          <a:lstStyle/>
          <a:p>
            <a:fld id="{64ABDF74-D55C-45CE-89A0-88095A6021C1}" type="slidenum">
              <a:rPr kumimoji="1" lang="ja-JP" altLang="en-US" smtClean="0"/>
              <a:pPr/>
              <a:t>16</a:t>
            </a:fld>
            <a:endParaRPr kumimoji="1" lang="ja-JP" altLang="en-US"/>
          </a:p>
        </p:txBody>
      </p:sp>
    </p:spTree>
    <p:extLst>
      <p:ext uri="{BB962C8B-B14F-4D97-AF65-F5344CB8AC3E}">
        <p14:creationId xmlns:p14="http://schemas.microsoft.com/office/powerpoint/2010/main" val="23123561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64ABDF74-D55C-45CE-89A0-88095A6021C1}" type="slidenum">
              <a:rPr kumimoji="1" lang="ja-JP" altLang="en-US" smtClean="0"/>
              <a:pPr/>
              <a:t>17</a:t>
            </a:fld>
            <a:endParaRPr kumimoji="1" lang="ja-JP" altLang="en-US"/>
          </a:p>
        </p:txBody>
      </p:sp>
    </p:spTree>
    <p:extLst>
      <p:ext uri="{BB962C8B-B14F-4D97-AF65-F5344CB8AC3E}">
        <p14:creationId xmlns:p14="http://schemas.microsoft.com/office/powerpoint/2010/main" val="4081660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96C780E-F104-43B6-9F09-6519B646ECF4}" type="datetime1">
              <a:rPr lang="en-US" altLang="ja-JP" smtClean="0"/>
              <a:pPr/>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2317955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7F0C44-F4A2-4DEB-BEAC-40FEF0FBEE49}" type="datetime1">
              <a:rPr lang="en-US" altLang="ja-JP" smtClean="0"/>
              <a:pPr/>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3743621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95251A-C3A4-46E8-875C-4D2F06302755}" type="datetime1">
              <a:rPr lang="en-US" altLang="ja-JP" smtClean="0"/>
              <a:pPr/>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3749723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87DF045-FBFF-4994-AFD7-021662966AF5}" type="datetime1">
              <a:rPr lang="en-US" altLang="ja-JP" smtClean="0"/>
              <a:pPr/>
              <a:t>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2010820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AD7525F-09EF-4168-8C9F-3973896218A2}" type="datetime1">
              <a:rPr lang="en-US" altLang="ja-JP" smtClean="0"/>
              <a:pPr/>
              <a:t>3/1/2018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3254987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11B379-8AB1-4CF2-B992-58C64EF263CB}" type="datetime1">
              <a:rPr lang="en-US" altLang="ja-JP" smtClean="0"/>
              <a:pPr/>
              <a:t>3/1/2018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324569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F2AB40-1B35-4BA6-9E8B-1FFBC9F2A443}" type="datetime1">
              <a:rPr lang="en-US" altLang="ja-JP" smtClean="0"/>
              <a:pPr/>
              <a:t>3/1/2018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3349289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A013EB-3445-47B0-B6C4-BF9915FF8FE1}" type="datetime1">
              <a:rPr lang="en-US" altLang="ja-JP" smtClean="0"/>
              <a:pPr/>
              <a:t>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2329804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8673FE-04D7-447D-86D1-5512FDBD1BB7}" type="datetime1">
              <a:rPr lang="en-US" altLang="ja-JP" smtClean="0"/>
              <a:pPr/>
              <a:t>3/1/2018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2475228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DBEE52-F3E8-414C-8DA2-565CC54A6E73}" type="datetime1">
              <a:rPr lang="en-US" altLang="ja-JP" smtClean="0"/>
              <a:pPr/>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548499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0F131F-2095-4F8F-93B2-14831A54B9B8}" type="datetime1">
              <a:rPr lang="en-US" altLang="ja-JP" smtClean="0"/>
              <a:pPr/>
              <a:t>3/1/2018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0CFCBA-A761-4DC5-9884-E424C35298A4}" type="slidenum">
              <a:rPr lang="en-US" smtClean="0"/>
              <a:pPr/>
              <a:t>‹#›</a:t>
            </a:fld>
            <a:endParaRPr lang="en-US"/>
          </a:p>
        </p:txBody>
      </p:sp>
    </p:spTree>
    <p:extLst>
      <p:ext uri="{BB962C8B-B14F-4D97-AF65-F5344CB8AC3E}">
        <p14:creationId xmlns:p14="http://schemas.microsoft.com/office/powerpoint/2010/main" val="206546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ECAE7D-620B-4B99-9E90-0BBB65523F18}" type="datetime1">
              <a:rPr lang="en-US" altLang="ja-JP" smtClean="0"/>
              <a:pPr/>
              <a:t>3/1/2018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0CFCBA-A761-4DC5-9884-E424C35298A4}" type="slidenum">
              <a:rPr lang="en-US" smtClean="0"/>
              <a:pPr/>
              <a:t>‹#›</a:t>
            </a:fld>
            <a:endParaRPr lang="en-US"/>
          </a:p>
        </p:txBody>
      </p:sp>
    </p:spTree>
    <p:extLst>
      <p:ext uri="{BB962C8B-B14F-4D97-AF65-F5344CB8AC3E}">
        <p14:creationId xmlns:p14="http://schemas.microsoft.com/office/powerpoint/2010/main" val="2174132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cid:image004.png@01D3B071.15F299D0"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61997" y="2420888"/>
            <a:ext cx="8073280" cy="1200329"/>
          </a:xfrm>
          <a:prstGeom prst="rect">
            <a:avLst/>
          </a:prstGeom>
          <a:noFill/>
        </p:spPr>
        <p:txBody>
          <a:bodyPr wrap="square" rtlCol="0">
            <a:spAutoFit/>
          </a:bodyPr>
          <a:lstStyle/>
          <a:p>
            <a:pPr marL="1074738" indent="-1074738" algn="ctr"/>
            <a:r>
              <a:rPr lang="en-US" altLang="ja-JP" sz="3600" b="1" dirty="0" smtClean="0">
                <a:solidFill>
                  <a:schemeClr val="tx2">
                    <a:lumMod val="75000"/>
                  </a:schemeClr>
                </a:solidFill>
              </a:rPr>
              <a:t>Update</a:t>
            </a:r>
            <a:r>
              <a:rPr lang="ja-JP" altLang="en-US" sz="3600" b="1" dirty="0">
                <a:solidFill>
                  <a:schemeClr val="tx2">
                    <a:lumMod val="75000"/>
                  </a:schemeClr>
                </a:solidFill>
              </a:rPr>
              <a:t> </a:t>
            </a:r>
            <a:r>
              <a:rPr lang="en-US" altLang="ja-JP" sz="3600" b="1" dirty="0" smtClean="0">
                <a:solidFill>
                  <a:schemeClr val="tx2">
                    <a:lumMod val="75000"/>
                  </a:schemeClr>
                </a:solidFill>
              </a:rPr>
              <a:t>on </a:t>
            </a:r>
            <a:r>
              <a:rPr lang="en-US" sz="3600" b="1" dirty="0" smtClean="0">
                <a:solidFill>
                  <a:schemeClr val="tx2">
                    <a:lumMod val="75000"/>
                  </a:schemeClr>
                </a:solidFill>
              </a:rPr>
              <a:t>OIL AND GAS SECURITY</a:t>
            </a:r>
          </a:p>
          <a:p>
            <a:pPr marL="1074738" indent="-1074738" algn="ctr"/>
            <a:r>
              <a:rPr lang="en-US" altLang="ja-JP" sz="3600" b="1" i="1" dirty="0" smtClean="0">
                <a:solidFill>
                  <a:schemeClr val="tx2">
                    <a:lumMod val="75000"/>
                  </a:schemeClr>
                </a:solidFill>
              </a:rPr>
              <a:t>Australia</a:t>
            </a:r>
            <a:endParaRPr lang="en-US" i="1" dirty="0">
              <a:solidFill>
                <a:schemeClr val="tx2">
                  <a:lumMod val="75000"/>
                </a:schemeClr>
              </a:solidFill>
            </a:endParaRPr>
          </a:p>
        </p:txBody>
      </p:sp>
      <p:sp>
        <p:nvSpPr>
          <p:cNvPr id="8" name="TextBox 7"/>
          <p:cNvSpPr txBox="1"/>
          <p:nvPr/>
        </p:nvSpPr>
        <p:spPr>
          <a:xfrm>
            <a:off x="615263" y="4737918"/>
            <a:ext cx="8073280" cy="923330"/>
          </a:xfrm>
          <a:prstGeom prst="rect">
            <a:avLst/>
          </a:prstGeom>
          <a:noFill/>
        </p:spPr>
        <p:txBody>
          <a:bodyPr wrap="square" rtlCol="0">
            <a:spAutoFit/>
          </a:bodyPr>
          <a:lstStyle/>
          <a:p>
            <a:pPr marL="1074738" indent="-1074738" algn="ctr"/>
            <a:r>
              <a:rPr lang="en-US" b="1" dirty="0" err="1" smtClean="0">
                <a:solidFill>
                  <a:schemeClr val="accent1">
                    <a:lumMod val="75000"/>
                  </a:schemeClr>
                </a:solidFill>
              </a:rPr>
              <a:t>Ms</a:t>
            </a:r>
            <a:r>
              <a:rPr lang="en-US" b="1" dirty="0" smtClean="0">
                <a:solidFill>
                  <a:schemeClr val="accent1">
                    <a:lumMod val="75000"/>
                  </a:schemeClr>
                </a:solidFill>
              </a:rPr>
              <a:t> Alison Dell</a:t>
            </a:r>
          </a:p>
          <a:p>
            <a:pPr marL="1074738" indent="-1074738" algn="ctr"/>
            <a:r>
              <a:rPr lang="en-US" b="1" dirty="0" smtClean="0">
                <a:solidFill>
                  <a:schemeClr val="accent1">
                    <a:lumMod val="75000"/>
                  </a:schemeClr>
                </a:solidFill>
              </a:rPr>
              <a:t>Director, International Energy Security Engagement</a:t>
            </a:r>
          </a:p>
          <a:p>
            <a:pPr marL="1074738" indent="-1074738" algn="ctr"/>
            <a:r>
              <a:rPr lang="en-US" b="1" dirty="0" smtClean="0">
                <a:solidFill>
                  <a:schemeClr val="accent1">
                    <a:lumMod val="75000"/>
                  </a:schemeClr>
                </a:solidFill>
              </a:rPr>
              <a:t>Department of the Environment and Energy</a:t>
            </a:r>
            <a:endParaRPr lang="en-US" dirty="0">
              <a:solidFill>
                <a:schemeClr val="accent1">
                  <a:lumMod val="75000"/>
                </a:schemeClr>
              </a:solidFill>
            </a:endParaRPr>
          </a:p>
        </p:txBody>
      </p:sp>
      <p:sp>
        <p:nvSpPr>
          <p:cNvPr id="9" name="TextBox 8"/>
          <p:cNvSpPr txBox="1"/>
          <p:nvPr/>
        </p:nvSpPr>
        <p:spPr>
          <a:xfrm>
            <a:off x="2737366" y="6516052"/>
            <a:ext cx="3916457" cy="307777"/>
          </a:xfrm>
          <a:prstGeom prst="rect">
            <a:avLst/>
          </a:prstGeom>
          <a:noFill/>
        </p:spPr>
        <p:txBody>
          <a:bodyPr wrap="none" rtlCol="0">
            <a:spAutoFit/>
          </a:bodyPr>
          <a:lstStyle/>
          <a:p>
            <a:pPr algn="ctr"/>
            <a:r>
              <a:rPr lang="en-US" sz="1400" b="1" dirty="0" smtClean="0">
                <a:solidFill>
                  <a:srgbClr val="FF0000"/>
                </a:solidFill>
                <a:latin typeface="AngsanaUPC" panose="02020603050405020304" pitchFamily="18" charset="-34"/>
                <a:cs typeface="AngsanaUPC" panose="02020603050405020304" pitchFamily="18" charset="-34"/>
              </a:rPr>
              <a:t>4th Oil and Gas Security Network Forum, 7-8 March 2018, Tokyo, Japan </a:t>
            </a:r>
            <a:endParaRPr lang="en-US" sz="1400" b="1" dirty="0">
              <a:solidFill>
                <a:srgbClr val="FF0000"/>
              </a:solidFill>
              <a:latin typeface="AngsanaUPC" panose="02020603050405020304" pitchFamily="18" charset="-34"/>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fld id="{820CFCBA-A761-4DC5-9884-E424C35298A4}" type="slidenum">
              <a:rPr lang="en-US" smtClean="0"/>
              <a:pPr/>
              <a:t>1</a:t>
            </a:fld>
            <a:endParaRPr lang="en-US" dirty="0"/>
          </a:p>
        </p:txBody>
      </p:sp>
    </p:spTree>
    <p:extLst>
      <p:ext uri="{BB962C8B-B14F-4D97-AF65-F5344CB8AC3E}">
        <p14:creationId xmlns:p14="http://schemas.microsoft.com/office/powerpoint/2010/main" val="27848566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Australia</a:t>
            </a:r>
            <a:endParaRPr lang="en-US" dirty="0"/>
          </a:p>
        </p:txBody>
      </p:sp>
      <p:sp>
        <p:nvSpPr>
          <p:cNvPr id="8" name="TextBox 7"/>
          <p:cNvSpPr txBox="1"/>
          <p:nvPr/>
        </p:nvSpPr>
        <p:spPr>
          <a:xfrm>
            <a:off x="1996547" y="297634"/>
            <a:ext cx="5222905" cy="584775"/>
          </a:xfrm>
          <a:prstGeom prst="rect">
            <a:avLst/>
          </a:prstGeom>
          <a:noFill/>
        </p:spPr>
        <p:txBody>
          <a:bodyPr wrap="none" rtlCol="0">
            <a:spAutoFit/>
          </a:bodyPr>
          <a:lstStyle/>
          <a:p>
            <a:pPr algn="ctr"/>
            <a:r>
              <a:rPr lang="en-US" sz="3200" b="1" dirty="0" smtClean="0">
                <a:solidFill>
                  <a:schemeClr val="accent1">
                    <a:lumMod val="50000"/>
                  </a:schemeClr>
                </a:solidFill>
                <a:latin typeface="AngsanaUPC" panose="02020603050405020304" pitchFamily="18" charset="-34"/>
                <a:cs typeface="AngsanaUPC" panose="02020603050405020304" pitchFamily="18" charset="-34"/>
              </a:rPr>
              <a:t>Oil and Gas Supply and Demand Situation </a:t>
            </a:r>
            <a:endParaRPr lang="en-US" sz="3200" b="1" dirty="0">
              <a:solidFill>
                <a:schemeClr val="accent1">
                  <a:lumMod val="50000"/>
                </a:schemeClr>
              </a:solidFill>
              <a:latin typeface="AngsanaUPC" panose="02020603050405020304" pitchFamily="18" charset="-34"/>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fld id="{820CFCBA-A761-4DC5-9884-E424C35298A4}" type="slidenum">
              <a:rPr lang="en-US" smtClean="0"/>
              <a:pPr/>
              <a:t>2</a:t>
            </a:fld>
            <a:endParaRPr lang="en-US"/>
          </a:p>
        </p:txBody>
      </p:sp>
      <p:sp>
        <p:nvSpPr>
          <p:cNvPr id="12" name="TextBox 11"/>
          <p:cNvSpPr txBox="1"/>
          <p:nvPr/>
        </p:nvSpPr>
        <p:spPr>
          <a:xfrm>
            <a:off x="2737366" y="6516052"/>
            <a:ext cx="3916457" cy="307777"/>
          </a:xfrm>
          <a:prstGeom prst="rect">
            <a:avLst/>
          </a:prstGeom>
          <a:noFill/>
        </p:spPr>
        <p:txBody>
          <a:bodyPr wrap="none" rtlCol="0">
            <a:spAutoFit/>
          </a:bodyPr>
          <a:lstStyle/>
          <a:p>
            <a:pPr algn="ctr"/>
            <a:r>
              <a:rPr lang="en-US" sz="1400" b="1" dirty="0" smtClean="0">
                <a:solidFill>
                  <a:srgbClr val="FF0000"/>
                </a:solidFill>
                <a:latin typeface="AngsanaUPC" panose="02020603050405020304" pitchFamily="18" charset="-34"/>
                <a:cs typeface="AngsanaUPC" panose="02020603050405020304" pitchFamily="18" charset="-34"/>
              </a:rPr>
              <a:t>4th Oil and Gas Security Network Forum, 7-8 March 2018, Tokyo, Japan </a:t>
            </a:r>
            <a:endParaRPr lang="en-US" sz="1400" b="1" dirty="0">
              <a:solidFill>
                <a:srgbClr val="FF0000"/>
              </a:solidFill>
              <a:latin typeface="AngsanaUPC" panose="02020603050405020304" pitchFamily="18" charset="-34"/>
              <a:cs typeface="AngsanaUPC" panose="02020603050405020304" pitchFamily="18" charset="-34"/>
            </a:endParaRPr>
          </a:p>
        </p:txBody>
      </p:sp>
      <p:pic>
        <p:nvPicPr>
          <p:cNvPr id="9" name="Picture 8" descr="The figure shows Australian energy production by fuel type in petajoules from 1975-76 to 2015-16" title="Figure 4.1: Australian energy production, by fuel type"/>
          <p:cNvPicPr/>
          <p:nvPr/>
        </p:nvPicPr>
        <p:blipFill>
          <a:blip r:embed="rId3">
            <a:extLst>
              <a:ext uri="{28A0092B-C50C-407E-A947-70E740481C1C}">
                <a14:useLocalDpi xmlns:a14="http://schemas.microsoft.com/office/drawing/2010/main" val="0"/>
              </a:ext>
            </a:extLst>
          </a:blip>
          <a:srcRect/>
          <a:stretch>
            <a:fillRect/>
          </a:stretch>
        </p:blipFill>
        <p:spPr bwMode="auto">
          <a:xfrm>
            <a:off x="475928" y="1412776"/>
            <a:ext cx="7336432" cy="4032448"/>
          </a:xfrm>
          <a:prstGeom prst="rect">
            <a:avLst/>
          </a:prstGeom>
          <a:noFill/>
        </p:spPr>
      </p:pic>
    </p:spTree>
    <p:extLst>
      <p:ext uri="{BB962C8B-B14F-4D97-AF65-F5344CB8AC3E}">
        <p14:creationId xmlns:p14="http://schemas.microsoft.com/office/powerpoint/2010/main" val="27846267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Australia</a:t>
            </a:r>
            <a:endParaRPr lang="en-US" dirty="0"/>
          </a:p>
        </p:txBody>
      </p:sp>
      <p:sp>
        <p:nvSpPr>
          <p:cNvPr id="13" name="TextBox 12"/>
          <p:cNvSpPr txBox="1"/>
          <p:nvPr/>
        </p:nvSpPr>
        <p:spPr>
          <a:xfrm>
            <a:off x="575551" y="1052737"/>
            <a:ext cx="8172913" cy="369332"/>
          </a:xfrm>
          <a:prstGeom prst="rect">
            <a:avLst/>
          </a:prstGeom>
          <a:noFill/>
        </p:spPr>
        <p:txBody>
          <a:bodyPr wrap="square" rtlCol="0">
            <a:spAutoFit/>
          </a:bodyPr>
          <a:lstStyle/>
          <a:p>
            <a:r>
              <a:rPr lang="en-AU" dirty="0" smtClean="0">
                <a:solidFill>
                  <a:srgbClr val="292B67"/>
                </a:solidFill>
              </a:rPr>
              <a:t>Oil Production					Gas Production</a:t>
            </a:r>
            <a:endParaRPr lang="en-US" dirty="0"/>
          </a:p>
        </p:txBody>
      </p:sp>
      <p:sp>
        <p:nvSpPr>
          <p:cNvPr id="8" name="TextBox 7"/>
          <p:cNvSpPr txBox="1"/>
          <p:nvPr/>
        </p:nvSpPr>
        <p:spPr>
          <a:xfrm>
            <a:off x="1996547" y="297634"/>
            <a:ext cx="5222905" cy="584775"/>
          </a:xfrm>
          <a:prstGeom prst="rect">
            <a:avLst/>
          </a:prstGeom>
          <a:noFill/>
        </p:spPr>
        <p:txBody>
          <a:bodyPr wrap="none" rtlCol="0">
            <a:spAutoFit/>
          </a:bodyPr>
          <a:lstStyle/>
          <a:p>
            <a:pPr algn="ctr"/>
            <a:r>
              <a:rPr lang="en-US" sz="3200" b="1" dirty="0" smtClean="0">
                <a:solidFill>
                  <a:schemeClr val="accent1">
                    <a:lumMod val="50000"/>
                  </a:schemeClr>
                </a:solidFill>
                <a:latin typeface="AngsanaUPC" panose="02020603050405020304" pitchFamily="18" charset="-34"/>
                <a:cs typeface="AngsanaUPC" panose="02020603050405020304" pitchFamily="18" charset="-34"/>
              </a:rPr>
              <a:t>Oil and Gas Supply and Demand Situation </a:t>
            </a:r>
            <a:endParaRPr lang="en-US" sz="3200" b="1" dirty="0">
              <a:solidFill>
                <a:schemeClr val="accent1">
                  <a:lumMod val="50000"/>
                </a:schemeClr>
              </a:solidFill>
              <a:latin typeface="AngsanaUPC" panose="02020603050405020304" pitchFamily="18" charset="-34"/>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fld id="{820CFCBA-A761-4DC5-9884-E424C35298A4}" type="slidenum">
              <a:rPr lang="en-US" smtClean="0"/>
              <a:pPr/>
              <a:t>3</a:t>
            </a:fld>
            <a:endParaRPr lang="en-US"/>
          </a:p>
        </p:txBody>
      </p:sp>
      <p:sp>
        <p:nvSpPr>
          <p:cNvPr id="12" name="TextBox 11"/>
          <p:cNvSpPr txBox="1"/>
          <p:nvPr/>
        </p:nvSpPr>
        <p:spPr>
          <a:xfrm>
            <a:off x="2737366" y="6516052"/>
            <a:ext cx="3916457" cy="307777"/>
          </a:xfrm>
          <a:prstGeom prst="rect">
            <a:avLst/>
          </a:prstGeom>
          <a:noFill/>
        </p:spPr>
        <p:txBody>
          <a:bodyPr wrap="none" rtlCol="0">
            <a:spAutoFit/>
          </a:bodyPr>
          <a:lstStyle/>
          <a:p>
            <a:pPr algn="ctr"/>
            <a:r>
              <a:rPr lang="en-US" sz="1400" b="1" dirty="0" smtClean="0">
                <a:solidFill>
                  <a:srgbClr val="FF0000"/>
                </a:solidFill>
                <a:latin typeface="AngsanaUPC" panose="02020603050405020304" pitchFamily="18" charset="-34"/>
                <a:cs typeface="AngsanaUPC" panose="02020603050405020304" pitchFamily="18" charset="-34"/>
              </a:rPr>
              <a:t>4th Oil and Gas Security Network Forum, 7-8 March 2018, Tokyo, Japan </a:t>
            </a:r>
            <a:endParaRPr lang="en-US" sz="1400" b="1" dirty="0">
              <a:solidFill>
                <a:srgbClr val="FF0000"/>
              </a:solidFill>
              <a:latin typeface="AngsanaUPC" panose="02020603050405020304" pitchFamily="18" charset="-34"/>
              <a:cs typeface="AngsanaUPC" panose="02020603050405020304" pitchFamily="18" charset="-34"/>
            </a:endParaRPr>
          </a:p>
        </p:txBody>
      </p:sp>
      <p:pic>
        <p:nvPicPr>
          <p:cNvPr id="15" name="Picture 1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5928" y="1700808"/>
            <a:ext cx="4096072" cy="4104456"/>
          </a:xfrm>
          <a:prstGeom prst="rect">
            <a:avLst/>
          </a:prstGeom>
        </p:spPr>
      </p:pic>
      <p:pic>
        <p:nvPicPr>
          <p:cNvPr id="16" name="Picture 15"/>
          <p:cNvPicPr>
            <a:picLocks noChangeAspect="1"/>
          </p:cNvPicPr>
          <p:nvPr/>
        </p:nvPicPr>
        <p:blipFill>
          <a:blip r:embed="rId4"/>
          <a:stretch>
            <a:fillRect/>
          </a:stretch>
        </p:blipFill>
        <p:spPr>
          <a:xfrm>
            <a:off x="4716015" y="1700808"/>
            <a:ext cx="4248473" cy="4243010"/>
          </a:xfrm>
          <a:prstGeom prst="rect">
            <a:avLst/>
          </a:prstGeom>
        </p:spPr>
      </p:pic>
      <p:sp>
        <p:nvSpPr>
          <p:cNvPr id="17" name="TextBox 16"/>
          <p:cNvSpPr txBox="1"/>
          <p:nvPr/>
        </p:nvSpPr>
        <p:spPr>
          <a:xfrm>
            <a:off x="579355" y="5860023"/>
            <a:ext cx="2638864" cy="338554"/>
          </a:xfrm>
          <a:prstGeom prst="rect">
            <a:avLst/>
          </a:prstGeom>
          <a:noFill/>
        </p:spPr>
        <p:txBody>
          <a:bodyPr wrap="none" rtlCol="0">
            <a:spAutoFit/>
          </a:bodyPr>
          <a:lstStyle/>
          <a:p>
            <a:r>
              <a:rPr lang="en-AU" sz="800" dirty="0">
                <a:solidFill>
                  <a:prstClr val="black"/>
                </a:solidFill>
              </a:rPr>
              <a:t>Source: Department of the Environment and Energy (</a:t>
            </a:r>
            <a:r>
              <a:rPr lang="en-AU" sz="800" dirty="0" smtClean="0">
                <a:solidFill>
                  <a:prstClr val="black"/>
                </a:solidFill>
              </a:rPr>
              <a:t>2016)</a:t>
            </a:r>
          </a:p>
          <a:p>
            <a:r>
              <a:rPr lang="en-AU" sz="800" i="1" dirty="0" smtClean="0">
                <a:solidFill>
                  <a:prstClr val="black"/>
                </a:solidFill>
              </a:rPr>
              <a:t>Australian </a:t>
            </a:r>
            <a:r>
              <a:rPr lang="en-AU" sz="800" i="1" dirty="0">
                <a:solidFill>
                  <a:prstClr val="black"/>
                </a:solidFill>
              </a:rPr>
              <a:t>Petroleum Statistics – December 2016</a:t>
            </a:r>
          </a:p>
        </p:txBody>
      </p:sp>
      <p:sp>
        <p:nvSpPr>
          <p:cNvPr id="3" name="Rectangle 2"/>
          <p:cNvSpPr/>
          <p:nvPr/>
        </p:nvSpPr>
        <p:spPr>
          <a:xfrm>
            <a:off x="4884373" y="5901274"/>
            <a:ext cx="3911755" cy="400110"/>
          </a:xfrm>
          <a:prstGeom prst="rect">
            <a:avLst/>
          </a:prstGeom>
        </p:spPr>
        <p:txBody>
          <a:bodyPr wrap="square">
            <a:spAutoFit/>
          </a:bodyPr>
          <a:lstStyle/>
          <a:p>
            <a:r>
              <a:rPr lang="en-AU" sz="1000" dirty="0"/>
              <a:t>Source: Department of Industry, Innovation and Science (2016)</a:t>
            </a:r>
          </a:p>
          <a:p>
            <a:r>
              <a:rPr lang="en-AU" sz="1000" i="1" dirty="0"/>
              <a:t>Australian Energy Statistics </a:t>
            </a:r>
          </a:p>
        </p:txBody>
      </p:sp>
    </p:spTree>
    <p:extLst>
      <p:ext uri="{BB962C8B-B14F-4D97-AF65-F5344CB8AC3E}">
        <p14:creationId xmlns:p14="http://schemas.microsoft.com/office/powerpoint/2010/main" val="27848566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Australia</a:t>
            </a:r>
            <a:endParaRPr lang="en-US" dirty="0"/>
          </a:p>
        </p:txBody>
      </p:sp>
      <p:sp>
        <p:nvSpPr>
          <p:cNvPr id="13" name="TextBox 12"/>
          <p:cNvSpPr txBox="1"/>
          <p:nvPr/>
        </p:nvSpPr>
        <p:spPr>
          <a:xfrm>
            <a:off x="575551" y="1052737"/>
            <a:ext cx="8172913" cy="369332"/>
          </a:xfrm>
          <a:prstGeom prst="rect">
            <a:avLst/>
          </a:prstGeom>
          <a:noFill/>
        </p:spPr>
        <p:txBody>
          <a:bodyPr wrap="square" rtlCol="0">
            <a:spAutoFit/>
          </a:bodyPr>
          <a:lstStyle/>
          <a:p>
            <a:r>
              <a:rPr lang="en-AU" dirty="0">
                <a:solidFill>
                  <a:srgbClr val="292B67"/>
                </a:solidFill>
              </a:rPr>
              <a:t>Australian primary energy </a:t>
            </a:r>
            <a:r>
              <a:rPr lang="en-AU" dirty="0" smtClean="0">
                <a:solidFill>
                  <a:srgbClr val="292B67"/>
                </a:solidFill>
              </a:rPr>
              <a:t>consumption, by fuel</a:t>
            </a:r>
            <a:endParaRPr lang="en-US" dirty="0"/>
          </a:p>
        </p:txBody>
      </p:sp>
      <p:sp>
        <p:nvSpPr>
          <p:cNvPr id="8" name="TextBox 7"/>
          <p:cNvSpPr txBox="1"/>
          <p:nvPr/>
        </p:nvSpPr>
        <p:spPr>
          <a:xfrm>
            <a:off x="1996547" y="297634"/>
            <a:ext cx="5222905" cy="584775"/>
          </a:xfrm>
          <a:prstGeom prst="rect">
            <a:avLst/>
          </a:prstGeom>
          <a:noFill/>
        </p:spPr>
        <p:txBody>
          <a:bodyPr wrap="none" rtlCol="0">
            <a:spAutoFit/>
          </a:bodyPr>
          <a:lstStyle/>
          <a:p>
            <a:pPr algn="ctr"/>
            <a:r>
              <a:rPr lang="en-US" sz="3200" b="1" dirty="0" smtClean="0">
                <a:solidFill>
                  <a:schemeClr val="accent1">
                    <a:lumMod val="50000"/>
                  </a:schemeClr>
                </a:solidFill>
                <a:latin typeface="AngsanaUPC" panose="02020603050405020304" pitchFamily="18" charset="-34"/>
                <a:cs typeface="AngsanaUPC" panose="02020603050405020304" pitchFamily="18" charset="-34"/>
              </a:rPr>
              <a:t>Oil and Gas Supply and Demand Situation </a:t>
            </a:r>
            <a:endParaRPr lang="en-US" sz="3200" b="1" dirty="0">
              <a:solidFill>
                <a:schemeClr val="accent1">
                  <a:lumMod val="50000"/>
                </a:schemeClr>
              </a:solidFill>
              <a:latin typeface="AngsanaUPC" panose="02020603050405020304" pitchFamily="18" charset="-34"/>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fld id="{820CFCBA-A761-4DC5-9884-E424C35298A4}" type="slidenum">
              <a:rPr lang="en-US" smtClean="0"/>
              <a:pPr/>
              <a:t>4</a:t>
            </a:fld>
            <a:endParaRPr lang="en-US"/>
          </a:p>
        </p:txBody>
      </p:sp>
      <p:sp>
        <p:nvSpPr>
          <p:cNvPr id="12" name="TextBox 11"/>
          <p:cNvSpPr txBox="1"/>
          <p:nvPr/>
        </p:nvSpPr>
        <p:spPr>
          <a:xfrm>
            <a:off x="2737366" y="6516052"/>
            <a:ext cx="3916457" cy="307777"/>
          </a:xfrm>
          <a:prstGeom prst="rect">
            <a:avLst/>
          </a:prstGeom>
          <a:noFill/>
        </p:spPr>
        <p:txBody>
          <a:bodyPr wrap="none" rtlCol="0">
            <a:spAutoFit/>
          </a:bodyPr>
          <a:lstStyle/>
          <a:p>
            <a:pPr algn="ctr"/>
            <a:r>
              <a:rPr lang="en-US" sz="1400" b="1" dirty="0" smtClean="0">
                <a:solidFill>
                  <a:srgbClr val="FF0000"/>
                </a:solidFill>
                <a:latin typeface="AngsanaUPC" panose="02020603050405020304" pitchFamily="18" charset="-34"/>
                <a:cs typeface="AngsanaUPC" panose="02020603050405020304" pitchFamily="18" charset="-34"/>
              </a:rPr>
              <a:t>4th Oil and Gas Security Network Forum, 7-8 March 2018, Tokyo, Japan </a:t>
            </a:r>
            <a:endParaRPr lang="en-US" sz="1400" b="1" dirty="0">
              <a:solidFill>
                <a:srgbClr val="FF0000"/>
              </a:solidFill>
              <a:latin typeface="AngsanaUPC" panose="02020603050405020304" pitchFamily="18" charset="-34"/>
              <a:cs typeface="AngsanaUPC" panose="02020603050405020304" pitchFamily="18" charset="-34"/>
            </a:endParaRPr>
          </a:p>
        </p:txBody>
      </p:sp>
      <p:graphicFrame>
        <p:nvGraphicFramePr>
          <p:cNvPr id="14" name="Chart 13"/>
          <p:cNvGraphicFramePr>
            <a:graphicFrameLocks/>
          </p:cNvGraphicFramePr>
          <p:nvPr>
            <p:extLst>
              <p:ext uri="{D42A27DB-BD31-4B8C-83A1-F6EECF244321}">
                <p14:modId xmlns:p14="http://schemas.microsoft.com/office/powerpoint/2010/main" val="2297367064"/>
              </p:ext>
            </p:extLst>
          </p:nvPr>
        </p:nvGraphicFramePr>
        <p:xfrm>
          <a:off x="121335" y="1566085"/>
          <a:ext cx="7098117" cy="4023155"/>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467544" y="5871457"/>
            <a:ext cx="7926618" cy="246221"/>
          </a:xfrm>
          <a:prstGeom prst="rect">
            <a:avLst/>
          </a:prstGeom>
        </p:spPr>
        <p:txBody>
          <a:bodyPr wrap="square">
            <a:spAutoFit/>
          </a:bodyPr>
          <a:lstStyle/>
          <a:p>
            <a:r>
              <a:rPr lang="en-AU" sz="1000" dirty="0"/>
              <a:t>Source: Department of the Environment and Energy (2017), </a:t>
            </a:r>
            <a:r>
              <a:rPr lang="en-AU" sz="1000" i="1" dirty="0"/>
              <a:t>Australian Energy Statistics,</a:t>
            </a:r>
            <a:r>
              <a:rPr lang="en-AU" sz="1000" dirty="0"/>
              <a:t> Table C</a:t>
            </a:r>
          </a:p>
        </p:txBody>
      </p:sp>
    </p:spTree>
    <p:extLst>
      <p:ext uri="{BB962C8B-B14F-4D97-AF65-F5344CB8AC3E}">
        <p14:creationId xmlns:p14="http://schemas.microsoft.com/office/powerpoint/2010/main" val="26419541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Australia</a:t>
            </a:r>
            <a:endParaRPr lang="en-US" dirty="0"/>
          </a:p>
        </p:txBody>
      </p:sp>
      <p:sp>
        <p:nvSpPr>
          <p:cNvPr id="13" name="TextBox 12"/>
          <p:cNvSpPr txBox="1"/>
          <p:nvPr/>
        </p:nvSpPr>
        <p:spPr>
          <a:xfrm>
            <a:off x="683568" y="1052736"/>
            <a:ext cx="8073280" cy="1477328"/>
          </a:xfrm>
          <a:prstGeom prst="rect">
            <a:avLst/>
          </a:prstGeom>
          <a:noFill/>
        </p:spPr>
        <p:txBody>
          <a:bodyPr wrap="square" rtlCol="0">
            <a:spAutoFit/>
          </a:bodyPr>
          <a:lstStyle/>
          <a:p>
            <a:pPr marL="812800" lvl="1" algn="just"/>
            <a:endParaRPr lang="en-US" dirty="0" smtClean="0"/>
          </a:p>
          <a:p>
            <a:pPr marL="1074738" indent="-1074738"/>
            <a:endParaRPr lang="en-US" dirty="0"/>
          </a:p>
          <a:p>
            <a:pPr marL="1074738" indent="-1074738"/>
            <a:endParaRPr lang="en-US" dirty="0" smtClean="0"/>
          </a:p>
          <a:p>
            <a:endParaRPr lang="en-US" dirty="0"/>
          </a:p>
          <a:p>
            <a:endParaRPr lang="en-US" dirty="0"/>
          </a:p>
        </p:txBody>
      </p:sp>
      <p:sp>
        <p:nvSpPr>
          <p:cNvPr id="8" name="TextBox 7"/>
          <p:cNvSpPr txBox="1"/>
          <p:nvPr/>
        </p:nvSpPr>
        <p:spPr>
          <a:xfrm>
            <a:off x="1996547" y="297634"/>
            <a:ext cx="5222905" cy="584775"/>
          </a:xfrm>
          <a:prstGeom prst="rect">
            <a:avLst/>
          </a:prstGeom>
          <a:noFill/>
        </p:spPr>
        <p:txBody>
          <a:bodyPr wrap="none" rtlCol="0">
            <a:spAutoFit/>
          </a:bodyPr>
          <a:lstStyle/>
          <a:p>
            <a:pPr algn="ctr"/>
            <a:r>
              <a:rPr lang="en-US" sz="3200" b="1" dirty="0" smtClean="0">
                <a:solidFill>
                  <a:schemeClr val="accent1">
                    <a:lumMod val="50000"/>
                  </a:schemeClr>
                </a:solidFill>
                <a:latin typeface="AngsanaUPC" panose="02020603050405020304" pitchFamily="18" charset="-34"/>
                <a:cs typeface="AngsanaUPC" panose="02020603050405020304" pitchFamily="18" charset="-34"/>
              </a:rPr>
              <a:t>Oil and Gas Supply and Demand Situation </a:t>
            </a:r>
            <a:endParaRPr lang="en-US" sz="3200" b="1" dirty="0">
              <a:solidFill>
                <a:schemeClr val="accent1">
                  <a:lumMod val="50000"/>
                </a:schemeClr>
              </a:solidFill>
              <a:latin typeface="AngsanaUPC" panose="02020603050405020304" pitchFamily="18" charset="-34"/>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fld id="{820CFCBA-A761-4DC5-9884-E424C35298A4}" type="slidenum">
              <a:rPr lang="en-US" smtClean="0"/>
              <a:pPr/>
              <a:t>5</a:t>
            </a:fld>
            <a:endParaRPr lang="en-US"/>
          </a:p>
        </p:txBody>
      </p:sp>
      <p:sp>
        <p:nvSpPr>
          <p:cNvPr id="12" name="TextBox 11"/>
          <p:cNvSpPr txBox="1"/>
          <p:nvPr/>
        </p:nvSpPr>
        <p:spPr>
          <a:xfrm>
            <a:off x="2737366" y="6516052"/>
            <a:ext cx="3916457" cy="307777"/>
          </a:xfrm>
          <a:prstGeom prst="rect">
            <a:avLst/>
          </a:prstGeom>
          <a:noFill/>
        </p:spPr>
        <p:txBody>
          <a:bodyPr wrap="none" rtlCol="0">
            <a:spAutoFit/>
          </a:bodyPr>
          <a:lstStyle/>
          <a:p>
            <a:pPr algn="ctr"/>
            <a:r>
              <a:rPr lang="en-US" sz="1400" b="1" dirty="0" smtClean="0">
                <a:solidFill>
                  <a:srgbClr val="FF0000"/>
                </a:solidFill>
                <a:latin typeface="AngsanaUPC" panose="02020603050405020304" pitchFamily="18" charset="-34"/>
                <a:cs typeface="AngsanaUPC" panose="02020603050405020304" pitchFamily="18" charset="-34"/>
              </a:rPr>
              <a:t>4th Oil and Gas Security Network Forum, 7-8 March 2018, Tokyo, Japan </a:t>
            </a:r>
            <a:endParaRPr lang="en-US" sz="1400" b="1" dirty="0">
              <a:solidFill>
                <a:srgbClr val="FF0000"/>
              </a:solidFill>
              <a:latin typeface="AngsanaUPC" panose="02020603050405020304" pitchFamily="18" charset="-34"/>
              <a:cs typeface="AngsanaUPC" panose="02020603050405020304" pitchFamily="18" charset="-34"/>
            </a:endParaRPr>
          </a:p>
        </p:txBody>
      </p:sp>
      <p:sp>
        <p:nvSpPr>
          <p:cNvPr id="14" name="Text Placeholder 3"/>
          <p:cNvSpPr txBox="1">
            <a:spLocks/>
          </p:cNvSpPr>
          <p:nvPr/>
        </p:nvSpPr>
        <p:spPr>
          <a:xfrm>
            <a:off x="350388" y="1124868"/>
            <a:ext cx="8531999" cy="95399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pPr>
            <a:r>
              <a:rPr lang="en-AU" sz="1800" dirty="0" smtClean="0"/>
              <a:t>Recent declines in oil production outweighed by higher condensate and LPG output</a:t>
            </a:r>
          </a:p>
          <a:p>
            <a:pPr>
              <a:spcBef>
                <a:spcPts val="0"/>
              </a:spcBef>
            </a:pPr>
            <a:r>
              <a:rPr lang="en-AU" sz="1800" dirty="0" smtClean="0"/>
              <a:t>Refined product imports have been growing following refinery closures</a:t>
            </a:r>
            <a:r>
              <a:rPr lang="en-AU" dirty="0" smtClean="0"/>
              <a:t>	</a:t>
            </a:r>
            <a:endParaRPr lang="en-AU" dirty="0"/>
          </a:p>
        </p:txBody>
      </p:sp>
      <p:sp>
        <p:nvSpPr>
          <p:cNvPr id="3" name="Rectangle 2"/>
          <p:cNvSpPr/>
          <p:nvPr/>
        </p:nvSpPr>
        <p:spPr>
          <a:xfrm>
            <a:off x="560567" y="5885978"/>
            <a:ext cx="7972672" cy="646331"/>
          </a:xfrm>
          <a:prstGeom prst="rect">
            <a:avLst/>
          </a:prstGeom>
        </p:spPr>
        <p:txBody>
          <a:bodyPr wrap="square">
            <a:spAutoFit/>
          </a:bodyPr>
          <a:lstStyle/>
          <a:p>
            <a:r>
              <a:rPr lang="en-AU" sz="1200" dirty="0"/>
              <a:t>Source: </a:t>
            </a:r>
            <a:r>
              <a:rPr lang="en-AU" sz="1200" dirty="0" err="1" smtClean="0"/>
              <a:t>Dept</a:t>
            </a:r>
            <a:r>
              <a:rPr lang="en-AU" sz="1200" dirty="0" smtClean="0"/>
              <a:t> </a:t>
            </a:r>
            <a:r>
              <a:rPr lang="en-AU" sz="1200" dirty="0"/>
              <a:t>of Environment and Energy ,Australian Petroleum Statistics (2017); </a:t>
            </a:r>
            <a:r>
              <a:rPr lang="en-AU" sz="1200" dirty="0" err="1"/>
              <a:t>EnergyQuest</a:t>
            </a:r>
            <a:r>
              <a:rPr lang="en-AU" sz="1200" dirty="0"/>
              <a:t> (2017); Department of Industry, Innovation and Science (2017</a:t>
            </a:r>
            <a:r>
              <a:rPr lang="en-AU" sz="1200" dirty="0" smtClean="0"/>
              <a:t>);  </a:t>
            </a:r>
            <a:r>
              <a:rPr lang="en-AU" sz="1200" dirty="0" err="1" smtClean="0"/>
              <a:t>Dept</a:t>
            </a:r>
            <a:r>
              <a:rPr lang="en-AU" sz="1200" dirty="0" smtClean="0"/>
              <a:t> </a:t>
            </a:r>
            <a:r>
              <a:rPr lang="en-AU" sz="1200" dirty="0"/>
              <a:t>of the Environment and Energy (2017), </a:t>
            </a:r>
            <a:r>
              <a:rPr lang="en-AU" sz="1200" i="1" dirty="0"/>
              <a:t>Australian Energy Statistics,</a:t>
            </a:r>
            <a:r>
              <a:rPr lang="en-AU" sz="1200" dirty="0"/>
              <a:t> Tables D and J</a:t>
            </a:r>
          </a:p>
          <a:p>
            <a:endParaRPr lang="en-AU" sz="1200" dirty="0"/>
          </a:p>
        </p:txBody>
      </p:sp>
      <p:pic>
        <p:nvPicPr>
          <p:cNvPr id="15" name="Picture 14"/>
          <p:cNvPicPr>
            <a:picLocks noChangeAspect="1"/>
          </p:cNvPicPr>
          <p:nvPr/>
        </p:nvPicPr>
        <p:blipFill>
          <a:blip r:embed="rId3"/>
          <a:stretch>
            <a:fillRect/>
          </a:stretch>
        </p:blipFill>
        <p:spPr>
          <a:xfrm>
            <a:off x="838385" y="2056267"/>
            <a:ext cx="6541927" cy="3312368"/>
          </a:xfrm>
          <a:prstGeom prst="rect">
            <a:avLst/>
          </a:prstGeom>
        </p:spPr>
      </p:pic>
    </p:spTree>
    <p:extLst>
      <p:ext uri="{BB962C8B-B14F-4D97-AF65-F5344CB8AC3E}">
        <p14:creationId xmlns:p14="http://schemas.microsoft.com/office/powerpoint/2010/main" val="5446413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Australia</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p:cNvSpPr txBox="1"/>
          <p:nvPr/>
        </p:nvSpPr>
        <p:spPr>
          <a:xfrm>
            <a:off x="1996547" y="297634"/>
            <a:ext cx="5222905"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rPr>
              <a:t>Oil and Gas Supply and Demand Situation </a:t>
            </a:r>
            <a:endParaRPr kumimoji="0" lang="en-US" sz="3200" b="1" i="0" u="none" strike="noStrike" kern="1200" cap="none" spc="0" normalizeH="0" baseline="0" noProof="0" dirty="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0CFCBA-A761-4DC5-9884-E424C35298A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2" name="TextBox 11"/>
          <p:cNvSpPr txBox="1"/>
          <p:nvPr/>
        </p:nvSpPr>
        <p:spPr>
          <a:xfrm>
            <a:off x="2737366" y="6516052"/>
            <a:ext cx="3916457"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FF0000"/>
                </a:solidFill>
                <a:effectLst/>
                <a:uLnTx/>
                <a:uFillTx/>
                <a:latin typeface="AngsanaUPC" panose="02020603050405020304" pitchFamily="18" charset="-34"/>
                <a:ea typeface="+mn-ea"/>
                <a:cs typeface="AngsanaUPC" panose="02020603050405020304" pitchFamily="18" charset="-34"/>
              </a:rPr>
              <a:t>4th Oil and Gas Security Network Forum, 7-8 March 2018, Tokyo, Japan </a:t>
            </a:r>
            <a:endParaRPr kumimoji="0" lang="en-US" sz="1400" b="1" i="0" u="none" strike="noStrike" kern="1200" cap="none" spc="0" normalizeH="0" baseline="0" noProof="0" dirty="0">
              <a:ln>
                <a:noFill/>
              </a:ln>
              <a:solidFill>
                <a:srgbClr val="FF0000"/>
              </a:solidFill>
              <a:effectLst/>
              <a:uLnTx/>
              <a:uFillTx/>
              <a:latin typeface="AngsanaUPC" panose="02020603050405020304" pitchFamily="18" charset="-34"/>
              <a:ea typeface="+mn-ea"/>
              <a:cs typeface="AngsanaUPC" panose="02020603050405020304" pitchFamily="18" charset="-34"/>
            </a:endParaRPr>
          </a:p>
        </p:txBody>
      </p:sp>
      <p:pic>
        <p:nvPicPr>
          <p:cNvPr id="14" name="Picture 13"/>
          <p:cNvPicPr>
            <a:picLocks noChangeAspect="1"/>
          </p:cNvPicPr>
          <p:nvPr/>
        </p:nvPicPr>
        <p:blipFill>
          <a:blip r:embed="rId3"/>
          <a:stretch>
            <a:fillRect/>
          </a:stretch>
        </p:blipFill>
        <p:spPr>
          <a:xfrm>
            <a:off x="467544" y="1538437"/>
            <a:ext cx="7252438" cy="3567019"/>
          </a:xfrm>
          <a:prstGeom prst="rect">
            <a:avLst/>
          </a:prstGeom>
        </p:spPr>
      </p:pic>
      <p:sp>
        <p:nvSpPr>
          <p:cNvPr id="3" name="TextBox 2"/>
          <p:cNvSpPr txBox="1"/>
          <p:nvPr/>
        </p:nvSpPr>
        <p:spPr>
          <a:xfrm>
            <a:off x="375837" y="1052737"/>
            <a:ext cx="6120680" cy="646331"/>
          </a:xfrm>
          <a:prstGeom prst="rect">
            <a:avLst/>
          </a:prstGeom>
          <a:noFill/>
        </p:spPr>
        <p:txBody>
          <a:bodyPr wrap="square" rtlCol="0">
            <a:spAutoFit/>
          </a:bodyPr>
          <a:lstStyle/>
          <a:p>
            <a:pPr algn="ctr"/>
            <a:r>
              <a:rPr lang="en-AU" b="1" dirty="0" smtClean="0"/>
              <a:t>Australian Refinery Feedstock Balance</a:t>
            </a:r>
          </a:p>
          <a:p>
            <a:endParaRPr lang="en-AU" dirty="0"/>
          </a:p>
        </p:txBody>
      </p:sp>
      <p:sp>
        <p:nvSpPr>
          <p:cNvPr id="5" name="Rectangle 4"/>
          <p:cNvSpPr/>
          <p:nvPr/>
        </p:nvSpPr>
        <p:spPr>
          <a:xfrm>
            <a:off x="375836" y="5129491"/>
            <a:ext cx="7796563" cy="923330"/>
          </a:xfrm>
          <a:prstGeom prst="rect">
            <a:avLst/>
          </a:prstGeom>
        </p:spPr>
        <p:txBody>
          <a:bodyPr wrap="square">
            <a:spAutoFit/>
          </a:bodyPr>
          <a:lstStyle/>
          <a:p>
            <a:pPr marL="285750" indent="-285750">
              <a:buFont typeface="Arial" panose="020B0604020202020204" pitchFamily="34" charset="0"/>
              <a:buChar char="•"/>
            </a:pPr>
            <a:r>
              <a:rPr lang="en-AU" dirty="0"/>
              <a:t>Four refineries in Australia supply approximately 50 per cent of refined products used in </a:t>
            </a:r>
            <a:r>
              <a:rPr lang="en-AU" dirty="0" smtClean="0"/>
              <a:t>Australia</a:t>
            </a:r>
          </a:p>
          <a:p>
            <a:pPr marL="285750" indent="-285750">
              <a:buFont typeface="Arial" panose="020B0604020202020204" pitchFamily="34" charset="0"/>
              <a:buChar char="•"/>
            </a:pPr>
            <a:r>
              <a:rPr lang="en-AU" dirty="0" smtClean="0"/>
              <a:t>Australia’s refining capacity in 2014 was equal to 1.7% of Asia-Pacific capacity</a:t>
            </a:r>
            <a:endParaRPr lang="en-AU" dirty="0"/>
          </a:p>
        </p:txBody>
      </p:sp>
    </p:spTree>
    <p:extLst>
      <p:ext uri="{BB962C8B-B14F-4D97-AF65-F5344CB8AC3E}">
        <p14:creationId xmlns:p14="http://schemas.microsoft.com/office/powerpoint/2010/main" val="24711760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Australia</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p:cNvSpPr txBox="1"/>
          <p:nvPr/>
        </p:nvSpPr>
        <p:spPr>
          <a:xfrm>
            <a:off x="1996547" y="297634"/>
            <a:ext cx="5222905"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rPr>
              <a:t>Oil and Gas Supply and Demand Situation </a:t>
            </a:r>
            <a:endParaRPr kumimoji="0" lang="en-US" sz="3200" b="1" i="0" u="none" strike="noStrike" kern="1200" cap="none" spc="0" normalizeH="0" baseline="0" noProof="0" dirty="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0CFCBA-A761-4DC5-9884-E424C35298A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2" name="TextBox 11"/>
          <p:cNvSpPr txBox="1"/>
          <p:nvPr/>
        </p:nvSpPr>
        <p:spPr>
          <a:xfrm>
            <a:off x="2737366" y="6516052"/>
            <a:ext cx="3916457"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FF0000"/>
                </a:solidFill>
                <a:effectLst/>
                <a:uLnTx/>
                <a:uFillTx/>
                <a:latin typeface="AngsanaUPC" panose="02020603050405020304" pitchFamily="18" charset="-34"/>
                <a:ea typeface="+mn-ea"/>
                <a:cs typeface="AngsanaUPC" panose="02020603050405020304" pitchFamily="18" charset="-34"/>
              </a:rPr>
              <a:t>4th Oil and Gas Security Network Forum, 7-8 March 2018, Tokyo, Japan </a:t>
            </a:r>
            <a:endParaRPr kumimoji="0" lang="en-US" sz="1400" b="1" i="0" u="none" strike="noStrike" kern="1200" cap="none" spc="0" normalizeH="0" baseline="0" noProof="0" dirty="0">
              <a:ln>
                <a:noFill/>
              </a:ln>
              <a:solidFill>
                <a:srgbClr val="FF0000"/>
              </a:solidFill>
              <a:effectLst/>
              <a:uLnTx/>
              <a:uFillTx/>
              <a:latin typeface="AngsanaUPC" panose="02020603050405020304" pitchFamily="18" charset="-34"/>
              <a:ea typeface="+mn-ea"/>
              <a:cs typeface="AngsanaUPC" panose="02020603050405020304" pitchFamily="18" charset="-34"/>
            </a:endParaRPr>
          </a:p>
        </p:txBody>
      </p:sp>
      <p:sp>
        <p:nvSpPr>
          <p:cNvPr id="5" name="Rectangle 4"/>
          <p:cNvSpPr/>
          <p:nvPr/>
        </p:nvSpPr>
        <p:spPr>
          <a:xfrm>
            <a:off x="323528" y="5087852"/>
            <a:ext cx="8260353" cy="1477328"/>
          </a:xfrm>
          <a:prstGeom prst="rect">
            <a:avLst/>
          </a:prstGeom>
        </p:spPr>
        <p:txBody>
          <a:bodyPr wrap="square">
            <a:spAutoFit/>
          </a:bodyPr>
          <a:lstStyle/>
          <a:p>
            <a:pPr marL="171450" indent="-171450">
              <a:buFont typeface="Arial" panose="020B0604020202020204" pitchFamily="34" charset="0"/>
              <a:buChar char="•"/>
            </a:pPr>
            <a:r>
              <a:rPr lang="en-AU" dirty="0"/>
              <a:t>Product is imported from around 20 countries, with no country providing more than 30% of imports</a:t>
            </a:r>
            <a:r>
              <a:rPr lang="en-AU" dirty="0" smtClean="0"/>
              <a:t>.</a:t>
            </a:r>
          </a:p>
          <a:p>
            <a:pPr marL="171450" indent="-171450">
              <a:buFont typeface="Arial" panose="020B0604020202020204" pitchFamily="34" charset="0"/>
              <a:buChar char="•"/>
            </a:pPr>
            <a:r>
              <a:rPr lang="en-AU" dirty="0"/>
              <a:t>At any one time there are 45 oil tankers </a:t>
            </a:r>
            <a:r>
              <a:rPr lang="en-AU" dirty="0" err="1"/>
              <a:t>en</a:t>
            </a:r>
            <a:r>
              <a:rPr lang="en-AU" dirty="0"/>
              <a:t> route to Australia that collectively carry two weeks of additional supplies</a:t>
            </a:r>
            <a:r>
              <a:rPr lang="en-AU" dirty="0" smtClean="0"/>
              <a:t>.</a:t>
            </a:r>
          </a:p>
          <a:p>
            <a:pPr marL="171450" indent="-171450">
              <a:buFont typeface="Arial" panose="020B0604020202020204" pitchFamily="34" charset="0"/>
              <a:buChar char="•"/>
            </a:pPr>
            <a:endParaRPr lang="en-AU" dirty="0"/>
          </a:p>
        </p:txBody>
      </p:sp>
      <p:pic>
        <p:nvPicPr>
          <p:cNvPr id="1026" name="Picture 2" descr="image0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050727"/>
            <a:ext cx="4084545" cy="3988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4" descr="image0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1885" y="1010208"/>
            <a:ext cx="4613172" cy="3933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68355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Australia</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p:cNvSpPr txBox="1"/>
          <p:nvPr/>
        </p:nvSpPr>
        <p:spPr>
          <a:xfrm>
            <a:off x="683568" y="1052736"/>
            <a:ext cx="8073280" cy="1200329"/>
          </a:xfrm>
          <a:prstGeom prst="rect">
            <a:avLst/>
          </a:prstGeom>
          <a:noFill/>
        </p:spPr>
        <p:txBody>
          <a:bodyPr wrap="square" rtlCol="0">
            <a:spAutoFit/>
          </a:bodyPr>
          <a:lstStyle/>
          <a:p>
            <a:pPr marL="1074738" marR="0" lvl="0" indent="-1074738"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1074738" marR="0" lvl="0" indent="-1074738"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p:cNvSpPr txBox="1"/>
          <p:nvPr/>
        </p:nvSpPr>
        <p:spPr>
          <a:xfrm>
            <a:off x="1907596" y="297634"/>
            <a:ext cx="5400838"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rPr>
              <a:t>Australia’s fuel mix for electricity generation</a:t>
            </a:r>
            <a:endParaRPr kumimoji="0" lang="en-US" sz="3200" b="1" i="0" u="none" strike="noStrike" kern="1200" cap="none" spc="0" normalizeH="0" baseline="0" noProof="0" dirty="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0CFCBA-A761-4DC5-9884-E424C35298A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2" name="TextBox 11"/>
          <p:cNvSpPr txBox="1"/>
          <p:nvPr/>
        </p:nvSpPr>
        <p:spPr>
          <a:xfrm>
            <a:off x="2737366" y="6516052"/>
            <a:ext cx="3916457"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FF0000"/>
                </a:solidFill>
                <a:effectLst/>
                <a:uLnTx/>
                <a:uFillTx/>
                <a:latin typeface="AngsanaUPC" panose="02020603050405020304" pitchFamily="18" charset="-34"/>
                <a:ea typeface="+mn-ea"/>
                <a:cs typeface="AngsanaUPC" panose="02020603050405020304" pitchFamily="18" charset="-34"/>
              </a:rPr>
              <a:t>4th Oil and Gas Security Network Forum, 7-8 March 2018, Tokyo, Japan </a:t>
            </a:r>
            <a:endParaRPr kumimoji="0" lang="en-US" sz="1400" b="1" i="0" u="none" strike="noStrike" kern="1200" cap="none" spc="0" normalizeH="0" baseline="0" noProof="0" dirty="0">
              <a:ln>
                <a:noFill/>
              </a:ln>
              <a:solidFill>
                <a:srgbClr val="FF0000"/>
              </a:solidFill>
              <a:effectLst/>
              <a:uLnTx/>
              <a:uFillTx/>
              <a:latin typeface="AngsanaUPC" panose="02020603050405020304" pitchFamily="18" charset="-34"/>
              <a:ea typeface="+mn-ea"/>
              <a:cs typeface="AngsanaUPC" panose="02020603050405020304" pitchFamily="18" charset="-34"/>
            </a:endParaRPr>
          </a:p>
        </p:txBody>
      </p:sp>
      <p:graphicFrame>
        <p:nvGraphicFramePr>
          <p:cNvPr id="9" name="Chart 8"/>
          <p:cNvGraphicFramePr>
            <a:graphicFrameLocks/>
          </p:cNvGraphicFramePr>
          <p:nvPr>
            <p:extLst>
              <p:ext uri="{D42A27DB-BD31-4B8C-83A1-F6EECF244321}">
                <p14:modId xmlns:p14="http://schemas.microsoft.com/office/powerpoint/2010/main" val="2541491707"/>
              </p:ext>
            </p:extLst>
          </p:nvPr>
        </p:nvGraphicFramePr>
        <p:xfrm>
          <a:off x="264164" y="1060412"/>
          <a:ext cx="7116148" cy="3376700"/>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p:cNvSpPr/>
          <p:nvPr/>
        </p:nvSpPr>
        <p:spPr>
          <a:xfrm>
            <a:off x="264164" y="4444788"/>
            <a:ext cx="5531972" cy="1754326"/>
          </a:xfrm>
          <a:prstGeom prst="rect">
            <a:avLst/>
          </a:prstGeom>
        </p:spPr>
        <p:txBody>
          <a:bodyPr wrap="square">
            <a:spAutoFit/>
          </a:bodyPr>
          <a:lstStyle/>
          <a:p>
            <a:pPr marL="355600" lvl="0" algn="just">
              <a:defRPr/>
            </a:pPr>
            <a:r>
              <a:rPr lang="en-US" dirty="0">
                <a:solidFill>
                  <a:prstClr val="black"/>
                </a:solidFill>
              </a:rPr>
              <a:t>Gas demand by sector </a:t>
            </a:r>
            <a:r>
              <a:rPr lang="en-US" dirty="0" smtClean="0">
                <a:solidFill>
                  <a:prstClr val="black"/>
                </a:solidFill>
              </a:rPr>
              <a:t>2014/15 (latest available)</a:t>
            </a:r>
            <a:endParaRPr lang="en-US" dirty="0">
              <a:solidFill>
                <a:prstClr val="black"/>
              </a:solidFill>
            </a:endParaRPr>
          </a:p>
          <a:p>
            <a:pPr marL="1098550" lvl="1" indent="-285750" algn="just">
              <a:buFont typeface="Courier New" panose="02070309020205020404" pitchFamily="49" charset="0"/>
              <a:buChar char="o"/>
              <a:defRPr/>
            </a:pPr>
            <a:r>
              <a:rPr lang="en-US" dirty="0">
                <a:solidFill>
                  <a:prstClr val="black"/>
                </a:solidFill>
              </a:rPr>
              <a:t>38.6%	Electricity </a:t>
            </a:r>
          </a:p>
          <a:p>
            <a:pPr marL="1098550" lvl="1" indent="-285750" algn="just">
              <a:buFont typeface="Courier New" panose="02070309020205020404" pitchFamily="49" charset="0"/>
              <a:buChar char="o"/>
              <a:defRPr/>
            </a:pPr>
            <a:r>
              <a:rPr lang="en-US" dirty="0">
                <a:solidFill>
                  <a:prstClr val="black"/>
                </a:solidFill>
              </a:rPr>
              <a:t>28.2%	Industry </a:t>
            </a:r>
          </a:p>
          <a:p>
            <a:pPr marL="1098550" lvl="1" indent="-285750" algn="just">
              <a:buFont typeface="Courier New" panose="02070309020205020404" pitchFamily="49" charset="0"/>
              <a:buChar char="o"/>
              <a:defRPr/>
            </a:pPr>
            <a:r>
              <a:rPr lang="en-US" dirty="0">
                <a:solidFill>
                  <a:prstClr val="black"/>
                </a:solidFill>
              </a:rPr>
              <a:t>13.7%	Mining </a:t>
            </a:r>
          </a:p>
          <a:p>
            <a:pPr marL="1098550" lvl="1" indent="-285750" algn="just">
              <a:buFont typeface="Courier New" panose="02070309020205020404" pitchFamily="49" charset="0"/>
              <a:buChar char="o"/>
              <a:defRPr/>
            </a:pPr>
            <a:r>
              <a:rPr lang="en-US" dirty="0">
                <a:solidFill>
                  <a:prstClr val="black"/>
                </a:solidFill>
              </a:rPr>
              <a:t>11.3% 	Households </a:t>
            </a:r>
          </a:p>
          <a:p>
            <a:pPr marL="1098550" lvl="1" indent="-285750" algn="just">
              <a:buFont typeface="Courier New" panose="02070309020205020404" pitchFamily="49" charset="0"/>
              <a:buChar char="o"/>
              <a:defRPr/>
            </a:pPr>
            <a:r>
              <a:rPr lang="en-US" dirty="0">
                <a:solidFill>
                  <a:prstClr val="black"/>
                </a:solidFill>
              </a:rPr>
              <a:t>8.1% 	Other </a:t>
            </a:r>
          </a:p>
        </p:txBody>
      </p:sp>
      <p:sp>
        <p:nvSpPr>
          <p:cNvPr id="5" name="TextBox 4"/>
          <p:cNvSpPr txBox="1"/>
          <p:nvPr/>
        </p:nvSpPr>
        <p:spPr>
          <a:xfrm>
            <a:off x="3730548" y="5985606"/>
            <a:ext cx="4873899" cy="246221"/>
          </a:xfrm>
          <a:prstGeom prst="rect">
            <a:avLst/>
          </a:prstGeom>
          <a:noFill/>
        </p:spPr>
        <p:txBody>
          <a:bodyPr wrap="square" rtlCol="0">
            <a:spAutoFit/>
          </a:bodyPr>
          <a:lstStyle/>
          <a:p>
            <a:r>
              <a:rPr lang="en-AU" sz="1000" dirty="0" smtClean="0"/>
              <a:t>Source:  Department of Industry and Innovation, Australian Energy Statistics, 2016</a:t>
            </a:r>
            <a:endParaRPr lang="en-AU" sz="1000" dirty="0"/>
          </a:p>
        </p:txBody>
      </p:sp>
    </p:spTree>
    <p:extLst>
      <p:ext uri="{BB962C8B-B14F-4D97-AF65-F5344CB8AC3E}">
        <p14:creationId xmlns:p14="http://schemas.microsoft.com/office/powerpoint/2010/main" val="40605817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Australia</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p:cNvSpPr txBox="1"/>
          <p:nvPr/>
        </p:nvSpPr>
        <p:spPr>
          <a:xfrm>
            <a:off x="683567" y="1052736"/>
            <a:ext cx="3393339"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smtClean="0">
              <a:ln>
                <a:noFill/>
              </a:ln>
              <a:solidFill>
                <a:prstClr val="black"/>
              </a:solidFill>
              <a:effectLst/>
              <a:uLnTx/>
              <a:uFillTx/>
              <a:latin typeface="Calibri"/>
              <a:ea typeface="+mn-ea"/>
              <a:cs typeface="+mn-cs"/>
            </a:endParaRPr>
          </a:p>
          <a:p>
            <a:pPr marL="625475" marR="0" lvl="1"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smtClean="0">
              <a:ln>
                <a:noFill/>
              </a:ln>
              <a:solidFill>
                <a:prstClr val="black"/>
              </a:solidFill>
              <a:effectLst/>
              <a:uLnTx/>
              <a:uFillTx/>
              <a:latin typeface="Calibri"/>
              <a:ea typeface="+mn-ea"/>
              <a:cs typeface="+mn-cs"/>
            </a:endParaRPr>
          </a:p>
          <a:p>
            <a:pPr marL="641350" marR="0" lvl="0" indent="-28575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1074738" marR="0" lvl="0" indent="-1074738"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1074738" marR="0" lvl="0" indent="-1074738"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p:cNvSpPr txBox="1"/>
          <p:nvPr/>
        </p:nvSpPr>
        <p:spPr>
          <a:xfrm>
            <a:off x="1996547" y="297634"/>
            <a:ext cx="5222905"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rPr>
              <a:t>Oil and Gas Supply and Demand Situation </a:t>
            </a:r>
            <a:endParaRPr kumimoji="0" lang="en-US" sz="3200" b="1" i="0" u="none" strike="noStrike" kern="1200" cap="none" spc="0" normalizeH="0" baseline="0" noProof="0" dirty="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0CFCBA-A761-4DC5-9884-E424C35298A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2" name="TextBox 11"/>
          <p:cNvSpPr txBox="1"/>
          <p:nvPr/>
        </p:nvSpPr>
        <p:spPr>
          <a:xfrm>
            <a:off x="2737366" y="6516052"/>
            <a:ext cx="3916457"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FF0000"/>
                </a:solidFill>
                <a:effectLst/>
                <a:uLnTx/>
                <a:uFillTx/>
                <a:latin typeface="AngsanaUPC" panose="02020603050405020304" pitchFamily="18" charset="-34"/>
                <a:ea typeface="+mn-ea"/>
                <a:cs typeface="AngsanaUPC" panose="02020603050405020304" pitchFamily="18" charset="-34"/>
              </a:rPr>
              <a:t>4th Oil and Gas Security Network Forum, 7-8 March 2018, Tokyo, Japan </a:t>
            </a:r>
            <a:endParaRPr kumimoji="0" lang="en-US" sz="1400" b="1" i="0" u="none" strike="noStrike" kern="1200" cap="none" spc="0" normalizeH="0" baseline="0" noProof="0" dirty="0">
              <a:ln>
                <a:noFill/>
              </a:ln>
              <a:solidFill>
                <a:srgbClr val="FF0000"/>
              </a:solidFill>
              <a:effectLst/>
              <a:uLnTx/>
              <a:uFillTx/>
              <a:latin typeface="AngsanaUPC" panose="02020603050405020304" pitchFamily="18" charset="-34"/>
              <a:ea typeface="+mn-ea"/>
              <a:cs typeface="AngsanaUPC" panose="02020603050405020304" pitchFamily="18" charset="-34"/>
            </a:endParaRPr>
          </a:p>
        </p:txBody>
      </p:sp>
      <p:sp>
        <p:nvSpPr>
          <p:cNvPr id="3" name="Rectangle 2"/>
          <p:cNvSpPr>
            <a:spLocks noChangeArrowheads="1"/>
          </p:cNvSpPr>
          <p:nvPr/>
        </p:nvSpPr>
        <p:spPr bwMode="auto">
          <a:xfrm>
            <a:off x="-1" y="-1"/>
            <a:ext cx="11646111" cy="620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60078" tIns="45720" rIns="91440" bIns="45720" numCol="1" anchor="ctr" anchorCtr="0" compatLnSpc="1">
            <a:prstTxWarp prst="textNoShape">
              <a:avLst/>
            </a:prstTxWarp>
            <a:spAutoFit/>
          </a:bodyPr>
          <a:lstStyle/>
          <a:p>
            <a:endParaRPr lang="en-AU"/>
          </a:p>
        </p:txBody>
      </p:sp>
      <p:pic>
        <p:nvPicPr>
          <p:cNvPr id="17" name="Picture 16" descr="The figure shows Australian natural gas production, imports, exports and domestic consumption in petajoules in 2015-16, represented as a Sankey flow diagram" title="Figure 3.3: Australian natural gas flows, 2015-16"/>
          <p:cNvPicPr/>
          <p:nvPr/>
        </p:nvPicPr>
        <p:blipFill rotWithShape="1">
          <a:blip r:embed="rId3">
            <a:extLst>
              <a:ext uri="{28A0092B-C50C-407E-A947-70E740481C1C}">
                <a14:useLocalDpi xmlns:a14="http://schemas.microsoft.com/office/drawing/2010/main" val="0"/>
              </a:ext>
            </a:extLst>
          </a:blip>
          <a:srcRect t="9368"/>
          <a:stretch/>
        </p:blipFill>
        <p:spPr bwMode="auto">
          <a:xfrm>
            <a:off x="1028700" y="1196340"/>
            <a:ext cx="7287716" cy="4464908"/>
          </a:xfrm>
          <a:prstGeom prst="rect">
            <a:avLst/>
          </a:prstGeom>
          <a:ln>
            <a:noFill/>
          </a:ln>
          <a:extLst>
            <a:ext uri="{53640926-AAD7-44D8-BBD7-CCE9431645EC}">
              <a14:shadowObscured xmlns:a14="http://schemas.microsoft.com/office/drawing/2010/main"/>
            </a:ext>
          </a:extLst>
        </p:spPr>
      </p:pic>
      <p:sp>
        <p:nvSpPr>
          <p:cNvPr id="4" name="Rectangle 3"/>
          <p:cNvSpPr>
            <a:spLocks noChangeArrowheads="1"/>
          </p:cNvSpPr>
          <p:nvPr/>
        </p:nvSpPr>
        <p:spPr bwMode="auto">
          <a:xfrm>
            <a:off x="614987" y="5962605"/>
            <a:ext cx="4893117"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AU" altLang="en-US" sz="900" b="0" i="0" u="none" strike="noStrike" cap="none" normalizeH="0" baseline="0" dirty="0" smtClean="0">
                <a:ln>
                  <a:noFill/>
                </a:ln>
                <a:solidFill>
                  <a:srgbClr val="22789A"/>
                </a:solidFill>
                <a:effectLst/>
                <a:latin typeface="Arial" panose="020B0604020202020204" pitchFamily="34" charset="0"/>
                <a:ea typeface="Arial" panose="020B0604020202020204" pitchFamily="34" charset="0"/>
                <a:cs typeface="Times New Roman" panose="02020603050405020304" pitchFamily="18" charset="0"/>
              </a:rPr>
              <a:t>Natural gas flows, Australia, 2015–16 (Australian Energy Statistics Energy Update, 2017</a:t>
            </a:r>
            <a:endParaRPr kumimoji="0" lang="en-AU"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022610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Australia</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p:cNvSpPr txBox="1"/>
          <p:nvPr/>
        </p:nvSpPr>
        <p:spPr>
          <a:xfrm>
            <a:off x="683568" y="1052736"/>
            <a:ext cx="5019288" cy="2031325"/>
          </a:xfrm>
          <a:prstGeom prst="rect">
            <a:avLst/>
          </a:prstGeom>
          <a:noFill/>
        </p:spPr>
        <p:txBody>
          <a:bodyPr wrap="square" rtlCol="0">
            <a:spAutoFit/>
          </a:bodyPr>
          <a:lstStyle/>
          <a:p>
            <a:pPr marL="1368425" lvl="2" indent="-285750" algn="just">
              <a:buFont typeface="Arial" panose="020B0604020202020204" pitchFamily="34" charset="0"/>
              <a:buChar char="•"/>
              <a:defRPr/>
            </a:pPr>
            <a:endParaRPr kumimoji="0" lang="en-US" b="0" i="0" u="none" strike="noStrike" kern="1200" cap="none" spc="0" normalizeH="0" baseline="0" noProof="0" dirty="0" smtClean="0">
              <a:ln>
                <a:noFill/>
              </a:ln>
              <a:solidFill>
                <a:prstClr val="black"/>
              </a:solidFill>
              <a:effectLst/>
              <a:uLnTx/>
              <a:uFillTx/>
              <a:latin typeface="Calibri"/>
              <a:ea typeface="+mn-ea"/>
              <a:cs typeface="+mn-cs"/>
            </a:endParaRPr>
          </a:p>
          <a:p>
            <a:pPr marL="625475" marR="0" lvl="1"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smtClean="0">
              <a:ln>
                <a:noFill/>
              </a:ln>
              <a:solidFill>
                <a:prstClr val="black"/>
              </a:solidFill>
              <a:effectLst/>
              <a:uLnTx/>
              <a:uFillTx/>
              <a:latin typeface="Calibri"/>
              <a:ea typeface="+mn-ea"/>
              <a:cs typeface="+mn-cs"/>
            </a:endParaRPr>
          </a:p>
          <a:p>
            <a:pPr marL="641350" marR="0" lvl="0" indent="-28575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1074738" marR="0" lvl="0" indent="-1074738"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1074738" marR="0" lvl="0" indent="-1074738"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p:cNvSpPr txBox="1"/>
          <p:nvPr/>
        </p:nvSpPr>
        <p:spPr>
          <a:xfrm>
            <a:off x="3076975" y="297634"/>
            <a:ext cx="306205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rPr>
              <a:t>Australian LNG Exports</a:t>
            </a:r>
            <a:endParaRPr kumimoji="0" lang="en-US" sz="3200" b="1" i="0" u="none" strike="noStrike" kern="1200" cap="none" spc="0" normalizeH="0" baseline="0" noProof="0" dirty="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0CFCBA-A761-4DC5-9884-E424C35298A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2" name="TextBox 11"/>
          <p:cNvSpPr txBox="1"/>
          <p:nvPr/>
        </p:nvSpPr>
        <p:spPr>
          <a:xfrm>
            <a:off x="2737366" y="6516052"/>
            <a:ext cx="3916457"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FF0000"/>
                </a:solidFill>
                <a:effectLst/>
                <a:uLnTx/>
                <a:uFillTx/>
                <a:latin typeface="AngsanaUPC" panose="02020603050405020304" pitchFamily="18" charset="-34"/>
                <a:ea typeface="+mn-ea"/>
                <a:cs typeface="AngsanaUPC" panose="02020603050405020304" pitchFamily="18" charset="-34"/>
              </a:rPr>
              <a:t>4th Oil and Gas Security Network Forum, 7-8 March 2018, Tokyo, Japan </a:t>
            </a:r>
            <a:endParaRPr kumimoji="0" lang="en-US" sz="1400" b="1" i="0" u="none" strike="noStrike" kern="1200" cap="none" spc="0" normalizeH="0" baseline="0" noProof="0" dirty="0">
              <a:ln>
                <a:noFill/>
              </a:ln>
              <a:solidFill>
                <a:srgbClr val="FF0000"/>
              </a:solidFill>
              <a:effectLst/>
              <a:uLnTx/>
              <a:uFillTx/>
              <a:latin typeface="AngsanaUPC" panose="02020603050405020304" pitchFamily="18" charset="-34"/>
              <a:ea typeface="+mn-ea"/>
              <a:cs typeface="AngsanaUPC" panose="02020603050405020304" pitchFamily="18" charset="-34"/>
            </a:endParaRPr>
          </a:p>
        </p:txBody>
      </p:sp>
      <p:pic>
        <p:nvPicPr>
          <p:cNvPr id="14" name="Picture 13"/>
          <p:cNvPicPr>
            <a:picLocks noChangeAspect="1"/>
          </p:cNvPicPr>
          <p:nvPr/>
        </p:nvPicPr>
        <p:blipFill>
          <a:blip r:embed="rId3"/>
          <a:stretch>
            <a:fillRect/>
          </a:stretch>
        </p:blipFill>
        <p:spPr>
          <a:xfrm>
            <a:off x="158037" y="1790000"/>
            <a:ext cx="5582464" cy="3046959"/>
          </a:xfrm>
          <a:prstGeom prst="rect">
            <a:avLst/>
          </a:prstGeom>
        </p:spPr>
      </p:pic>
      <p:graphicFrame>
        <p:nvGraphicFramePr>
          <p:cNvPr id="15" name="Chart 14"/>
          <p:cNvGraphicFramePr>
            <a:graphicFrameLocks/>
          </p:cNvGraphicFramePr>
          <p:nvPr>
            <p:extLst>
              <p:ext uri="{D42A27DB-BD31-4B8C-83A1-F6EECF244321}">
                <p14:modId xmlns:p14="http://schemas.microsoft.com/office/powerpoint/2010/main" val="2172583334"/>
              </p:ext>
            </p:extLst>
          </p:nvPr>
        </p:nvGraphicFramePr>
        <p:xfrm>
          <a:off x="5214970" y="3029429"/>
          <a:ext cx="3563447" cy="3240360"/>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 Placeholder 3"/>
          <p:cNvSpPr txBox="1">
            <a:spLocks/>
          </p:cNvSpPr>
          <p:nvPr/>
        </p:nvSpPr>
        <p:spPr>
          <a:xfrm>
            <a:off x="526664" y="5714235"/>
            <a:ext cx="5176192" cy="55443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AU" sz="2400" dirty="0" smtClean="0"/>
              <a:t>LNG export destination, 2016-17 </a:t>
            </a:r>
            <a:endParaRPr lang="en-AU" sz="2400" dirty="0"/>
          </a:p>
        </p:txBody>
      </p:sp>
      <p:sp>
        <p:nvSpPr>
          <p:cNvPr id="4" name="TextBox 3"/>
          <p:cNvSpPr txBox="1"/>
          <p:nvPr/>
        </p:nvSpPr>
        <p:spPr>
          <a:xfrm>
            <a:off x="846508" y="1196753"/>
            <a:ext cx="453650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AU" dirty="0" smtClean="0"/>
              <a:t>LNG Export capacity</a:t>
            </a:r>
            <a:endParaRPr lang="en-AU" dirty="0"/>
          </a:p>
        </p:txBody>
      </p:sp>
      <p:sp>
        <p:nvSpPr>
          <p:cNvPr id="5" name="Right Arrow 4"/>
          <p:cNvSpPr/>
          <p:nvPr/>
        </p:nvSpPr>
        <p:spPr>
          <a:xfrm>
            <a:off x="4860032" y="5877272"/>
            <a:ext cx="522980" cy="2070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Down Arrow 5"/>
          <p:cNvSpPr/>
          <p:nvPr/>
        </p:nvSpPr>
        <p:spPr>
          <a:xfrm>
            <a:off x="2959420" y="1244674"/>
            <a:ext cx="254477" cy="32397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8398602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Australia</a:t>
            </a:r>
            <a:endParaRPr lang="en-US" dirty="0"/>
          </a:p>
        </p:txBody>
      </p:sp>
      <p:sp>
        <p:nvSpPr>
          <p:cNvPr id="13" name="TextBox 12"/>
          <p:cNvSpPr txBox="1"/>
          <p:nvPr/>
        </p:nvSpPr>
        <p:spPr>
          <a:xfrm>
            <a:off x="475928" y="858258"/>
            <a:ext cx="8056512" cy="6494085"/>
          </a:xfrm>
          <a:prstGeom prst="rect">
            <a:avLst/>
          </a:prstGeom>
          <a:noFill/>
        </p:spPr>
        <p:txBody>
          <a:bodyPr wrap="square" rtlCol="0">
            <a:spAutoFit/>
          </a:bodyPr>
          <a:lstStyle/>
          <a:p>
            <a:pPr algn="ctr"/>
            <a:r>
              <a:rPr lang="en-US" b="1" dirty="0" smtClean="0"/>
              <a:t>Australia’s </a:t>
            </a:r>
            <a:r>
              <a:rPr lang="en-US" b="1" dirty="0"/>
              <a:t>approach to oil and gas security</a:t>
            </a:r>
          </a:p>
          <a:p>
            <a:endParaRPr lang="en-GB" dirty="0"/>
          </a:p>
          <a:p>
            <a:pPr marL="285750" indent="-285750">
              <a:buFont typeface="Arial" panose="020B0604020202020204" pitchFamily="34" charset="0"/>
              <a:buChar char="•"/>
            </a:pPr>
            <a:r>
              <a:rPr lang="en-AU" sz="2000" dirty="0" smtClean="0"/>
              <a:t>Market-based approach, backed up by strong regulatory powers. </a:t>
            </a:r>
          </a:p>
          <a:p>
            <a:pPr marL="285750" indent="-285750">
              <a:buFont typeface="Arial" panose="020B0604020202020204" pitchFamily="34" charset="0"/>
              <a:buChar char="•"/>
            </a:pPr>
            <a:r>
              <a:rPr lang="en-AU" sz="2000" dirty="0"/>
              <a:t>The Government establishes the market rules, monitors </a:t>
            </a:r>
            <a:r>
              <a:rPr lang="en-AU" sz="2000" dirty="0" smtClean="0"/>
              <a:t>the </a:t>
            </a:r>
            <a:r>
              <a:rPr lang="en-AU" sz="2000" dirty="0"/>
              <a:t>markets and plans </a:t>
            </a:r>
            <a:r>
              <a:rPr lang="en-AU" sz="2000" dirty="0" smtClean="0"/>
              <a:t>emergency </a:t>
            </a:r>
            <a:r>
              <a:rPr lang="en-AU" sz="2000" dirty="0"/>
              <a:t>response measures.</a:t>
            </a:r>
          </a:p>
          <a:p>
            <a:pPr marL="285750" indent="-285750">
              <a:buFont typeface="Arial" panose="020B0604020202020204" pitchFamily="34" charset="0"/>
              <a:buChar char="•"/>
            </a:pPr>
            <a:r>
              <a:rPr lang="en-AU" sz="2000" dirty="0" smtClean="0"/>
              <a:t>Australia does not hold strategic reserves.</a:t>
            </a:r>
          </a:p>
          <a:p>
            <a:pPr marL="285750" indent="-285750">
              <a:buFont typeface="Arial" panose="020B0604020202020204" pitchFamily="34" charset="0"/>
              <a:buChar char="•"/>
            </a:pPr>
            <a:r>
              <a:rPr lang="en-AU" sz="2000" dirty="0" smtClean="0"/>
              <a:t>Australia is advocating for a greater regional IEA focus (see next slide)</a:t>
            </a:r>
          </a:p>
          <a:p>
            <a:pPr marL="285750" indent="-285750">
              <a:buFont typeface="Arial" panose="020B0604020202020204" pitchFamily="34" charset="0"/>
              <a:buChar char="•"/>
            </a:pPr>
            <a:r>
              <a:rPr lang="en-AU" sz="2000" dirty="0" smtClean="0"/>
              <a:t>Future energy </a:t>
            </a:r>
            <a:r>
              <a:rPr lang="en-AU" sz="2000" dirty="0"/>
              <a:t>security </a:t>
            </a:r>
            <a:r>
              <a:rPr lang="en-AU" sz="2000" dirty="0" smtClean="0"/>
              <a:t>means </a:t>
            </a:r>
            <a:r>
              <a:rPr lang="en-AU" sz="2000" dirty="0"/>
              <a:t>diversified metrics across oil, gas and </a:t>
            </a:r>
            <a:r>
              <a:rPr lang="en-AU" sz="2000" dirty="0" smtClean="0"/>
              <a:t>electricity as all these markets are interdependent.  </a:t>
            </a:r>
          </a:p>
          <a:p>
            <a:pPr marL="285750" indent="-285750">
              <a:buFont typeface="Arial" panose="020B0604020202020204" pitchFamily="34" charset="0"/>
              <a:buChar char="•"/>
            </a:pPr>
            <a:r>
              <a:rPr lang="en-AU" sz="2000" dirty="0" smtClean="0"/>
              <a:t>The Australian Government is developing an energy security assessment across all its energy sectors in response to the recommendations from the Finkel Review (see next slide). </a:t>
            </a:r>
          </a:p>
          <a:p>
            <a:pPr marL="742950" lvl="1" indent="-285750">
              <a:buFont typeface="Arial" panose="020B0604020202020204" pitchFamily="34" charset="0"/>
              <a:buChar char="•"/>
            </a:pPr>
            <a:endParaRPr lang="en-AU" dirty="0" smtClean="0"/>
          </a:p>
          <a:p>
            <a:pPr marL="285750" indent="-285750">
              <a:buFont typeface="Arial" panose="020B0604020202020204" pitchFamily="34" charset="0"/>
              <a:buChar char="•"/>
            </a:pPr>
            <a:endParaRPr lang="en-AU" dirty="0"/>
          </a:p>
          <a:p>
            <a:pPr marL="742950" lvl="1" indent="-285750">
              <a:buFont typeface="Courier New" panose="02070309020205020404" pitchFamily="49" charset="0"/>
              <a:buChar char="o"/>
            </a:pPr>
            <a:endParaRPr lang="en-AU" dirty="0"/>
          </a:p>
          <a:p>
            <a:pPr lvl="1"/>
            <a:endParaRPr lang="en-AU" dirty="0"/>
          </a:p>
          <a:p>
            <a:pPr marL="742950" lvl="1" indent="-285750">
              <a:buFont typeface="Courier New" panose="02070309020205020404" pitchFamily="49" charset="0"/>
              <a:buChar char="o"/>
            </a:pPr>
            <a:endParaRPr lang="en-AU" dirty="0"/>
          </a:p>
          <a:p>
            <a:pPr marL="641350" indent="-285750" algn="just">
              <a:buFont typeface="Courier New" panose="02070309020205020404" pitchFamily="49" charset="0"/>
              <a:buChar char="o"/>
            </a:pPr>
            <a:endParaRPr lang="en-US" dirty="0" smtClean="0"/>
          </a:p>
          <a:p>
            <a:pPr marL="1074738" indent="-1074738"/>
            <a:endParaRPr lang="en-US" dirty="0"/>
          </a:p>
          <a:p>
            <a:pPr marL="1074738" indent="-1074738"/>
            <a:endParaRPr lang="en-US" dirty="0" smtClean="0"/>
          </a:p>
          <a:p>
            <a:endParaRPr lang="en-US" dirty="0"/>
          </a:p>
          <a:p>
            <a:endParaRPr lang="en-US" dirty="0"/>
          </a:p>
        </p:txBody>
      </p:sp>
      <p:sp>
        <p:nvSpPr>
          <p:cNvPr id="8" name="TextBox 7"/>
          <p:cNvSpPr txBox="1"/>
          <p:nvPr/>
        </p:nvSpPr>
        <p:spPr>
          <a:xfrm>
            <a:off x="2852552" y="297634"/>
            <a:ext cx="3510897" cy="584775"/>
          </a:xfrm>
          <a:prstGeom prst="rect">
            <a:avLst/>
          </a:prstGeom>
          <a:noFill/>
        </p:spPr>
        <p:txBody>
          <a:bodyPr wrap="none" rtlCol="0">
            <a:spAutoFit/>
          </a:bodyPr>
          <a:lstStyle/>
          <a:p>
            <a:pPr algn="ctr"/>
            <a:r>
              <a:rPr lang="en-US" sz="3200" b="1" dirty="0" smtClean="0">
                <a:solidFill>
                  <a:schemeClr val="accent1">
                    <a:lumMod val="50000"/>
                  </a:schemeClr>
                </a:solidFill>
                <a:latin typeface="AngsanaUPC" panose="02020603050405020304" pitchFamily="18" charset="-34"/>
                <a:cs typeface="AngsanaUPC" panose="02020603050405020304" pitchFamily="18" charset="-34"/>
              </a:rPr>
              <a:t>Oil and Gas Security Policy </a:t>
            </a:r>
            <a:endParaRPr lang="en-US" sz="3200" b="1" dirty="0">
              <a:solidFill>
                <a:schemeClr val="accent1">
                  <a:lumMod val="50000"/>
                </a:schemeClr>
              </a:solidFill>
              <a:latin typeface="AngsanaUPC" panose="02020603050405020304" pitchFamily="18" charset="-34"/>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fld id="{820CFCBA-A761-4DC5-9884-E424C35298A4}" type="slidenum">
              <a:rPr lang="en-US" smtClean="0"/>
              <a:pPr/>
              <a:t>11</a:t>
            </a:fld>
            <a:endParaRPr lang="en-US"/>
          </a:p>
        </p:txBody>
      </p:sp>
      <p:sp>
        <p:nvSpPr>
          <p:cNvPr id="12" name="TextBox 11"/>
          <p:cNvSpPr txBox="1"/>
          <p:nvPr/>
        </p:nvSpPr>
        <p:spPr>
          <a:xfrm>
            <a:off x="2737366" y="6516052"/>
            <a:ext cx="3916457" cy="307777"/>
          </a:xfrm>
          <a:prstGeom prst="rect">
            <a:avLst/>
          </a:prstGeom>
          <a:noFill/>
        </p:spPr>
        <p:txBody>
          <a:bodyPr wrap="none" rtlCol="0">
            <a:spAutoFit/>
          </a:bodyPr>
          <a:lstStyle/>
          <a:p>
            <a:pPr algn="ctr"/>
            <a:r>
              <a:rPr lang="en-US" sz="1400" b="1" dirty="0" smtClean="0">
                <a:solidFill>
                  <a:srgbClr val="FF0000"/>
                </a:solidFill>
                <a:latin typeface="AngsanaUPC" panose="02020603050405020304" pitchFamily="18" charset="-34"/>
                <a:cs typeface="AngsanaUPC" panose="02020603050405020304" pitchFamily="18" charset="-34"/>
              </a:rPr>
              <a:t>4th Oil and Gas Security Network Forum, 7-8 March 2018, Tokyo, Japan </a:t>
            </a:r>
            <a:endParaRPr lang="en-US" sz="1400" b="1" dirty="0">
              <a:solidFill>
                <a:srgbClr val="FF0000"/>
              </a:solidFill>
              <a:latin typeface="AngsanaUPC" panose="02020603050405020304" pitchFamily="18" charset="-34"/>
              <a:cs typeface="AngsanaUPC" panose="02020603050405020304" pitchFamily="18" charset="-34"/>
            </a:endParaRPr>
          </a:p>
        </p:txBody>
      </p:sp>
    </p:spTree>
    <p:extLst>
      <p:ext uri="{BB962C8B-B14F-4D97-AF65-F5344CB8AC3E}">
        <p14:creationId xmlns:p14="http://schemas.microsoft.com/office/powerpoint/2010/main" val="39244572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South Australian blackout</a:t>
            </a:r>
          </a:p>
        </p:txBody>
      </p:sp>
      <p:sp>
        <p:nvSpPr>
          <p:cNvPr id="3" name="Content Placeholder 2"/>
          <p:cNvSpPr>
            <a:spLocks noGrp="1"/>
          </p:cNvSpPr>
          <p:nvPr>
            <p:ph idx="1"/>
          </p:nvPr>
        </p:nvSpPr>
        <p:spPr>
          <a:xfrm>
            <a:off x="457200" y="1302877"/>
            <a:ext cx="8229600" cy="4525963"/>
          </a:xfrm>
        </p:spPr>
        <p:txBody>
          <a:bodyPr/>
          <a:lstStyle/>
          <a:p>
            <a:r>
              <a:rPr lang="en-AU" sz="2800" dirty="0"/>
              <a:t>Entire state of SA in darkness for 3 hours</a:t>
            </a:r>
          </a:p>
          <a:p>
            <a:r>
              <a:rPr lang="en-AU" sz="2800" dirty="0" smtClean="0"/>
              <a:t>AEMO Report:  severe weather, infrastructure damage, voltage drop and wind generation disconnected, main interconnector overloaded and closed to prevent damage</a:t>
            </a:r>
          </a:p>
          <a:p>
            <a:endParaRPr lang="en-AU" dirty="0"/>
          </a:p>
        </p:txBody>
      </p:sp>
      <p:sp>
        <p:nvSpPr>
          <p:cNvPr id="4" name="Slide Number Placeholder 3"/>
          <p:cNvSpPr>
            <a:spLocks noGrp="1"/>
          </p:cNvSpPr>
          <p:nvPr>
            <p:ph type="sldNum" sz="quarter" idx="12"/>
          </p:nvPr>
        </p:nvSpPr>
        <p:spPr/>
        <p:txBody>
          <a:bodyPr/>
          <a:lstStyle/>
          <a:p>
            <a:fld id="{820CFCBA-A761-4DC5-9884-E424C35298A4}" type="slidenum">
              <a:rPr lang="en-US" smtClean="0"/>
              <a:pPr/>
              <a:t>12</a:t>
            </a:fld>
            <a:endParaRPr lang="en-US"/>
          </a:p>
        </p:txBody>
      </p:sp>
      <p:pic>
        <p:nvPicPr>
          <p:cNvPr id="5" name="Picture 4"/>
          <p:cNvPicPr>
            <a:picLocks noChangeAspect="1"/>
          </p:cNvPicPr>
          <p:nvPr/>
        </p:nvPicPr>
        <p:blipFill>
          <a:blip r:embed="rId3"/>
          <a:stretch>
            <a:fillRect/>
          </a:stretch>
        </p:blipFill>
        <p:spPr>
          <a:xfrm>
            <a:off x="457201" y="3700786"/>
            <a:ext cx="3178696" cy="2655564"/>
          </a:xfrm>
          <a:prstGeom prst="rect">
            <a:avLst/>
          </a:prstGeom>
        </p:spPr>
      </p:pic>
      <p:pic>
        <p:nvPicPr>
          <p:cNvPr id="6" name="Picture 5"/>
          <p:cNvPicPr>
            <a:picLocks noChangeAspect="1"/>
          </p:cNvPicPr>
          <p:nvPr/>
        </p:nvPicPr>
        <p:blipFill>
          <a:blip r:embed="rId4"/>
          <a:stretch>
            <a:fillRect/>
          </a:stretch>
        </p:blipFill>
        <p:spPr>
          <a:xfrm>
            <a:off x="4427984" y="3861048"/>
            <a:ext cx="3414123" cy="2327585"/>
          </a:xfrm>
          <a:prstGeom prst="rect">
            <a:avLst/>
          </a:prstGeom>
        </p:spPr>
      </p:pic>
    </p:spTree>
    <p:extLst>
      <p:ext uri="{BB962C8B-B14F-4D97-AF65-F5344CB8AC3E}">
        <p14:creationId xmlns:p14="http://schemas.microsoft.com/office/powerpoint/2010/main" val="26908969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Australia</a:t>
            </a:r>
            <a:endParaRPr lang="en-US" dirty="0"/>
          </a:p>
        </p:txBody>
      </p:sp>
      <p:sp>
        <p:nvSpPr>
          <p:cNvPr id="13" name="TextBox 12"/>
          <p:cNvSpPr txBox="1"/>
          <p:nvPr/>
        </p:nvSpPr>
        <p:spPr>
          <a:xfrm>
            <a:off x="475928" y="858258"/>
            <a:ext cx="8056512" cy="4247317"/>
          </a:xfrm>
          <a:prstGeom prst="rect">
            <a:avLst/>
          </a:prstGeom>
          <a:noFill/>
        </p:spPr>
        <p:txBody>
          <a:bodyPr wrap="square" rtlCol="0">
            <a:spAutoFit/>
          </a:bodyPr>
          <a:lstStyle/>
          <a:p>
            <a:pPr algn="ctr"/>
            <a:r>
              <a:rPr lang="en-US" b="1" dirty="0" smtClean="0"/>
              <a:t>Australia is advocating for a greater focus by the IEA in our region</a:t>
            </a:r>
          </a:p>
          <a:p>
            <a:r>
              <a:rPr lang="en-AU" dirty="0"/>
              <a:t>Asia is driving global oil consumption growth, but IEA membership is limited to the two ends of the regional supply chain.</a:t>
            </a:r>
          </a:p>
          <a:p>
            <a:pPr algn="ctr"/>
            <a:endParaRPr lang="en-US" b="1" dirty="0"/>
          </a:p>
          <a:p>
            <a:endParaRPr lang="en-GB" dirty="0"/>
          </a:p>
          <a:p>
            <a:pPr marL="742950" lvl="1" indent="-285750">
              <a:buFont typeface="Arial" panose="020B0604020202020204" pitchFamily="34" charset="0"/>
              <a:buChar char="•"/>
            </a:pPr>
            <a:endParaRPr lang="en-AU" dirty="0" smtClean="0"/>
          </a:p>
          <a:p>
            <a:pPr marL="285750" indent="-285750">
              <a:buFont typeface="Arial" panose="020B0604020202020204" pitchFamily="34" charset="0"/>
              <a:buChar char="•"/>
            </a:pPr>
            <a:endParaRPr lang="en-AU" dirty="0"/>
          </a:p>
          <a:p>
            <a:pPr marL="742950" lvl="1" indent="-285750">
              <a:buFont typeface="Courier New" panose="02070309020205020404" pitchFamily="49" charset="0"/>
              <a:buChar char="o"/>
            </a:pPr>
            <a:endParaRPr lang="en-AU" dirty="0"/>
          </a:p>
          <a:p>
            <a:pPr lvl="1"/>
            <a:endParaRPr lang="en-AU" dirty="0"/>
          </a:p>
          <a:p>
            <a:pPr marL="742950" lvl="1" indent="-285750">
              <a:buFont typeface="Courier New" panose="02070309020205020404" pitchFamily="49" charset="0"/>
              <a:buChar char="o"/>
            </a:pPr>
            <a:endParaRPr lang="en-AU" dirty="0"/>
          </a:p>
          <a:p>
            <a:pPr marL="641350" indent="-285750" algn="just">
              <a:buFont typeface="Courier New" panose="02070309020205020404" pitchFamily="49" charset="0"/>
              <a:buChar char="o"/>
            </a:pPr>
            <a:endParaRPr lang="en-US" dirty="0" smtClean="0"/>
          </a:p>
          <a:p>
            <a:pPr marL="1074738" indent="-1074738"/>
            <a:endParaRPr lang="en-US" dirty="0"/>
          </a:p>
          <a:p>
            <a:pPr marL="1074738" indent="-1074738"/>
            <a:endParaRPr lang="en-US" dirty="0" smtClean="0"/>
          </a:p>
          <a:p>
            <a:endParaRPr lang="en-US" dirty="0"/>
          </a:p>
          <a:p>
            <a:endParaRPr lang="en-US" dirty="0"/>
          </a:p>
        </p:txBody>
      </p:sp>
      <p:sp>
        <p:nvSpPr>
          <p:cNvPr id="8" name="TextBox 7"/>
          <p:cNvSpPr txBox="1"/>
          <p:nvPr/>
        </p:nvSpPr>
        <p:spPr>
          <a:xfrm>
            <a:off x="2852552" y="297634"/>
            <a:ext cx="3510897" cy="584775"/>
          </a:xfrm>
          <a:prstGeom prst="rect">
            <a:avLst/>
          </a:prstGeom>
          <a:noFill/>
        </p:spPr>
        <p:txBody>
          <a:bodyPr wrap="none" rtlCol="0">
            <a:spAutoFit/>
          </a:bodyPr>
          <a:lstStyle/>
          <a:p>
            <a:pPr algn="ctr"/>
            <a:r>
              <a:rPr lang="en-US" sz="3200" b="1" dirty="0" smtClean="0">
                <a:solidFill>
                  <a:schemeClr val="accent1">
                    <a:lumMod val="50000"/>
                  </a:schemeClr>
                </a:solidFill>
                <a:latin typeface="AngsanaUPC" panose="02020603050405020304" pitchFamily="18" charset="-34"/>
                <a:cs typeface="AngsanaUPC" panose="02020603050405020304" pitchFamily="18" charset="-34"/>
              </a:rPr>
              <a:t>Oil and Gas Security Policy </a:t>
            </a:r>
            <a:endParaRPr lang="en-US" sz="3200" b="1" dirty="0">
              <a:solidFill>
                <a:schemeClr val="accent1">
                  <a:lumMod val="50000"/>
                </a:schemeClr>
              </a:solidFill>
              <a:latin typeface="AngsanaUPC" panose="02020603050405020304" pitchFamily="18" charset="-34"/>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fld id="{820CFCBA-A761-4DC5-9884-E424C35298A4}" type="slidenum">
              <a:rPr lang="en-US" smtClean="0"/>
              <a:pPr/>
              <a:t>13</a:t>
            </a:fld>
            <a:endParaRPr lang="en-US"/>
          </a:p>
        </p:txBody>
      </p:sp>
      <p:sp>
        <p:nvSpPr>
          <p:cNvPr id="12" name="TextBox 11"/>
          <p:cNvSpPr txBox="1"/>
          <p:nvPr/>
        </p:nvSpPr>
        <p:spPr>
          <a:xfrm>
            <a:off x="2737366" y="6516052"/>
            <a:ext cx="3916457" cy="307777"/>
          </a:xfrm>
          <a:prstGeom prst="rect">
            <a:avLst/>
          </a:prstGeom>
          <a:noFill/>
        </p:spPr>
        <p:txBody>
          <a:bodyPr wrap="none" rtlCol="0">
            <a:spAutoFit/>
          </a:bodyPr>
          <a:lstStyle/>
          <a:p>
            <a:pPr algn="ctr"/>
            <a:r>
              <a:rPr lang="en-US" sz="1400" b="1" dirty="0" smtClean="0">
                <a:solidFill>
                  <a:srgbClr val="FF0000"/>
                </a:solidFill>
                <a:latin typeface="AngsanaUPC" panose="02020603050405020304" pitchFamily="18" charset="-34"/>
                <a:cs typeface="AngsanaUPC" panose="02020603050405020304" pitchFamily="18" charset="-34"/>
              </a:rPr>
              <a:t>4th Oil and Gas Security Network Forum, 7-8 March 2018, Tokyo, Japan </a:t>
            </a:r>
            <a:endParaRPr lang="en-US" sz="1400" b="1" dirty="0">
              <a:solidFill>
                <a:srgbClr val="FF0000"/>
              </a:solidFill>
              <a:latin typeface="AngsanaUPC" panose="02020603050405020304" pitchFamily="18" charset="-34"/>
              <a:cs typeface="AngsanaUPC" panose="02020603050405020304" pitchFamily="18" charset="-34"/>
            </a:endParaRPr>
          </a:p>
        </p:txBody>
      </p:sp>
      <p:pic>
        <p:nvPicPr>
          <p:cNvPr id="14" name="Picture 13" descr="cid:image004.png@01D3B071.15F299D0"/>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1187624" y="1920240"/>
            <a:ext cx="7200800" cy="4167972"/>
          </a:xfrm>
          <a:prstGeom prst="rect">
            <a:avLst/>
          </a:prstGeom>
          <a:noFill/>
          <a:ln>
            <a:noFill/>
          </a:ln>
        </p:spPr>
      </p:pic>
    </p:spTree>
    <p:extLst>
      <p:ext uri="{BB962C8B-B14F-4D97-AF65-F5344CB8AC3E}">
        <p14:creationId xmlns:p14="http://schemas.microsoft.com/office/powerpoint/2010/main" val="42610392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Australia</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p:cNvSpPr txBox="1"/>
          <p:nvPr/>
        </p:nvSpPr>
        <p:spPr>
          <a:xfrm>
            <a:off x="382216" y="1268761"/>
            <a:ext cx="8078216" cy="8032968"/>
          </a:xfrm>
          <a:prstGeom prst="rect">
            <a:avLst/>
          </a:prstGeom>
          <a:noFill/>
        </p:spPr>
        <p:txBody>
          <a:bodyPr wrap="square" rtlCol="0">
            <a:spAutoFit/>
          </a:bodyPr>
          <a:lstStyle/>
          <a:p>
            <a:pPr marL="458788" lvl="1" indent="-285750" algn="just">
              <a:buFont typeface="Arial" panose="020B0604020202020204" pitchFamily="34" charset="0"/>
              <a:buChar char="•"/>
              <a:tabLst>
                <a:tab pos="896938" algn="l"/>
              </a:tabLst>
              <a:defRPr/>
            </a:pPr>
            <a:r>
              <a:rPr lang="en-GB" sz="2400" dirty="0" smtClean="0">
                <a:solidFill>
                  <a:prstClr val="black"/>
                </a:solidFill>
              </a:rPr>
              <a:t>Gas </a:t>
            </a:r>
            <a:r>
              <a:rPr lang="en-GB" sz="2400" dirty="0">
                <a:solidFill>
                  <a:prstClr val="black"/>
                </a:solidFill>
              </a:rPr>
              <a:t>Supply Security Framework</a:t>
            </a:r>
          </a:p>
          <a:p>
            <a:pPr marL="915988" lvl="2" indent="-285750" algn="just">
              <a:buFont typeface="Arial" panose="020B0604020202020204" pitchFamily="34" charset="0"/>
              <a:buChar char="•"/>
              <a:tabLst>
                <a:tab pos="896938" algn="l"/>
              </a:tabLst>
              <a:defRPr/>
            </a:pPr>
            <a:r>
              <a:rPr lang="en-GB" sz="2400" dirty="0" smtClean="0">
                <a:solidFill>
                  <a:prstClr val="black"/>
                </a:solidFill>
              </a:rPr>
              <a:t>Australian Domestic Gas Security Mechanism</a:t>
            </a:r>
          </a:p>
          <a:p>
            <a:pPr marL="915988" lvl="2" indent="-285750" algn="just">
              <a:buFont typeface="Arial" panose="020B0604020202020204" pitchFamily="34" charset="0"/>
              <a:buChar char="•"/>
              <a:tabLst>
                <a:tab pos="896938" algn="l"/>
              </a:tabLst>
              <a:defRPr/>
            </a:pPr>
            <a:r>
              <a:rPr lang="en-GB" sz="2400" dirty="0" smtClean="0">
                <a:solidFill>
                  <a:prstClr val="black"/>
                </a:solidFill>
              </a:rPr>
              <a:t>COAG </a:t>
            </a:r>
            <a:r>
              <a:rPr lang="en-GB" sz="2400" dirty="0">
                <a:solidFill>
                  <a:prstClr val="black"/>
                </a:solidFill>
              </a:rPr>
              <a:t>Energy Council </a:t>
            </a:r>
            <a:r>
              <a:rPr lang="en-GB" sz="2400" dirty="0" smtClean="0">
                <a:solidFill>
                  <a:prstClr val="black"/>
                </a:solidFill>
              </a:rPr>
              <a:t>reforms</a:t>
            </a:r>
            <a:endParaRPr lang="en-GB" sz="2400" dirty="0">
              <a:solidFill>
                <a:prstClr val="black"/>
              </a:solidFill>
            </a:endParaRPr>
          </a:p>
          <a:p>
            <a:pPr marL="458788" lvl="1" indent="-285750" algn="just">
              <a:buFont typeface="Arial" panose="020B0604020202020204" pitchFamily="34" charset="0"/>
              <a:buChar char="•"/>
              <a:tabLst>
                <a:tab pos="896938" algn="l"/>
              </a:tabLst>
              <a:defRPr/>
            </a:pPr>
            <a:r>
              <a:rPr lang="en-US" sz="2400" dirty="0" smtClean="0">
                <a:solidFill>
                  <a:prstClr val="black"/>
                </a:solidFill>
              </a:rPr>
              <a:t>Indicators to gauge security of supply:</a:t>
            </a:r>
            <a:endParaRPr lang="en-US" sz="2400" dirty="0">
              <a:solidFill>
                <a:prstClr val="black"/>
              </a:solidFill>
            </a:endParaRPr>
          </a:p>
          <a:p>
            <a:pPr marL="915988" lvl="2" indent="-285750" algn="just">
              <a:buFont typeface="Arial" panose="020B0604020202020204" pitchFamily="34" charset="0"/>
              <a:buChar char="•"/>
              <a:tabLst>
                <a:tab pos="896938" algn="l"/>
              </a:tabLst>
              <a:defRPr/>
            </a:pPr>
            <a:r>
              <a:rPr lang="en-US" sz="2400" dirty="0">
                <a:solidFill>
                  <a:prstClr val="black"/>
                </a:solidFill>
              </a:rPr>
              <a:t>Demand/supply (including peak usage and gas powered generation)</a:t>
            </a:r>
          </a:p>
          <a:p>
            <a:pPr marL="915988" lvl="2" indent="-285750" algn="just">
              <a:buFont typeface="Arial" panose="020B0604020202020204" pitchFamily="34" charset="0"/>
              <a:buChar char="•"/>
              <a:tabLst>
                <a:tab pos="896938" algn="l"/>
              </a:tabLst>
              <a:defRPr/>
            </a:pPr>
            <a:r>
              <a:rPr lang="en-US" sz="2400" dirty="0">
                <a:solidFill>
                  <a:prstClr val="black"/>
                </a:solidFill>
              </a:rPr>
              <a:t>Market notices</a:t>
            </a:r>
          </a:p>
          <a:p>
            <a:pPr marL="915988" lvl="2" indent="-285750" algn="just">
              <a:buFont typeface="Arial" panose="020B0604020202020204" pitchFamily="34" charset="0"/>
              <a:buChar char="•"/>
              <a:tabLst>
                <a:tab pos="896938" algn="l"/>
              </a:tabLst>
              <a:defRPr/>
            </a:pPr>
            <a:r>
              <a:rPr lang="en-US" sz="2400" dirty="0">
                <a:solidFill>
                  <a:prstClr val="black"/>
                </a:solidFill>
              </a:rPr>
              <a:t>Infrastructure capacity (pipelines, storage)</a:t>
            </a:r>
          </a:p>
          <a:p>
            <a:pPr marL="915988" lvl="2" indent="-285750" algn="just">
              <a:buFont typeface="Arial" panose="020B0604020202020204" pitchFamily="34" charset="0"/>
              <a:buChar char="•"/>
              <a:tabLst>
                <a:tab pos="896938" algn="l"/>
              </a:tabLst>
              <a:defRPr/>
            </a:pPr>
            <a:r>
              <a:rPr lang="en-US" sz="2400" dirty="0" smtClean="0">
                <a:solidFill>
                  <a:prstClr val="black"/>
                </a:solidFill>
              </a:rPr>
              <a:t>Prices</a:t>
            </a:r>
          </a:p>
          <a:p>
            <a:pPr marL="915988" lvl="2" indent="-285750" algn="just">
              <a:buFont typeface="Arial" panose="020B0604020202020204" pitchFamily="34" charset="0"/>
              <a:buChar char="•"/>
              <a:tabLst>
                <a:tab pos="896938" algn="l"/>
              </a:tabLst>
              <a:defRPr/>
            </a:pPr>
            <a:r>
              <a:rPr lang="en-US" sz="2400" dirty="0" smtClean="0">
                <a:solidFill>
                  <a:prstClr val="black"/>
                </a:solidFill>
              </a:rPr>
              <a:t>AEMO’s Gas Statement of Opportunities</a:t>
            </a:r>
          </a:p>
          <a:p>
            <a:pPr marL="915988" lvl="2" indent="-285750" algn="just">
              <a:buFont typeface="Arial" panose="020B0604020202020204" pitchFamily="34" charset="0"/>
              <a:buChar char="•"/>
              <a:tabLst>
                <a:tab pos="896938" algn="l"/>
              </a:tabLst>
              <a:defRPr/>
            </a:pPr>
            <a:r>
              <a:rPr lang="en-US" sz="2400" dirty="0" smtClean="0">
                <a:solidFill>
                  <a:prstClr val="black"/>
                </a:solidFill>
              </a:rPr>
              <a:t>ACCC Gas Inquiry 2017-2020</a:t>
            </a:r>
          </a:p>
          <a:p>
            <a:pPr marL="915988" lvl="2" indent="-285750" algn="just">
              <a:tabLst>
                <a:tab pos="896938" algn="l"/>
              </a:tabLst>
              <a:defRPr/>
            </a:pPr>
            <a:endParaRPr lang="en-GB" dirty="0">
              <a:solidFill>
                <a:prstClr val="black"/>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Calibri"/>
            </a:endParaRPr>
          </a:p>
          <a:p>
            <a:pPr marL="1087438" marR="0" lvl="3" indent="0" algn="just" defTabSz="914400" rtl="0" eaLnBrk="1" fontAlgn="auto" latinLnBrk="0" hangingPunct="1">
              <a:lnSpc>
                <a:spcPct val="100000"/>
              </a:lnSpc>
              <a:spcBef>
                <a:spcPts val="0"/>
              </a:spcBef>
              <a:spcAft>
                <a:spcPts val="0"/>
              </a:spcAft>
              <a:buClrTx/>
              <a:buSzTx/>
              <a:buFontTx/>
              <a:buNone/>
              <a:tabLst>
                <a:tab pos="896938" algn="l"/>
              </a:tabLst>
              <a:defRPr/>
            </a:pPr>
            <a:endParaRPr kumimoji="0" lang="en-GB" sz="1800" b="0" i="0" u="none" strike="noStrike" kern="1200" cap="none" spc="0" normalizeH="0" baseline="0" noProof="0" dirty="0" smtClean="0">
              <a:ln>
                <a:noFill/>
              </a:ln>
              <a:solidFill>
                <a:prstClr val="black"/>
              </a:solidFill>
              <a:effectLst/>
              <a:uLnTx/>
              <a:uFillTx/>
              <a:latin typeface="Calibri"/>
              <a:ea typeface="+mn-ea"/>
              <a:cs typeface="+mn-cs"/>
            </a:endParaRPr>
          </a:p>
          <a:p>
            <a:pPr marL="896938" marR="0" lvl="2" indent="-2667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tab pos="896938" algn="l"/>
              </a:tabLst>
              <a:defRPr/>
            </a:pPr>
            <a:endParaRPr kumimoji="0" lang="en-GB" sz="1800" b="0" i="0" u="none" strike="noStrike" kern="1200" cap="none" spc="0" normalizeH="0" baseline="0" noProof="0" dirty="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smtClean="0">
              <a:ln>
                <a:noFill/>
              </a:ln>
              <a:solidFill>
                <a:prstClr val="black"/>
              </a:solidFill>
              <a:effectLst/>
              <a:uLnTx/>
              <a:uFillTx/>
              <a:latin typeface="Calibri"/>
              <a:ea typeface="+mn-ea"/>
              <a:cs typeface="+mn-cs"/>
            </a:endParaRPr>
          </a:p>
          <a:p>
            <a:pPr marL="641350" marR="0" lvl="0" indent="-28575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en-US" sz="1800" b="0" i="0" u="none" strike="noStrike" kern="1200" cap="none" spc="0" normalizeH="0" baseline="0" noProof="0" dirty="0" smtClean="0">
              <a:ln>
                <a:noFill/>
              </a:ln>
              <a:solidFill>
                <a:prstClr val="black"/>
              </a:solidFill>
              <a:effectLst/>
              <a:uLnTx/>
              <a:uFillTx/>
              <a:latin typeface="Calibri"/>
              <a:ea typeface="+mn-ea"/>
              <a:cs typeface="+mn-cs"/>
            </a:endParaRPr>
          </a:p>
          <a:p>
            <a:pPr marL="1074738" marR="0" lvl="0" indent="-1074738"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1074738" marR="0" lvl="0" indent="-1074738"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p:cNvSpPr txBox="1"/>
          <p:nvPr/>
        </p:nvSpPr>
        <p:spPr>
          <a:xfrm>
            <a:off x="2945532" y="297634"/>
            <a:ext cx="3324949"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rPr>
              <a:t>Gas Supply Security Policy</a:t>
            </a:r>
            <a:endParaRPr kumimoji="0" lang="en-US" sz="3200" b="1" i="0" u="none" strike="noStrike" kern="1200" cap="none" spc="0" normalizeH="0" baseline="0" noProof="0" dirty="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0CFCBA-A761-4DC5-9884-E424C35298A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2" name="TextBox 11"/>
          <p:cNvSpPr txBox="1"/>
          <p:nvPr/>
        </p:nvSpPr>
        <p:spPr>
          <a:xfrm>
            <a:off x="2737366" y="6516052"/>
            <a:ext cx="3916457"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FF0000"/>
                </a:solidFill>
                <a:effectLst/>
                <a:uLnTx/>
                <a:uFillTx/>
                <a:latin typeface="AngsanaUPC" panose="02020603050405020304" pitchFamily="18" charset="-34"/>
                <a:ea typeface="+mn-ea"/>
                <a:cs typeface="AngsanaUPC" panose="02020603050405020304" pitchFamily="18" charset="-34"/>
              </a:rPr>
              <a:t>4th Oil and Gas Security Network Forum, 7-8 March 2018, Tokyo, Japan </a:t>
            </a:r>
            <a:endParaRPr kumimoji="0" lang="en-US" sz="1400" b="1" i="0" u="none" strike="noStrike" kern="1200" cap="none" spc="0" normalizeH="0" baseline="0" noProof="0" dirty="0">
              <a:ln>
                <a:noFill/>
              </a:ln>
              <a:solidFill>
                <a:srgbClr val="FF0000"/>
              </a:solidFill>
              <a:effectLst/>
              <a:uLnTx/>
              <a:uFillTx/>
              <a:latin typeface="AngsanaUPC" panose="02020603050405020304" pitchFamily="18" charset="-34"/>
              <a:ea typeface="+mn-ea"/>
              <a:cs typeface="AngsanaUPC" panose="02020603050405020304" pitchFamily="18" charset="-34"/>
            </a:endParaRPr>
          </a:p>
        </p:txBody>
      </p:sp>
    </p:spTree>
    <p:extLst>
      <p:ext uri="{BB962C8B-B14F-4D97-AF65-F5344CB8AC3E}">
        <p14:creationId xmlns:p14="http://schemas.microsoft.com/office/powerpoint/2010/main" val="36442362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a:ea typeface="+mn-ea"/>
                <a:cs typeface="+mn-cs"/>
              </a:rPr>
              <a:t>Australia </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p:cNvSpPr txBox="1"/>
          <p:nvPr/>
        </p:nvSpPr>
        <p:spPr>
          <a:xfrm>
            <a:off x="683568" y="1052736"/>
            <a:ext cx="7848872" cy="4893647"/>
          </a:xfrm>
          <a:prstGeom prst="rect">
            <a:avLst/>
          </a:prstGeom>
          <a:noFill/>
        </p:spPr>
        <p:txBody>
          <a:bodyPr wrap="square" rtlCol="0">
            <a:spAutoFit/>
          </a:bodyPr>
          <a:lstStyle/>
          <a:p>
            <a:pPr marL="515938" lvl="1" indent="-342900">
              <a:buFont typeface="Arial" panose="020B0604020202020204" pitchFamily="34" charset="0"/>
              <a:buChar char="•"/>
              <a:tabLst>
                <a:tab pos="896938" algn="l"/>
              </a:tabLst>
              <a:defRPr/>
            </a:pPr>
            <a:r>
              <a:rPr lang="en-GB" sz="2400" dirty="0" smtClean="0">
                <a:solidFill>
                  <a:prstClr val="black"/>
                </a:solidFill>
                <a:latin typeface="Calibri"/>
              </a:rPr>
              <a:t>The only existing bilateral or regional agreement relating to oil and gas supply security is the Timor-Leste and Australia Joint Petroleum Development Area.</a:t>
            </a:r>
          </a:p>
          <a:p>
            <a:pPr marL="173038" lvl="1">
              <a:tabLst>
                <a:tab pos="896938" algn="l"/>
              </a:tabLst>
              <a:defRPr/>
            </a:pPr>
            <a:endParaRPr lang="en-GB" sz="2400" dirty="0" smtClean="0">
              <a:solidFill>
                <a:prstClr val="black"/>
              </a:solidFill>
              <a:latin typeface="Calibri"/>
            </a:endParaRPr>
          </a:p>
          <a:p>
            <a:pPr marL="515938" lvl="1" indent="-342900">
              <a:buFont typeface="Arial" panose="020B0604020202020204" pitchFamily="34" charset="0"/>
              <a:buChar char="•"/>
              <a:tabLst>
                <a:tab pos="896938" algn="l"/>
              </a:tabLst>
              <a:defRPr/>
            </a:pPr>
            <a:r>
              <a:rPr lang="en-GB" sz="2400" dirty="0" smtClean="0">
                <a:solidFill>
                  <a:prstClr val="black"/>
                </a:solidFill>
                <a:latin typeface="Calibri"/>
              </a:rPr>
              <a:t>Australia and Timor-Leste work together in this area to facilitate the development of shared petroleum resources.</a:t>
            </a:r>
          </a:p>
          <a:p>
            <a:pPr marL="630238" marR="0" lvl="2" algn="just" defTabSz="914400" rtl="0" eaLnBrk="1" fontAlgn="auto" latinLnBrk="0" hangingPunct="1">
              <a:lnSpc>
                <a:spcPct val="100000"/>
              </a:lnSpc>
              <a:spcBef>
                <a:spcPts val="0"/>
              </a:spcBef>
              <a:spcAft>
                <a:spcPts val="0"/>
              </a:spcAft>
              <a:buClrTx/>
              <a:buSzTx/>
              <a:tabLst>
                <a:tab pos="896938" algn="l"/>
              </a:tabLst>
              <a:defRPr/>
            </a:pPr>
            <a:endParaRPr kumimoji="0" lang="en-GB" sz="1800" b="0" i="0" u="none" strike="noStrike" kern="1200" cap="none" spc="0" normalizeH="0" baseline="0" noProof="0" dirty="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smtClean="0">
              <a:ln>
                <a:noFill/>
              </a:ln>
              <a:solidFill>
                <a:prstClr val="black"/>
              </a:solidFill>
              <a:effectLst/>
              <a:uLnTx/>
              <a:uFillTx/>
              <a:latin typeface="Calibri"/>
              <a:ea typeface="+mn-ea"/>
              <a:cs typeface="+mn-cs"/>
            </a:endParaRPr>
          </a:p>
          <a:p>
            <a:pPr marL="641350" marR="0" lvl="0" indent="-28575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en-US" sz="1800" b="0" i="0" u="none" strike="noStrike" kern="1200" cap="none" spc="0" normalizeH="0" baseline="0" noProof="0" dirty="0" smtClean="0">
              <a:ln>
                <a:noFill/>
              </a:ln>
              <a:solidFill>
                <a:prstClr val="black"/>
              </a:solidFill>
              <a:effectLst/>
              <a:uLnTx/>
              <a:uFillTx/>
              <a:latin typeface="Calibri"/>
              <a:ea typeface="+mn-ea"/>
              <a:cs typeface="+mn-cs"/>
            </a:endParaRPr>
          </a:p>
          <a:p>
            <a:pPr marL="1074738" marR="0" lvl="0" indent="-1074738"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1074738" marR="0" lvl="0" indent="-1074738"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smtClean="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p:cNvSpPr txBox="1"/>
          <p:nvPr/>
        </p:nvSpPr>
        <p:spPr>
          <a:xfrm>
            <a:off x="2598479" y="297634"/>
            <a:ext cx="4019049"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rPr>
              <a:t>Bilateral/Regional</a:t>
            </a:r>
            <a:r>
              <a:rPr kumimoji="0" lang="en-US" sz="3200" b="1" i="0" u="none" strike="noStrike" kern="1200" cap="none" spc="0" normalizeH="0" noProof="0" dirty="0" smtClean="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rPr>
              <a:t> Agreements </a:t>
            </a:r>
            <a:r>
              <a:rPr kumimoji="0" lang="en-US" sz="3200" b="1" i="0" u="none" strike="noStrike" kern="1200" cap="none" spc="0" normalizeH="0" baseline="0" noProof="0" dirty="0" smtClean="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rPr>
              <a:t> </a:t>
            </a:r>
            <a:endParaRPr kumimoji="0" lang="en-US" sz="3200" b="1" i="0" u="none" strike="noStrike" kern="1200" cap="none" spc="0" normalizeH="0" baseline="0" noProof="0" dirty="0">
              <a:ln>
                <a:noFill/>
              </a:ln>
              <a:solidFill>
                <a:srgbClr val="4F81BD">
                  <a:lumMod val="50000"/>
                </a:srgbClr>
              </a:solidFill>
              <a:effectLst/>
              <a:uLnTx/>
              <a:uFillTx/>
              <a:latin typeface="AngsanaUPC" panose="02020603050405020304" pitchFamily="18" charset="-34"/>
              <a:ea typeface="+mn-ea"/>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0CFCBA-A761-4DC5-9884-E424C35298A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2" name="TextBox 11"/>
          <p:cNvSpPr txBox="1"/>
          <p:nvPr/>
        </p:nvSpPr>
        <p:spPr>
          <a:xfrm>
            <a:off x="2737366" y="6516052"/>
            <a:ext cx="3916457"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FF0000"/>
                </a:solidFill>
                <a:effectLst/>
                <a:uLnTx/>
                <a:uFillTx/>
                <a:latin typeface="AngsanaUPC" panose="02020603050405020304" pitchFamily="18" charset="-34"/>
                <a:ea typeface="+mn-ea"/>
                <a:cs typeface="AngsanaUPC" panose="02020603050405020304" pitchFamily="18" charset="-34"/>
              </a:rPr>
              <a:t>4th Oil and Gas Security Network Forum, 7-8 March 2018, Tokyo, Japan </a:t>
            </a:r>
            <a:endParaRPr kumimoji="0" lang="en-US" sz="1400" b="1" i="0" u="none" strike="noStrike" kern="1200" cap="none" spc="0" normalizeH="0" baseline="0" noProof="0" dirty="0">
              <a:ln>
                <a:noFill/>
              </a:ln>
              <a:solidFill>
                <a:srgbClr val="FF0000"/>
              </a:solidFill>
              <a:effectLst/>
              <a:uLnTx/>
              <a:uFillTx/>
              <a:latin typeface="AngsanaUPC" panose="02020603050405020304" pitchFamily="18" charset="-34"/>
              <a:ea typeface="+mn-ea"/>
              <a:cs typeface="AngsanaUPC" panose="02020603050405020304" pitchFamily="18" charset="-34"/>
            </a:endParaRPr>
          </a:p>
        </p:txBody>
      </p:sp>
    </p:spTree>
    <p:extLst>
      <p:ext uri="{BB962C8B-B14F-4D97-AF65-F5344CB8AC3E}">
        <p14:creationId xmlns:p14="http://schemas.microsoft.com/office/powerpoint/2010/main" val="26326678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467544" y="908720"/>
            <a:ext cx="828092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380312" y="138344"/>
            <a:ext cx="1368152" cy="6263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smtClean="0"/>
              <a:t>Name of the Economy</a:t>
            </a:r>
            <a:endParaRPr lang="en-US" dirty="0"/>
          </a:p>
        </p:txBody>
      </p:sp>
      <p:sp>
        <p:nvSpPr>
          <p:cNvPr id="13" name="TextBox 12"/>
          <p:cNvSpPr txBox="1"/>
          <p:nvPr/>
        </p:nvSpPr>
        <p:spPr>
          <a:xfrm>
            <a:off x="683568" y="1052736"/>
            <a:ext cx="7848872" cy="5724644"/>
          </a:xfrm>
          <a:prstGeom prst="rect">
            <a:avLst/>
          </a:prstGeom>
          <a:noFill/>
        </p:spPr>
        <p:txBody>
          <a:bodyPr wrap="square" rtlCol="0">
            <a:spAutoFit/>
          </a:bodyPr>
          <a:lstStyle/>
          <a:p>
            <a:r>
              <a:rPr lang="en-US" sz="2400" dirty="0" smtClean="0"/>
              <a:t>Opportunities exist for regional energy security development, as global energy dynamics are changing:</a:t>
            </a:r>
          </a:p>
          <a:p>
            <a:pPr marL="285750" indent="-285750">
              <a:buFont typeface="Arial" panose="020B0604020202020204" pitchFamily="34" charset="0"/>
              <a:buChar char="•"/>
            </a:pPr>
            <a:r>
              <a:rPr lang="en-US" sz="2400" dirty="0" smtClean="0"/>
              <a:t>US becoming the leader in oil and gas production</a:t>
            </a:r>
          </a:p>
          <a:p>
            <a:pPr marL="285750" indent="-285750">
              <a:buFont typeface="Arial" panose="020B0604020202020204" pitchFamily="34" charset="0"/>
              <a:buChar char="•"/>
            </a:pPr>
            <a:r>
              <a:rPr lang="en-US" sz="2400" dirty="0" smtClean="0"/>
              <a:t>Shale and LNG add flexibility and versatility to the energy sector</a:t>
            </a:r>
          </a:p>
          <a:p>
            <a:pPr marL="285750" indent="-285750">
              <a:buFont typeface="Arial" panose="020B0604020202020204" pitchFamily="34" charset="0"/>
              <a:buChar char="•"/>
            </a:pPr>
            <a:r>
              <a:rPr lang="en-US" sz="2400" dirty="0" smtClean="0"/>
              <a:t>The Future is electrifying – what does this mean for oil and gas?</a:t>
            </a:r>
          </a:p>
          <a:p>
            <a:pPr marL="285750" indent="-285750">
              <a:buFont typeface="Arial" panose="020B0604020202020204" pitchFamily="34" charset="0"/>
              <a:buChar char="•"/>
            </a:pPr>
            <a:r>
              <a:rPr lang="en-US" sz="2400" dirty="0" smtClean="0"/>
              <a:t>Affordable and sustainable energy is achievable but the energy transition space will be crucial for countries to navigate successfully.</a:t>
            </a:r>
          </a:p>
          <a:p>
            <a:endParaRPr lang="en-US" dirty="0" smtClean="0"/>
          </a:p>
          <a:p>
            <a:endParaRPr lang="en-US" dirty="0" smtClean="0"/>
          </a:p>
          <a:p>
            <a:endParaRPr lang="en-US" dirty="0"/>
          </a:p>
          <a:p>
            <a:pPr marL="630238" lvl="1" indent="-274638" algn="just">
              <a:buFont typeface="Courier New" panose="02070309020205020404" pitchFamily="49" charset="0"/>
              <a:buChar char="o"/>
            </a:pPr>
            <a:endParaRPr lang="en-US" dirty="0"/>
          </a:p>
          <a:p>
            <a:pPr marL="1074738" indent="-1074738"/>
            <a:endParaRPr lang="en-US" dirty="0" smtClean="0"/>
          </a:p>
          <a:p>
            <a:endParaRPr lang="en-US" dirty="0"/>
          </a:p>
          <a:p>
            <a:endParaRPr lang="en-US" dirty="0"/>
          </a:p>
        </p:txBody>
      </p:sp>
      <p:sp>
        <p:nvSpPr>
          <p:cNvPr id="8" name="TextBox 7"/>
          <p:cNvSpPr txBox="1"/>
          <p:nvPr/>
        </p:nvSpPr>
        <p:spPr>
          <a:xfrm>
            <a:off x="2551188" y="297634"/>
            <a:ext cx="4113627" cy="584775"/>
          </a:xfrm>
          <a:prstGeom prst="rect">
            <a:avLst/>
          </a:prstGeom>
          <a:noFill/>
        </p:spPr>
        <p:txBody>
          <a:bodyPr wrap="none" rtlCol="0">
            <a:spAutoFit/>
          </a:bodyPr>
          <a:lstStyle/>
          <a:p>
            <a:pPr algn="ctr"/>
            <a:r>
              <a:rPr lang="en-US" sz="3200" b="1" dirty="0" smtClean="0">
                <a:solidFill>
                  <a:schemeClr val="accent1">
                    <a:lumMod val="50000"/>
                  </a:schemeClr>
                </a:solidFill>
                <a:latin typeface="AngsanaUPC" panose="02020603050405020304" pitchFamily="18" charset="-34"/>
                <a:cs typeface="AngsanaUPC" panose="02020603050405020304" pitchFamily="18" charset="-34"/>
              </a:rPr>
              <a:t>Oil and Gas Security Policy Gaps </a:t>
            </a:r>
            <a:endParaRPr lang="en-US" sz="3200" b="1" dirty="0">
              <a:solidFill>
                <a:schemeClr val="accent1">
                  <a:lumMod val="50000"/>
                </a:schemeClr>
              </a:solidFill>
              <a:latin typeface="AngsanaUPC" panose="02020603050405020304" pitchFamily="18" charset="-34"/>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fld id="{820CFCBA-A761-4DC5-9884-E424C35298A4}" type="slidenum">
              <a:rPr lang="en-US" smtClean="0"/>
              <a:pPr/>
              <a:t>16</a:t>
            </a:fld>
            <a:endParaRPr lang="en-US"/>
          </a:p>
        </p:txBody>
      </p:sp>
      <p:sp>
        <p:nvSpPr>
          <p:cNvPr id="12" name="TextBox 11"/>
          <p:cNvSpPr txBox="1"/>
          <p:nvPr/>
        </p:nvSpPr>
        <p:spPr>
          <a:xfrm>
            <a:off x="2737366" y="6516052"/>
            <a:ext cx="3916457" cy="307777"/>
          </a:xfrm>
          <a:prstGeom prst="rect">
            <a:avLst/>
          </a:prstGeom>
          <a:noFill/>
        </p:spPr>
        <p:txBody>
          <a:bodyPr wrap="none" rtlCol="0">
            <a:spAutoFit/>
          </a:bodyPr>
          <a:lstStyle/>
          <a:p>
            <a:pPr algn="ctr"/>
            <a:r>
              <a:rPr lang="en-US" sz="1400" b="1" dirty="0" smtClean="0">
                <a:solidFill>
                  <a:srgbClr val="FF0000"/>
                </a:solidFill>
                <a:latin typeface="AngsanaUPC" panose="02020603050405020304" pitchFamily="18" charset="-34"/>
                <a:cs typeface="AngsanaUPC" panose="02020603050405020304" pitchFamily="18" charset="-34"/>
              </a:rPr>
              <a:t>4th Oil and Gas Security Network Forum, 7-8 March 2018, Tokyo, Japan </a:t>
            </a:r>
            <a:endParaRPr lang="en-US" sz="1400" b="1" dirty="0">
              <a:solidFill>
                <a:srgbClr val="FF0000"/>
              </a:solidFill>
              <a:latin typeface="AngsanaUPC" panose="02020603050405020304" pitchFamily="18" charset="-34"/>
              <a:cs typeface="AngsanaUPC" panose="02020603050405020304" pitchFamily="18" charset="-34"/>
            </a:endParaRPr>
          </a:p>
        </p:txBody>
      </p:sp>
    </p:spTree>
    <p:extLst>
      <p:ext uri="{BB962C8B-B14F-4D97-AF65-F5344CB8AC3E}">
        <p14:creationId xmlns:p14="http://schemas.microsoft.com/office/powerpoint/2010/main" val="15421130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a:off x="475928" y="6453336"/>
            <a:ext cx="828092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61997" y="2420888"/>
            <a:ext cx="8073280" cy="646331"/>
          </a:xfrm>
          <a:prstGeom prst="rect">
            <a:avLst/>
          </a:prstGeom>
          <a:noFill/>
        </p:spPr>
        <p:txBody>
          <a:bodyPr wrap="square" rtlCol="0">
            <a:spAutoFit/>
          </a:bodyPr>
          <a:lstStyle/>
          <a:p>
            <a:pPr marL="1074738" marR="0" lvl="0" indent="-1074738" algn="ctr" defTabSz="914400" rtl="0" eaLnBrk="1" fontAlgn="auto" latinLnBrk="0" hangingPunct="1">
              <a:lnSpc>
                <a:spcPct val="100000"/>
              </a:lnSpc>
              <a:spcBef>
                <a:spcPts val="0"/>
              </a:spcBef>
              <a:spcAft>
                <a:spcPts val="0"/>
              </a:spcAft>
              <a:buClrTx/>
              <a:buSzTx/>
              <a:buFontTx/>
              <a:buNone/>
              <a:tabLst/>
              <a:defRPr/>
            </a:pPr>
            <a:r>
              <a:rPr kumimoji="0" lang="ja-JP" altLang="en-US" sz="3600" b="1" i="0" u="none" strike="noStrike" kern="1200" cap="none" spc="0" normalizeH="0" baseline="0" noProof="0" dirty="0" smtClean="0">
                <a:ln>
                  <a:noFill/>
                </a:ln>
                <a:solidFill>
                  <a:srgbClr val="1F497D">
                    <a:lumMod val="75000"/>
                  </a:srgbClr>
                </a:solidFill>
                <a:effectLst/>
                <a:uLnTx/>
                <a:uFillTx/>
                <a:latin typeface="Calibri"/>
                <a:ea typeface="ＭＳ Ｐゴシック" panose="020B0600070205080204" pitchFamily="50" charset="-128"/>
                <a:cs typeface="+mn-cs"/>
              </a:rPr>
              <a:t>　　　</a:t>
            </a:r>
            <a:r>
              <a:rPr kumimoji="0" lang="en-US" sz="3600" b="1" i="0" u="none" strike="noStrike" kern="1200" cap="none" spc="0" normalizeH="0" baseline="0" noProof="0" dirty="0" smtClean="0">
                <a:ln>
                  <a:noFill/>
                </a:ln>
                <a:solidFill>
                  <a:srgbClr val="1F497D">
                    <a:lumMod val="75000"/>
                  </a:srgbClr>
                </a:solidFill>
                <a:effectLst/>
                <a:uLnTx/>
                <a:uFillTx/>
                <a:latin typeface="Calibri"/>
                <a:ea typeface="+mn-ea"/>
                <a:cs typeface="+mn-cs"/>
              </a:rPr>
              <a:t> </a:t>
            </a:r>
            <a:endParaRPr kumimoji="0" lang="en-US" sz="1800" b="0" i="0" u="none" strike="noStrike" kern="1200" cap="none" spc="0" normalizeH="0" baseline="0" noProof="0" dirty="0">
              <a:ln>
                <a:noFill/>
              </a:ln>
              <a:solidFill>
                <a:srgbClr val="1F497D">
                  <a:lumMod val="75000"/>
                </a:srgbClr>
              </a:solidFill>
              <a:effectLst/>
              <a:uLnTx/>
              <a:uFillTx/>
              <a:latin typeface="Calibri"/>
              <a:ea typeface="+mn-ea"/>
              <a:cs typeface="+mn-cs"/>
            </a:endParaRPr>
          </a:p>
        </p:txBody>
      </p:sp>
      <p:sp>
        <p:nvSpPr>
          <p:cNvPr id="9" name="TextBox 8"/>
          <p:cNvSpPr txBox="1"/>
          <p:nvPr/>
        </p:nvSpPr>
        <p:spPr>
          <a:xfrm>
            <a:off x="2737366" y="6516052"/>
            <a:ext cx="3916457"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srgbClr val="FF0000"/>
                </a:solidFill>
                <a:effectLst/>
                <a:uLnTx/>
                <a:uFillTx/>
                <a:latin typeface="AngsanaUPC" panose="02020603050405020304" pitchFamily="18" charset="-34"/>
                <a:ea typeface="+mn-ea"/>
                <a:cs typeface="AngsanaUPC" panose="02020603050405020304" pitchFamily="18" charset="-34"/>
              </a:rPr>
              <a:t>4th Oil and Gas Security Network Forum, 7-8 March 2018, Tokyo, Japan </a:t>
            </a:r>
            <a:endParaRPr kumimoji="0" lang="en-US" sz="1400" b="1" i="0" u="none" strike="noStrike" kern="1200" cap="none" spc="0" normalizeH="0" baseline="0" noProof="0" dirty="0">
              <a:ln>
                <a:noFill/>
              </a:ln>
              <a:solidFill>
                <a:srgbClr val="FF0000"/>
              </a:solidFill>
              <a:effectLst/>
              <a:uLnTx/>
              <a:uFillTx/>
              <a:latin typeface="AngsanaUPC" panose="02020603050405020304" pitchFamily="18" charset="-34"/>
              <a:ea typeface="+mn-ea"/>
              <a:cs typeface="AngsanaUPC" panose="02020603050405020304" pitchFamily="18" charset="-34"/>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0CFCBA-A761-4DC5-9884-E424C35298A4}"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Rectangle 2"/>
          <p:cNvSpPr/>
          <p:nvPr/>
        </p:nvSpPr>
        <p:spPr>
          <a:xfrm>
            <a:off x="1287258" y="2602968"/>
            <a:ext cx="6816673" cy="1754326"/>
          </a:xfrm>
          <a:prstGeom prst="rect">
            <a:avLst/>
          </a:prstGeom>
          <a:noFill/>
        </p:spPr>
        <p:txBody>
          <a:bodyPr wrap="none" lIns="91440" tIns="45720" rIns="91440" bIns="45720">
            <a:spAutoFit/>
          </a:bodyPr>
          <a:lstStyle/>
          <a:p>
            <a:pPr algn="ctr"/>
            <a:r>
              <a:rPr lang="en-US" sz="5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Thank you very much…</a:t>
            </a:r>
          </a:p>
          <a:p>
            <a:pPr algn="ct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1" name="TextBox 10"/>
          <p:cNvSpPr txBox="1"/>
          <p:nvPr/>
        </p:nvSpPr>
        <p:spPr>
          <a:xfrm>
            <a:off x="658954" y="3610926"/>
            <a:ext cx="8073280" cy="646331"/>
          </a:xfrm>
          <a:prstGeom prst="rect">
            <a:avLst/>
          </a:prstGeom>
          <a:noFill/>
        </p:spPr>
        <p:txBody>
          <a:bodyPr wrap="square" rtlCol="0">
            <a:spAutoFit/>
          </a:bodyPr>
          <a:lstStyle/>
          <a:p>
            <a:pPr marL="1074738" indent="-1074738" algn="ctr"/>
            <a:r>
              <a:rPr lang="en-US" dirty="0" smtClean="0">
                <a:solidFill>
                  <a:schemeClr val="accent1">
                    <a:lumMod val="75000"/>
                  </a:schemeClr>
                </a:solidFill>
              </a:rPr>
              <a:t>Alison.dell@environment.gov.au</a:t>
            </a:r>
          </a:p>
          <a:p>
            <a:pPr marL="1074738" indent="-1074738" algn="ctr"/>
            <a:r>
              <a:rPr lang="en-US" dirty="0" smtClean="0">
                <a:solidFill>
                  <a:schemeClr val="accent1">
                    <a:lumMod val="75000"/>
                  </a:schemeClr>
                </a:solidFill>
              </a:rPr>
              <a:t>+61-2-6275 9595</a:t>
            </a:r>
            <a:endParaRPr lang="en-US" dirty="0">
              <a:solidFill>
                <a:schemeClr val="accent1">
                  <a:lumMod val="75000"/>
                </a:schemeClr>
              </a:solidFill>
            </a:endParaRPr>
          </a:p>
        </p:txBody>
      </p:sp>
    </p:spTree>
    <p:extLst>
      <p:ext uri="{BB962C8B-B14F-4D97-AF65-F5344CB8AC3E}">
        <p14:creationId xmlns:p14="http://schemas.microsoft.com/office/powerpoint/2010/main" val="7072655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1108</TotalTime>
  <Words>1865</Words>
  <Application>Microsoft Office PowerPoint</Application>
  <PresentationFormat>On-screen Show (4:3)</PresentationFormat>
  <Paragraphs>277</Paragraphs>
  <Slides>17</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ＭＳ Ｐゴシック</vt:lpstr>
      <vt:lpstr>AngsanaUPC</vt:lpstr>
      <vt:lpstr>Arial</vt:lpstr>
      <vt:lpstr>Calibri</vt:lpstr>
      <vt:lpstr>Courier New</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South Australian blackout</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.sinocruz</dc:creator>
  <cp:lastModifiedBy>Dell, Alison</cp:lastModifiedBy>
  <cp:revision>92</cp:revision>
  <dcterms:modified xsi:type="dcterms:W3CDTF">2018-03-01T03:02:19Z</dcterms:modified>
</cp:coreProperties>
</file>