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1" r:id="rId2"/>
    <p:sldId id="260" r:id="rId3"/>
    <p:sldId id="275" r:id="rId4"/>
    <p:sldId id="273" r:id="rId5"/>
    <p:sldId id="262" r:id="rId6"/>
    <p:sldId id="274" r:id="rId7"/>
    <p:sldId id="270" r:id="rId8"/>
    <p:sldId id="268" r:id="rId9"/>
    <p:sldId id="267" r:id="rId10"/>
    <p:sldId id="263" r:id="rId11"/>
    <p:sldId id="266" r:id="rId12"/>
    <p:sldId id="272" r:id="rId13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入江 一友" initials="入江" lastIdx="10" clrIdx="0">
    <p:extLst/>
  </p:cmAuthor>
  <p:cmAuthor id="2" name="michael .sinocruz" initials="m.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>
      <p:cViewPr varScale="1">
        <p:scale>
          <a:sx n="77" d="100"/>
          <a:sy n="77" d="100"/>
        </p:scale>
        <p:origin x="50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D5443F-F779-4699-A282-F51D1B7B82E1}" type="datetimeFigureOut">
              <a:rPr kumimoji="1" lang="ja-JP" altLang="en-US" smtClean="0"/>
              <a:pPr/>
              <a:t>2017/6/5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ABDF74-D55C-45CE-89A0-88095A6021C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3904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C780E-F104-43B6-9F09-6519B646ECF4}" type="datetime1">
              <a:rPr lang="en-US" altLang="ja-JP" smtClean="0"/>
              <a:pPr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955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0C44-F4A2-4DEB-BEAC-40FEF0FBEE49}" type="datetime1">
              <a:rPr lang="en-US" altLang="ja-JP" smtClean="0"/>
              <a:pPr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621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5251A-C3A4-46E8-875C-4D2F06302755}" type="datetime1">
              <a:rPr lang="en-US" altLang="ja-JP" smtClean="0"/>
              <a:pPr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723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F045-FBFF-4994-AFD7-021662966AF5}" type="datetime1">
              <a:rPr lang="en-US" altLang="ja-JP" smtClean="0"/>
              <a:pPr/>
              <a:t>6/5/2017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20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7525F-09EF-4168-8C9F-3973896218A2}" type="datetime1">
              <a:rPr lang="en-US" altLang="ja-JP" smtClean="0"/>
              <a:pPr/>
              <a:t>6/5/2017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987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1B379-8AB1-4CF2-B992-58C64EF263CB}" type="datetime1">
              <a:rPr lang="en-US" altLang="ja-JP" smtClean="0"/>
              <a:pPr/>
              <a:t>6/5/2017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69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2AB40-1B35-4BA6-9E8B-1FFBC9F2A443}" type="datetime1">
              <a:rPr lang="en-US" altLang="ja-JP" smtClean="0"/>
              <a:pPr/>
              <a:t>6/5/2017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289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013EB-3445-47B0-B6C4-BF9915FF8FE1}" type="datetime1">
              <a:rPr lang="en-US" altLang="ja-JP" smtClean="0"/>
              <a:pPr/>
              <a:t>6/5/2017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804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673FE-04D7-447D-86D1-5512FDBD1BB7}" type="datetime1">
              <a:rPr lang="en-US" altLang="ja-JP" smtClean="0"/>
              <a:pPr/>
              <a:t>6/5/2017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228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BEE52-F3E8-414C-8DA2-565CC54A6E73}" type="datetime1">
              <a:rPr lang="en-US" altLang="ja-JP" smtClean="0"/>
              <a:pPr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99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131F-2095-4F8F-93B2-14831A54B9B8}" type="datetime1">
              <a:rPr lang="en-US" altLang="ja-JP" smtClean="0"/>
              <a:pPr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46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CAE7D-620B-4B99-9E90-0BBB65523F18}" type="datetime1">
              <a:rPr lang="en-US" altLang="ja-JP" smtClean="0"/>
              <a:pPr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CFCBA-A761-4DC5-9884-E424C3529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132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panda_ishmael@yahoo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475928" y="6453336"/>
            <a:ext cx="8280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61997" y="2420888"/>
            <a:ext cx="807328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4738" indent="-1074738" algn="ctr"/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PAPUA NEW GUINEA</a:t>
            </a:r>
          </a:p>
          <a:p>
            <a:pPr marL="1074738" indent="-1074738" algn="ctr"/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1074738" indent="-1074738" algn="ctr"/>
            <a:r>
              <a:rPr lang="ja-JP" altLang="en-US" sz="3600" b="1" dirty="0" smtClean="0">
                <a:solidFill>
                  <a:schemeClr val="tx2">
                    <a:lumMod val="75000"/>
                  </a:schemeClr>
                </a:solidFill>
              </a:rPr>
              <a:t>　　　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OIL AND GAS SECURITY 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5263" y="4737918"/>
            <a:ext cx="8073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4738" indent="-1074738"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PANDA ISHMAEL and KEN JAMES</a:t>
            </a:r>
          </a:p>
          <a:p>
            <a:pPr marL="1074738" indent="-1074738"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PRINCIPAL PETROLEUM PROJECT COORDINATOR and PROJECT COORDINATOR</a:t>
            </a:r>
          </a:p>
          <a:p>
            <a:pPr marL="1074738" indent="-1074738" algn="ctr"/>
            <a:r>
              <a:rPr lang="en-US" smtClean="0">
                <a:solidFill>
                  <a:schemeClr val="accent1">
                    <a:lumMod val="75000"/>
                  </a:schemeClr>
                </a:solidFill>
              </a:rPr>
              <a:t>STATE DEPARTMENT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OF PETROLEM AND ENERGY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783" y="1236900"/>
            <a:ext cx="2160240" cy="11839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73860" y="6516052"/>
            <a:ext cx="4243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</a:t>
            </a:r>
            <a:r>
              <a:rPr lang="en-US" sz="1400" b="1" baseline="30000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rd</a:t>
            </a:r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Oil and Gas Security Network Forum, 29-30 June 2017, Irkutsk City, Russia </a:t>
            </a:r>
            <a:endParaRPr lang="en-US" sz="1400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8485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67544" y="908720"/>
            <a:ext cx="82809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75928" y="6453336"/>
            <a:ext cx="8280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380312" y="138344"/>
            <a:ext cx="1368152" cy="6263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PAPUA NEW GUINEA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75928" y="1052736"/>
            <a:ext cx="827253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Introduction</a:t>
            </a:r>
            <a:endParaRPr lang="en-US" b="1" dirty="0"/>
          </a:p>
          <a:p>
            <a:pPr marL="641350" indent="-285750" algn="just">
              <a:buFont typeface="Courier New" panose="02070309020205020404" pitchFamily="49" charset="0"/>
              <a:buChar char="o"/>
            </a:pPr>
            <a:endParaRPr lang="en-US" dirty="0" smtClean="0"/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dirty="0" smtClean="0"/>
              <a:t>Papua New Guinea (PNG) produces and Exports mainly oil until recently started producing LNG and exported</a:t>
            </a:r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dirty="0" smtClean="0"/>
              <a:t>Crude Oil production in PNG began in 1991 by Chevron until Oil Search took over in 2004</a:t>
            </a:r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dirty="0" smtClean="0"/>
              <a:t>LNG production and export started in 2014 by Exxon Mobil.</a:t>
            </a:r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dirty="0" smtClean="0"/>
              <a:t> PNG has only 1 refinery. </a:t>
            </a:r>
            <a:r>
              <a:rPr lang="en-US" dirty="0" err="1" smtClean="0"/>
              <a:t>Napanapa</a:t>
            </a:r>
            <a:r>
              <a:rPr lang="en-US" dirty="0" smtClean="0"/>
              <a:t> Refinery built and operated by </a:t>
            </a:r>
            <a:r>
              <a:rPr lang="en-US" dirty="0" err="1" smtClean="0"/>
              <a:t>InterOil</a:t>
            </a:r>
            <a:r>
              <a:rPr lang="en-US" dirty="0" smtClean="0"/>
              <a:t> and recently bought by Puma Energy</a:t>
            </a:r>
            <a:endParaRPr lang="en-US" dirty="0"/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dirty="0" smtClean="0"/>
              <a:t>2 Mini Refineries are operated by Oil Search and petroleum products used for internal operations only. </a:t>
            </a:r>
          </a:p>
          <a:p>
            <a:pPr marL="641350" indent="-285750" algn="just">
              <a:buFont typeface="Courier New" panose="02070309020205020404" pitchFamily="49" charset="0"/>
              <a:buChar char="o"/>
            </a:pPr>
            <a:endParaRPr lang="en-US" sz="1600" dirty="0" smtClean="0"/>
          </a:p>
          <a:p>
            <a:pPr marL="641350" indent="-285750" algn="just">
              <a:buFont typeface="Courier New" panose="02070309020205020404" pitchFamily="49" charset="0"/>
              <a:buChar char="o"/>
            </a:pPr>
            <a:endParaRPr lang="en-US" sz="1600" dirty="0" smtClean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996547" y="297634"/>
            <a:ext cx="52229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Oil and Gas Supply and Demand Situation 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588822" y="6516052"/>
            <a:ext cx="2135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endParaRPr lang="en-US" sz="1400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61" y="143118"/>
            <a:ext cx="1359526" cy="74377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573860" y="6516052"/>
            <a:ext cx="4243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</a:t>
            </a:r>
            <a:r>
              <a:rPr lang="en-US" sz="1400" b="1" baseline="30000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rd</a:t>
            </a:r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Oil and Gas Security Network Forum, 29-30 June 2017, Irkutsk City, Russia </a:t>
            </a:r>
            <a:endParaRPr lang="en-US" sz="1400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8485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67544" y="908720"/>
            <a:ext cx="82809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75928" y="6453336"/>
            <a:ext cx="8280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380312" y="138344"/>
            <a:ext cx="1368152" cy="6263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PAPUA NEW GUINEA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75928" y="1052736"/>
            <a:ext cx="4112894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Crude Oil Supply and Demand in PNG</a:t>
            </a:r>
            <a:endParaRPr lang="en-US" b="1" dirty="0"/>
          </a:p>
          <a:p>
            <a:pPr marL="641350" indent="-285750" algn="just">
              <a:buFont typeface="Courier New" panose="02070309020205020404" pitchFamily="49" charset="0"/>
              <a:buChar char="o"/>
            </a:pPr>
            <a:endParaRPr lang="en-US" dirty="0" smtClean="0"/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sz="1600" dirty="0" smtClean="0"/>
              <a:t>Cumulative Crude Oil production in PNG since production began in 1991 is </a:t>
            </a:r>
            <a:r>
              <a:rPr lang="en-US" sz="1600" b="1" dirty="0" smtClean="0"/>
              <a:t>49, 980, 872 </a:t>
            </a:r>
            <a:r>
              <a:rPr lang="en-US" sz="1600" b="1" dirty="0" err="1" smtClean="0"/>
              <a:t>stbo</a:t>
            </a:r>
            <a:endParaRPr lang="en-US" sz="1600" b="1" dirty="0" smtClean="0"/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sz="1600" dirty="0"/>
              <a:t>However, Oil production from the maturing fields are declining at rate of </a:t>
            </a:r>
            <a:r>
              <a:rPr lang="en-US" sz="1600" b="1" dirty="0"/>
              <a:t>approx. 11% (latest 2016, Oil Search)</a:t>
            </a:r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sz="1600" dirty="0"/>
              <a:t>Current producing fields produce Sweet Crude and Condensate.</a:t>
            </a:r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sz="1600" dirty="0" smtClean="0"/>
              <a:t>Most of the crude were exported until 2004 when the only refinery (</a:t>
            </a:r>
            <a:r>
              <a:rPr lang="en-US" sz="1600" dirty="0" err="1" smtClean="0"/>
              <a:t>Napanapa</a:t>
            </a:r>
            <a:r>
              <a:rPr lang="en-US" sz="1600" dirty="0" smtClean="0"/>
              <a:t>) in PNG was completed, thus local supply began.</a:t>
            </a:r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sz="1600" dirty="0" smtClean="0"/>
              <a:t>Oil/Condensate exports generates approximately 2 billion Kina per year (USD 700 Million equivalent)</a:t>
            </a:r>
          </a:p>
          <a:p>
            <a:pPr marL="641350" indent="-285750" algn="just">
              <a:buFont typeface="Courier New" panose="02070309020205020404" pitchFamily="49" charset="0"/>
              <a:buChar char="o"/>
            </a:pPr>
            <a:endParaRPr lang="en-US" sz="1600" dirty="0" smtClean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996547" y="297634"/>
            <a:ext cx="52229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Oil and Gas Supply and Demand Situation 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588822" y="6516052"/>
            <a:ext cx="2135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endParaRPr lang="en-US" sz="1400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342" y="1170236"/>
            <a:ext cx="3884458" cy="36269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38344"/>
            <a:ext cx="1359526" cy="74377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573860" y="6516052"/>
            <a:ext cx="4243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</a:t>
            </a:r>
            <a:r>
              <a:rPr lang="en-US" sz="1400" b="1" baseline="30000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rd</a:t>
            </a:r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Oil and Gas Security Network Forum, 29-30 June 2017, Irkutsk City, Russia </a:t>
            </a:r>
            <a:endParaRPr lang="en-US" sz="1400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9058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67544" y="908720"/>
            <a:ext cx="82809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75928" y="6453336"/>
            <a:ext cx="8280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380312" y="138344"/>
            <a:ext cx="1368152" cy="6263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PAPUA NEW GUINEA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67544" y="1052736"/>
            <a:ext cx="8289304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Crude Oil Supply and Demand in PNG</a:t>
            </a:r>
            <a:endParaRPr lang="en-US" b="1" dirty="0"/>
          </a:p>
          <a:p>
            <a:pPr marL="641350" indent="-285750" algn="just">
              <a:buFont typeface="Courier New" panose="02070309020205020404" pitchFamily="49" charset="0"/>
              <a:buChar char="o"/>
            </a:pPr>
            <a:endParaRPr lang="en-US" dirty="0" smtClean="0"/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sz="1600" dirty="0" smtClean="0"/>
              <a:t>Refinery (</a:t>
            </a:r>
            <a:r>
              <a:rPr lang="en-US" sz="1600" dirty="0" err="1" smtClean="0"/>
              <a:t>Napanapa</a:t>
            </a:r>
            <a:r>
              <a:rPr lang="en-US" sz="1600" dirty="0" smtClean="0"/>
              <a:t>) also imports crude oil from Australia, Malaysia and Africa to meet refinery requirements, which supplies 70% of the local petroleum product needs.</a:t>
            </a:r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sz="1600" dirty="0" smtClean="0"/>
              <a:t>The remaining 30% of petroleum product need in PNG is imported and supplied by other agents (Island Mobil, Total, </a:t>
            </a:r>
            <a:r>
              <a:rPr lang="en-US" sz="1600" dirty="0" err="1" smtClean="0"/>
              <a:t>Niugini</a:t>
            </a:r>
            <a:r>
              <a:rPr lang="en-US" sz="1600" dirty="0" smtClean="0"/>
              <a:t> Oil, </a:t>
            </a:r>
            <a:r>
              <a:rPr lang="en-US" sz="1600" dirty="0" err="1" smtClean="0"/>
              <a:t>etc</a:t>
            </a:r>
            <a:r>
              <a:rPr lang="en-US" sz="1600" dirty="0" smtClean="0"/>
              <a:t>)</a:t>
            </a:r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sz="1600" dirty="0" smtClean="0"/>
              <a:t>PNG’s Oil Reserves stands at approximately; </a:t>
            </a:r>
          </a:p>
          <a:p>
            <a:pPr marL="1098550" lvl="1" indent="-285750" algn="just">
              <a:buFont typeface="Courier New" panose="02070309020205020404" pitchFamily="49" charset="0"/>
              <a:buChar char="o"/>
            </a:pPr>
            <a:r>
              <a:rPr lang="en-US" sz="1600" dirty="0" smtClean="0"/>
              <a:t>Maturing fields (Oil Search Operated)  </a:t>
            </a:r>
            <a:r>
              <a:rPr lang="en-US" sz="1600" b="1" dirty="0" smtClean="0"/>
              <a:t>59, 427 </a:t>
            </a:r>
            <a:r>
              <a:rPr lang="en-US" sz="1600" b="1" dirty="0" err="1"/>
              <a:t>M</a:t>
            </a:r>
            <a:r>
              <a:rPr lang="en-US" sz="1600" b="1" dirty="0" err="1" smtClean="0"/>
              <a:t>stbo</a:t>
            </a:r>
            <a:r>
              <a:rPr lang="en-US" sz="1600" b="1" dirty="0" smtClean="0"/>
              <a:t> (2P Reserves)</a:t>
            </a:r>
          </a:p>
          <a:p>
            <a:pPr marL="1098550" lvl="1" indent="-285750" algn="just">
              <a:buFont typeface="Courier New" panose="02070309020205020404" pitchFamily="49" charset="0"/>
              <a:buChar char="o"/>
            </a:pPr>
            <a:r>
              <a:rPr lang="en-US" sz="1600" dirty="0" smtClean="0"/>
              <a:t>Considerable condensate have been discovered in most gas fields like the PNG LNG project and in most exploration licenses. That includes proposed LNG project fields; </a:t>
            </a:r>
          </a:p>
          <a:p>
            <a:pPr marL="1612900" lvl="2" indent="-342900" algn="just">
              <a:buAutoNum type="arabicPeriod"/>
            </a:pPr>
            <a:r>
              <a:rPr lang="en-US" sz="1600" i="1" dirty="0" smtClean="0"/>
              <a:t>Papua LNG (Total Operated) –  Elk/Antelope; (approx. 9 </a:t>
            </a:r>
            <a:r>
              <a:rPr lang="en-US" sz="1600" i="1" dirty="0" err="1" smtClean="0"/>
              <a:t>tcf</a:t>
            </a:r>
            <a:r>
              <a:rPr lang="en-US" sz="1600" i="1" dirty="0" smtClean="0"/>
              <a:t> gas)</a:t>
            </a:r>
          </a:p>
          <a:p>
            <a:pPr marL="1612900" lvl="2" indent="-342900" algn="just">
              <a:buAutoNum type="arabicPeriod"/>
            </a:pPr>
            <a:r>
              <a:rPr lang="en-US" sz="1600" i="1" dirty="0" err="1" smtClean="0"/>
              <a:t>P’nyang</a:t>
            </a:r>
            <a:r>
              <a:rPr lang="en-US" sz="1600" i="1" dirty="0" smtClean="0"/>
              <a:t> Fields (Exxon &amp; Oil Search) (2.5 </a:t>
            </a:r>
            <a:r>
              <a:rPr lang="en-US" sz="1600" i="1" dirty="0" err="1" smtClean="0"/>
              <a:t>tcf</a:t>
            </a:r>
            <a:r>
              <a:rPr lang="en-US" sz="1600" i="1" dirty="0" smtClean="0"/>
              <a:t> gas)</a:t>
            </a:r>
          </a:p>
          <a:p>
            <a:pPr marL="1612900" lvl="2" indent="-342900" algn="just">
              <a:buAutoNum type="arabicPeriod"/>
            </a:pPr>
            <a:r>
              <a:rPr lang="en-US" sz="1600" i="1" dirty="0" smtClean="0"/>
              <a:t>Western LNG (</a:t>
            </a:r>
            <a:r>
              <a:rPr lang="en-US" sz="1600" i="1" dirty="0" err="1" smtClean="0"/>
              <a:t>Repsol</a:t>
            </a:r>
            <a:r>
              <a:rPr lang="en-US" sz="1600" i="1" dirty="0" smtClean="0"/>
              <a:t> &amp; Horizon) – Ketu/</a:t>
            </a:r>
            <a:r>
              <a:rPr lang="en-US" sz="1600" i="1" dirty="0" err="1" smtClean="0"/>
              <a:t>Elevala</a:t>
            </a:r>
            <a:r>
              <a:rPr lang="en-US" sz="1600" i="1" dirty="0" smtClean="0"/>
              <a:t>; Stanley Gas; </a:t>
            </a:r>
            <a:r>
              <a:rPr lang="en-US" sz="1600" i="1" dirty="0" err="1" smtClean="0"/>
              <a:t>etc</a:t>
            </a:r>
            <a:r>
              <a:rPr lang="en-US" sz="1600" i="1" dirty="0" smtClean="0"/>
              <a:t>, (approx. 4 </a:t>
            </a:r>
            <a:r>
              <a:rPr lang="en-US" sz="1600" i="1" dirty="0" err="1" smtClean="0"/>
              <a:t>tcf</a:t>
            </a:r>
            <a:r>
              <a:rPr lang="en-US" sz="1600" i="1" dirty="0" smtClean="0"/>
              <a:t>)</a:t>
            </a:r>
          </a:p>
          <a:p>
            <a:pPr marL="1612900" lvl="2" indent="-342900" algn="just">
              <a:buAutoNum type="arabicPeriod"/>
            </a:pPr>
            <a:endParaRPr lang="en-US" sz="1600" dirty="0" smtClean="0"/>
          </a:p>
          <a:p>
            <a:pPr marL="641350" indent="-285750" algn="just">
              <a:buFont typeface="Courier New" panose="02070309020205020404" pitchFamily="49" charset="0"/>
              <a:buChar char="o"/>
            </a:pPr>
            <a:endParaRPr lang="en-US" sz="1600" dirty="0" smtClean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996547" y="297634"/>
            <a:ext cx="52229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Oil and Gas Supply and Demand Situation 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588822" y="6516052"/>
            <a:ext cx="2135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endParaRPr lang="en-US" sz="1400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65762"/>
            <a:ext cx="1359526" cy="74377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573860" y="6516052"/>
            <a:ext cx="4243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</a:t>
            </a:r>
            <a:r>
              <a:rPr lang="en-US" sz="1400" b="1" baseline="30000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rd</a:t>
            </a:r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Oil and Gas Security Network Forum, 29-30 June 2017, Irkutsk City, Russia </a:t>
            </a:r>
            <a:endParaRPr lang="en-US" sz="1400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3706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67544" y="908720"/>
            <a:ext cx="82809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75928" y="6453336"/>
            <a:ext cx="8280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380312" y="138344"/>
            <a:ext cx="1368152" cy="6263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PAPUA NEW GUINEA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3568" y="1052736"/>
            <a:ext cx="4176464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Gas </a:t>
            </a:r>
            <a:r>
              <a:rPr lang="en-US" b="1" dirty="0"/>
              <a:t>Supply and Demand in PNG</a:t>
            </a:r>
          </a:p>
          <a:p>
            <a:endParaRPr lang="en-US" sz="1600" dirty="0" smtClean="0"/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sz="1600" dirty="0" smtClean="0"/>
              <a:t>LNG production and export in PNG is  first-hand (2014)</a:t>
            </a:r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sz="1600" dirty="0"/>
              <a:t>Cumulative LNG Production in PNG </a:t>
            </a:r>
            <a:r>
              <a:rPr lang="en-US" sz="1600" dirty="0" smtClean="0"/>
              <a:t>since LNG  </a:t>
            </a:r>
            <a:r>
              <a:rPr lang="en-US" sz="1600" dirty="0"/>
              <a:t>production began in </a:t>
            </a:r>
            <a:r>
              <a:rPr lang="en-US" sz="1600" dirty="0" smtClean="0"/>
              <a:t>2014 to end 2016 </a:t>
            </a:r>
            <a:r>
              <a:rPr lang="en-US" sz="1600" dirty="0"/>
              <a:t>is </a:t>
            </a:r>
            <a:r>
              <a:rPr lang="en-US" sz="1600" b="1" dirty="0" smtClean="0"/>
              <a:t>745,844.19 </a:t>
            </a:r>
            <a:r>
              <a:rPr lang="en-US" sz="1600" b="1" dirty="0" err="1" smtClean="0"/>
              <a:t>mmscf</a:t>
            </a:r>
            <a:r>
              <a:rPr lang="en-US" sz="1600" dirty="0" smtClean="0"/>
              <a:t> of which </a:t>
            </a:r>
            <a:r>
              <a:rPr lang="en-US" sz="1600" b="1" dirty="0" smtClean="0"/>
              <a:t>29,122,467 m</a:t>
            </a:r>
            <a:r>
              <a:rPr lang="en-US" sz="1600" b="1" baseline="30000" dirty="0" smtClean="0"/>
              <a:t>3</a:t>
            </a:r>
            <a:r>
              <a:rPr lang="en-US" sz="1600" b="1" dirty="0" smtClean="0"/>
              <a:t> exported</a:t>
            </a:r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sz="1600" dirty="0" smtClean="0"/>
              <a:t>However, Gas has been produced in Hides and supplied to </a:t>
            </a:r>
            <a:r>
              <a:rPr lang="en-US" sz="1600" dirty="0" err="1" smtClean="0"/>
              <a:t>Pogera</a:t>
            </a:r>
            <a:r>
              <a:rPr lang="en-US" sz="1600" dirty="0" smtClean="0"/>
              <a:t> Gold Mine for Power generation since 1991. On average, </a:t>
            </a:r>
            <a:r>
              <a:rPr lang="en-US" sz="1600" b="1" dirty="0" smtClean="0"/>
              <a:t>425.66 </a:t>
            </a:r>
            <a:r>
              <a:rPr lang="en-US" sz="1600" b="1" dirty="0" err="1" smtClean="0"/>
              <a:t>mmscf</a:t>
            </a:r>
            <a:r>
              <a:rPr lang="en-US" sz="1600" b="1" dirty="0" smtClean="0"/>
              <a:t>/month</a:t>
            </a:r>
            <a:r>
              <a:rPr lang="en-US" sz="1600" dirty="0" smtClean="0"/>
              <a:t> to produce </a:t>
            </a:r>
            <a:r>
              <a:rPr lang="en-US" sz="1600" b="1" dirty="0" smtClean="0"/>
              <a:t>2 MW/month</a:t>
            </a:r>
            <a:r>
              <a:rPr lang="en-US" sz="1600" dirty="0" smtClean="0"/>
              <a:t>.</a:t>
            </a:r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sz="1600" dirty="0" err="1" smtClean="0"/>
              <a:t>GoPNG</a:t>
            </a:r>
            <a:r>
              <a:rPr lang="en-US" sz="1600" dirty="0" smtClean="0"/>
              <a:t> and Exxon Mobil are currently discussion options to supply gas for power generation with in PNG.</a:t>
            </a:r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sz="1600" dirty="0" smtClean="0"/>
              <a:t>Import of LPG (liquid petroleum gas) is steadily </a:t>
            </a:r>
            <a:r>
              <a:rPr lang="en-US" sz="1600" b="1" dirty="0" smtClean="0"/>
              <a:t>increasing at 5% rate</a:t>
            </a:r>
            <a:r>
              <a:rPr lang="en-US" sz="1600" dirty="0" smtClean="0"/>
              <a:t>. It is only consumed by </a:t>
            </a:r>
            <a:r>
              <a:rPr lang="en-US" sz="1600" b="1" dirty="0" smtClean="0"/>
              <a:t>3% of the population</a:t>
            </a:r>
            <a:r>
              <a:rPr lang="en-US" sz="1600" dirty="0" smtClean="0"/>
              <a:t>. </a:t>
            </a:r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sz="1600" dirty="0" smtClean="0"/>
              <a:t>LPG is imported from Australia by Origin Gas.</a:t>
            </a:r>
          </a:p>
          <a:p>
            <a:pPr marL="641350" indent="-285750" algn="just">
              <a:buFont typeface="Courier New" panose="02070309020205020404" pitchFamily="49" charset="0"/>
              <a:buChar char="o"/>
            </a:pPr>
            <a:endParaRPr lang="en-US" sz="1600" dirty="0"/>
          </a:p>
          <a:p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1996547" y="297634"/>
            <a:ext cx="52229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Oil and Gas Supply and Demand Situation 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7672" y="2204866"/>
            <a:ext cx="3619128" cy="236278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067672" y="1752062"/>
            <a:ext cx="3619128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dirty="0" smtClean="0"/>
              <a:t>PNG LNG gas export figures</a:t>
            </a:r>
            <a:endParaRPr lang="en-AU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38163"/>
            <a:ext cx="1359526" cy="74377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573860" y="6516052"/>
            <a:ext cx="4243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</a:t>
            </a:r>
            <a:r>
              <a:rPr lang="en-US" sz="1400" b="1" baseline="30000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rd</a:t>
            </a:r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Oil and Gas Security Network Forum, 29-30 June 2017, Irkutsk City, Russia </a:t>
            </a:r>
            <a:endParaRPr lang="en-US" sz="1400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4464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67544" y="908720"/>
            <a:ext cx="82809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75928" y="6453336"/>
            <a:ext cx="8280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380312" y="138344"/>
            <a:ext cx="1368152" cy="6263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PAPUA NEW GUINEA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75928" y="1052736"/>
            <a:ext cx="4384104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Gas </a:t>
            </a:r>
            <a:r>
              <a:rPr lang="en-US" b="1" dirty="0"/>
              <a:t>Supply and Demand in PNG</a:t>
            </a:r>
          </a:p>
          <a:p>
            <a:endParaRPr lang="en-US" sz="1600" dirty="0" smtClean="0"/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sz="1600" dirty="0" smtClean="0"/>
              <a:t>PNG LNG exported 29</a:t>
            </a:r>
            <a:r>
              <a:rPr lang="en-US" sz="1600" dirty="0"/>
              <a:t>, 122, 467 m</a:t>
            </a:r>
            <a:r>
              <a:rPr lang="en-US" sz="1600" baseline="30000" dirty="0"/>
              <a:t>3</a:t>
            </a:r>
            <a:r>
              <a:rPr lang="en-US" sz="1600" dirty="0"/>
              <a:t> </a:t>
            </a:r>
            <a:r>
              <a:rPr lang="en-US" sz="1600" dirty="0" smtClean="0"/>
              <a:t>of LNG to Asian Markets since 2014. It is the single largest export commodity in PNG.</a:t>
            </a:r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AU" sz="1600" dirty="0" smtClean="0"/>
              <a:t>PNG LNG shipped mostly to buyers in Japan, China and Taiwan. In 2016 project operated well-above its design capacity of 9.4bcm, and a utilisation rate of 113.0%</a:t>
            </a:r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AU" sz="1600" dirty="0" smtClean="0"/>
              <a:t>LNG exports generate approximately 10 billion kina per year (USD 3 billion equivalent)</a:t>
            </a:r>
            <a:endParaRPr lang="en-US" sz="1600" dirty="0" smtClean="0"/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sz="1600" dirty="0" smtClean="0"/>
              <a:t>Current PNG gas reserve stands at approximately 30 </a:t>
            </a:r>
            <a:r>
              <a:rPr lang="en-US" sz="1600" dirty="0" err="1" smtClean="0"/>
              <a:t>tcf</a:t>
            </a:r>
            <a:r>
              <a:rPr lang="en-US" sz="1600" dirty="0" smtClean="0"/>
              <a:t>. (</a:t>
            </a:r>
            <a:r>
              <a:rPr lang="en-US" sz="1600" i="1" dirty="0" smtClean="0"/>
              <a:t>this is from both producing and exploration fields, thus some have not been certified by third party</a:t>
            </a:r>
            <a:r>
              <a:rPr lang="en-US" sz="1600" dirty="0" smtClean="0"/>
              <a:t>)</a:t>
            </a:r>
            <a:endParaRPr lang="en-US" sz="1600" dirty="0"/>
          </a:p>
          <a:p>
            <a:pPr marL="641350" indent="-285750" algn="just">
              <a:buFont typeface="Courier New" panose="02070309020205020404" pitchFamily="49" charset="0"/>
              <a:buChar char="o"/>
            </a:pPr>
            <a:endParaRPr lang="en-US" sz="1600" dirty="0" smtClean="0"/>
          </a:p>
          <a:p>
            <a:pPr marL="641350" indent="-285750" algn="just">
              <a:buFont typeface="Courier New" panose="02070309020205020404" pitchFamily="49" charset="0"/>
              <a:buChar char="o"/>
            </a:pPr>
            <a:endParaRPr lang="en-US" sz="1600" dirty="0" smtClean="0"/>
          </a:p>
          <a:p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1996547" y="297634"/>
            <a:ext cx="52229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Oil and Gas Supply and Demand Situation 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1525008"/>
            <a:ext cx="3896816" cy="42492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161" y="138344"/>
            <a:ext cx="1359526" cy="74377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73860" y="6516052"/>
            <a:ext cx="4243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</a:t>
            </a:r>
            <a:r>
              <a:rPr lang="en-US" sz="1400" b="1" baseline="30000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rd</a:t>
            </a:r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Oil and Gas Security Network Forum, 29-30 June 2017, Irkutsk City, Russia </a:t>
            </a:r>
            <a:endParaRPr lang="en-US" sz="1400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4089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67544" y="908720"/>
            <a:ext cx="82809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75928" y="6453336"/>
            <a:ext cx="8280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380312" y="138344"/>
            <a:ext cx="1368152" cy="6263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PAPUA NEW GUINEA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5928" y="1052736"/>
            <a:ext cx="827253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Refinery Capacity and Oil productions in PNG</a:t>
            </a:r>
            <a:endParaRPr lang="en-US" b="1" dirty="0"/>
          </a:p>
          <a:p>
            <a:pPr marL="641350" lvl="0" indent="-285750" algn="just">
              <a:buFont typeface="Courier New" panose="02070309020205020404" pitchFamily="49" charset="0"/>
              <a:buChar char="o"/>
              <a:defRPr/>
            </a:pPr>
            <a:endParaRPr kumimoji="0" lang="en-US" altLang="ja-JP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dirty="0" smtClean="0"/>
              <a:t>The </a:t>
            </a:r>
            <a:r>
              <a:rPr lang="en-US" dirty="0" err="1" smtClean="0"/>
              <a:t>Napanapa</a:t>
            </a:r>
            <a:r>
              <a:rPr lang="en-US" dirty="0" smtClean="0"/>
              <a:t> Refinery has a full capacity of 36,000 bpd</a:t>
            </a:r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dirty="0" smtClean="0"/>
              <a:t>Refinery blends sweet crude from </a:t>
            </a:r>
            <a:r>
              <a:rPr lang="en-US" dirty="0" err="1" smtClean="0"/>
              <a:t>Kutubu</a:t>
            </a:r>
            <a:r>
              <a:rPr lang="en-US" dirty="0" smtClean="0"/>
              <a:t> (PNG) with imported </a:t>
            </a:r>
            <a:r>
              <a:rPr lang="en-US" dirty="0"/>
              <a:t>crude oil from Australia, Malaysia and Africa to meet refinery requirements</a:t>
            </a:r>
            <a:r>
              <a:rPr lang="en-US" dirty="0" smtClean="0"/>
              <a:t>,</a:t>
            </a:r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dirty="0" smtClean="0"/>
              <a:t>65 % of the Petroleum products from the refinery is supplied to meet </a:t>
            </a:r>
            <a:r>
              <a:rPr lang="en-US" dirty="0"/>
              <a:t>70% of the local petroleum product needs</a:t>
            </a:r>
            <a:r>
              <a:rPr lang="en-US" dirty="0" smtClean="0"/>
              <a:t>. The remaining 35% is exported to Asian markets.</a:t>
            </a:r>
            <a:endParaRPr lang="en-US" dirty="0"/>
          </a:p>
          <a:p>
            <a:pPr marL="641350" indent="-285750" algn="just">
              <a:buFont typeface="Courier New" panose="02070309020205020404" pitchFamily="49" charset="0"/>
              <a:buChar char="o"/>
            </a:pPr>
            <a:r>
              <a:rPr lang="en-US" dirty="0"/>
              <a:t>The remaining 30% of petroleum product need in PNG is imported and </a:t>
            </a:r>
            <a:r>
              <a:rPr lang="en-US" dirty="0" smtClean="0"/>
              <a:t>distributed by </a:t>
            </a:r>
            <a:r>
              <a:rPr lang="en-US" dirty="0"/>
              <a:t>other agents (Island Mobil, Total, </a:t>
            </a:r>
            <a:r>
              <a:rPr lang="en-US" dirty="0" err="1"/>
              <a:t>Niugini</a:t>
            </a:r>
            <a:r>
              <a:rPr lang="en-US" dirty="0"/>
              <a:t> Oil,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marL="641350" lvl="0" indent="-285750" algn="just">
              <a:buFont typeface="Courier New" panose="02070309020205020404" pitchFamily="49" charset="0"/>
              <a:buChar char="o"/>
              <a:defRPr/>
            </a:pPr>
            <a:r>
              <a:rPr kumimoji="0" lang="en-US" altLang="ja-JP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The refinery has a capacity to store 750,000 barrels of crude and approximately</a:t>
            </a:r>
            <a:r>
              <a:rPr kumimoji="0" lang="en-US" altLang="ja-JP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1.1 million barrels of refined products.</a:t>
            </a:r>
          </a:p>
          <a:p>
            <a:pPr marL="641350" lvl="0" indent="-285750" algn="just">
              <a:buFont typeface="Courier New" panose="02070309020205020404" pitchFamily="49" charset="0"/>
              <a:buChar char="o"/>
              <a:defRPr/>
            </a:pPr>
            <a:endParaRPr lang="en-US" altLang="ja-JP" baseline="0" dirty="0">
              <a:solidFill>
                <a:prstClr val="black"/>
              </a:solidFill>
              <a:latin typeface="Calibri"/>
              <a:ea typeface="ＭＳ Ｐゴシック" panose="020B0600070205080204" pitchFamily="50" charset="-128"/>
            </a:endParaRPr>
          </a:p>
          <a:p>
            <a:pPr marL="81280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  <a:p>
            <a:pPr marL="1074738" marR="0" lvl="0" indent="-10747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074738" marR="0" lvl="0" indent="-10747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96547" y="297634"/>
            <a:ext cx="52229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ngsanaUPC" panose="02020603050405020304" pitchFamily="18" charset="-34"/>
                <a:ea typeface="+mn-ea"/>
                <a:cs typeface="AngsanaUPC" panose="02020603050405020304" pitchFamily="18" charset="-34"/>
              </a:rPr>
              <a:t>Oil and Gas Supply and Demand Situation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AngsanaUPC" panose="02020603050405020304" pitchFamily="18" charset="-34"/>
              <a:ea typeface="+mn-ea"/>
              <a:cs typeface="AngsanaUPC" panose="02020603050405020304" pitchFamily="18" charset="-34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CFCBA-A761-4DC5-9884-E424C35298A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928" y="138344"/>
            <a:ext cx="1359526" cy="7437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73860" y="6516052"/>
            <a:ext cx="4243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</a:t>
            </a:r>
            <a:r>
              <a:rPr lang="en-US" sz="1400" b="1" baseline="30000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rd</a:t>
            </a:r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Oil and Gas Security Network Forum, 29-30 June 2017, Irkutsk City, Russia </a:t>
            </a:r>
            <a:endParaRPr lang="en-US" sz="1400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7117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67544" y="908720"/>
            <a:ext cx="82809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75928" y="6453336"/>
            <a:ext cx="8280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380312" y="138344"/>
            <a:ext cx="1368152" cy="6263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PAPUA NEW GUINEA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5928" y="1052737"/>
            <a:ext cx="395205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Natural Gas Production and Consumption in </a:t>
            </a:r>
            <a:r>
              <a:rPr lang="en-US" b="1" dirty="0"/>
              <a:t>PNG</a:t>
            </a:r>
          </a:p>
          <a:p>
            <a:pPr marL="641350" lvl="0" indent="-285750" algn="just">
              <a:buFont typeface="Courier New" panose="02070309020205020404" pitchFamily="49" charset="0"/>
              <a:buChar char="o"/>
              <a:defRPr/>
            </a:pPr>
            <a:r>
              <a:rPr lang="en-AU" sz="1600" dirty="0" smtClean="0"/>
              <a:t>PNG LNG </a:t>
            </a:r>
            <a:r>
              <a:rPr lang="en-AU" sz="1600" dirty="0"/>
              <a:t>project is primarily for export and there is no domestic offtake of gas.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  <a:p>
            <a:pPr marL="641350" lvl="0" indent="-285750" algn="just">
              <a:buFont typeface="Courier New" panose="02070309020205020404" pitchFamily="49" charset="0"/>
              <a:buChar char="o"/>
              <a:defRPr/>
            </a:pPr>
            <a:r>
              <a:rPr lang="en-AU" sz="1600" dirty="0" smtClean="0"/>
              <a:t>The </a:t>
            </a:r>
            <a:r>
              <a:rPr lang="en-AU" sz="1600" dirty="0"/>
              <a:t>use of gas to generate electricity is yet another attractive and environmentally clean option to meet future </a:t>
            </a:r>
            <a:r>
              <a:rPr lang="en-AU" sz="1600" dirty="0" smtClean="0"/>
              <a:t>demand</a:t>
            </a:r>
          </a:p>
          <a:p>
            <a:pPr marL="641350" lvl="0" indent="-285750" algn="just">
              <a:buFont typeface="Courier New" panose="02070309020205020404" pitchFamily="49" charset="0"/>
              <a:buChar char="o"/>
              <a:defRPr/>
            </a:pPr>
            <a:r>
              <a:rPr lang="en-AU" sz="1600" dirty="0" smtClean="0"/>
              <a:t>However, </a:t>
            </a:r>
            <a:r>
              <a:rPr lang="en-AU" sz="1600" dirty="0"/>
              <a:t>there is no clear policy for the gas sector, which will impede the use of gas for power generation</a:t>
            </a:r>
            <a:r>
              <a:rPr lang="en-AU" sz="1600" dirty="0" smtClean="0"/>
              <a:t>.</a:t>
            </a:r>
          </a:p>
          <a:p>
            <a:pPr marL="641350" indent="-285750" algn="just">
              <a:buFont typeface="Courier New" panose="02070309020205020404" pitchFamily="49" charset="0"/>
              <a:buChar char="o"/>
              <a:defRPr/>
            </a:pPr>
            <a:r>
              <a:rPr lang="en-AU" sz="1600" dirty="0" smtClean="0"/>
              <a:t>A </a:t>
            </a:r>
            <a:r>
              <a:rPr lang="en-AU" sz="1600" dirty="0"/>
              <a:t>framework for development of gas-based power generation is also </a:t>
            </a:r>
            <a:r>
              <a:rPr lang="en-AU" sz="1600" dirty="0" smtClean="0"/>
              <a:t>planned and is negotiated by </a:t>
            </a:r>
            <a:r>
              <a:rPr lang="en-AU" sz="1600" dirty="0" err="1" smtClean="0"/>
              <a:t>GoPNG</a:t>
            </a:r>
            <a:r>
              <a:rPr lang="en-AU" sz="1600" dirty="0"/>
              <a:t> </a:t>
            </a:r>
            <a:r>
              <a:rPr lang="en-AU" sz="1600" dirty="0" smtClean="0"/>
              <a:t>with companies.</a:t>
            </a:r>
            <a:endParaRPr lang="en-AU" sz="1600" dirty="0"/>
          </a:p>
          <a:p>
            <a:pPr marL="641350" lvl="0" indent="-285750" algn="just">
              <a:buFont typeface="Courier New" panose="02070309020205020404" pitchFamily="49" charset="0"/>
              <a:buChar char="o"/>
              <a:defRPr/>
            </a:pPr>
            <a:r>
              <a:rPr kumimoji="0" lang="en-A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LPG (Liquid</a:t>
            </a:r>
            <a:r>
              <a:rPr lang="en-AU" sz="16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AU" sz="1600" dirty="0" smtClean="0">
                <a:solidFill>
                  <a:prstClr val="black"/>
                </a:solidFill>
                <a:latin typeface="Calibri"/>
              </a:rPr>
              <a:t>P</a:t>
            </a:r>
            <a:r>
              <a:rPr kumimoji="0" lang="en-AU" sz="16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etroleum</a:t>
            </a:r>
            <a:r>
              <a:rPr kumimoji="0" lang="en-AU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Gas) is the only gas imported. The refinery also produces and supplies to domestic market.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96547" y="297634"/>
            <a:ext cx="52229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ngsanaUPC" panose="02020603050405020304" pitchFamily="18" charset="-34"/>
                <a:ea typeface="+mn-ea"/>
                <a:cs typeface="AngsanaUPC" panose="02020603050405020304" pitchFamily="18" charset="-34"/>
              </a:rPr>
              <a:t>Oil and Gas Supply and Demand Situation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AngsanaUPC" panose="02020603050405020304" pitchFamily="18" charset="-34"/>
              <a:ea typeface="+mn-ea"/>
              <a:cs typeface="AngsanaUPC" panose="02020603050405020304" pitchFamily="18" charset="-34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CFCBA-A761-4DC5-9884-E424C35298A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984" y="916870"/>
            <a:ext cx="4320479" cy="32677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27984" y="4184609"/>
            <a:ext cx="43204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/>
              <a:t>Source: Government of Papua New Guinea, Department of National Planning and Monitoring. 2010. Papua New Guinea Development Strategic Plan, 2010–2030. Port Moresby. </a:t>
            </a:r>
            <a:endParaRPr lang="en-AU" sz="1200" dirty="0" smtClean="0"/>
          </a:p>
          <a:p>
            <a:endParaRPr lang="en-AU" sz="12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AU" sz="1600" dirty="0"/>
              <a:t>Gas will be a major play in power generation in PNG in </a:t>
            </a:r>
            <a:r>
              <a:rPr lang="en-AU" sz="1600" dirty="0" smtClean="0"/>
              <a:t>the near future as </a:t>
            </a:r>
            <a:r>
              <a:rPr lang="en-AU" sz="1600" dirty="0"/>
              <a:t>per </a:t>
            </a:r>
            <a:r>
              <a:rPr lang="en-AU" sz="1600" dirty="0" err="1"/>
              <a:t>GoPNG</a:t>
            </a:r>
            <a:r>
              <a:rPr lang="en-AU" sz="1600" dirty="0"/>
              <a:t> </a:t>
            </a:r>
            <a:r>
              <a:rPr lang="en-AU" sz="1600" dirty="0" smtClean="0"/>
              <a:t>plan</a:t>
            </a:r>
            <a:endParaRPr lang="en-AU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99557"/>
            <a:ext cx="1359526" cy="74377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73860" y="6516052"/>
            <a:ext cx="4243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</a:t>
            </a:r>
            <a:r>
              <a:rPr lang="en-US" sz="1400" b="1" baseline="30000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rd</a:t>
            </a:r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Oil and Gas Security Network Forum, 29-30 June 2017, Irkutsk City, Russia </a:t>
            </a:r>
            <a:endParaRPr lang="en-US" sz="1400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6058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67544" y="908720"/>
            <a:ext cx="82809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75928" y="6453336"/>
            <a:ext cx="8280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380312" y="138344"/>
            <a:ext cx="1368152" cy="6263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PAPUA NEW GUINEA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1052737"/>
            <a:ext cx="82809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Natural Gas Production and </a:t>
            </a:r>
            <a:r>
              <a:rPr lang="en-US" b="1" dirty="0" smtClean="0"/>
              <a:t>Export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1280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  <a:p>
            <a:pPr marL="641350" lvl="0" indent="-285750" algn="just">
              <a:buFont typeface="Courier New" panose="02070309020205020404" pitchFamily="49" charset="0"/>
              <a:buChar char="o"/>
              <a:defRPr/>
            </a:pPr>
            <a:r>
              <a:rPr lang="en-AU" dirty="0"/>
              <a:t>PNG </a:t>
            </a:r>
            <a:r>
              <a:rPr lang="en-AU" dirty="0" smtClean="0"/>
              <a:t>primarily exports LNG gas. Approximately 6.6 million tones per year. Produced and transported 700km from the highlands to the loading point near Port Moresby.</a:t>
            </a:r>
          </a:p>
          <a:p>
            <a:pPr marL="641350" lvl="0" indent="-285750" algn="just">
              <a:buFont typeface="Courier New" panose="02070309020205020404" pitchFamily="49" charset="0"/>
              <a:buChar char="o"/>
              <a:defRPr/>
            </a:pPr>
            <a:endParaRPr lang="en-AU" dirty="0" smtClean="0"/>
          </a:p>
          <a:p>
            <a:pPr marL="641350" lvl="0" indent="-285750" algn="just">
              <a:buFont typeface="Courier New" panose="02070309020205020404" pitchFamily="49" charset="0"/>
              <a:buChar char="o"/>
              <a:defRPr/>
            </a:pPr>
            <a:r>
              <a:rPr lang="en-AU" dirty="0" smtClean="0"/>
              <a:t>4 major customer;</a:t>
            </a:r>
          </a:p>
          <a:p>
            <a:pPr marL="1555750" lvl="2" indent="-285750" algn="just">
              <a:buFont typeface="Courier New" panose="02070309020205020404" pitchFamily="49" charset="0"/>
              <a:buChar char="o"/>
              <a:defRPr/>
            </a:pPr>
            <a:r>
              <a:rPr lang="en-AU" dirty="0" smtClean="0"/>
              <a:t>1. Chinese Petroleum Corporation of Taiwan (1.2 </a:t>
            </a:r>
            <a:r>
              <a:rPr lang="en-AU" dirty="0" err="1" smtClean="0"/>
              <a:t>Mtpa</a:t>
            </a:r>
            <a:r>
              <a:rPr lang="en-AU" dirty="0" smtClean="0"/>
              <a:t>)</a:t>
            </a:r>
          </a:p>
          <a:p>
            <a:pPr marL="1555750" lvl="2" indent="-285750" algn="just">
              <a:buFont typeface="Courier New" panose="02070309020205020404" pitchFamily="49" charset="0"/>
              <a:buChar char="o"/>
              <a:defRPr/>
            </a:pPr>
            <a:r>
              <a:rPr lang="en-AU" dirty="0" smtClean="0"/>
              <a:t>2. Osaka Gas Company (1.5 </a:t>
            </a:r>
            <a:r>
              <a:rPr lang="en-AU" dirty="0" err="1" smtClean="0"/>
              <a:t>Mtpa</a:t>
            </a:r>
            <a:r>
              <a:rPr lang="en-AU" dirty="0" smtClean="0"/>
              <a:t>)</a:t>
            </a:r>
          </a:p>
          <a:p>
            <a:pPr marL="1555750" lvl="2" indent="-285750" algn="just">
              <a:buFont typeface="Courier New" panose="02070309020205020404" pitchFamily="49" charset="0"/>
              <a:buChar char="o"/>
              <a:defRPr/>
            </a:pPr>
            <a:r>
              <a:rPr lang="en-AU" dirty="0" smtClean="0"/>
              <a:t>3. Tokyo Electric Power Company of Japan (1.8 </a:t>
            </a:r>
            <a:r>
              <a:rPr lang="en-AU" dirty="0" err="1" smtClean="0"/>
              <a:t>Mtpa</a:t>
            </a:r>
            <a:r>
              <a:rPr lang="en-AU" dirty="0" smtClean="0"/>
              <a:t>)</a:t>
            </a:r>
          </a:p>
          <a:p>
            <a:pPr marL="1555750" lvl="2" indent="-285750" algn="just">
              <a:buFont typeface="Courier New" panose="02070309020205020404" pitchFamily="49" charset="0"/>
              <a:buChar char="o"/>
              <a:defRPr/>
            </a:pPr>
            <a:r>
              <a:rPr lang="en-AU" dirty="0" smtClean="0"/>
              <a:t>4. </a:t>
            </a:r>
            <a:r>
              <a:rPr lang="en-AU" dirty="0" err="1" smtClean="0"/>
              <a:t>Unipec</a:t>
            </a:r>
            <a:r>
              <a:rPr lang="en-AU" dirty="0" smtClean="0"/>
              <a:t> Asia Company (2 </a:t>
            </a:r>
            <a:r>
              <a:rPr lang="en-AU" dirty="0" err="1" smtClean="0"/>
              <a:t>Mpta</a:t>
            </a:r>
            <a:r>
              <a:rPr lang="en-AU" dirty="0" smtClean="0"/>
              <a:t>) (a subsidiary of Sinopec)</a:t>
            </a:r>
            <a:endParaRPr lang="en-AU" dirty="0"/>
          </a:p>
          <a:p>
            <a:pPr marL="641350" lvl="0" indent="-285750" algn="just">
              <a:buFont typeface="Courier New" panose="02070309020205020404" pitchFamily="49" charset="0"/>
              <a:buChar char="o"/>
              <a:defRPr/>
            </a:pPr>
            <a:endParaRPr lang="en-AU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996547" y="297634"/>
            <a:ext cx="52229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ngsanaUPC" panose="02020603050405020304" pitchFamily="18" charset="-34"/>
                <a:ea typeface="+mn-ea"/>
                <a:cs typeface="AngsanaUPC" panose="02020603050405020304" pitchFamily="18" charset="-34"/>
              </a:rPr>
              <a:t>Oil and Gas Supply and Demand Situation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AngsanaUPC" panose="02020603050405020304" pitchFamily="18" charset="-34"/>
              <a:ea typeface="+mn-ea"/>
              <a:cs typeface="AngsanaUPC" panose="02020603050405020304" pitchFamily="18" charset="-34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CFCBA-A761-4DC5-9884-E424C35298A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61" y="138344"/>
            <a:ext cx="1359526" cy="7437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73860" y="6516052"/>
            <a:ext cx="4243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</a:t>
            </a:r>
            <a:r>
              <a:rPr lang="en-US" sz="1400" b="1" baseline="30000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rd</a:t>
            </a:r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Oil and Gas Security Network Forum, 29-30 June 2017, Irkutsk City, Russia </a:t>
            </a:r>
            <a:endParaRPr lang="en-US" sz="1400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3986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67544" y="908720"/>
            <a:ext cx="82809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75928" y="6453336"/>
            <a:ext cx="8280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380312" y="138344"/>
            <a:ext cx="1368152" cy="6263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PAPUA NEW GUINEA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3568" y="1052736"/>
            <a:ext cx="784887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Oil &amp; Gas Supply Security Policy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/>
          </a:p>
          <a:p>
            <a:pPr marL="630238" lvl="1" indent="-274638" algn="just">
              <a:buFont typeface="Courier New" panose="02070309020205020404" pitchFamily="49" charset="0"/>
              <a:buChar char="o"/>
            </a:pPr>
            <a:r>
              <a:rPr lang="en-AU" dirty="0"/>
              <a:t>The country wishes </a:t>
            </a:r>
            <a:r>
              <a:rPr lang="en-AU" dirty="0" smtClean="0"/>
              <a:t>to build from oil production and develop gas, </a:t>
            </a:r>
            <a:r>
              <a:rPr lang="en-AU" dirty="0"/>
              <a:t>but while the country has an oil and gas act, it has no gas or petroleum policy at present. Contracts are negotiated and regulatory conditions are mandated through </a:t>
            </a:r>
            <a:r>
              <a:rPr lang="en-AU" dirty="0" smtClean="0"/>
              <a:t>contracts (Gas Agreements/MOA) </a:t>
            </a:r>
            <a:r>
              <a:rPr lang="en-AU" dirty="0"/>
              <a:t>rather than through a transparent policy. </a:t>
            </a:r>
            <a:r>
              <a:rPr lang="en-AU" dirty="0" smtClean="0"/>
              <a:t>The </a:t>
            </a:r>
            <a:r>
              <a:rPr lang="en-AU" dirty="0"/>
              <a:t>existing liquefied natural gas (LNG) project is exporting all its output and is not available for </a:t>
            </a:r>
            <a:r>
              <a:rPr lang="en-AU" dirty="0" smtClean="0"/>
              <a:t>domestic market obligations </a:t>
            </a:r>
            <a:r>
              <a:rPr lang="en-AU" dirty="0"/>
              <a:t>in the country. </a:t>
            </a:r>
            <a:endParaRPr lang="en-AU" dirty="0" smtClean="0"/>
          </a:p>
          <a:p>
            <a:pPr marL="630238" lvl="1" indent="-274638" algn="just">
              <a:buFont typeface="Courier New" panose="02070309020205020404" pitchFamily="49" charset="0"/>
              <a:buChar char="o"/>
            </a:pPr>
            <a:r>
              <a:rPr lang="en-AU" dirty="0" smtClean="0"/>
              <a:t>The </a:t>
            </a:r>
            <a:r>
              <a:rPr lang="en-AU" dirty="0"/>
              <a:t>country still lacks a comprehensive energy sector policy. A draft policy has been prepared and is under consideration, and the </a:t>
            </a:r>
            <a:r>
              <a:rPr lang="en-AU" dirty="0" smtClean="0"/>
              <a:t>Department of Petroleum &amp; Energy (DPE) </a:t>
            </a:r>
            <a:r>
              <a:rPr lang="en-AU" dirty="0"/>
              <a:t>expects that the policy will be finalized and </a:t>
            </a:r>
            <a:r>
              <a:rPr lang="en-AU" dirty="0" smtClean="0"/>
              <a:t>adopted.</a:t>
            </a:r>
          </a:p>
          <a:p>
            <a:pPr marL="630238" lvl="1" indent="-274638" algn="just">
              <a:buFont typeface="Courier New" panose="02070309020205020404" pitchFamily="49" charset="0"/>
              <a:buChar char="o"/>
            </a:pPr>
            <a:r>
              <a:rPr lang="en-AU" dirty="0"/>
              <a:t>The country wishes to </a:t>
            </a:r>
            <a:r>
              <a:rPr lang="en-AU" dirty="0" smtClean="0"/>
              <a:t>develop gas </a:t>
            </a:r>
            <a:r>
              <a:rPr lang="en-AU" dirty="0"/>
              <a:t>based power </a:t>
            </a:r>
            <a:r>
              <a:rPr lang="en-AU" dirty="0" smtClean="0"/>
              <a:t>generation but lacks policy.</a:t>
            </a:r>
          </a:p>
          <a:p>
            <a:pPr marL="630238" lvl="1" indent="-274638" algn="just">
              <a:buFont typeface="Courier New" panose="02070309020205020404" pitchFamily="49" charset="0"/>
              <a:buChar char="o"/>
            </a:pPr>
            <a:r>
              <a:rPr lang="en-US" dirty="0" smtClean="0"/>
              <a:t>Thus, there are no </a:t>
            </a:r>
            <a:r>
              <a:rPr lang="en-US" dirty="0"/>
              <a:t>indicators in place to gauge security of </a:t>
            </a:r>
            <a:r>
              <a:rPr lang="en-US" dirty="0" smtClean="0"/>
              <a:t>supply.</a:t>
            </a:r>
          </a:p>
          <a:p>
            <a:pPr marL="630238" lvl="1" indent="-274638" algn="just">
              <a:buFont typeface="Courier New" panose="02070309020205020404" pitchFamily="49" charset="0"/>
              <a:buChar char="o"/>
            </a:pPr>
            <a:r>
              <a:rPr lang="en-US" dirty="0" smtClean="0"/>
              <a:t>PNG does not have tragic oil stock holding facilities for emergency oil and gas supply disruptions except existing companies storage facilities.</a:t>
            </a:r>
            <a:endParaRPr lang="en-US" dirty="0"/>
          </a:p>
          <a:p>
            <a:pPr marL="630238" lvl="1" indent="-274638" algn="just">
              <a:buFont typeface="Courier New" panose="02070309020205020404" pitchFamily="49" charset="0"/>
              <a:buChar char="o"/>
            </a:pPr>
            <a:endParaRPr lang="en-US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852552" y="297634"/>
            <a:ext cx="35108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Oil and Gas Security Policy 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63" y="145784"/>
            <a:ext cx="1359526" cy="7437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73860" y="6516052"/>
            <a:ext cx="4243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</a:t>
            </a:r>
            <a:r>
              <a:rPr lang="en-US" sz="1400" b="1" baseline="30000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rd</a:t>
            </a:r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Oil and Gas Security Network Forum, 29-30 June 2017, Irkutsk City, Russia </a:t>
            </a:r>
            <a:endParaRPr lang="en-US" sz="1400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2445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67544" y="908720"/>
            <a:ext cx="82809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75928" y="6453336"/>
            <a:ext cx="8280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380312" y="138344"/>
            <a:ext cx="1368152" cy="6263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PAPUA NEW GUINEA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75928" y="1052736"/>
            <a:ext cx="821087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Policy </a:t>
            </a:r>
            <a:r>
              <a:rPr lang="en-US" b="1" dirty="0" smtClean="0"/>
              <a:t>Issues and Gaps that need to be addressed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/>
          </a:p>
          <a:p>
            <a:pPr marL="630238" lvl="1" indent="-274638" algn="just">
              <a:buFont typeface="Courier New" panose="02070309020205020404" pitchFamily="49" charset="0"/>
              <a:buChar char="o"/>
            </a:pPr>
            <a:r>
              <a:rPr lang="en-AU" dirty="0" smtClean="0"/>
              <a:t>There </a:t>
            </a:r>
            <a:r>
              <a:rPr lang="en-AU" dirty="0"/>
              <a:t>is no clear policy for the gas sector, which will impede the use of gas for power </a:t>
            </a:r>
            <a:r>
              <a:rPr lang="en-AU" dirty="0" smtClean="0"/>
              <a:t>generation and/or local domestic market obligations. </a:t>
            </a:r>
          </a:p>
          <a:p>
            <a:pPr marL="630238" lvl="1" indent="-274638" algn="just">
              <a:buFont typeface="Courier New" panose="02070309020205020404" pitchFamily="49" charset="0"/>
              <a:buChar char="o"/>
            </a:pPr>
            <a:r>
              <a:rPr lang="en-AU" dirty="0" smtClean="0"/>
              <a:t>T</a:t>
            </a:r>
            <a:r>
              <a:rPr lang="en-GB" dirty="0" smtClean="0"/>
              <a:t>here </a:t>
            </a:r>
            <a:r>
              <a:rPr lang="en-GB" dirty="0"/>
              <a:t>are constraints in the formulation of the draft policy.</a:t>
            </a:r>
          </a:p>
          <a:p>
            <a:pPr marL="1354138" lvl="3" indent="-266700" algn="just">
              <a:buFont typeface="Arial" panose="020B0604020202020204" pitchFamily="34" charset="0"/>
              <a:buChar char="•"/>
              <a:tabLst>
                <a:tab pos="896938" algn="l"/>
              </a:tabLst>
              <a:defRPr/>
            </a:pPr>
            <a:r>
              <a:rPr lang="en-GB" dirty="0" smtClean="0">
                <a:solidFill>
                  <a:prstClr val="black"/>
                </a:solidFill>
              </a:rPr>
              <a:t>Lack </a:t>
            </a:r>
            <a:r>
              <a:rPr lang="en-GB" dirty="0">
                <a:solidFill>
                  <a:prstClr val="black"/>
                </a:solidFill>
              </a:rPr>
              <a:t>of capacity</a:t>
            </a:r>
          </a:p>
          <a:p>
            <a:pPr marL="1087438" lvl="3" algn="just">
              <a:tabLst>
                <a:tab pos="896938" algn="l"/>
              </a:tabLst>
              <a:defRPr/>
            </a:pPr>
            <a:r>
              <a:rPr lang="en-GB" dirty="0">
                <a:solidFill>
                  <a:prstClr val="black"/>
                </a:solidFill>
              </a:rPr>
              <a:t>	Lack of capacity in terms of human and physical resources</a:t>
            </a:r>
          </a:p>
          <a:p>
            <a:pPr marL="1354138" lvl="3" indent="-266700" algn="just">
              <a:buFont typeface="Arial" panose="020B0604020202020204" pitchFamily="34" charset="0"/>
              <a:buChar char="•"/>
              <a:tabLst>
                <a:tab pos="896938" algn="l"/>
              </a:tabLst>
              <a:defRPr/>
            </a:pPr>
            <a:r>
              <a:rPr lang="en-GB" dirty="0">
                <a:solidFill>
                  <a:prstClr val="black"/>
                </a:solidFill>
              </a:rPr>
              <a:t>Management Support and Commitment </a:t>
            </a:r>
          </a:p>
          <a:p>
            <a:pPr marL="1087438" lvl="3" algn="just">
              <a:tabLst>
                <a:tab pos="896938" algn="l"/>
              </a:tabLst>
              <a:defRPr/>
            </a:pPr>
            <a:r>
              <a:rPr lang="en-GB" dirty="0">
                <a:solidFill>
                  <a:prstClr val="black"/>
                </a:solidFill>
              </a:rPr>
              <a:t>	Lacking management support and attention towards </a:t>
            </a:r>
            <a:r>
              <a:rPr lang="en-GB" dirty="0" smtClean="0">
                <a:solidFill>
                  <a:prstClr val="black"/>
                </a:solidFill>
              </a:rPr>
              <a:t>	formulation </a:t>
            </a:r>
            <a:r>
              <a:rPr lang="en-GB" dirty="0">
                <a:solidFill>
                  <a:prstClr val="black"/>
                </a:solidFill>
              </a:rPr>
              <a:t>of key policies</a:t>
            </a:r>
          </a:p>
          <a:p>
            <a:pPr marL="1354138" lvl="3" indent="-266700" algn="just">
              <a:buFont typeface="Arial" panose="020B0604020202020204" pitchFamily="34" charset="0"/>
              <a:buChar char="•"/>
              <a:tabLst>
                <a:tab pos="896938" algn="l"/>
              </a:tabLst>
              <a:defRPr/>
            </a:pPr>
            <a:r>
              <a:rPr lang="en-GB" dirty="0">
                <a:solidFill>
                  <a:prstClr val="black"/>
                </a:solidFill>
              </a:rPr>
              <a:t>Training &amp; Capacity </a:t>
            </a:r>
            <a:r>
              <a:rPr lang="en-GB" dirty="0" smtClean="0">
                <a:solidFill>
                  <a:prstClr val="black"/>
                </a:solidFill>
              </a:rPr>
              <a:t>Building</a:t>
            </a:r>
            <a:endParaRPr lang="en-GB" dirty="0">
              <a:solidFill>
                <a:prstClr val="black"/>
              </a:solidFill>
            </a:endParaRPr>
          </a:p>
          <a:p>
            <a:pPr marL="630238" lvl="1" indent="-274638" algn="just">
              <a:buFont typeface="Courier New" panose="02070309020205020404" pitchFamily="49" charset="0"/>
              <a:buChar char="o"/>
            </a:pPr>
            <a:endParaRPr lang="en-AU" dirty="0" smtClean="0"/>
          </a:p>
          <a:p>
            <a:pPr marL="630238" lvl="1" indent="-274638">
              <a:buFont typeface="Courier New" panose="02070309020205020404" pitchFamily="49" charset="0"/>
              <a:buChar char="o"/>
            </a:pPr>
            <a:r>
              <a:rPr lang="en-AU" dirty="0"/>
              <a:t>Institutional capacity is also a constraint. The DPE has inadequate trained staff to undertake all its intended functions and </a:t>
            </a:r>
            <a:r>
              <a:rPr lang="en-AU" dirty="0" smtClean="0"/>
              <a:t>plans.</a:t>
            </a:r>
          </a:p>
          <a:p>
            <a:pPr marL="630238" lvl="1" indent="-274638">
              <a:buFont typeface="Courier New" panose="02070309020205020404" pitchFamily="49" charset="0"/>
              <a:buChar char="o"/>
            </a:pPr>
            <a:endParaRPr lang="en-US" dirty="0"/>
          </a:p>
          <a:p>
            <a:pPr marL="1074738" indent="-1074738"/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51188" y="297634"/>
            <a:ext cx="41136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Oil and Gas Security Policy Gaps 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11" y="116162"/>
            <a:ext cx="1357580" cy="74406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73860" y="6516052"/>
            <a:ext cx="4243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</a:t>
            </a:r>
            <a:r>
              <a:rPr lang="en-US" sz="1400" b="1" baseline="30000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rd</a:t>
            </a:r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Oil and Gas Security Network Forum, 29-30 June 2017, Irkutsk City, Russia </a:t>
            </a:r>
            <a:endParaRPr lang="en-US" sz="1400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4211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475928" y="6453336"/>
            <a:ext cx="8280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61997" y="2420888"/>
            <a:ext cx="8073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4738" marR="0" lvl="0" indent="-1074738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　　　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CFCBA-A761-4DC5-9884-E424C35298A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66119" y="1856600"/>
            <a:ext cx="365895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Thank you…</a:t>
            </a:r>
          </a:p>
          <a:p>
            <a:pPr algn="ctr"/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568" y="3164205"/>
            <a:ext cx="8073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4738" indent="-1074738"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Email Address: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hlinkClick r:id="rId2"/>
              </a:rPr>
              <a:t>panda_ishmael@yahoo.com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1074738" indent="-1074738"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Contact Number: 675 71603874</a:t>
            </a:r>
          </a:p>
          <a:p>
            <a:pPr marL="1074738" indent="-1074738"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Ken.jamesolpes@gmail.com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3860" y="6516052"/>
            <a:ext cx="4243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</a:t>
            </a:r>
            <a:r>
              <a:rPr lang="en-US" sz="1400" b="1" baseline="30000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rd</a:t>
            </a:r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Oil and Gas Security Network Forum, 29-30 June 2017, Irkutsk City, Russia </a:t>
            </a:r>
            <a:endParaRPr lang="en-US" sz="1400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072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15701</TotalTime>
  <Words>1506</Words>
  <Application>Microsoft Office PowerPoint</Application>
  <PresentationFormat>画面に合わせる (4:3)</PresentationFormat>
  <Paragraphs>149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8" baseType="lpstr">
      <vt:lpstr>ＭＳ Ｐゴシック</vt:lpstr>
      <vt:lpstr>AngsanaUPC</vt:lpstr>
      <vt:lpstr>Arial</vt:lpstr>
      <vt:lpstr>Calibri</vt:lpstr>
      <vt:lpstr>Courier New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.sinocruz</dc:creator>
  <cp:lastModifiedBy>田中 裕子</cp:lastModifiedBy>
  <cp:revision>99</cp:revision>
  <cp:lastPrinted>2017-05-30T21:20:00Z</cp:lastPrinted>
  <dcterms:modified xsi:type="dcterms:W3CDTF">2017-06-05T07:30:14Z</dcterms:modified>
</cp:coreProperties>
</file>