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1" r:id="rId2"/>
    <p:sldId id="260" r:id="rId3"/>
    <p:sldId id="262" r:id="rId4"/>
    <p:sldId id="268" r:id="rId5"/>
    <p:sldId id="263" r:id="rId6"/>
    <p:sldId id="269" r:id="rId7"/>
    <p:sldId id="266" r:id="rId8"/>
    <p:sldId id="272" r:id="rId9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入江 一友" initials="入江" lastIdx="10" clrIdx="0">
    <p:extLst/>
  </p:cmAuthor>
  <p:cmAuthor id="2" name="michael .sinocruz" initials="m.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4660"/>
  </p:normalViewPr>
  <p:slideViewPr>
    <p:cSldViewPr>
      <p:cViewPr varScale="1">
        <p:scale>
          <a:sx n="109" d="100"/>
          <a:sy n="109" d="100"/>
        </p:scale>
        <p:origin x="172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htaa2\AppData\Local\Microsoft\Windows\Temporary%20Internet%20Files\Content.IE5\HKVT9YU5\energy-overview-201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htaa2\AppData\Local\Microsoft\Windows\Temporary%20Internet%20Files\Content.IE5\HKVT9YU5\energy-overview-201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htaa2\AppData\Local\Microsoft\Windows\Temporary%20Internet%20Files\Content.IE5\UUQSC23I\Oi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htaa2\AppData\Local\Microsoft\Windows\Temporary%20Internet%20Files\Content.IE5\UUQSC23I\Oi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htaa2\AppData\Local\Microsoft\Windows\Temporary%20Internet%20Files\Content.IE5\PGCUOK8H\Ga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htaa2\AppData\Local\Microsoft\Windows\Temporary%20Internet%20Files\Content.IE5\PGCUOK8H\Ga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ilsong\AppData\Local\Microsoft\Windows\Temporary%20Internet%20Files\Content.IE5\MF4CD1U0\Reserves_updated_07_09_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NZ"/>
              <a:t>Total</a:t>
            </a:r>
            <a:r>
              <a:rPr lang="en-NZ" baseline="0"/>
              <a:t> Primary Energy Supply by Fuel</a:t>
            </a:r>
            <a:endParaRPr lang="en-NZ"/>
          </a:p>
        </c:rich>
      </c:tx>
      <c:overlay val="0"/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'[energy-overview-2016.xlsx]Charts'!$A$2</c:f>
              <c:strCache>
                <c:ptCount val="1"/>
                <c:pt idx="0">
                  <c:v>Hydro</c:v>
                </c:pt>
              </c:strCache>
            </c:strRef>
          </c:tx>
          <c:cat>
            <c:numRef>
              <c:f>'[energy-overview-2016.xlsx]Charts'!$B$1:$AQ$1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'[energy-overview-2016.xlsx]Charts'!$B$2:$AQ$2</c:f>
              <c:numCache>
                <c:formatCode>_(* #,##0.00_);_(* \(#,##0.00\);_(* "-"??_);_(@_)</c:formatCode>
                <c:ptCount val="42"/>
                <c:pt idx="0">
                  <c:v>54.674531999999999</c:v>
                </c:pt>
                <c:pt idx="1">
                  <c:v>59.983091999999999</c:v>
                </c:pt>
                <c:pt idx="2">
                  <c:v>55.790784000000002</c:v>
                </c:pt>
                <c:pt idx="3">
                  <c:v>52.987428000000001</c:v>
                </c:pt>
                <c:pt idx="4">
                  <c:v>56.36890799999999</c:v>
                </c:pt>
                <c:pt idx="5">
                  <c:v>66.389724000000001</c:v>
                </c:pt>
                <c:pt idx="6">
                  <c:v>69.705756000000008</c:v>
                </c:pt>
                <c:pt idx="7">
                  <c:v>70.840188000000012</c:v>
                </c:pt>
                <c:pt idx="8">
                  <c:v>65.887956000000003</c:v>
                </c:pt>
                <c:pt idx="9">
                  <c:v>71.098343999999997</c:v>
                </c:pt>
                <c:pt idx="10">
                  <c:v>73.349028000000004</c:v>
                </c:pt>
                <c:pt idx="11">
                  <c:v>70.941220730238058</c:v>
                </c:pt>
                <c:pt idx="12">
                  <c:v>79.543738940797894</c:v>
                </c:pt>
                <c:pt idx="13">
                  <c:v>78.934920491861135</c:v>
                </c:pt>
                <c:pt idx="14">
                  <c:v>82.657299165751155</c:v>
                </c:pt>
                <c:pt idx="15">
                  <c:v>81.203765072297088</c:v>
                </c:pt>
                <c:pt idx="16">
                  <c:v>83.458742802398859</c:v>
                </c:pt>
                <c:pt idx="17">
                  <c:v>82.411828019866221</c:v>
                </c:pt>
                <c:pt idx="18">
                  <c:v>75.926019292185373</c:v>
                </c:pt>
                <c:pt idx="19">
                  <c:v>84.565956812904204</c:v>
                </c:pt>
                <c:pt idx="20">
                  <c:v>93.004187700693976</c:v>
                </c:pt>
                <c:pt idx="21">
                  <c:v>99.115220922917558</c:v>
                </c:pt>
                <c:pt idx="22">
                  <c:v>94.249119508652399</c:v>
                </c:pt>
                <c:pt idx="23">
                  <c:v>83.721023423999995</c:v>
                </c:pt>
                <c:pt idx="24">
                  <c:v>91.140459587999999</c:v>
                </c:pt>
                <c:pt idx="25">
                  <c:v>82.502047152000003</c:v>
                </c:pt>
                <c:pt idx="26">
                  <c:v>87.957119771999999</c:v>
                </c:pt>
                <c:pt idx="27">
                  <c:v>78.044402052000009</c:v>
                </c:pt>
                <c:pt idx="28">
                  <c:v>89.533937655367183</c:v>
                </c:pt>
                <c:pt idx="29">
                  <c:v>85.03356397390921</c:v>
                </c:pt>
                <c:pt idx="30">
                  <c:v>98.05450607238599</c:v>
                </c:pt>
                <c:pt idx="31">
                  <c:v>83.970797291387967</c:v>
                </c:pt>
                <c:pt idx="32">
                  <c:v>84.855102055703981</c:v>
                </c:pt>
                <c:pt idx="33">
                  <c:v>85.097286816624006</c:v>
                </c:pt>
                <c:pt idx="34">
                  <c:v>80.443963607751897</c:v>
                </c:pt>
                <c:pt idx="35">
                  <c:v>87.175338391762708</c:v>
                </c:pt>
                <c:pt idx="36">
                  <c:v>89.055458191680771</c:v>
                </c:pt>
                <c:pt idx="37">
                  <c:v>90.421425155952733</c:v>
                </c:pt>
                <c:pt idx="38">
                  <c:v>82.441121589363149</c:v>
                </c:pt>
                <c:pt idx="39">
                  <c:v>82.948486753664909</c:v>
                </c:pt>
                <c:pt idx="40">
                  <c:v>87.53938731899359</c:v>
                </c:pt>
                <c:pt idx="41">
                  <c:v>88.302154723671094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02-48C7-917E-8A67DF53E2C3}"/>
            </c:ext>
          </c:extLst>
        </c:ser>
        <c:ser>
          <c:idx val="1"/>
          <c:order val="1"/>
          <c:tx>
            <c:strRef>
              <c:f>'[energy-overview-2016.xlsx]Charts'!$A$3</c:f>
              <c:strCache>
                <c:ptCount val="1"/>
                <c:pt idx="0">
                  <c:v>Geothermal</c:v>
                </c:pt>
              </c:strCache>
            </c:strRef>
          </c:tx>
          <c:cat>
            <c:numRef>
              <c:f>'[energy-overview-2016.xlsx]Charts'!$B$1:$AQ$1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'[energy-overview-2016.xlsx]Charts'!$B$3:$AQ$3</c:f>
              <c:numCache>
                <c:formatCode>_(* #,##0.00_);_(* \(#,##0.00\);_(* "-"??_);_(@_)</c:formatCode>
                <c:ptCount val="42"/>
                <c:pt idx="0">
                  <c:v>41.117657341490798</c:v>
                </c:pt>
                <c:pt idx="1">
                  <c:v>41.66361362744005</c:v>
                </c:pt>
                <c:pt idx="2">
                  <c:v>39.959176969057751</c:v>
                </c:pt>
                <c:pt idx="3">
                  <c:v>38.148830937395658</c:v>
                </c:pt>
                <c:pt idx="4">
                  <c:v>38.698674417984137</c:v>
                </c:pt>
                <c:pt idx="5">
                  <c:v>35.888559002119337</c:v>
                </c:pt>
                <c:pt idx="6">
                  <c:v>39.14685138109347</c:v>
                </c:pt>
                <c:pt idx="7">
                  <c:v>37.755766541175049</c:v>
                </c:pt>
                <c:pt idx="8">
                  <c:v>38.146106057887657</c:v>
                </c:pt>
                <c:pt idx="9">
                  <c:v>38.251304451203062</c:v>
                </c:pt>
                <c:pt idx="10">
                  <c:v>42.342029085174055</c:v>
                </c:pt>
                <c:pt idx="11">
                  <c:v>38.582994527759809</c:v>
                </c:pt>
                <c:pt idx="12">
                  <c:v>40.746877922616456</c:v>
                </c:pt>
                <c:pt idx="13">
                  <c:v>39.821551727304239</c:v>
                </c:pt>
                <c:pt idx="14">
                  <c:v>40.679122286080336</c:v>
                </c:pt>
                <c:pt idx="15">
                  <c:v>53.479262382039273</c:v>
                </c:pt>
                <c:pt idx="16">
                  <c:v>61.810637479962949</c:v>
                </c:pt>
                <c:pt idx="17">
                  <c:v>64.866781544473497</c:v>
                </c:pt>
                <c:pt idx="18">
                  <c:v>64.227271920663839</c:v>
                </c:pt>
                <c:pt idx="19">
                  <c:v>67.567936221637098</c:v>
                </c:pt>
                <c:pt idx="20">
                  <c:v>63.264886187715049</c:v>
                </c:pt>
                <c:pt idx="21">
                  <c:v>62.357015986692232</c:v>
                </c:pt>
                <c:pt idx="22">
                  <c:v>63.458486434080044</c:v>
                </c:pt>
                <c:pt idx="23">
                  <c:v>65.954179791295502</c:v>
                </c:pt>
                <c:pt idx="24">
                  <c:v>70.133987695974284</c:v>
                </c:pt>
                <c:pt idx="25">
                  <c:v>74.446114420879411</c:v>
                </c:pt>
                <c:pt idx="26">
                  <c:v>81.636450028820988</c:v>
                </c:pt>
                <c:pt idx="27">
                  <c:v>75.934367682308292</c:v>
                </c:pt>
                <c:pt idx="28">
                  <c:v>74.083506923427464</c:v>
                </c:pt>
                <c:pt idx="29">
                  <c:v>73.641551634659749</c:v>
                </c:pt>
                <c:pt idx="30">
                  <c:v>75.292657734116517</c:v>
                </c:pt>
                <c:pt idx="31">
                  <c:v>82.992616983111077</c:v>
                </c:pt>
                <c:pt idx="32">
                  <c:v>86.065985505722836</c:v>
                </c:pt>
                <c:pt idx="33">
                  <c:v>90.356105684500932</c:v>
                </c:pt>
                <c:pt idx="34">
                  <c:v>106.86415529872637</c:v>
                </c:pt>
                <c:pt idx="35">
                  <c:v>124.08246507992101</c:v>
                </c:pt>
                <c:pt idx="36">
                  <c:v>152.23745449514288</c:v>
                </c:pt>
                <c:pt idx="37">
                  <c:v>158.54929195527865</c:v>
                </c:pt>
                <c:pt idx="38">
                  <c:v>160.38769501159445</c:v>
                </c:pt>
                <c:pt idx="39">
                  <c:v>174.87132690480041</c:v>
                </c:pt>
                <c:pt idx="40">
                  <c:v>196.42446159641338</c:v>
                </c:pt>
                <c:pt idx="41">
                  <c:v>203.91834044302857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02-48C7-917E-8A67DF53E2C3}"/>
            </c:ext>
          </c:extLst>
        </c:ser>
        <c:ser>
          <c:idx val="2"/>
          <c:order val="2"/>
          <c:tx>
            <c:strRef>
              <c:f>'[energy-overview-2016.xlsx]Charts'!$A$4</c:f>
              <c:strCache>
                <c:ptCount val="1"/>
                <c:pt idx="0">
                  <c:v>Other Renewables</c:v>
                </c:pt>
              </c:strCache>
            </c:strRef>
          </c:tx>
          <c:cat>
            <c:numRef>
              <c:f>'[energy-overview-2016.xlsx]Charts'!$B$1:$AQ$1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'[energy-overview-2016.xlsx]Charts'!$B$4:$AQ$4</c:f>
              <c:numCache>
                <c:formatCode>_(* #,##0.00_);_(* \(#,##0.00\);_(* "-"??_);_(@_)</c:formatCode>
                <c:ptCount val="42"/>
                <c:pt idx="0">
                  <c:v>22.786694387901115</c:v>
                </c:pt>
                <c:pt idx="1">
                  <c:v>24.265390328540871</c:v>
                </c:pt>
                <c:pt idx="2">
                  <c:v>26.586355124920953</c:v>
                </c:pt>
                <c:pt idx="3">
                  <c:v>27.341422253910554</c:v>
                </c:pt>
                <c:pt idx="4">
                  <c:v>26.230745287415839</c:v>
                </c:pt>
                <c:pt idx="5">
                  <c:v>29.5490121739446</c:v>
                </c:pt>
                <c:pt idx="6">
                  <c:v>28.665411305335684</c:v>
                </c:pt>
                <c:pt idx="7">
                  <c:v>29.640987216131276</c:v>
                </c:pt>
                <c:pt idx="8">
                  <c:v>27.838664021804817</c:v>
                </c:pt>
                <c:pt idx="9">
                  <c:v>27.661332592457772</c:v>
                </c:pt>
                <c:pt idx="10">
                  <c:v>29.959602109875792</c:v>
                </c:pt>
                <c:pt idx="11">
                  <c:v>29.450072134130167</c:v>
                </c:pt>
                <c:pt idx="12">
                  <c:v>29.700042301722952</c:v>
                </c:pt>
                <c:pt idx="13">
                  <c:v>30.944549359950095</c:v>
                </c:pt>
                <c:pt idx="14">
                  <c:v>31.258196350966294</c:v>
                </c:pt>
                <c:pt idx="15">
                  <c:v>36.9018400510163</c:v>
                </c:pt>
                <c:pt idx="16">
                  <c:v>40.100546049410724</c:v>
                </c:pt>
                <c:pt idx="17">
                  <c:v>41.079694094256567</c:v>
                </c:pt>
                <c:pt idx="18">
                  <c:v>41.109844629290258</c:v>
                </c:pt>
                <c:pt idx="19">
                  <c:v>43.26477868373911</c:v>
                </c:pt>
                <c:pt idx="20">
                  <c:v>45.408943056998751</c:v>
                </c:pt>
                <c:pt idx="21">
                  <c:v>46.76490728722262</c:v>
                </c:pt>
                <c:pt idx="22">
                  <c:v>44.795933607942189</c:v>
                </c:pt>
                <c:pt idx="23">
                  <c:v>46.987621322392243</c:v>
                </c:pt>
                <c:pt idx="24">
                  <c:v>49.842869581356958</c:v>
                </c:pt>
                <c:pt idx="25">
                  <c:v>55.179403774437034</c:v>
                </c:pt>
                <c:pt idx="26">
                  <c:v>60.387000344719226</c:v>
                </c:pt>
                <c:pt idx="27">
                  <c:v>59.869628347572146</c:v>
                </c:pt>
                <c:pt idx="28">
                  <c:v>64.694215234610198</c:v>
                </c:pt>
                <c:pt idx="29">
                  <c:v>65.440796440748898</c:v>
                </c:pt>
                <c:pt idx="30">
                  <c:v>71.067157789620381</c:v>
                </c:pt>
                <c:pt idx="31">
                  <c:v>71.69338302677906</c:v>
                </c:pt>
                <c:pt idx="32">
                  <c:v>71.50968396706844</c:v>
                </c:pt>
                <c:pt idx="33">
                  <c:v>69.869413621381057</c:v>
                </c:pt>
                <c:pt idx="34">
                  <c:v>65.888455929160415</c:v>
                </c:pt>
                <c:pt idx="35">
                  <c:v>63.12437894351946</c:v>
                </c:pt>
                <c:pt idx="36">
                  <c:v>70.482613491599793</c:v>
                </c:pt>
                <c:pt idx="37">
                  <c:v>72.603177130541667</c:v>
                </c:pt>
                <c:pt idx="38">
                  <c:v>72.673522327237478</c:v>
                </c:pt>
                <c:pt idx="39">
                  <c:v>68.940000000000026</c:v>
                </c:pt>
                <c:pt idx="40" formatCode="_(* #,##0.0_);_(* \(#,##0.0\);_(* &quot;-&quot;??_);_(@_)">
                  <c:v>70.325116371188301</c:v>
                </c:pt>
                <c:pt idx="41" formatCode="_(* #,##0.0_);_(* \(#,##0.0\);_(* &quot;-&quot;??_);_(@_)">
                  <c:v>71.33129969022815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02-48C7-917E-8A67DF53E2C3}"/>
            </c:ext>
          </c:extLst>
        </c:ser>
        <c:ser>
          <c:idx val="3"/>
          <c:order val="3"/>
          <c:tx>
            <c:strRef>
              <c:f>'[energy-overview-2016.xlsx]Charts'!$A$5</c:f>
              <c:strCache>
                <c:ptCount val="1"/>
                <c:pt idx="0">
                  <c:v>Oil</c:v>
                </c:pt>
              </c:strCache>
            </c:strRef>
          </c:tx>
          <c:cat>
            <c:numRef>
              <c:f>'[energy-overview-2016.xlsx]Charts'!$B$1:$AQ$1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'[energy-overview-2016.xlsx]Charts'!$B$5:$AQ$5</c:f>
              <c:numCache>
                <c:formatCode>_(* #,##0.00_);_(* \(#,##0.00\);_(* "-"??_);_(@_)</c:formatCode>
                <c:ptCount val="42"/>
                <c:pt idx="0">
                  <c:v>184.98712988041527</c:v>
                </c:pt>
                <c:pt idx="1">
                  <c:v>199.4603242200094</c:v>
                </c:pt>
                <c:pt idx="2">
                  <c:v>179.11932938294609</c:v>
                </c:pt>
                <c:pt idx="3">
                  <c:v>178.62620769060157</c:v>
                </c:pt>
                <c:pt idx="4">
                  <c:v>169.29823004219247</c:v>
                </c:pt>
                <c:pt idx="5">
                  <c:v>165.24140648623461</c:v>
                </c:pt>
                <c:pt idx="6">
                  <c:v>163.9054979518933</c:v>
                </c:pt>
                <c:pt idx="7">
                  <c:v>160.56179163148633</c:v>
                </c:pt>
                <c:pt idx="8">
                  <c:v>155.88058591665927</c:v>
                </c:pt>
                <c:pt idx="9">
                  <c:v>156.1217115729778</c:v>
                </c:pt>
                <c:pt idx="10">
                  <c:v>158.48992754855817</c:v>
                </c:pt>
                <c:pt idx="11">
                  <c:v>147.05570280145255</c:v>
                </c:pt>
                <c:pt idx="12">
                  <c:v>156.11115333448123</c:v>
                </c:pt>
                <c:pt idx="13">
                  <c:v>158.79623885542853</c:v>
                </c:pt>
                <c:pt idx="14">
                  <c:v>159.12298370093544</c:v>
                </c:pt>
                <c:pt idx="15">
                  <c:v>172.93748980593594</c:v>
                </c:pt>
                <c:pt idx="16">
                  <c:v>160.30451060942914</c:v>
                </c:pt>
                <c:pt idx="17">
                  <c:v>167.6364436712943</c:v>
                </c:pt>
                <c:pt idx="18">
                  <c:v>173.7923951881989</c:v>
                </c:pt>
                <c:pt idx="19">
                  <c:v>171.02432219678676</c:v>
                </c:pt>
                <c:pt idx="20">
                  <c:v>196.22346297936795</c:v>
                </c:pt>
                <c:pt idx="21">
                  <c:v>208.45783463931528</c:v>
                </c:pt>
                <c:pt idx="22">
                  <c:v>209.48604275284791</c:v>
                </c:pt>
                <c:pt idx="23">
                  <c:v>231.26163490452714</c:v>
                </c:pt>
                <c:pt idx="24">
                  <c:v>235.94159365297037</c:v>
                </c:pt>
                <c:pt idx="25">
                  <c:v>248.07042069485863</c:v>
                </c:pt>
                <c:pt idx="26">
                  <c:v>245.91470252185218</c:v>
                </c:pt>
                <c:pt idx="27">
                  <c:v>249.75172901910457</c:v>
                </c:pt>
                <c:pt idx="28">
                  <c:v>258.99289083686079</c:v>
                </c:pt>
                <c:pt idx="29">
                  <c:v>276.22782331255121</c:v>
                </c:pt>
                <c:pt idx="30">
                  <c:v>281.62939899754878</c:v>
                </c:pt>
                <c:pt idx="31">
                  <c:v>284.68900028615468</c:v>
                </c:pt>
                <c:pt idx="32">
                  <c:v>281.92028177312312</c:v>
                </c:pt>
                <c:pt idx="33">
                  <c:v>283.99763480992078</c:v>
                </c:pt>
                <c:pt idx="34">
                  <c:v>281.627936562169</c:v>
                </c:pt>
                <c:pt idx="35">
                  <c:v>276.15125245615479</c:v>
                </c:pt>
                <c:pt idx="36">
                  <c:v>271.25303210328815</c:v>
                </c:pt>
                <c:pt idx="37">
                  <c:v>278.56183641798339</c:v>
                </c:pt>
                <c:pt idx="38">
                  <c:v>275.75501323886488</c:v>
                </c:pt>
                <c:pt idx="39">
                  <c:v>279.99048524886604</c:v>
                </c:pt>
                <c:pt idx="40">
                  <c:v>280.24285020979039</c:v>
                </c:pt>
                <c:pt idx="41">
                  <c:v>291.38301231371275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02-48C7-917E-8A67DF53E2C3}"/>
            </c:ext>
          </c:extLst>
        </c:ser>
        <c:ser>
          <c:idx val="4"/>
          <c:order val="4"/>
          <c:tx>
            <c:strRef>
              <c:f>'[energy-overview-2016.xlsx]Charts'!$A$6</c:f>
              <c:strCache>
                <c:ptCount val="1"/>
                <c:pt idx="0">
                  <c:v>Coal</c:v>
                </c:pt>
              </c:strCache>
            </c:strRef>
          </c:tx>
          <c:cat>
            <c:numRef>
              <c:f>'[energy-overview-2016.xlsx]Charts'!$B$1:$AQ$1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'[energy-overview-2016.xlsx]Charts'!$B$6:$AQ$6</c:f>
              <c:numCache>
                <c:formatCode>_(* #,##0.00_);_(* \(#,##0.00\);_(* "-"??_);_(@_)</c:formatCode>
                <c:ptCount val="42"/>
                <c:pt idx="0">
                  <c:v>62.800416331942436</c:v>
                </c:pt>
                <c:pt idx="1">
                  <c:v>59.099828511026359</c:v>
                </c:pt>
                <c:pt idx="2">
                  <c:v>60.90009795327515</c:v>
                </c:pt>
                <c:pt idx="3">
                  <c:v>58.000220355439232</c:v>
                </c:pt>
                <c:pt idx="4">
                  <c:v>53.500024513172967</c:v>
                </c:pt>
                <c:pt idx="5">
                  <c:v>47.699975508317934</c:v>
                </c:pt>
                <c:pt idx="6">
                  <c:v>49.061608575283408</c:v>
                </c:pt>
                <c:pt idx="7">
                  <c:v>48.880612633456479</c:v>
                </c:pt>
                <c:pt idx="8">
                  <c:v>47.917949779411259</c:v>
                </c:pt>
                <c:pt idx="9">
                  <c:v>53.095502226770343</c:v>
                </c:pt>
                <c:pt idx="10">
                  <c:v>49.381790713397635</c:v>
                </c:pt>
                <c:pt idx="11">
                  <c:v>45.597713783800742</c:v>
                </c:pt>
                <c:pt idx="12">
                  <c:v>52.40468015715723</c:v>
                </c:pt>
                <c:pt idx="13">
                  <c:v>43.739518360982885</c:v>
                </c:pt>
                <c:pt idx="14">
                  <c:v>47.397461865194344</c:v>
                </c:pt>
                <c:pt idx="15">
                  <c:v>51.512727931560761</c:v>
                </c:pt>
                <c:pt idx="16">
                  <c:v>52.2161082544566</c:v>
                </c:pt>
                <c:pt idx="17">
                  <c:v>46.705989186554135</c:v>
                </c:pt>
                <c:pt idx="18">
                  <c:v>40.038671452871711</c:v>
                </c:pt>
                <c:pt idx="19">
                  <c:v>60.078758038087777</c:v>
                </c:pt>
                <c:pt idx="20">
                  <c:v>54.824508145538232</c:v>
                </c:pt>
                <c:pt idx="21">
                  <c:v>49.55074245910356</c:v>
                </c:pt>
                <c:pt idx="22">
                  <c:v>39.490696646026507</c:v>
                </c:pt>
                <c:pt idx="23">
                  <c:v>49.304892109859971</c:v>
                </c:pt>
                <c:pt idx="24">
                  <c:v>48.725515274454381</c:v>
                </c:pt>
                <c:pt idx="25">
                  <c:v>48.159818353450731</c:v>
                </c:pt>
                <c:pt idx="26">
                  <c:v>47.315215492110013</c:v>
                </c:pt>
                <c:pt idx="27">
                  <c:v>59.50047449989998</c:v>
                </c:pt>
                <c:pt idx="28">
                  <c:v>48.83160624512</c:v>
                </c:pt>
                <c:pt idx="29">
                  <c:v>81.95035846368998</c:v>
                </c:pt>
                <c:pt idx="30">
                  <c:v>94.384847005523866</c:v>
                </c:pt>
                <c:pt idx="31">
                  <c:v>96.772795165940011</c:v>
                </c:pt>
                <c:pt idx="32">
                  <c:v>85.412400778983482</c:v>
                </c:pt>
                <c:pt idx="33">
                  <c:v>74.057918732856407</c:v>
                </c:pt>
                <c:pt idx="34">
                  <c:v>84.258565209749577</c:v>
                </c:pt>
                <c:pt idx="35">
                  <c:v>64.579844066146862</c:v>
                </c:pt>
                <c:pt idx="36">
                  <c:v>57.973797088545069</c:v>
                </c:pt>
                <c:pt idx="37">
                  <c:v>60.304261951392775</c:v>
                </c:pt>
                <c:pt idx="38">
                  <c:v>69.522637926917099</c:v>
                </c:pt>
                <c:pt idx="39">
                  <c:v>61.469309563951548</c:v>
                </c:pt>
                <c:pt idx="40">
                  <c:v>61.416812721862847</c:v>
                </c:pt>
                <c:pt idx="41">
                  <c:v>60.363721592387961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02-48C7-917E-8A67DF53E2C3}"/>
            </c:ext>
          </c:extLst>
        </c:ser>
        <c:ser>
          <c:idx val="5"/>
          <c:order val="5"/>
          <c:tx>
            <c:strRef>
              <c:f>'[energy-overview-2016.xlsx]Charts'!$A$7</c:f>
              <c:strCache>
                <c:ptCount val="1"/>
                <c:pt idx="0">
                  <c:v>Gas</c:v>
                </c:pt>
              </c:strCache>
            </c:strRef>
          </c:tx>
          <c:cat>
            <c:numRef>
              <c:f>'[energy-overview-2016.xlsx]Charts'!$B$1:$AQ$1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'[energy-overview-2016.xlsx]Charts'!$B$7:$AQ$7</c:f>
              <c:numCache>
                <c:formatCode>_(* #,##0.00_);_(* \(#,##0.00\);_(* "-"??_);_(@_)</c:formatCode>
                <c:ptCount val="42"/>
                <c:pt idx="0">
                  <c:v>12.921655868499998</c:v>
                </c:pt>
                <c:pt idx="1">
                  <c:v>14.026278524419999</c:v>
                </c:pt>
                <c:pt idx="2">
                  <c:v>37.538662299599999</c:v>
                </c:pt>
                <c:pt idx="3">
                  <c:v>61.67469272919999</c:v>
                </c:pt>
                <c:pt idx="4">
                  <c:v>57.915612979069991</c:v>
                </c:pt>
                <c:pt idx="5">
                  <c:v>38.20310567125</c:v>
                </c:pt>
                <c:pt idx="6">
                  <c:v>35.349937420198103</c:v>
                </c:pt>
                <c:pt idx="7">
                  <c:v>43.636229488176298</c:v>
                </c:pt>
                <c:pt idx="8">
                  <c:v>78.592631999160758</c:v>
                </c:pt>
                <c:pt idx="9">
                  <c:v>85.242987997520444</c:v>
                </c:pt>
                <c:pt idx="10">
                  <c:v>109.17883353167075</c:v>
                </c:pt>
                <c:pt idx="11">
                  <c:v>139.39196667779601</c:v>
                </c:pt>
                <c:pt idx="12">
                  <c:v>167.89811944677228</c:v>
                </c:pt>
                <c:pt idx="13">
                  <c:v>162.47118120571631</c:v>
                </c:pt>
                <c:pt idx="14">
                  <c:v>176.31236645414947</c:v>
                </c:pt>
                <c:pt idx="15">
                  <c:v>181.03640199124933</c:v>
                </c:pt>
                <c:pt idx="16">
                  <c:v>180.1365961076886</c:v>
                </c:pt>
                <c:pt idx="17">
                  <c:v>195.79582050595977</c:v>
                </c:pt>
                <c:pt idx="18">
                  <c:v>207.80923872752976</c:v>
                </c:pt>
                <c:pt idx="19">
                  <c:v>202.08298810377428</c:v>
                </c:pt>
                <c:pt idx="20">
                  <c:v>188.47734406466031</c:v>
                </c:pt>
                <c:pt idx="21">
                  <c:v>178.0074989827514</c:v>
                </c:pt>
                <c:pt idx="22">
                  <c:v>203.30013176161867</c:v>
                </c:pt>
                <c:pt idx="23">
                  <c:v>217.71076810474426</c:v>
                </c:pt>
                <c:pt idx="24">
                  <c:v>193.39719354418213</c:v>
                </c:pt>
                <c:pt idx="25">
                  <c:v>223.64326065504687</c:v>
                </c:pt>
                <c:pt idx="26">
                  <c:v>235.28995389608605</c:v>
                </c:pt>
                <c:pt idx="27">
                  <c:v>247.47698574320378</c:v>
                </c:pt>
                <c:pt idx="28">
                  <c:v>235.26872028478991</c:v>
                </c:pt>
                <c:pt idx="29">
                  <c:v>179.4230180352109</c:v>
                </c:pt>
                <c:pt idx="30">
                  <c:v>161.2217855284369</c:v>
                </c:pt>
                <c:pt idx="31">
                  <c:v>150.15900043339943</c:v>
                </c:pt>
                <c:pt idx="32">
                  <c:v>154.00635704048506</c:v>
                </c:pt>
                <c:pt idx="33">
                  <c:v>169.46135984290265</c:v>
                </c:pt>
                <c:pt idx="34">
                  <c:v>158.31031903371954</c:v>
                </c:pt>
                <c:pt idx="35">
                  <c:v>163.10970040016372</c:v>
                </c:pt>
                <c:pt idx="36">
                  <c:v>173.37646770236978</c:v>
                </c:pt>
                <c:pt idx="37">
                  <c:v>158.59899843468173</c:v>
                </c:pt>
                <c:pt idx="38">
                  <c:v>178.61282699063096</c:v>
                </c:pt>
                <c:pt idx="39">
                  <c:v>185.13937982669228</c:v>
                </c:pt>
                <c:pt idx="40">
                  <c:v>204.39749850714301</c:v>
                </c:pt>
                <c:pt idx="41">
                  <c:v>190.20847203845693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02-48C7-917E-8A67DF53E2C3}"/>
            </c:ext>
          </c:extLst>
        </c:ser>
        <c:ser>
          <c:idx val="6"/>
          <c:order val="6"/>
          <c:tx>
            <c:strRef>
              <c:f>'[energy-overview-2016.xlsx]Charts'!$A$8</c:f>
              <c:strCache>
                <c:ptCount val="1"/>
                <c:pt idx="0">
                  <c:v>Waste Heat</c:v>
                </c:pt>
              </c:strCache>
            </c:strRef>
          </c:tx>
          <c:cat>
            <c:numRef>
              <c:f>'[energy-overview-2016.xlsx]Charts'!$B$1:$AQ$1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'[energy-overview-2016.xlsx]Charts'!$B$8:$AQ$8</c:f>
              <c:numCache>
                <c:formatCode>_(* #,##0.00_);_(* \(#,##0.00\);_(* "-"??_);_(@_)</c:formatCode>
                <c:ptCount val="42"/>
                <c:pt idx="0">
                  <c:v>0.47328239999999994</c:v>
                </c:pt>
                <c:pt idx="1">
                  <c:v>1.0818984</c:v>
                </c:pt>
                <c:pt idx="2">
                  <c:v>1.2847704000000002</c:v>
                </c:pt>
                <c:pt idx="3">
                  <c:v>1.2847704000000002</c:v>
                </c:pt>
                <c:pt idx="4">
                  <c:v>1.2847704000000002</c:v>
                </c:pt>
                <c:pt idx="5">
                  <c:v>1.2847704000000002</c:v>
                </c:pt>
                <c:pt idx="6">
                  <c:v>1.2847704000000002</c:v>
                </c:pt>
                <c:pt idx="7">
                  <c:v>1.6699704</c:v>
                </c:pt>
                <c:pt idx="8">
                  <c:v>1.7983704</c:v>
                </c:pt>
                <c:pt idx="9">
                  <c:v>1.7983704</c:v>
                </c:pt>
                <c:pt idx="10">
                  <c:v>1.6843897200000002</c:v>
                </c:pt>
                <c:pt idx="11">
                  <c:v>1.6102387200000001</c:v>
                </c:pt>
                <c:pt idx="12">
                  <c:v>1.6100589600000002</c:v>
                </c:pt>
                <c:pt idx="13">
                  <c:v>1.61036712</c:v>
                </c:pt>
                <c:pt idx="14">
                  <c:v>1.61139432</c:v>
                </c:pt>
                <c:pt idx="15">
                  <c:v>1.6083127200000003</c:v>
                </c:pt>
                <c:pt idx="16">
                  <c:v>1.6098535200000001</c:v>
                </c:pt>
                <c:pt idx="17">
                  <c:v>1.6088776800000002</c:v>
                </c:pt>
                <c:pt idx="18">
                  <c:v>1.6107266400000002</c:v>
                </c:pt>
                <c:pt idx="19">
                  <c:v>1.6105982400000001</c:v>
                </c:pt>
                <c:pt idx="20">
                  <c:v>1.6112659200000001</c:v>
                </c:pt>
                <c:pt idx="21">
                  <c:v>1.61011032</c:v>
                </c:pt>
                <c:pt idx="22">
                  <c:v>1.61846274</c:v>
                </c:pt>
                <c:pt idx="23">
                  <c:v>1.61011032</c:v>
                </c:pt>
                <c:pt idx="24">
                  <c:v>1.61011032</c:v>
                </c:pt>
                <c:pt idx="25">
                  <c:v>1.61011032</c:v>
                </c:pt>
                <c:pt idx="26">
                  <c:v>1.61011032</c:v>
                </c:pt>
                <c:pt idx="27">
                  <c:v>1.2129177600000001</c:v>
                </c:pt>
                <c:pt idx="28">
                  <c:v>2.3917273440000004</c:v>
                </c:pt>
                <c:pt idx="29">
                  <c:v>2.1687517560000003</c:v>
                </c:pt>
                <c:pt idx="30">
                  <c:v>2.1301688400000001</c:v>
                </c:pt>
                <c:pt idx="31">
                  <c:v>1.9465838039999999</c:v>
                </c:pt>
                <c:pt idx="32">
                  <c:v>1.8305859600000001</c:v>
                </c:pt>
                <c:pt idx="33">
                  <c:v>1.3589541420000002</c:v>
                </c:pt>
                <c:pt idx="34">
                  <c:v>1.440539502</c:v>
                </c:pt>
                <c:pt idx="35">
                  <c:v>1.3676526</c:v>
                </c:pt>
                <c:pt idx="36">
                  <c:v>1.467744894</c:v>
                </c:pt>
                <c:pt idx="37">
                  <c:v>1.188327234</c:v>
                </c:pt>
                <c:pt idx="38">
                  <c:v>0.90745841004000005</c:v>
                </c:pt>
                <c:pt idx="39">
                  <c:v>1.2144303505200003</c:v>
                </c:pt>
                <c:pt idx="40">
                  <c:v>1.3212124578600002</c:v>
                </c:pt>
                <c:pt idx="41">
                  <c:v>1.3628695908599999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02-48C7-917E-8A67DF53E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327360"/>
        <c:axId val="97341440"/>
      </c:areaChart>
      <c:catAx>
        <c:axId val="97327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7341440"/>
        <c:crosses val="autoZero"/>
        <c:auto val="1"/>
        <c:lblAlgn val="ctr"/>
        <c:lblOffset val="100"/>
        <c:tickLblSkip val="5"/>
        <c:noMultiLvlLbl val="0"/>
      </c:catAx>
      <c:valAx>
        <c:axId val="9734144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NZ"/>
                  <a:t>Gross PJ</a:t>
                </a:r>
              </a:p>
            </c:rich>
          </c:tx>
          <c:layout>
            <c:manualLayout>
              <c:xMode val="edge"/>
              <c:yMode val="edge"/>
              <c:x val="1.4089518277895872E-2"/>
              <c:y val="9.4377014660239719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97327360"/>
        <c:crosses val="autoZero"/>
        <c:crossBetween val="midCat"/>
      </c:valAx>
    </c:plotArea>
    <c:legend>
      <c:legendPos val="b"/>
      <c:overlay val="0"/>
    </c:legend>
    <c:plotVisOnly val="1"/>
    <c:dispBlanksAs val="zero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NZ"/>
              <a:t>Consumer Energy</a:t>
            </a:r>
            <a:r>
              <a:rPr lang="en-NZ" baseline="0"/>
              <a:t> Demand by Fuel</a:t>
            </a:r>
            <a:endParaRPr lang="en-NZ"/>
          </a:p>
        </c:rich>
      </c:tx>
      <c:overlay val="0"/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'[energy-overview-2016.xlsx]Charts'!$A$78</c:f>
              <c:strCache>
                <c:ptCount val="1"/>
                <c:pt idx="0">
                  <c:v>Electricity3</c:v>
                </c:pt>
              </c:strCache>
            </c:strRef>
          </c:tx>
          <c:cat>
            <c:numRef>
              <c:f>'[energy-overview-2016.xlsx]Charts'!$B$77:$AA$77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'[energy-overview-2016.xlsx]Charts'!$B$78:$AA$78</c:f>
              <c:numCache>
                <c:formatCode>_(* #,##0.00_);_(* \(#,##0.00\);_(* "-"??_);_(@_)</c:formatCode>
                <c:ptCount val="26"/>
                <c:pt idx="0">
                  <c:v>103.83022958955408</c:v>
                </c:pt>
                <c:pt idx="1">
                  <c:v>105.45891909116789</c:v>
                </c:pt>
                <c:pt idx="2">
                  <c:v>103.65535616039983</c:v>
                </c:pt>
                <c:pt idx="3">
                  <c:v>107.30395223806707</c:v>
                </c:pt>
                <c:pt idx="4">
                  <c:v>109.93529423428288</c:v>
                </c:pt>
                <c:pt idx="5">
                  <c:v>112.04168942168148</c:v>
                </c:pt>
                <c:pt idx="6">
                  <c:v>115.09259014075563</c:v>
                </c:pt>
                <c:pt idx="7">
                  <c:v>118.77862247598927</c:v>
                </c:pt>
                <c:pt idx="8">
                  <c:v>119.57333264995472</c:v>
                </c:pt>
                <c:pt idx="9">
                  <c:v>121.84759528606045</c:v>
                </c:pt>
                <c:pt idx="10">
                  <c:v>124.5845496358024</c:v>
                </c:pt>
                <c:pt idx="11">
                  <c:v>126.95485395985648</c:v>
                </c:pt>
                <c:pt idx="12">
                  <c:v>130.18782686006807</c:v>
                </c:pt>
                <c:pt idx="13">
                  <c:v>130.71418788622094</c:v>
                </c:pt>
                <c:pt idx="14">
                  <c:v>136.62530302916602</c:v>
                </c:pt>
                <c:pt idx="15">
                  <c:v>138.32693335929673</c:v>
                </c:pt>
                <c:pt idx="16">
                  <c:v>141.3587328265647</c:v>
                </c:pt>
                <c:pt idx="17">
                  <c:v>142.15021188868036</c:v>
                </c:pt>
                <c:pt idx="18">
                  <c:v>140.17795435846179</c:v>
                </c:pt>
                <c:pt idx="19">
                  <c:v>140.25892629652549</c:v>
                </c:pt>
                <c:pt idx="20">
                  <c:v>144.35516226808377</c:v>
                </c:pt>
                <c:pt idx="21">
                  <c:v>141.66429363985736</c:v>
                </c:pt>
                <c:pt idx="22">
                  <c:v>138.52792116662647</c:v>
                </c:pt>
                <c:pt idx="23">
                  <c:v>139.00702703655398</c:v>
                </c:pt>
                <c:pt idx="24">
                  <c:v>140.24382032250841</c:v>
                </c:pt>
                <c:pt idx="25">
                  <c:v>143.27702803390343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A5-4E69-8B9F-9110DAB7F2CB}"/>
            </c:ext>
          </c:extLst>
        </c:ser>
        <c:ser>
          <c:idx val="1"/>
          <c:order val="1"/>
          <c:tx>
            <c:strRef>
              <c:f>'[energy-overview-2016.xlsx]Charts'!$A$79</c:f>
              <c:strCache>
                <c:ptCount val="1"/>
                <c:pt idx="0">
                  <c:v>Geothermal</c:v>
                </c:pt>
              </c:strCache>
            </c:strRef>
          </c:tx>
          <c:cat>
            <c:numRef>
              <c:f>'[energy-overview-2016.xlsx]Charts'!$B$77:$AA$77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'[energy-overview-2016.xlsx]Charts'!$B$79:$AA$79</c:f>
              <c:numCache>
                <c:formatCode>_(* #,##0.00_);_(* \(#,##0.00\);_(* "-"??_);_(@_)</c:formatCode>
                <c:ptCount val="26"/>
                <c:pt idx="0">
                  <c:v>7.0973746228200918</c:v>
                </c:pt>
                <c:pt idx="1">
                  <c:v>7.0419595444734924</c:v>
                </c:pt>
                <c:pt idx="2">
                  <c:v>7.0146889206638052</c:v>
                </c:pt>
                <c:pt idx="3">
                  <c:v>7.2433152216371059</c:v>
                </c:pt>
                <c:pt idx="4">
                  <c:v>7.5136961877150679</c:v>
                </c:pt>
                <c:pt idx="5">
                  <c:v>7.4834289117197814</c:v>
                </c:pt>
                <c:pt idx="6">
                  <c:v>7.4985943190525006</c:v>
                </c:pt>
                <c:pt idx="7">
                  <c:v>7.5383131512954922</c:v>
                </c:pt>
                <c:pt idx="8">
                  <c:v>7.798422255974292</c:v>
                </c:pt>
                <c:pt idx="9">
                  <c:v>7.9585091408794195</c:v>
                </c:pt>
                <c:pt idx="10">
                  <c:v>8.1242887488209856</c:v>
                </c:pt>
                <c:pt idx="11">
                  <c:v>8.1719408023083009</c:v>
                </c:pt>
                <c:pt idx="12">
                  <c:v>8.8803805736182859</c:v>
                </c:pt>
                <c:pt idx="13">
                  <c:v>9.0073757533837373</c:v>
                </c:pt>
                <c:pt idx="14">
                  <c:v>9.2858535876900827</c:v>
                </c:pt>
                <c:pt idx="15">
                  <c:v>9.4000741033182855</c:v>
                </c:pt>
                <c:pt idx="16">
                  <c:v>9.0906300135146427</c:v>
                </c:pt>
                <c:pt idx="17">
                  <c:v>9.2689000303419036</c:v>
                </c:pt>
                <c:pt idx="18">
                  <c:v>9.3202099773765852</c:v>
                </c:pt>
                <c:pt idx="19">
                  <c:v>9.7707961778460017</c:v>
                </c:pt>
                <c:pt idx="20">
                  <c:v>9.2664530200385009</c:v>
                </c:pt>
                <c:pt idx="21">
                  <c:v>8.6136901991328987</c:v>
                </c:pt>
                <c:pt idx="22">
                  <c:v>8.4450633083647944</c:v>
                </c:pt>
                <c:pt idx="23">
                  <c:v>7.6907839746203992</c:v>
                </c:pt>
                <c:pt idx="24">
                  <c:v>7.3319026019254121</c:v>
                </c:pt>
                <c:pt idx="25">
                  <c:v>7.450237034532579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A5-4E69-8B9F-9110DAB7F2CB}"/>
            </c:ext>
          </c:extLst>
        </c:ser>
        <c:ser>
          <c:idx val="2"/>
          <c:order val="2"/>
          <c:tx>
            <c:strRef>
              <c:f>'[energy-overview-2016.xlsx]Charts'!$A$80</c:f>
              <c:strCache>
                <c:ptCount val="1"/>
                <c:pt idx="0">
                  <c:v>Other Renewables</c:v>
                </c:pt>
              </c:strCache>
            </c:strRef>
          </c:tx>
          <c:cat>
            <c:numRef>
              <c:f>'[energy-overview-2016.xlsx]Charts'!$B$77:$AA$77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'[energy-overview-2016.xlsx]Charts'!$B$80:$AA$80</c:f>
              <c:numCache>
                <c:formatCode>_(* #,##0.00_);_(* \(#,##0.00\);_(* "-"??_);_(@_)</c:formatCode>
                <c:ptCount val="26"/>
                <c:pt idx="0">
                  <c:v>33.237591729410724</c:v>
                </c:pt>
                <c:pt idx="1">
                  <c:v>33.950951774256566</c:v>
                </c:pt>
                <c:pt idx="2">
                  <c:v>33.925457685290255</c:v>
                </c:pt>
                <c:pt idx="3">
                  <c:v>36.079330027739104</c:v>
                </c:pt>
                <c:pt idx="4">
                  <c:v>38.136737136998747</c:v>
                </c:pt>
                <c:pt idx="5">
                  <c:v>39.366143907222622</c:v>
                </c:pt>
                <c:pt idx="6">
                  <c:v>38.117577552540261</c:v>
                </c:pt>
                <c:pt idx="7">
                  <c:v>40.34518249607224</c:v>
                </c:pt>
                <c:pt idx="8">
                  <c:v>41.771281966060329</c:v>
                </c:pt>
                <c:pt idx="9">
                  <c:v>47.758119689346735</c:v>
                </c:pt>
                <c:pt idx="10">
                  <c:v>52.04164384763645</c:v>
                </c:pt>
                <c:pt idx="11">
                  <c:v>53.003900760701683</c:v>
                </c:pt>
                <c:pt idx="12">
                  <c:v>59.20154531934886</c:v>
                </c:pt>
                <c:pt idx="13">
                  <c:v>59.884624330320889</c:v>
                </c:pt>
                <c:pt idx="14">
                  <c:v>63.771979791098374</c:v>
                </c:pt>
                <c:pt idx="15">
                  <c:v>63.168354381467054</c:v>
                </c:pt>
                <c:pt idx="16">
                  <c:v>62.317678424163631</c:v>
                </c:pt>
                <c:pt idx="17">
                  <c:v>59.333018931479728</c:v>
                </c:pt>
                <c:pt idx="18">
                  <c:v>54.845428715161759</c:v>
                </c:pt>
                <c:pt idx="19">
                  <c:v>49.978505110622308</c:v>
                </c:pt>
                <c:pt idx="20">
                  <c:v>56.508905318325077</c:v>
                </c:pt>
                <c:pt idx="21">
                  <c:v>57.186888426538786</c:v>
                </c:pt>
                <c:pt idx="22">
                  <c:v>56.882133793684289</c:v>
                </c:pt>
                <c:pt idx="23">
                  <c:v>53.886036989211199</c:v>
                </c:pt>
                <c:pt idx="24">
                  <c:v>54.181408582328729</c:v>
                </c:pt>
                <c:pt idx="25">
                  <c:v>54.794537750709424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A5-4E69-8B9F-9110DAB7F2CB}"/>
            </c:ext>
          </c:extLst>
        </c:ser>
        <c:ser>
          <c:idx val="3"/>
          <c:order val="3"/>
          <c:tx>
            <c:strRef>
              <c:f>'[energy-overview-2016.xlsx]Charts'!$A$81</c:f>
              <c:strCache>
                <c:ptCount val="1"/>
                <c:pt idx="0">
                  <c:v>Oil</c:v>
                </c:pt>
              </c:strCache>
            </c:strRef>
          </c:tx>
          <c:cat>
            <c:numRef>
              <c:f>'[energy-overview-2016.xlsx]Charts'!$B$77:$AA$77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'[energy-overview-2016.xlsx]Charts'!$B$81:$AA$81</c:f>
              <c:numCache>
                <c:formatCode>_(* #,##0.00_);_(* \(#,##0.00\);_(* "-"??_);_(@_)</c:formatCode>
                <c:ptCount val="26"/>
                <c:pt idx="0">
                  <c:v>163.89777289608475</c:v>
                </c:pt>
                <c:pt idx="1">
                  <c:v>161.66977519889579</c:v>
                </c:pt>
                <c:pt idx="2">
                  <c:v>172.52383428471711</c:v>
                </c:pt>
                <c:pt idx="3">
                  <c:v>172.40190976097091</c:v>
                </c:pt>
                <c:pt idx="4">
                  <c:v>188.02098417023541</c:v>
                </c:pt>
                <c:pt idx="5">
                  <c:v>196.5227750674141</c:v>
                </c:pt>
                <c:pt idx="6">
                  <c:v>198.17157271459547</c:v>
                </c:pt>
                <c:pt idx="7">
                  <c:v>202.39250041856633</c:v>
                </c:pt>
                <c:pt idx="8">
                  <c:v>205.55171521742034</c:v>
                </c:pt>
                <c:pt idx="9">
                  <c:v>209.83253868372145</c:v>
                </c:pt>
                <c:pt idx="10">
                  <c:v>220.14433569983993</c:v>
                </c:pt>
                <c:pt idx="11">
                  <c:v>222.17383231541777</c:v>
                </c:pt>
                <c:pt idx="12">
                  <c:v>232.12114050047072</c:v>
                </c:pt>
                <c:pt idx="13">
                  <c:v>242.6524990448446</c:v>
                </c:pt>
                <c:pt idx="14">
                  <c:v>249.0138900041446</c:v>
                </c:pt>
                <c:pt idx="15">
                  <c:v>252.34162394509988</c:v>
                </c:pt>
                <c:pt idx="16">
                  <c:v>253.30412274632045</c:v>
                </c:pt>
                <c:pt idx="17">
                  <c:v>256.87481486982472</c:v>
                </c:pt>
                <c:pt idx="18">
                  <c:v>254.21340128220686</c:v>
                </c:pt>
                <c:pt idx="19">
                  <c:v>245.73558318073992</c:v>
                </c:pt>
                <c:pt idx="20">
                  <c:v>245.49808047036771</c:v>
                </c:pt>
                <c:pt idx="21">
                  <c:v>246.87109583651517</c:v>
                </c:pt>
                <c:pt idx="22">
                  <c:v>245.19942951972749</c:v>
                </c:pt>
                <c:pt idx="23">
                  <c:v>249.92142549334568</c:v>
                </c:pt>
                <c:pt idx="24">
                  <c:v>254.39661857607291</c:v>
                </c:pt>
                <c:pt idx="25">
                  <c:v>261.24666313456282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A5-4E69-8B9F-9110DAB7F2CB}"/>
            </c:ext>
          </c:extLst>
        </c:ser>
        <c:ser>
          <c:idx val="4"/>
          <c:order val="4"/>
          <c:tx>
            <c:strRef>
              <c:f>'[energy-overview-2016.xlsx]Charts'!$A$82</c:f>
              <c:strCache>
                <c:ptCount val="1"/>
                <c:pt idx="0">
                  <c:v>Coal</c:v>
                </c:pt>
              </c:strCache>
            </c:strRef>
          </c:tx>
          <c:cat>
            <c:numRef>
              <c:f>'[energy-overview-2016.xlsx]Charts'!$B$77:$AA$77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'[energy-overview-2016.xlsx]Charts'!$B$82:$AA$82</c:f>
              <c:numCache>
                <c:formatCode>_(* #,##0.00_);_(* \(#,##0.00\);_(* "-"??_);_(@_)</c:formatCode>
                <c:ptCount val="26"/>
                <c:pt idx="0">
                  <c:v>29.265920491593491</c:v>
                </c:pt>
                <c:pt idx="1">
                  <c:v>28.891591336705968</c:v>
                </c:pt>
                <c:pt idx="2">
                  <c:v>25.503965281997392</c:v>
                </c:pt>
                <c:pt idx="3">
                  <c:v>29.534743595752488</c:v>
                </c:pt>
                <c:pt idx="4">
                  <c:v>28.465693402301632</c:v>
                </c:pt>
                <c:pt idx="5">
                  <c:v>27.522738194323779</c:v>
                </c:pt>
                <c:pt idx="6">
                  <c:v>25.753786108282185</c:v>
                </c:pt>
                <c:pt idx="7">
                  <c:v>24.679882340407893</c:v>
                </c:pt>
                <c:pt idx="8">
                  <c:v>23.282433764921777</c:v>
                </c:pt>
                <c:pt idx="9">
                  <c:v>20.745975490801172</c:v>
                </c:pt>
                <c:pt idx="10">
                  <c:v>21.204216303864271</c:v>
                </c:pt>
                <c:pt idx="11">
                  <c:v>26.799959678930001</c:v>
                </c:pt>
                <c:pt idx="12">
                  <c:v>27.289162664599999</c:v>
                </c:pt>
                <c:pt idx="13">
                  <c:v>32.907788537900004</c:v>
                </c:pt>
                <c:pt idx="14">
                  <c:v>25.334840666030061</c:v>
                </c:pt>
                <c:pt idx="15">
                  <c:v>23.647630282900003</c:v>
                </c:pt>
                <c:pt idx="16">
                  <c:v>24.957560525543677</c:v>
                </c:pt>
                <c:pt idx="17">
                  <c:v>27.577687258836367</c:v>
                </c:pt>
                <c:pt idx="18">
                  <c:v>28.88877554319998</c:v>
                </c:pt>
                <c:pt idx="19">
                  <c:v>22.805656886944927</c:v>
                </c:pt>
                <c:pt idx="20">
                  <c:v>25.342801243664333</c:v>
                </c:pt>
                <c:pt idx="21">
                  <c:v>24.04071435639009</c:v>
                </c:pt>
                <c:pt idx="22">
                  <c:v>24.589670047241118</c:v>
                </c:pt>
                <c:pt idx="23">
                  <c:v>26.968366563433591</c:v>
                </c:pt>
                <c:pt idx="24">
                  <c:v>26.780578943516169</c:v>
                </c:pt>
                <c:pt idx="25">
                  <c:v>26.088173289025452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A5-4E69-8B9F-9110DAB7F2CB}"/>
            </c:ext>
          </c:extLst>
        </c:ser>
        <c:ser>
          <c:idx val="5"/>
          <c:order val="5"/>
          <c:tx>
            <c:strRef>
              <c:f>'[energy-overview-2016.xlsx]Charts'!$A$83</c:f>
              <c:strCache>
                <c:ptCount val="1"/>
                <c:pt idx="0">
                  <c:v>Gas</c:v>
                </c:pt>
              </c:strCache>
            </c:strRef>
          </c:tx>
          <c:cat>
            <c:numRef>
              <c:f>'[energy-overview-2016.xlsx]Charts'!$B$77:$AA$77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</c:numCache>
            </c:numRef>
          </c:cat>
          <c:val>
            <c:numRef>
              <c:f>'[energy-overview-2016.xlsx]Charts'!$B$83:$AA$83</c:f>
              <c:numCache>
                <c:formatCode>_(* #,##0.00_);_(* \(#,##0.00\);_(* "-"??_);_(@_)</c:formatCode>
                <c:ptCount val="26"/>
                <c:pt idx="0">
                  <c:v>67.842112076694235</c:v>
                </c:pt>
                <c:pt idx="1">
                  <c:v>70.021203374202244</c:v>
                </c:pt>
                <c:pt idx="2">
                  <c:v>71.673275296960128</c:v>
                </c:pt>
                <c:pt idx="3">
                  <c:v>72.67064489252553</c:v>
                </c:pt>
                <c:pt idx="4">
                  <c:v>74.968604035103326</c:v>
                </c:pt>
                <c:pt idx="5">
                  <c:v>72.879805566979158</c:v>
                </c:pt>
                <c:pt idx="6">
                  <c:v>74.883772311251306</c:v>
                </c:pt>
                <c:pt idx="7">
                  <c:v>71.024661655766209</c:v>
                </c:pt>
                <c:pt idx="8">
                  <c:v>67.666630854588163</c:v>
                </c:pt>
                <c:pt idx="9">
                  <c:v>71.130882085281854</c:v>
                </c:pt>
                <c:pt idx="10">
                  <c:v>78.688320391663524</c:v>
                </c:pt>
                <c:pt idx="11">
                  <c:v>76.454707858876461</c:v>
                </c:pt>
                <c:pt idx="12">
                  <c:v>80.087845885730758</c:v>
                </c:pt>
                <c:pt idx="13">
                  <c:v>61.199714307418539</c:v>
                </c:pt>
                <c:pt idx="14">
                  <c:v>63.070293008316</c:v>
                </c:pt>
                <c:pt idx="15">
                  <c:v>50.474491602105331</c:v>
                </c:pt>
                <c:pt idx="16">
                  <c:v>49.469951706016836</c:v>
                </c:pt>
                <c:pt idx="17">
                  <c:v>48.769009120696268</c:v>
                </c:pt>
                <c:pt idx="18">
                  <c:v>48.328115644589353</c:v>
                </c:pt>
                <c:pt idx="19">
                  <c:v>57.12344068671316</c:v>
                </c:pt>
                <c:pt idx="20">
                  <c:v>60.289554818229377</c:v>
                </c:pt>
                <c:pt idx="21">
                  <c:v>57.958454488156796</c:v>
                </c:pt>
                <c:pt idx="22">
                  <c:v>60.663357034980272</c:v>
                </c:pt>
                <c:pt idx="23">
                  <c:v>68.878097517631716</c:v>
                </c:pt>
                <c:pt idx="24">
                  <c:v>85.078560185888236</c:v>
                </c:pt>
                <c:pt idx="25">
                  <c:v>78.874257395718629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5A5-4E69-8B9F-9110DAB7F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370496"/>
        <c:axId val="97372032"/>
      </c:areaChart>
      <c:catAx>
        <c:axId val="97370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7372032"/>
        <c:crosses val="autoZero"/>
        <c:auto val="1"/>
        <c:lblAlgn val="ctr"/>
        <c:lblOffset val="100"/>
        <c:tickLblSkip val="5"/>
        <c:noMultiLvlLbl val="0"/>
      </c:catAx>
      <c:valAx>
        <c:axId val="9737203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NZ"/>
                  <a:t>Gross PJ</a:t>
                </a:r>
              </a:p>
            </c:rich>
          </c:tx>
          <c:layout>
            <c:manualLayout>
              <c:xMode val="edge"/>
              <c:yMode val="edge"/>
              <c:x val="2.062822315986873E-2"/>
              <c:y val="0.1307827379524113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9737049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18531618912024678"/>
          <c:y val="0.8882116228070176"/>
          <c:w val="0.69905662336121488"/>
          <c:h val="8.3937499999999998E-2"/>
        </c:manualLayout>
      </c:layout>
      <c:overlay val="0"/>
    </c:legend>
    <c:plotVisOnly val="1"/>
    <c:dispBlanksAs val="zero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[Oil.xlsx]Charts!$A$24</c:f>
          <c:strCache>
            <c:ptCount val="1"/>
            <c:pt idx="0">
              <c:v>Annual Crude Oil, Condensate, Naphtha and Natural Gas Liquids Production by Field</c:v>
            </c:pt>
          </c:strCache>
        </c:strRef>
      </c:tx>
      <c:layout>
        <c:manualLayout>
          <c:xMode val="edge"/>
          <c:yMode val="edge"/>
          <c:x val="5.0884436293099078E-2"/>
          <c:y val="1.9950124688279301E-2"/>
        </c:manualLayout>
      </c:layout>
      <c:overlay val="0"/>
      <c:txPr>
        <a:bodyPr/>
        <a:lstStyle/>
        <a:p>
          <a:pPr>
            <a:defRPr sz="1100"/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9.5682764986799521E-2"/>
          <c:y val="0.11115555061783258"/>
          <c:w val="0.68599280168788002"/>
          <c:h val="0.71508996537527569"/>
        </c:manualLayout>
      </c:layout>
      <c:areaChart>
        <c:grouping val="stacked"/>
        <c:varyColors val="0"/>
        <c:ser>
          <c:idx val="0"/>
          <c:order val="0"/>
          <c:tx>
            <c:strRef>
              <c:f>[Oil.xlsx]Annual_PJ!$A$14</c:f>
              <c:strCache>
                <c:ptCount val="1"/>
                <c:pt idx="0">
                  <c:v>Maui</c:v>
                </c:pt>
              </c:strCache>
            </c:strRef>
          </c:tx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[Oil.xlsx]Annual_PJ!$B$14:$AQ$14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4.4439903317809186</c:v>
                </c:pt>
                <c:pt idx="6">
                  <c:v>6.4683159839045885</c:v>
                </c:pt>
                <c:pt idx="7">
                  <c:v>9.3109060182466994</c:v>
                </c:pt>
                <c:pt idx="8">
                  <c:v>17.676557417111635</c:v>
                </c:pt>
                <c:pt idx="9">
                  <c:v>16.778039953770531</c:v>
                </c:pt>
                <c:pt idx="10">
                  <c:v>20.376172055930301</c:v>
                </c:pt>
                <c:pt idx="11">
                  <c:v>24.006307714193042</c:v>
                </c:pt>
                <c:pt idx="12">
                  <c:v>29.169891625524958</c:v>
                </c:pt>
                <c:pt idx="13">
                  <c:v>27.80094558464992</c:v>
                </c:pt>
                <c:pt idx="14">
                  <c:v>30.167270004608675</c:v>
                </c:pt>
                <c:pt idx="15">
                  <c:v>30.545832877474592</c:v>
                </c:pt>
                <c:pt idx="16">
                  <c:v>30.950732688714709</c:v>
                </c:pt>
                <c:pt idx="17">
                  <c:v>31.232019867033124</c:v>
                </c:pt>
                <c:pt idx="18">
                  <c:v>34.012860565994544</c:v>
                </c:pt>
                <c:pt idx="19">
                  <c:v>34.784332979687967</c:v>
                </c:pt>
                <c:pt idx="20">
                  <c:v>34.572629321555546</c:v>
                </c:pt>
                <c:pt idx="21">
                  <c:v>37.782142049769952</c:v>
                </c:pt>
                <c:pt idx="22">
                  <c:v>62.284559427609288</c:v>
                </c:pt>
                <c:pt idx="23">
                  <c:v>93.218769730847228</c:v>
                </c:pt>
                <c:pt idx="24">
                  <c:v>69.713326968392778</c:v>
                </c:pt>
                <c:pt idx="25">
                  <c:v>62.049196716535974</c:v>
                </c:pt>
                <c:pt idx="26">
                  <c:v>58.134836041078628</c:v>
                </c:pt>
                <c:pt idx="27">
                  <c:v>52.567821100790511</c:v>
                </c:pt>
                <c:pt idx="28">
                  <c:v>49.502198552949331</c:v>
                </c:pt>
                <c:pt idx="29">
                  <c:v>37.071270314028723</c:v>
                </c:pt>
                <c:pt idx="30">
                  <c:v>29.070114668125029</c:v>
                </c:pt>
                <c:pt idx="31">
                  <c:v>26.969217885754681</c:v>
                </c:pt>
                <c:pt idx="32">
                  <c:v>21.797109259793363</c:v>
                </c:pt>
                <c:pt idx="33">
                  <c:v>12.102773549715691</c:v>
                </c:pt>
                <c:pt idx="34">
                  <c:v>10.372988247647845</c:v>
                </c:pt>
                <c:pt idx="35">
                  <c:v>10.60096045482849</c:v>
                </c:pt>
                <c:pt idx="36">
                  <c:v>10.894891765444857</c:v>
                </c:pt>
                <c:pt idx="37">
                  <c:v>7.1454278253504508</c:v>
                </c:pt>
                <c:pt idx="38">
                  <c:v>7.1082353642461049</c:v>
                </c:pt>
                <c:pt idx="39">
                  <c:v>8.0794199441761609</c:v>
                </c:pt>
                <c:pt idx="40">
                  <c:v>9.3306979110131447</c:v>
                </c:pt>
                <c:pt idx="41">
                  <c:v>6.8918483177885825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4E-483B-AD79-A8038818B8B4}"/>
            </c:ext>
          </c:extLst>
        </c:ser>
        <c:ser>
          <c:idx val="1"/>
          <c:order val="1"/>
          <c:tx>
            <c:strRef>
              <c:f>[Oil.xlsx]Annual_PJ!$A$15</c:f>
              <c:strCache>
                <c:ptCount val="1"/>
                <c:pt idx="0">
                  <c:v>Kapuni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[Oil.xlsx]Annual_PJ!$B$15:$AQ$15</c:f>
              <c:numCache>
                <c:formatCode>_(* #,##0.00_);_(* \(#,##0.00\);_(* "-"??_);_(@_)</c:formatCode>
                <c:ptCount val="42"/>
                <c:pt idx="0">
                  <c:v>7.8760028917246698</c:v>
                </c:pt>
                <c:pt idx="1">
                  <c:v>8.1384907837981721</c:v>
                </c:pt>
                <c:pt idx="2">
                  <c:v>21.576876661443173</c:v>
                </c:pt>
                <c:pt idx="3">
                  <c:v>30.95262243112591</c:v>
                </c:pt>
                <c:pt idx="4">
                  <c:v>26.136624422482129</c:v>
                </c:pt>
                <c:pt idx="5">
                  <c:v>12.306020040660067</c:v>
                </c:pt>
                <c:pt idx="6">
                  <c:v>8.4124125316900003</c:v>
                </c:pt>
                <c:pt idx="7">
                  <c:v>10.169605065318434</c:v>
                </c:pt>
                <c:pt idx="8">
                  <c:v>12.756926845181644</c:v>
                </c:pt>
                <c:pt idx="9">
                  <c:v>12.902025270206391</c:v>
                </c:pt>
                <c:pt idx="10">
                  <c:v>13.367403672070877</c:v>
                </c:pt>
                <c:pt idx="11">
                  <c:v>14.407641156158402</c:v>
                </c:pt>
                <c:pt idx="12">
                  <c:v>13.390519928371923</c:v>
                </c:pt>
                <c:pt idx="13">
                  <c:v>11.68700752619678</c:v>
                </c:pt>
                <c:pt idx="14">
                  <c:v>12.702704729386685</c:v>
                </c:pt>
                <c:pt idx="15">
                  <c:v>12.654285709421217</c:v>
                </c:pt>
                <c:pt idx="16">
                  <c:v>11.484952644073129</c:v>
                </c:pt>
                <c:pt idx="17">
                  <c:v>11.13355451928526</c:v>
                </c:pt>
                <c:pt idx="18">
                  <c:v>11.000978456595554</c:v>
                </c:pt>
                <c:pt idx="19">
                  <c:v>10.059500891263539</c:v>
                </c:pt>
                <c:pt idx="20">
                  <c:v>9.5956407689754588</c:v>
                </c:pt>
                <c:pt idx="21">
                  <c:v>7.839748150796817</c:v>
                </c:pt>
                <c:pt idx="22">
                  <c:v>8.0412983244310059</c:v>
                </c:pt>
                <c:pt idx="23">
                  <c:v>6.6598343726363689</c:v>
                </c:pt>
                <c:pt idx="24">
                  <c:v>6.2390332284307517</c:v>
                </c:pt>
                <c:pt idx="25">
                  <c:v>5.6069561451740464</c:v>
                </c:pt>
                <c:pt idx="26">
                  <c:v>4.8189448659619085</c:v>
                </c:pt>
                <c:pt idx="27">
                  <c:v>4.5631998663625284</c:v>
                </c:pt>
                <c:pt idx="28">
                  <c:v>4.247796642212144</c:v>
                </c:pt>
                <c:pt idx="29">
                  <c:v>3.5371792366403834</c:v>
                </c:pt>
                <c:pt idx="30">
                  <c:v>4.9316780999612009</c:v>
                </c:pt>
                <c:pt idx="31">
                  <c:v>4.1379320790666494</c:v>
                </c:pt>
                <c:pt idx="32">
                  <c:v>4.2570965445240434</c:v>
                </c:pt>
                <c:pt idx="33">
                  <c:v>3.599282552018702</c:v>
                </c:pt>
                <c:pt idx="34">
                  <c:v>3.0583446255595836</c:v>
                </c:pt>
                <c:pt idx="35">
                  <c:v>2.3982512742109297</c:v>
                </c:pt>
                <c:pt idx="36">
                  <c:v>2.5840355600472638</c:v>
                </c:pt>
                <c:pt idx="37">
                  <c:v>2.9157813841144078</c:v>
                </c:pt>
                <c:pt idx="38">
                  <c:v>2.479309893161906</c:v>
                </c:pt>
                <c:pt idx="39">
                  <c:v>2.2831331902983174</c:v>
                </c:pt>
                <c:pt idx="40">
                  <c:v>3.3062444240955799</c:v>
                </c:pt>
                <c:pt idx="41">
                  <c:v>2.3738674227250449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4E-483B-AD79-A8038818B8B4}"/>
            </c:ext>
          </c:extLst>
        </c:ser>
        <c:ser>
          <c:idx val="2"/>
          <c:order val="2"/>
          <c:tx>
            <c:strRef>
              <c:f>[Oil.xlsx]Annual_PJ!$A$16</c:f>
              <c:strCache>
                <c:ptCount val="1"/>
                <c:pt idx="0">
                  <c:v>Pohokura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[Oil.xlsx]Annual_PJ!$B$16:$AQ$16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5.3897029371875727</c:v>
                </c:pt>
                <c:pt idx="33">
                  <c:v>27.010430294866136</c:v>
                </c:pt>
                <c:pt idx="34">
                  <c:v>26.392981695383305</c:v>
                </c:pt>
                <c:pt idx="35">
                  <c:v>24.775317460033669</c:v>
                </c:pt>
                <c:pt idx="36">
                  <c:v>24.316910527917958</c:v>
                </c:pt>
                <c:pt idx="37">
                  <c:v>22.57063254838322</c:v>
                </c:pt>
                <c:pt idx="38">
                  <c:v>23.149118540990987</c:v>
                </c:pt>
                <c:pt idx="39">
                  <c:v>23.839081568308213</c:v>
                </c:pt>
                <c:pt idx="40">
                  <c:v>23.878291669086924</c:v>
                </c:pt>
                <c:pt idx="41">
                  <c:v>18.955019322135865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4E-483B-AD79-A8038818B8B4}"/>
            </c:ext>
          </c:extLst>
        </c:ser>
        <c:ser>
          <c:idx val="3"/>
          <c:order val="3"/>
          <c:tx>
            <c:strRef>
              <c:f>[Oil.xlsx]Annual_PJ!$A$17</c:f>
              <c:strCache>
                <c:ptCount val="1"/>
                <c:pt idx="0">
                  <c:v>Tui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[Oil.xlsx]Annual_PJ!$B$17:$AQ$17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38.981440402121052</c:v>
                </c:pt>
                <c:pt idx="34">
                  <c:v>82.749381407798154</c:v>
                </c:pt>
                <c:pt idx="35">
                  <c:v>38.562547639913163</c:v>
                </c:pt>
                <c:pt idx="36">
                  <c:v>21.309402190119673</c:v>
                </c:pt>
                <c:pt idx="37">
                  <c:v>16.167867166650826</c:v>
                </c:pt>
                <c:pt idx="38">
                  <c:v>11.93572543440499</c:v>
                </c:pt>
                <c:pt idx="39">
                  <c:v>8.6191317033773682</c:v>
                </c:pt>
                <c:pt idx="40">
                  <c:v>7.499931032435101</c:v>
                </c:pt>
                <c:pt idx="41">
                  <c:v>10.191955807489501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4E-483B-AD79-A8038818B8B4}"/>
            </c:ext>
          </c:extLst>
        </c:ser>
        <c:ser>
          <c:idx val="4"/>
          <c:order val="4"/>
          <c:tx>
            <c:strRef>
              <c:f>[Oil.xlsx]Annual_PJ!$A$18</c:f>
              <c:strCache>
                <c:ptCount val="1"/>
                <c:pt idx="0">
                  <c:v>Maari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[Oil.xlsx]Annual_PJ!$B$18:$AQ$18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36.359351313433898</c:v>
                </c:pt>
                <c:pt idx="36">
                  <c:v>38.242002959871549</c:v>
                </c:pt>
                <c:pt idx="37">
                  <c:v>32.94475453943231</c:v>
                </c:pt>
                <c:pt idx="38">
                  <c:v>22.655978304061897</c:v>
                </c:pt>
                <c:pt idx="39">
                  <c:v>12.190419467716229</c:v>
                </c:pt>
                <c:pt idx="40">
                  <c:v>17.880478693355645</c:v>
                </c:pt>
                <c:pt idx="41">
                  <c:v>28.375570414677782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4E-483B-AD79-A8038818B8B4}"/>
            </c:ext>
          </c:extLst>
        </c:ser>
        <c:ser>
          <c:idx val="5"/>
          <c:order val="5"/>
          <c:tx>
            <c:strRef>
              <c:f>[Oil.xlsx]Annual_PJ!$A$19</c:f>
              <c:strCache>
                <c:ptCount val="1"/>
                <c:pt idx="0">
                  <c:v>Kupe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[Oil.xlsx]Annual_PJ!$B$19:$AQ$19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0.53839429174296294</c:v>
                </c:pt>
                <c:pt idx="36">
                  <c:v>11.170412027537555</c:v>
                </c:pt>
                <c:pt idx="37">
                  <c:v>10.415593569307598</c:v>
                </c:pt>
                <c:pt idx="38">
                  <c:v>9.262444316024947</c:v>
                </c:pt>
                <c:pt idx="39">
                  <c:v>9.4888645926615673</c:v>
                </c:pt>
                <c:pt idx="40">
                  <c:v>9.0100498005003917</c:v>
                </c:pt>
                <c:pt idx="41">
                  <c:v>8.4961717722169503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4E-483B-AD79-A8038818B8B4}"/>
            </c:ext>
          </c:extLst>
        </c:ser>
        <c:ser>
          <c:idx val="6"/>
          <c:order val="6"/>
          <c:tx>
            <c:strRef>
              <c:f>[Oil.xlsx]Annual_PJ!$A$20</c:f>
              <c:strCache>
                <c:ptCount val="1"/>
                <c:pt idx="0">
                  <c:v>Mckee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[Oil.xlsx]Annual_PJ!$B$20:$AQ$20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6.5584526535386748E-3</c:v>
                </c:pt>
                <c:pt idx="7">
                  <c:v>0.56547588867429388</c:v>
                </c:pt>
                <c:pt idx="8">
                  <c:v>0.21757285372727722</c:v>
                </c:pt>
                <c:pt idx="9">
                  <c:v>0.25147090261678817</c:v>
                </c:pt>
                <c:pt idx="10">
                  <c:v>4.7922080338021145</c:v>
                </c:pt>
                <c:pt idx="11">
                  <c:v>17.357059339206153</c:v>
                </c:pt>
                <c:pt idx="12">
                  <c:v>19.231747273573767</c:v>
                </c:pt>
                <c:pt idx="13">
                  <c:v>19.427623850790205</c:v>
                </c:pt>
                <c:pt idx="14">
                  <c:v>22.145454256524371</c:v>
                </c:pt>
                <c:pt idx="15">
                  <c:v>23.445934408859198</c:v>
                </c:pt>
                <c:pt idx="16">
                  <c:v>22.080212904837133</c:v>
                </c:pt>
                <c:pt idx="17">
                  <c:v>19.481502301949803</c:v>
                </c:pt>
                <c:pt idx="18">
                  <c:v>15.648506161881961</c:v>
                </c:pt>
                <c:pt idx="19">
                  <c:v>14.744126045389926</c:v>
                </c:pt>
                <c:pt idx="20">
                  <c:v>13.627702003279698</c:v>
                </c:pt>
                <c:pt idx="21">
                  <c:v>13.56390961206243</c:v>
                </c:pt>
                <c:pt idx="22">
                  <c:v>12.052376928115184</c:v>
                </c:pt>
                <c:pt idx="23">
                  <c:v>11.373843992244714</c:v>
                </c:pt>
                <c:pt idx="24">
                  <c:v>11.180217116810587</c:v>
                </c:pt>
                <c:pt idx="25">
                  <c:v>10.376654144597369</c:v>
                </c:pt>
                <c:pt idx="26">
                  <c:v>7.27831909334191</c:v>
                </c:pt>
                <c:pt idx="27">
                  <c:v>6.7763689835877354</c:v>
                </c:pt>
                <c:pt idx="28">
                  <c:v>3.7501385415398696</c:v>
                </c:pt>
                <c:pt idx="29">
                  <c:v>3.4792972632409507</c:v>
                </c:pt>
                <c:pt idx="30">
                  <c:v>3.0572304432966737</c:v>
                </c:pt>
                <c:pt idx="31">
                  <c:v>2.6894997008272923</c:v>
                </c:pt>
                <c:pt idx="32">
                  <c:v>2.1337852504506603</c:v>
                </c:pt>
                <c:pt idx="33">
                  <c:v>1.6489935121692152</c:v>
                </c:pt>
                <c:pt idx="34">
                  <c:v>1.1413234473997349</c:v>
                </c:pt>
                <c:pt idx="35">
                  <c:v>1.0528224028501505</c:v>
                </c:pt>
                <c:pt idx="36">
                  <c:v>0.84287561967592217</c:v>
                </c:pt>
                <c:pt idx="37">
                  <c:v>0.74744338520961418</c:v>
                </c:pt>
                <c:pt idx="38">
                  <c:v>0.77256026151981405</c:v>
                </c:pt>
                <c:pt idx="39">
                  <c:v>0.58063756413501055</c:v>
                </c:pt>
                <c:pt idx="40">
                  <c:v>0.40469019122894428</c:v>
                </c:pt>
                <c:pt idx="41">
                  <c:v>0.24000947095222905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34E-483B-AD79-A8038818B8B4}"/>
            </c:ext>
          </c:extLst>
        </c:ser>
        <c:ser>
          <c:idx val="7"/>
          <c:order val="7"/>
          <c:tx>
            <c:strRef>
              <c:f>[Oil.xlsx]Annual_PJ!$A$21</c:f>
              <c:strCache>
                <c:ptCount val="1"/>
                <c:pt idx="0">
                  <c:v>Mangahewa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[Oil.xlsx]Annual_PJ!$B$21:$AQ$21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4.5828242995085297E-2</c:v>
                </c:pt>
                <c:pt idx="24">
                  <c:v>0.18435726147891457</c:v>
                </c:pt>
                <c:pt idx="25">
                  <c:v>0</c:v>
                </c:pt>
                <c:pt idx="26">
                  <c:v>0</c:v>
                </c:pt>
                <c:pt idx="27">
                  <c:v>0.32007473131273856</c:v>
                </c:pt>
                <c:pt idx="28">
                  <c:v>0.8811393469116402</c:v>
                </c:pt>
                <c:pt idx="29">
                  <c:v>0.68858842936699605</c:v>
                </c:pt>
                <c:pt idx="30">
                  <c:v>0.63854289440035006</c:v>
                </c:pt>
                <c:pt idx="31">
                  <c:v>0.4615759754305343</c:v>
                </c:pt>
                <c:pt idx="32">
                  <c:v>0.43020710843151505</c:v>
                </c:pt>
                <c:pt idx="33">
                  <c:v>0.54403471424646432</c:v>
                </c:pt>
                <c:pt idx="34">
                  <c:v>0.71955573592174893</c:v>
                </c:pt>
                <c:pt idx="35">
                  <c:v>1.6324254630900501</c:v>
                </c:pt>
                <c:pt idx="36">
                  <c:v>1.3345217376396199</c:v>
                </c:pt>
                <c:pt idx="37">
                  <c:v>1.3218990901884478</c:v>
                </c:pt>
                <c:pt idx="38">
                  <c:v>2.2187601491098317</c:v>
                </c:pt>
                <c:pt idx="39">
                  <c:v>2.9311142555869942</c:v>
                </c:pt>
                <c:pt idx="40">
                  <c:v>4.4166610998568592</c:v>
                </c:pt>
                <c:pt idx="41">
                  <c:v>4.8908368795550796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4E-483B-AD79-A8038818B8B4}"/>
            </c:ext>
          </c:extLst>
        </c:ser>
        <c:ser>
          <c:idx val="8"/>
          <c:order val="8"/>
          <c:tx>
            <c:strRef>
              <c:f>[Oil.xlsx]Annual_PJ!$A$22</c:f>
              <c:strCache>
                <c:ptCount val="1"/>
                <c:pt idx="0">
                  <c:v>Turangi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[Oil.xlsx]Annual_PJ!$B$22:$AQ$22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3.3313970659750703E-3</c:v>
                </c:pt>
                <c:pt idx="32">
                  <c:v>0.34500762143139035</c:v>
                </c:pt>
                <c:pt idx="33">
                  <c:v>1.2383016606767474</c:v>
                </c:pt>
                <c:pt idx="34">
                  <c:v>1.1217281025963131</c:v>
                </c:pt>
                <c:pt idx="35">
                  <c:v>1.8476623528379892</c:v>
                </c:pt>
                <c:pt idx="36">
                  <c:v>1.4042831646343807</c:v>
                </c:pt>
                <c:pt idx="37">
                  <c:v>1.1117222331145</c:v>
                </c:pt>
                <c:pt idx="38">
                  <c:v>1.5146059955523377</c:v>
                </c:pt>
                <c:pt idx="39">
                  <c:v>1.4889528863090062</c:v>
                </c:pt>
                <c:pt idx="40">
                  <c:v>1.4713721549098351</c:v>
                </c:pt>
                <c:pt idx="41">
                  <c:v>1.4849178383316792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34E-483B-AD79-A8038818B8B4}"/>
            </c:ext>
          </c:extLst>
        </c:ser>
        <c:ser>
          <c:idx val="9"/>
          <c:order val="9"/>
          <c:tx>
            <c:strRef>
              <c:f>[Oil.xlsx]Annual_PJ!$A$23</c:f>
              <c:strCache>
                <c:ptCount val="1"/>
                <c:pt idx="0">
                  <c:v>Kowhai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[Oil.xlsx]Annual_PJ!$B$23:$AQ$23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0.77690458318657463</c:v>
                </c:pt>
                <c:pt idx="36">
                  <c:v>1.47585405766046</c:v>
                </c:pt>
                <c:pt idx="37">
                  <c:v>1.0340123680745177</c:v>
                </c:pt>
                <c:pt idx="38">
                  <c:v>0.73616345046722786</c:v>
                </c:pt>
                <c:pt idx="39">
                  <c:v>0.83112455517153749</c:v>
                </c:pt>
                <c:pt idx="40">
                  <c:v>1.2798667623845212</c:v>
                </c:pt>
                <c:pt idx="41">
                  <c:v>1.1292909212877067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34E-483B-AD79-A8038818B8B4}"/>
            </c:ext>
          </c:extLst>
        </c:ser>
        <c:ser>
          <c:idx val="10"/>
          <c:order val="10"/>
          <c:tx>
            <c:strRef>
              <c:f>[Oil.xlsx]Annual_PJ!$A$24</c:f>
              <c:strCache>
                <c:ptCount val="1"/>
                <c:pt idx="0">
                  <c:v>Ngatoro1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[Oil.xlsx]Annual_PJ!$B$24:$AQ$24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2.6435147684626448E-2</c:v>
                </c:pt>
                <c:pt idx="10">
                  <c:v>2.5404250560434886E-2</c:v>
                </c:pt>
                <c:pt idx="11">
                  <c:v>0.17057665629926785</c:v>
                </c:pt>
                <c:pt idx="12">
                  <c:v>0.13725658853521921</c:v>
                </c:pt>
                <c:pt idx="13">
                  <c:v>0.16475945109847265</c:v>
                </c:pt>
                <c:pt idx="14">
                  <c:v>0.15809543754566291</c:v>
                </c:pt>
                <c:pt idx="15">
                  <c:v>0.158463615090017</c:v>
                </c:pt>
                <c:pt idx="16">
                  <c:v>0.26829097657085366</c:v>
                </c:pt>
                <c:pt idx="17">
                  <c:v>0.41165931234235142</c:v>
                </c:pt>
                <c:pt idx="18">
                  <c:v>1.0927319480697795</c:v>
                </c:pt>
                <c:pt idx="19">
                  <c:v>1.8532096908712079</c:v>
                </c:pt>
                <c:pt idx="20">
                  <c:v>1.9118093583917126</c:v>
                </c:pt>
                <c:pt idx="21">
                  <c:v>2.8604098158788993</c:v>
                </c:pt>
                <c:pt idx="22">
                  <c:v>3.9196925519914312</c:v>
                </c:pt>
                <c:pt idx="23">
                  <c:v>4.7232581974795833</c:v>
                </c:pt>
                <c:pt idx="24">
                  <c:v>3.6482259960058379</c:v>
                </c:pt>
                <c:pt idx="25">
                  <c:v>2.9827854866951307</c:v>
                </c:pt>
                <c:pt idx="26">
                  <c:v>2.8109507822906878</c:v>
                </c:pt>
                <c:pt idx="27">
                  <c:v>2.8804575948892066</c:v>
                </c:pt>
                <c:pt idx="28">
                  <c:v>2.4358168797838822</c:v>
                </c:pt>
                <c:pt idx="29">
                  <c:v>1.9805283424160751</c:v>
                </c:pt>
                <c:pt idx="30">
                  <c:v>2.4354768578026338</c:v>
                </c:pt>
                <c:pt idx="31">
                  <c:v>2.3215010843694137</c:v>
                </c:pt>
                <c:pt idx="32">
                  <c:v>1.558854294349052</c:v>
                </c:pt>
                <c:pt idx="33">
                  <c:v>1.1477953895448052</c:v>
                </c:pt>
                <c:pt idx="34">
                  <c:v>0.98432447909201515</c:v>
                </c:pt>
                <c:pt idx="35">
                  <c:v>1.0384111120913375</c:v>
                </c:pt>
                <c:pt idx="36">
                  <c:v>0.94895320360969149</c:v>
                </c:pt>
                <c:pt idx="37">
                  <c:v>0.85190347929525789</c:v>
                </c:pt>
                <c:pt idx="38">
                  <c:v>1.0133040249660894</c:v>
                </c:pt>
                <c:pt idx="39">
                  <c:v>0.70704999513170952</c:v>
                </c:pt>
                <c:pt idx="40">
                  <c:v>0.65816528404875296</c:v>
                </c:pt>
                <c:pt idx="41">
                  <c:v>0.87532503270640283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34E-483B-AD79-A8038818B8B4}"/>
            </c:ext>
          </c:extLst>
        </c:ser>
        <c:ser>
          <c:idx val="11"/>
          <c:order val="11"/>
          <c:tx>
            <c:strRef>
              <c:f>[Oil.xlsx]Annual_PJ!$A$25</c:f>
              <c:strCache>
                <c:ptCount val="1"/>
                <c:pt idx="0">
                  <c:v>Rimu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[Oil.xlsx]Annual_PJ!$B$25:$AQ$25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2.1980213828385473E-2</c:v>
                </c:pt>
                <c:pt idx="26">
                  <c:v>4.3444978756272791E-3</c:v>
                </c:pt>
                <c:pt idx="27">
                  <c:v>0.57281099956787462</c:v>
                </c:pt>
                <c:pt idx="28">
                  <c:v>1.0137039347952546</c:v>
                </c:pt>
                <c:pt idx="29">
                  <c:v>1.4604508306154698</c:v>
                </c:pt>
                <c:pt idx="30">
                  <c:v>1.9965177883408431</c:v>
                </c:pt>
                <c:pt idx="31">
                  <c:v>1.6891261737331507</c:v>
                </c:pt>
                <c:pt idx="32">
                  <c:v>1.5510500523872255</c:v>
                </c:pt>
                <c:pt idx="33">
                  <c:v>0.66982589648038748</c:v>
                </c:pt>
                <c:pt idx="34">
                  <c:v>0.43540708249200583</c:v>
                </c:pt>
                <c:pt idx="35">
                  <c:v>0.57426805683050042</c:v>
                </c:pt>
                <c:pt idx="36">
                  <c:v>0.54004914344352961</c:v>
                </c:pt>
                <c:pt idx="37">
                  <c:v>0.88302982845601785</c:v>
                </c:pt>
                <c:pt idx="38">
                  <c:v>1.105344016154558</c:v>
                </c:pt>
                <c:pt idx="39">
                  <c:v>0.70844262123464286</c:v>
                </c:pt>
                <c:pt idx="40">
                  <c:v>0.26783665297428128</c:v>
                </c:pt>
                <c:pt idx="41">
                  <c:v>0.34182915664827046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34E-483B-AD79-A8038818B8B4}"/>
            </c:ext>
          </c:extLst>
        </c:ser>
        <c:ser>
          <c:idx val="12"/>
          <c:order val="12"/>
          <c:tx>
            <c:strRef>
              <c:f>[Oil.xlsx]Annual_PJ!$A$26</c:f>
              <c:strCache>
                <c:ptCount val="1"/>
                <c:pt idx="0">
                  <c:v>Cheal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[Oil.xlsx]Annual_PJ!$B$26:$AQ$26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7.5595954587802296E-3</c:v>
                </c:pt>
                <c:pt idx="30">
                  <c:v>5.4851018212544914E-2</c:v>
                </c:pt>
                <c:pt idx="31">
                  <c:v>0.47604354844849089</c:v>
                </c:pt>
                <c:pt idx="32">
                  <c:v>0.15660668917863785</c:v>
                </c:pt>
                <c:pt idx="33">
                  <c:v>0.74242259587043968</c:v>
                </c:pt>
                <c:pt idx="34">
                  <c:v>0.98348578873275239</c:v>
                </c:pt>
                <c:pt idx="35">
                  <c:v>0.72969434677240042</c:v>
                </c:pt>
                <c:pt idx="36">
                  <c:v>0.70582470634858163</c:v>
                </c:pt>
                <c:pt idx="37">
                  <c:v>1.3682750802572565</c:v>
                </c:pt>
                <c:pt idx="38">
                  <c:v>1.9512507121455545</c:v>
                </c:pt>
                <c:pt idx="39">
                  <c:v>2.0684332031619923</c:v>
                </c:pt>
                <c:pt idx="40">
                  <c:v>2.7421085843292743</c:v>
                </c:pt>
                <c:pt idx="41">
                  <c:v>2.4576152482821101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34E-483B-AD79-A8038818B8B4}"/>
            </c:ext>
          </c:extLst>
        </c:ser>
        <c:ser>
          <c:idx val="13"/>
          <c:order val="13"/>
          <c:tx>
            <c:strRef>
              <c:f>[Oil.xlsx]Annual_PJ!$A$27</c:f>
              <c:strCache>
                <c:ptCount val="1"/>
                <c:pt idx="0">
                  <c:v>TarikiAhuroa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[Oil.xlsx]Annual_PJ!$B$27:$AQ$27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1.3627361456980833</c:v>
                </c:pt>
                <c:pt idx="23">
                  <c:v>2.4647288395323939</c:v>
                </c:pt>
                <c:pt idx="24">
                  <c:v>2.4862304176019285</c:v>
                </c:pt>
                <c:pt idx="25">
                  <c:v>2.3252999420164224</c:v>
                </c:pt>
                <c:pt idx="26">
                  <c:v>1.8257932473770826</c:v>
                </c:pt>
                <c:pt idx="27">
                  <c:v>1.9268212100873612</c:v>
                </c:pt>
                <c:pt idx="28">
                  <c:v>1.6449075400900566</c:v>
                </c:pt>
                <c:pt idx="29">
                  <c:v>1.4087951859260386</c:v>
                </c:pt>
                <c:pt idx="30">
                  <c:v>0.83292846495272976</c:v>
                </c:pt>
                <c:pt idx="31">
                  <c:v>0.65123277644536859</c:v>
                </c:pt>
                <c:pt idx="32">
                  <c:v>0.5406296236040129</c:v>
                </c:pt>
                <c:pt idx="33">
                  <c:v>0.29255402768175592</c:v>
                </c:pt>
                <c:pt idx="34">
                  <c:v>8.4644061117588348E-2</c:v>
                </c:pt>
                <c:pt idx="35">
                  <c:v>7.3635546861755853E-5</c:v>
                </c:pt>
                <c:pt idx="36">
                  <c:v>0</c:v>
                </c:pt>
                <c:pt idx="37">
                  <c:v>3.0232461533540918E-3</c:v>
                </c:pt>
                <c:pt idx="38">
                  <c:v>1.082880408256654E-2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34E-483B-AD79-A8038818B8B4}"/>
            </c:ext>
          </c:extLst>
        </c:ser>
        <c:ser>
          <c:idx val="14"/>
          <c:order val="14"/>
          <c:tx>
            <c:strRef>
              <c:f>[Oil.xlsx]Annual_PJ!$A$28</c:f>
              <c:strCache>
                <c:ptCount val="1"/>
                <c:pt idx="0">
                  <c:v>Waihapa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[Oil.xlsx]Annual_PJ!$B$28:$AQ$28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5.9289876515401279</c:v>
                </c:pt>
                <c:pt idx="15">
                  <c:v>12.766179773245053</c:v>
                </c:pt>
                <c:pt idx="16">
                  <c:v>17.225262218426781</c:v>
                </c:pt>
                <c:pt idx="17">
                  <c:v>23.624463870248821</c:v>
                </c:pt>
                <c:pt idx="18">
                  <c:v>19.375471570538441</c:v>
                </c:pt>
                <c:pt idx="19">
                  <c:v>24.22445983092425</c:v>
                </c:pt>
                <c:pt idx="20">
                  <c:v>22.886376751384073</c:v>
                </c:pt>
                <c:pt idx="21">
                  <c:v>7.3148224139343281</c:v>
                </c:pt>
                <c:pt idx="22">
                  <c:v>4.2227950693554117</c:v>
                </c:pt>
                <c:pt idx="23">
                  <c:v>3.0732129700512529</c:v>
                </c:pt>
                <c:pt idx="24">
                  <c:v>2.8864584718389033</c:v>
                </c:pt>
                <c:pt idx="25">
                  <c:v>1.7030184369396069</c:v>
                </c:pt>
                <c:pt idx="26">
                  <c:v>1.0514218710195369</c:v>
                </c:pt>
                <c:pt idx="27">
                  <c:v>0.93774176838825785</c:v>
                </c:pt>
                <c:pt idx="28">
                  <c:v>0.73133934740967832</c:v>
                </c:pt>
                <c:pt idx="29">
                  <c:v>0.45630812145572108</c:v>
                </c:pt>
                <c:pt idx="30">
                  <c:v>0.30424512969974971</c:v>
                </c:pt>
                <c:pt idx="31">
                  <c:v>0.33433227503415675</c:v>
                </c:pt>
                <c:pt idx="32">
                  <c:v>0.4625016343363581</c:v>
                </c:pt>
                <c:pt idx="33">
                  <c:v>0.34100976082641582</c:v>
                </c:pt>
                <c:pt idx="34">
                  <c:v>0.1269886763496017</c:v>
                </c:pt>
                <c:pt idx="35">
                  <c:v>0.1282541125441862</c:v>
                </c:pt>
                <c:pt idx="36">
                  <c:v>0.15456374238860301</c:v>
                </c:pt>
                <c:pt idx="37">
                  <c:v>6.933781696357201E-2</c:v>
                </c:pt>
                <c:pt idx="38">
                  <c:v>1.1836155043911229E-3</c:v>
                </c:pt>
                <c:pt idx="39">
                  <c:v>0.13894778137829733</c:v>
                </c:pt>
                <c:pt idx="40">
                  <c:v>0.33405265456687011</c:v>
                </c:pt>
                <c:pt idx="41">
                  <c:v>0.25743379941969591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34E-483B-AD79-A8038818B8B4}"/>
            </c:ext>
          </c:extLst>
        </c:ser>
        <c:ser>
          <c:idx val="15"/>
          <c:order val="15"/>
          <c:tx>
            <c:strRef>
              <c:f>[Oil.xlsx]Annual_PJ!$A$29</c:f>
              <c:strCache>
                <c:ptCount val="1"/>
                <c:pt idx="0">
                  <c:v>Copper Moki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[Oil.xlsx]Annual_PJ!$B$29:$AQ$29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7.0974942558707677E-2</c:v>
                </c:pt>
                <c:pt idx="38">
                  <c:v>1.2108430449505649</c:v>
                </c:pt>
                <c:pt idx="39">
                  <c:v>0.4627776362747561</c:v>
                </c:pt>
                <c:pt idx="40">
                  <c:v>0.30496699229621582</c:v>
                </c:pt>
                <c:pt idx="41">
                  <c:v>0.13330182934738699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34E-483B-AD79-A8038818B8B4}"/>
            </c:ext>
          </c:extLst>
        </c:ser>
        <c:ser>
          <c:idx val="16"/>
          <c:order val="16"/>
          <c:tx>
            <c:strRef>
              <c:f>[Oil.xlsx]Annual_PJ!$A$30</c:f>
              <c:strCache>
                <c:ptCount val="1"/>
                <c:pt idx="0">
                  <c:v>Surrey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[Oil.xlsx]Annual_PJ!$B$30:$AQ$30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3.8402981244917707E-2</c:v>
                </c:pt>
                <c:pt idx="30">
                  <c:v>1.1648544629462012E-3</c:v>
                </c:pt>
                <c:pt idx="31">
                  <c:v>0.14115426611365053</c:v>
                </c:pt>
                <c:pt idx="32">
                  <c:v>0.11065376679648078</c:v>
                </c:pt>
                <c:pt idx="33">
                  <c:v>8.3892719776498675E-2</c:v>
                </c:pt>
                <c:pt idx="34">
                  <c:v>8.0980715826236477E-2</c:v>
                </c:pt>
                <c:pt idx="35">
                  <c:v>9.363041068925107E-2</c:v>
                </c:pt>
                <c:pt idx="36">
                  <c:v>9.4277813215082829E-2</c:v>
                </c:pt>
                <c:pt idx="37">
                  <c:v>7.9128881642650709E-2</c:v>
                </c:pt>
                <c:pt idx="38">
                  <c:v>6.8605911024220936E-2</c:v>
                </c:pt>
                <c:pt idx="39">
                  <c:v>4.1217042164339392E-2</c:v>
                </c:pt>
                <c:pt idx="40">
                  <c:v>1.9947831815373657E-2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34E-483B-AD79-A8038818B8B4}"/>
            </c:ext>
          </c:extLst>
        </c:ser>
        <c:ser>
          <c:idx val="17"/>
          <c:order val="17"/>
          <c:tx>
            <c:strRef>
              <c:f>[Oil.xlsx]Annual_PJ!$A$31</c:f>
              <c:strCache>
                <c:ptCount val="1"/>
                <c:pt idx="0">
                  <c:v>Others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[Oil.xlsx]Annual_PJ!$B$31:$AQ$31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0.24309910280557645</c:v>
                </c:pt>
                <c:pt idx="10">
                  <c:v>2.7680030898477739</c:v>
                </c:pt>
                <c:pt idx="11">
                  <c:v>0.12203242546284088</c:v>
                </c:pt>
                <c:pt idx="12">
                  <c:v>6.9923133367197465E-2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0.10621922154616925</c:v>
                </c:pt>
                <c:pt idx="18">
                  <c:v>2.1207026554790787E-2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3.2348036381790735E-3</c:v>
                </c:pt>
                <c:pt idx="27">
                  <c:v>0.63157311300406604</c:v>
                </c:pt>
                <c:pt idx="28">
                  <c:v>0.30824076291592917</c:v>
                </c:pt>
                <c:pt idx="29">
                  <c:v>2.8109942704169555E-2</c:v>
                </c:pt>
                <c:pt idx="30">
                  <c:v>3.0427000819386762E-2</c:v>
                </c:pt>
                <c:pt idx="31">
                  <c:v>0.43823853894594578</c:v>
                </c:pt>
                <c:pt idx="32">
                  <c:v>4.5709181843704982E-3</c:v>
                </c:pt>
                <c:pt idx="33">
                  <c:v>3.0519669107988534E-2</c:v>
                </c:pt>
                <c:pt idx="34">
                  <c:v>1.005560360354707E-2</c:v>
                </c:pt>
                <c:pt idx="35">
                  <c:v>4.4270799808714401E-3</c:v>
                </c:pt>
                <c:pt idx="36">
                  <c:v>4.4930642515481622E-3</c:v>
                </c:pt>
                <c:pt idx="37">
                  <c:v>2.1071864414523134E-2</c:v>
                </c:pt>
                <c:pt idx="38">
                  <c:v>7.3654833446639145E-2</c:v>
                </c:pt>
                <c:pt idx="39">
                  <c:v>0.46124675117162894</c:v>
                </c:pt>
                <c:pt idx="40">
                  <c:v>0.77749483829420285</c:v>
                </c:pt>
                <c:pt idx="41">
                  <c:v>0.4972529808859889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34E-483B-AD79-A8038818B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594752"/>
        <c:axId val="97612928"/>
      </c:areaChart>
      <c:lineChart>
        <c:grouping val="standard"/>
        <c:varyColors val="0"/>
        <c:ser>
          <c:idx val="18"/>
          <c:order val="18"/>
          <c:tx>
            <c:strRef>
              <c:f>[Oil.xlsx]Annual_PJ!$A$57</c:f>
              <c:strCache>
                <c:ptCount val="1"/>
                <c:pt idx="0">
                  <c:v>Exports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[Oil.xlsx]Annual_PJ!$B$9:$AP$9</c:f>
              <c:numCache>
                <c:formatCode>0</c:formatCode>
                <c:ptCount val="41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</c:numCache>
            </c:numRef>
          </c:cat>
          <c:val>
            <c:numRef>
              <c:f>[Oil.xlsx]Annual_PJ!$B$58:$AQ$58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29.020004037597658</c:v>
                </c:pt>
                <c:pt idx="12">
                  <c:v>9.9478712656250003</c:v>
                </c:pt>
                <c:pt idx="13">
                  <c:v>4.6564025625000003</c:v>
                </c:pt>
                <c:pt idx="14">
                  <c:v>14.463389336914062</c:v>
                </c:pt>
                <c:pt idx="15">
                  <c:v>27.559712384765621</c:v>
                </c:pt>
                <c:pt idx="16">
                  <c:v>40.238019843749996</c:v>
                </c:pt>
                <c:pt idx="17">
                  <c:v>44.882903093750002</c:v>
                </c:pt>
                <c:pt idx="18">
                  <c:v>40.527795824218749</c:v>
                </c:pt>
                <c:pt idx="19">
                  <c:v>47.581198048828121</c:v>
                </c:pt>
                <c:pt idx="20">
                  <c:v>51.351307750000004</c:v>
                </c:pt>
                <c:pt idx="21">
                  <c:v>44.115269937500003</c:v>
                </c:pt>
                <c:pt idx="22">
                  <c:v>56.831082195312497</c:v>
                </c:pt>
                <c:pt idx="23">
                  <c:v>77.735502600585932</c:v>
                </c:pt>
                <c:pt idx="24">
                  <c:v>71.555510960937497</c:v>
                </c:pt>
                <c:pt idx="25">
                  <c:v>65.422305496093742</c:v>
                </c:pt>
                <c:pt idx="26">
                  <c:v>56.632997376586914</c:v>
                </c:pt>
                <c:pt idx="27">
                  <c:v>58.818669925964358</c:v>
                </c:pt>
                <c:pt idx="28">
                  <c:v>50.86051038641358</c:v>
                </c:pt>
                <c:pt idx="29">
                  <c:v>41.929323768402099</c:v>
                </c:pt>
                <c:pt idx="30">
                  <c:v>33.542043628265375</c:v>
                </c:pt>
                <c:pt idx="31">
                  <c:v>28.612225735565183</c:v>
                </c:pt>
                <c:pt idx="32">
                  <c:v>31.252846103088377</c:v>
                </c:pt>
                <c:pt idx="33">
                  <c:v>75.181388013854985</c:v>
                </c:pt>
                <c:pt idx="34">
                  <c:v>119.83174163566589</c:v>
                </c:pt>
                <c:pt idx="35">
                  <c:v>107.37595826014328</c:v>
                </c:pt>
                <c:pt idx="36">
                  <c:v>110.51781066411591</c:v>
                </c:pt>
                <c:pt idx="37">
                  <c:v>95.498100487152101</c:v>
                </c:pt>
                <c:pt idx="38">
                  <c:v>82.728898512886047</c:v>
                </c:pt>
                <c:pt idx="39">
                  <c:v>67.625829577255246</c:v>
                </c:pt>
                <c:pt idx="40">
                  <c:v>78.509821195632938</c:v>
                </c:pt>
                <c:pt idx="41">
                  <c:v>81.832312495483407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A34E-483B-AD79-A8038818B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594752"/>
        <c:axId val="97612928"/>
      </c:lineChart>
      <c:catAx>
        <c:axId val="9759475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97612928"/>
        <c:crosses val="autoZero"/>
        <c:auto val="1"/>
        <c:lblAlgn val="ctr"/>
        <c:lblOffset val="100"/>
        <c:noMultiLvlLbl val="0"/>
      </c:catAx>
      <c:valAx>
        <c:axId val="976129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Gross PJ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97594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391108183141089"/>
          <c:y val="2.9631323015391457E-2"/>
          <c:w val="0.2054428774563242"/>
          <c:h val="0.92131394232549657"/>
        </c:manualLayout>
      </c:layout>
      <c:overlay val="0"/>
    </c:legend>
    <c:plotVisOnly val="1"/>
    <c:dispBlanksAs val="gap"/>
    <c:showDLblsOverMax val="0"/>
  </c:chart>
  <c:spPr>
    <a:noFill/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[Oil.xlsx]Charts!$A$48</c:f>
          <c:strCache>
            <c:ptCount val="1"/>
            <c:pt idx="0">
              <c:v>Observed Oil Products Consumption</c:v>
            </c:pt>
          </c:strCache>
        </c:strRef>
      </c:tx>
      <c:layout>
        <c:manualLayout>
          <c:xMode val="edge"/>
          <c:yMode val="edge"/>
          <c:x val="5.0884436293099078E-2"/>
          <c:y val="1.9950124688279301E-2"/>
        </c:manualLayout>
      </c:layout>
      <c:overlay val="0"/>
      <c:txPr>
        <a:bodyPr/>
        <a:lstStyle/>
        <a:p>
          <a:pPr>
            <a:defRPr sz="1100"/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9.0166222000394758E-2"/>
          <c:y val="0.12123375180535496"/>
          <c:w val="0.68599280168788002"/>
          <c:h val="0.71508996537527569"/>
        </c:manualLayout>
      </c:layout>
      <c:areaChart>
        <c:grouping val="stacked"/>
        <c:varyColors val="0"/>
        <c:ser>
          <c:idx val="1"/>
          <c:order val="0"/>
          <c:tx>
            <c:strRef>
              <c:f>[Oil.xlsx]Annual_PJ!$A$186</c:f>
              <c:strCache>
                <c:ptCount val="1"/>
                <c:pt idx="0">
                  <c:v>Petrol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[Oil.xlsx]Annual_PJ!$B$186:$AQ$186</c:f>
              <c:numCache>
                <c:formatCode>_(* #,##0.00_);_(* \(#,##0.00\);_(* "-"??_);_(@_)</c:formatCode>
                <c:ptCount val="42"/>
                <c:pt idx="0">
                  <c:v>77.232299476604453</c:v>
                </c:pt>
                <c:pt idx="1">
                  <c:v>78.449067045059195</c:v>
                </c:pt>
                <c:pt idx="2">
                  <c:v>77.364388188590993</c:v>
                </c:pt>
                <c:pt idx="3">
                  <c:v>78.644176789016711</c:v>
                </c:pt>
                <c:pt idx="4">
                  <c:v>79.821772183017728</c:v>
                </c:pt>
                <c:pt idx="5">
                  <c:v>77.806928291587823</c:v>
                </c:pt>
                <c:pt idx="6">
                  <c:v>77.780153672027581</c:v>
                </c:pt>
                <c:pt idx="7">
                  <c:v>77.876614431591022</c:v>
                </c:pt>
                <c:pt idx="8">
                  <c:v>79.484514779968251</c:v>
                </c:pt>
                <c:pt idx="9">
                  <c:v>79.075915091743468</c:v>
                </c:pt>
                <c:pt idx="10">
                  <c:v>80.388395937957753</c:v>
                </c:pt>
                <c:pt idx="11">
                  <c:v>76.588286912345893</c:v>
                </c:pt>
                <c:pt idx="12">
                  <c:v>79.223968609275815</c:v>
                </c:pt>
                <c:pt idx="13">
                  <c:v>85.225116935310353</c:v>
                </c:pt>
                <c:pt idx="14">
                  <c:v>84.372639113311763</c:v>
                </c:pt>
                <c:pt idx="15">
                  <c:v>88.144383157024393</c:v>
                </c:pt>
                <c:pt idx="16">
                  <c:v>91.138842110825721</c:v>
                </c:pt>
                <c:pt idx="17">
                  <c:v>90.510093121331622</c:v>
                </c:pt>
                <c:pt idx="18">
                  <c:v>93.002701158938152</c:v>
                </c:pt>
                <c:pt idx="19">
                  <c:v>92.184235019370647</c:v>
                </c:pt>
                <c:pt idx="20">
                  <c:v>97.589467828537536</c:v>
                </c:pt>
                <c:pt idx="21">
                  <c:v>98.757535487704814</c:v>
                </c:pt>
                <c:pt idx="22">
                  <c:v>97.690043057578208</c:v>
                </c:pt>
                <c:pt idx="23">
                  <c:v>100.2818240371292</c:v>
                </c:pt>
                <c:pt idx="24">
                  <c:v>101.26103752694083</c:v>
                </c:pt>
                <c:pt idx="25">
                  <c:v>102.77208985502132</c:v>
                </c:pt>
                <c:pt idx="26">
                  <c:v>101.78047353656396</c:v>
                </c:pt>
                <c:pt idx="27">
                  <c:v>102.47639386887145</c:v>
                </c:pt>
                <c:pt idx="28">
                  <c:v>105.93585923122916</c:v>
                </c:pt>
                <c:pt idx="29">
                  <c:v>109.44701721859705</c:v>
                </c:pt>
                <c:pt idx="30">
                  <c:v>113.9527597808075</c:v>
                </c:pt>
                <c:pt idx="31">
                  <c:v>111.18151496067618</c:v>
                </c:pt>
                <c:pt idx="32">
                  <c:v>112.07630822674901</c:v>
                </c:pt>
                <c:pt idx="33">
                  <c:v>114.0662598086268</c:v>
                </c:pt>
                <c:pt idx="34">
                  <c:v>112.02887925946401</c:v>
                </c:pt>
                <c:pt idx="35">
                  <c:v>110.32575953088499</c:v>
                </c:pt>
                <c:pt idx="36">
                  <c:v>110.42793228303293</c:v>
                </c:pt>
                <c:pt idx="37">
                  <c:v>108.65845875957153</c:v>
                </c:pt>
                <c:pt idx="38">
                  <c:v>106.42211681264938</c:v>
                </c:pt>
                <c:pt idx="39">
                  <c:v>106.06488448516562</c:v>
                </c:pt>
                <c:pt idx="40">
                  <c:v>106.48034492744974</c:v>
                </c:pt>
                <c:pt idx="41">
                  <c:v>109.60926182864735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25-4948-A53F-FD22A8C525E5}"/>
            </c:ext>
          </c:extLst>
        </c:ser>
        <c:ser>
          <c:idx val="4"/>
          <c:order val="1"/>
          <c:tx>
            <c:strRef>
              <c:f>[Oil.xlsx]Annual_PJ!$A$189</c:f>
              <c:strCache>
                <c:ptCount val="1"/>
                <c:pt idx="0">
                  <c:v>Diesel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[Oil.xlsx]Annual_PJ!$B$189:$AQ$189</c:f>
              <c:numCache>
                <c:formatCode>_(* #,##0.00_);_(* \(#,##0.00\);_(* "-"??_);_(@_)</c:formatCode>
                <c:ptCount val="42"/>
                <c:pt idx="0">
                  <c:v>40.709895496167753</c:v>
                </c:pt>
                <c:pt idx="1">
                  <c:v>40.767334683702082</c:v>
                </c:pt>
                <c:pt idx="2">
                  <c:v>41.399214463147736</c:v>
                </c:pt>
                <c:pt idx="3">
                  <c:v>43.306193683757783</c:v>
                </c:pt>
                <c:pt idx="4">
                  <c:v>42.375651907409662</c:v>
                </c:pt>
                <c:pt idx="5">
                  <c:v>40.979968352826688</c:v>
                </c:pt>
                <c:pt idx="6">
                  <c:v>45.503587377129364</c:v>
                </c:pt>
                <c:pt idx="7">
                  <c:v>41.107850247451019</c:v>
                </c:pt>
                <c:pt idx="8">
                  <c:v>42.86717379934845</c:v>
                </c:pt>
                <c:pt idx="9">
                  <c:v>41.39294170291366</c:v>
                </c:pt>
                <c:pt idx="10">
                  <c:v>43.015453667903131</c:v>
                </c:pt>
                <c:pt idx="11">
                  <c:v>42.495950393840026</c:v>
                </c:pt>
                <c:pt idx="12">
                  <c:v>42.185334133399039</c:v>
                </c:pt>
                <c:pt idx="13">
                  <c:v>41.131243135127406</c:v>
                </c:pt>
                <c:pt idx="14">
                  <c:v>41.119684353790277</c:v>
                </c:pt>
                <c:pt idx="15">
                  <c:v>42.742674276870723</c:v>
                </c:pt>
                <c:pt idx="16">
                  <c:v>46.087820209206328</c:v>
                </c:pt>
                <c:pt idx="17">
                  <c:v>46.264399058661596</c:v>
                </c:pt>
                <c:pt idx="18">
                  <c:v>53.411494150859191</c:v>
                </c:pt>
                <c:pt idx="19">
                  <c:v>54.940326859140015</c:v>
                </c:pt>
                <c:pt idx="20">
                  <c:v>60.796984879793449</c:v>
                </c:pt>
                <c:pt idx="21">
                  <c:v>69.013995156476739</c:v>
                </c:pt>
                <c:pt idx="22">
                  <c:v>71.320758875777486</c:v>
                </c:pt>
                <c:pt idx="23">
                  <c:v>75.881101487468058</c:v>
                </c:pt>
                <c:pt idx="24">
                  <c:v>77.54220587380334</c:v>
                </c:pt>
                <c:pt idx="25">
                  <c:v>80.188920735563698</c:v>
                </c:pt>
                <c:pt idx="26">
                  <c:v>86.503234167762685</c:v>
                </c:pt>
                <c:pt idx="27">
                  <c:v>86.905591580186723</c:v>
                </c:pt>
                <c:pt idx="28">
                  <c:v>93.259708984460957</c:v>
                </c:pt>
                <c:pt idx="29">
                  <c:v>96.915817903834125</c:v>
                </c:pt>
                <c:pt idx="30">
                  <c:v>100.26897553962311</c:v>
                </c:pt>
                <c:pt idx="31">
                  <c:v>106.12266892492437</c:v>
                </c:pt>
                <c:pt idx="32">
                  <c:v>107.06166001310015</c:v>
                </c:pt>
                <c:pt idx="33">
                  <c:v>110.31994704858303</c:v>
                </c:pt>
                <c:pt idx="34">
                  <c:v>109.4975326919641</c:v>
                </c:pt>
                <c:pt idx="35">
                  <c:v>104.62417470426121</c:v>
                </c:pt>
                <c:pt idx="36">
                  <c:v>106.10590913385164</c:v>
                </c:pt>
                <c:pt idx="37">
                  <c:v>110.06043261560446</c:v>
                </c:pt>
                <c:pt idx="38">
                  <c:v>112.09077764483385</c:v>
                </c:pt>
                <c:pt idx="39">
                  <c:v>116.13169371423601</c:v>
                </c:pt>
                <c:pt idx="40">
                  <c:v>120.32749987615608</c:v>
                </c:pt>
                <c:pt idx="41">
                  <c:v>122.59889373744508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25-4948-A53F-FD22A8C525E5}"/>
            </c:ext>
          </c:extLst>
        </c:ser>
        <c:ser>
          <c:idx val="5"/>
          <c:order val="2"/>
          <c:tx>
            <c:strRef>
              <c:f>[Oil.xlsx]Annual_PJ!$A$190</c:f>
              <c:strCache>
                <c:ptCount val="1"/>
                <c:pt idx="0">
                  <c:v>Fuel Oil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[Oil.xlsx]Annual_PJ!$B$190:$AQ$190</c:f>
              <c:numCache>
                <c:formatCode>_(* #,##0.00_);_(* \(#,##0.00\);_(* "-"??_);_(@_)</c:formatCode>
                <c:ptCount val="42"/>
                <c:pt idx="0">
                  <c:v>20.9581726598587</c:v>
                </c:pt>
                <c:pt idx="1">
                  <c:v>25.090471927928924</c:v>
                </c:pt>
                <c:pt idx="2">
                  <c:v>23.068672158697503</c:v>
                </c:pt>
                <c:pt idx="3">
                  <c:v>27.737161114103699</c:v>
                </c:pt>
                <c:pt idx="4">
                  <c:v>25.020747433314515</c:v>
                </c:pt>
                <c:pt idx="5">
                  <c:v>22.840344386553951</c:v>
                </c:pt>
                <c:pt idx="6">
                  <c:v>20.400730167325591</c:v>
                </c:pt>
                <c:pt idx="7">
                  <c:v>17.167266513976283</c:v>
                </c:pt>
                <c:pt idx="8">
                  <c:v>15.868580054355618</c:v>
                </c:pt>
                <c:pt idx="9">
                  <c:v>10.927464730702207</c:v>
                </c:pt>
                <c:pt idx="10">
                  <c:v>8.8486016866622919</c:v>
                </c:pt>
                <c:pt idx="11">
                  <c:v>8.6398376838879631</c:v>
                </c:pt>
                <c:pt idx="12">
                  <c:v>7.87966392026199</c:v>
                </c:pt>
                <c:pt idx="13">
                  <c:v>8.1190313874758253</c:v>
                </c:pt>
                <c:pt idx="14">
                  <c:v>8.6502735736313543</c:v>
                </c:pt>
                <c:pt idx="15">
                  <c:v>6.9345000220870974</c:v>
                </c:pt>
                <c:pt idx="16">
                  <c:v>7.3059927422339355</c:v>
                </c:pt>
                <c:pt idx="17">
                  <c:v>6.7168685780641857</c:v>
                </c:pt>
                <c:pt idx="18">
                  <c:v>8.4070055786885334</c:v>
                </c:pt>
                <c:pt idx="19">
                  <c:v>5.7889807807254483</c:v>
                </c:pt>
                <c:pt idx="20">
                  <c:v>7.8068963254928043</c:v>
                </c:pt>
                <c:pt idx="21">
                  <c:v>7.3308746121884552</c:v>
                </c:pt>
                <c:pt idx="22">
                  <c:v>8.4079652316739573</c:v>
                </c:pt>
                <c:pt idx="23">
                  <c:v>7.2446204568451362</c:v>
                </c:pt>
                <c:pt idx="24">
                  <c:v>6.8702506246088539</c:v>
                </c:pt>
                <c:pt idx="25">
                  <c:v>6.9330815813630471</c:v>
                </c:pt>
                <c:pt idx="26">
                  <c:v>9.6738395586238681</c:v>
                </c:pt>
                <c:pt idx="27">
                  <c:v>8.6185450389533074</c:v>
                </c:pt>
                <c:pt idx="28">
                  <c:v>9.0682246342757793</c:v>
                </c:pt>
                <c:pt idx="29">
                  <c:v>10.575314750790813</c:v>
                </c:pt>
                <c:pt idx="30">
                  <c:v>7.5934834731559384</c:v>
                </c:pt>
                <c:pt idx="31">
                  <c:v>9.0310070169975916</c:v>
                </c:pt>
                <c:pt idx="32">
                  <c:v>7.3675169451363747</c:v>
                </c:pt>
                <c:pt idx="33">
                  <c:v>8.2751076514577058</c:v>
                </c:pt>
                <c:pt idx="34">
                  <c:v>7.9173547493242413</c:v>
                </c:pt>
                <c:pt idx="35">
                  <c:v>7.393327161862894</c:v>
                </c:pt>
                <c:pt idx="36">
                  <c:v>7.1568530063011435</c:v>
                </c:pt>
                <c:pt idx="37">
                  <c:v>7.3289028698732483</c:v>
                </c:pt>
                <c:pt idx="38">
                  <c:v>7.3065810807507345</c:v>
                </c:pt>
                <c:pt idx="39">
                  <c:v>8.1483558032256713</c:v>
                </c:pt>
                <c:pt idx="40">
                  <c:v>7.6800314048529357</c:v>
                </c:pt>
                <c:pt idx="41">
                  <c:v>8.750904493237492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25-4948-A53F-FD22A8C525E5}"/>
            </c:ext>
          </c:extLst>
        </c:ser>
        <c:ser>
          <c:idx val="7"/>
          <c:order val="3"/>
          <c:tx>
            <c:strRef>
              <c:f>[Oil.xlsx]Annual_PJ!$A$192</c:f>
              <c:strCache>
                <c:ptCount val="1"/>
                <c:pt idx="0">
                  <c:v>Aviation Fuels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[Oil.xlsx]Annual_PJ!$B$192:$AQ$192</c:f>
              <c:numCache>
                <c:formatCode>_(* #,##0.00_);_(* \(#,##0.00\);_(* "-"??_);_(@_)</c:formatCode>
                <c:ptCount val="42"/>
                <c:pt idx="0">
                  <c:v>7.0586538899999987</c:v>
                </c:pt>
                <c:pt idx="1">
                  <c:v>7.0970640099999986</c:v>
                </c:pt>
                <c:pt idx="2">
                  <c:v>7.5066562800000005</c:v>
                </c:pt>
                <c:pt idx="3">
                  <c:v>7.9495939199999999</c:v>
                </c:pt>
                <c:pt idx="4">
                  <c:v>7.9486725800000002</c:v>
                </c:pt>
                <c:pt idx="5">
                  <c:v>8.1089704099999995</c:v>
                </c:pt>
                <c:pt idx="6">
                  <c:v>7.0527909499999986</c:v>
                </c:pt>
                <c:pt idx="7">
                  <c:v>6.3204471699999996</c:v>
                </c:pt>
                <c:pt idx="8">
                  <c:v>6.3423947299999988</c:v>
                </c:pt>
                <c:pt idx="9">
                  <c:v>6.0918950399999998</c:v>
                </c:pt>
                <c:pt idx="10">
                  <c:v>6.6789546300000007</c:v>
                </c:pt>
                <c:pt idx="11">
                  <c:v>6.7905945199999991</c:v>
                </c:pt>
                <c:pt idx="12">
                  <c:v>6.6546166399999995</c:v>
                </c:pt>
                <c:pt idx="13">
                  <c:v>7.6077535000000003</c:v>
                </c:pt>
                <c:pt idx="14">
                  <c:v>8.5945398999999991</c:v>
                </c:pt>
                <c:pt idx="15">
                  <c:v>11.133444889999996</c:v>
                </c:pt>
                <c:pt idx="16">
                  <c:v>13.873742304357435</c:v>
                </c:pt>
                <c:pt idx="17">
                  <c:v>12.032514448548493</c:v>
                </c:pt>
                <c:pt idx="18">
                  <c:v>11.933387288278787</c:v>
                </c:pt>
                <c:pt idx="19">
                  <c:v>13.774983226839478</c:v>
                </c:pt>
                <c:pt idx="20">
                  <c:v>15.880127627867548</c:v>
                </c:pt>
                <c:pt idx="21">
                  <c:v>16.341279811964259</c:v>
                </c:pt>
                <c:pt idx="22">
                  <c:v>16.011649726677074</c:v>
                </c:pt>
                <c:pt idx="23">
                  <c:v>15.295666627639442</c:v>
                </c:pt>
                <c:pt idx="24">
                  <c:v>16.064818957172541</c:v>
                </c:pt>
                <c:pt idx="25">
                  <c:v>15.822773441068477</c:v>
                </c:pt>
                <c:pt idx="26">
                  <c:v>17.175186237338973</c:v>
                </c:pt>
                <c:pt idx="27">
                  <c:v>17.609237595825974</c:v>
                </c:pt>
                <c:pt idx="28">
                  <c:v>16.338926168721425</c:v>
                </c:pt>
                <c:pt idx="29">
                  <c:v>18.178864707814089</c:v>
                </c:pt>
                <c:pt idx="30">
                  <c:v>18.722764300068196</c:v>
                </c:pt>
                <c:pt idx="31">
                  <c:v>17.41439067867579</c:v>
                </c:pt>
                <c:pt idx="32">
                  <c:v>17.71501307023269</c:v>
                </c:pt>
                <c:pt idx="33">
                  <c:v>14.587627077898958</c:v>
                </c:pt>
                <c:pt idx="34">
                  <c:v>15.77881290894365</c:v>
                </c:pt>
                <c:pt idx="35">
                  <c:v>15.024440798898016</c:v>
                </c:pt>
                <c:pt idx="36">
                  <c:v>14.694389848636787</c:v>
                </c:pt>
                <c:pt idx="37">
                  <c:v>14.016499015516056</c:v>
                </c:pt>
                <c:pt idx="38">
                  <c:v>11.958228462224456</c:v>
                </c:pt>
                <c:pt idx="39">
                  <c:v>12.412302296286395</c:v>
                </c:pt>
                <c:pt idx="40">
                  <c:v>12.384962594554114</c:v>
                </c:pt>
                <c:pt idx="41">
                  <c:v>12.412373126477394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25-4948-A53F-FD22A8C525E5}"/>
            </c:ext>
          </c:extLst>
        </c:ser>
        <c:ser>
          <c:idx val="0"/>
          <c:order val="4"/>
          <c:tx>
            <c:v>Other Petroleum Products</c:v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[Oil.xlsx]Annual_PJ!$B$135:$AQ$135</c:f>
              <c:numCache>
                <c:formatCode>_(* #,##0.00_);_(* \(#,##0.00\);_(* "-"??_);_(@_)</c:formatCode>
                <c:ptCount val="42"/>
                <c:pt idx="0">
                  <c:v>5.8458318318595888</c:v>
                </c:pt>
                <c:pt idx="1">
                  <c:v>5.2825590403900149</c:v>
                </c:pt>
                <c:pt idx="2">
                  <c:v>4.1159949372711182</c:v>
                </c:pt>
                <c:pt idx="3">
                  <c:v>4.8040607345466615</c:v>
                </c:pt>
                <c:pt idx="4">
                  <c:v>4.2774008614730832</c:v>
                </c:pt>
                <c:pt idx="5">
                  <c:v>5.3388169900131235</c:v>
                </c:pt>
                <c:pt idx="6">
                  <c:v>6.4574041938323967</c:v>
                </c:pt>
                <c:pt idx="7">
                  <c:v>6.7647933115234364</c:v>
                </c:pt>
                <c:pt idx="8">
                  <c:v>6.8011387966918946</c:v>
                </c:pt>
                <c:pt idx="9">
                  <c:v>6.8740802316932683</c:v>
                </c:pt>
                <c:pt idx="10">
                  <c:v>8.1977346611022952</c:v>
                </c:pt>
                <c:pt idx="11">
                  <c:v>6.0489072167129514</c:v>
                </c:pt>
                <c:pt idx="12">
                  <c:v>7.3025351792074584</c:v>
                </c:pt>
                <c:pt idx="13">
                  <c:v>8.0495308213812251</c:v>
                </c:pt>
                <c:pt idx="14">
                  <c:v>8.713759702575226</c:v>
                </c:pt>
                <c:pt idx="15">
                  <c:v>8.5671314020741285</c:v>
                </c:pt>
                <c:pt idx="16">
                  <c:v>13.977320159029848</c:v>
                </c:pt>
                <c:pt idx="17">
                  <c:v>12.662200405480192</c:v>
                </c:pt>
                <c:pt idx="18">
                  <c:v>12.878733102316783</c:v>
                </c:pt>
                <c:pt idx="19">
                  <c:v>13.589719466331482</c:v>
                </c:pt>
                <c:pt idx="20">
                  <c:v>14.483995196268921</c:v>
                </c:pt>
                <c:pt idx="21">
                  <c:v>14.360448644782256</c:v>
                </c:pt>
                <c:pt idx="22">
                  <c:v>13.686938997460633</c:v>
                </c:pt>
                <c:pt idx="23">
                  <c:v>13.860347625259095</c:v>
                </c:pt>
                <c:pt idx="24">
                  <c:v>12.923068908552551</c:v>
                </c:pt>
                <c:pt idx="25">
                  <c:v>13.185629983036955</c:v>
                </c:pt>
                <c:pt idx="26">
                  <c:v>13.732161220852966</c:v>
                </c:pt>
                <c:pt idx="27">
                  <c:v>10.197078101511536</c:v>
                </c:pt>
                <c:pt idx="28">
                  <c:v>11.631379877367399</c:v>
                </c:pt>
                <c:pt idx="29">
                  <c:v>12.022029877356415</c:v>
                </c:pt>
                <c:pt idx="30">
                  <c:v>13.275880528891754</c:v>
                </c:pt>
                <c:pt idx="31">
                  <c:v>12.50284424345398</c:v>
                </c:pt>
                <c:pt idx="32">
                  <c:v>14.091237787141571</c:v>
                </c:pt>
                <c:pt idx="33">
                  <c:v>13.753327695639191</c:v>
                </c:pt>
                <c:pt idx="34">
                  <c:v>13.721962099361267</c:v>
                </c:pt>
                <c:pt idx="35">
                  <c:v>11.50286661798874</c:v>
                </c:pt>
                <c:pt idx="36">
                  <c:v>14.716836319638672</c:v>
                </c:pt>
                <c:pt idx="37">
                  <c:v>11.922966434426728</c:v>
                </c:pt>
                <c:pt idx="38">
                  <c:v>10.592244322056885</c:v>
                </c:pt>
                <c:pt idx="39">
                  <c:v>12.046732135636748</c:v>
                </c:pt>
                <c:pt idx="40">
                  <c:v>11.620154816638184</c:v>
                </c:pt>
                <c:pt idx="41">
                  <c:v>12.751229603897858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25-4948-A53F-FD22A8C525E5}"/>
            </c:ext>
          </c:extLst>
        </c:ser>
        <c:ser>
          <c:idx val="6"/>
          <c:order val="5"/>
          <c:tx>
            <c:strRef>
              <c:f>[Oil.xlsx]Annual_PJ!$A$191</c:f>
              <c:strCache>
                <c:ptCount val="1"/>
                <c:pt idx="0">
                  <c:v>LPG</c:v>
                </c:pt>
              </c:strCache>
            </c:strRef>
          </c:tx>
          <c:spPr>
            <a:ln w="25400">
              <a:noFill/>
            </a:ln>
          </c:spPr>
          <c:cat>
            <c:numRef>
              <c:f>[Oil.xlsx]Annual_PJ!$B$9:$AQ$9</c:f>
              <c:numCache>
                <c:formatCode>0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[Oil.xlsx]Annual_PJ!$B$191:$AQ$191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2.5954434761347001</c:v>
                </c:pt>
                <c:pt idx="11">
                  <c:v>4.6701718989751093</c:v>
                </c:pt>
                <c:pt idx="12">
                  <c:v>5.4412184800146406</c:v>
                </c:pt>
                <c:pt idx="13">
                  <c:v>5.4044889602568711</c:v>
                </c:pt>
                <c:pt idx="14">
                  <c:v>5.6559442799762394</c:v>
                </c:pt>
                <c:pt idx="15">
                  <c:v>5.3818908749626431</c:v>
                </c:pt>
                <c:pt idx="16">
                  <c:v>5.4913755294613456</c:v>
                </c:pt>
                <c:pt idx="17">
                  <c:v>6.1458999922898983</c:v>
                </c:pt>
                <c:pt idx="18">
                  <c:v>5.7692461079524158</c:v>
                </c:pt>
                <c:pt idx="19">
                  <c:v>5.7133838748953139</c:v>
                </c:pt>
                <c:pt idx="20">
                  <c:v>5.9475075085440388</c:v>
                </c:pt>
                <c:pt idx="21">
                  <c:v>5.0790899990798311</c:v>
                </c:pt>
                <c:pt idx="22">
                  <c:v>4.7411558228887447</c:v>
                </c:pt>
                <c:pt idx="23">
                  <c:v>3.689287809484465</c:v>
                </c:pt>
                <c:pt idx="24">
                  <c:v>3.8134022348947645</c:v>
                </c:pt>
                <c:pt idx="25">
                  <c:v>4.1156730707048803</c:v>
                </c:pt>
                <c:pt idx="26">
                  <c:v>5.0116021995504543</c:v>
                </c:pt>
                <c:pt idx="27">
                  <c:v>6.5640642315803017</c:v>
                </c:pt>
                <c:pt idx="28">
                  <c:v>7.5184214817833777</c:v>
                </c:pt>
                <c:pt idx="29">
                  <c:v>7.5354844638085048</c:v>
                </c:pt>
                <c:pt idx="30">
                  <c:v>8.4759069104898543</c:v>
                </c:pt>
                <c:pt idx="31">
                  <c:v>8.5920423638259606</c:v>
                </c:pt>
                <c:pt idx="32">
                  <c:v>9.0836244911022028</c:v>
                </c:pt>
                <c:pt idx="33">
                  <c:v>9.6258732832582172</c:v>
                </c:pt>
                <c:pt idx="34">
                  <c:v>8.9908216725108598</c:v>
                </c:pt>
                <c:pt idx="35">
                  <c:v>8.3678809848328282</c:v>
                </c:pt>
                <c:pt idx="36">
                  <c:v>7.1129961985452193</c:v>
                </c:pt>
                <c:pt idx="37">
                  <c:v>6.8068025759498454</c:v>
                </c:pt>
                <c:pt idx="38">
                  <c:v>7.4217255192690308</c:v>
                </c:pt>
                <c:pt idx="39">
                  <c:v>7.1641891944320042</c:v>
                </c:pt>
                <c:pt idx="40">
                  <c:v>7.5237797730600295</c:v>
                </c:pt>
                <c:pt idx="41">
                  <c:v>7.8752299487554902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25-4948-A53F-FD22A8C525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623040"/>
        <c:axId val="97628928"/>
      </c:areaChart>
      <c:catAx>
        <c:axId val="97623040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97628928"/>
        <c:crosses val="autoZero"/>
        <c:auto val="1"/>
        <c:lblAlgn val="ctr"/>
        <c:lblOffset val="100"/>
        <c:noMultiLvlLbl val="0"/>
      </c:catAx>
      <c:valAx>
        <c:axId val="976289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Gross PJ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97623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484531333025536"/>
          <c:y val="2.9889932864602346E-2"/>
          <c:w val="0.14413039993037519"/>
          <c:h val="0.9701100671353976"/>
        </c:manualLayout>
      </c:layout>
      <c:overlay val="0"/>
    </c:legend>
    <c:plotVisOnly val="1"/>
    <c:dispBlanksAs val="gap"/>
    <c:showDLblsOverMax val="0"/>
  </c:chart>
  <c:spPr>
    <a:noFill/>
    <a:ln>
      <a:solidFill>
        <a:schemeClr val="tx1"/>
      </a:soli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[Gas.xlsx]Charts!$A$25</c:f>
          <c:strCache>
            <c:ptCount val="1"/>
            <c:pt idx="0">
              <c:v>Annual Gross Gas Production by Field</c:v>
            </c:pt>
          </c:strCache>
        </c:strRef>
      </c:tx>
      <c:layout>
        <c:manualLayout>
          <c:xMode val="edge"/>
          <c:yMode val="edge"/>
          <c:x val="5.0884436293099078E-2"/>
          <c:y val="1.9950124688279301E-2"/>
        </c:manualLayout>
      </c:layout>
      <c:overlay val="0"/>
      <c:txPr>
        <a:bodyPr/>
        <a:lstStyle/>
        <a:p>
          <a:pPr>
            <a:defRPr sz="1100"/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1146270583461741"/>
          <c:y val="0.11115552378238167"/>
          <c:w val="0.68599280168788002"/>
          <c:h val="0.71508996537527569"/>
        </c:manualLayout>
      </c:layout>
      <c:areaChart>
        <c:grouping val="stacked"/>
        <c:varyColors val="0"/>
        <c:ser>
          <c:idx val="0"/>
          <c:order val="0"/>
          <c:tx>
            <c:strRef>
              <c:f>[Gas.xlsx]Annual_PJ!$A$14</c:f>
              <c:strCache>
                <c:ptCount val="1"/>
                <c:pt idx="0">
                  <c:v>Kapuni</c:v>
                </c:pt>
              </c:strCache>
            </c:strRef>
          </c:tx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[Gas.xlsx]Annual_PJ!$B$14:$AQ$14</c:f>
              <c:numCache>
                <c:formatCode>_(* #,##0.00_);_(* \(#,##0.00\);_(* "-"??_);_(@_)</c:formatCode>
                <c:ptCount val="42"/>
                <c:pt idx="0">
                  <c:v>14.056284829899997</c:v>
                </c:pt>
                <c:pt idx="1">
                  <c:v>15.359871258999998</c:v>
                </c:pt>
                <c:pt idx="2">
                  <c:v>40.221964331999999</c:v>
                </c:pt>
                <c:pt idx="3">
                  <c:v>64.352290854999993</c:v>
                </c:pt>
                <c:pt idx="4">
                  <c:v>59.487610858999993</c:v>
                </c:pt>
                <c:pt idx="5">
                  <c:v>29.270223503400004</c:v>
                </c:pt>
                <c:pt idx="6">
                  <c:v>19.116836254999999</c:v>
                </c:pt>
                <c:pt idx="7">
                  <c:v>23.747082194000001</c:v>
                </c:pt>
                <c:pt idx="8">
                  <c:v>30.277177000000002</c:v>
                </c:pt>
                <c:pt idx="9">
                  <c:v>34.736806000000001</c:v>
                </c:pt>
                <c:pt idx="10">
                  <c:v>35.889026000000001</c:v>
                </c:pt>
                <c:pt idx="11">
                  <c:v>40.083909999999996</c:v>
                </c:pt>
                <c:pt idx="12">
                  <c:v>38.603397999999999</c:v>
                </c:pt>
                <c:pt idx="13">
                  <c:v>36.050877999999997</c:v>
                </c:pt>
                <c:pt idx="14">
                  <c:v>42.549545999999999</c:v>
                </c:pt>
                <c:pt idx="15">
                  <c:v>45.978443999999996</c:v>
                </c:pt>
                <c:pt idx="16">
                  <c:v>44.585499999999996</c:v>
                </c:pt>
                <c:pt idx="17">
                  <c:v>46.249757000000002</c:v>
                </c:pt>
                <c:pt idx="18">
                  <c:v>49.037373000000002</c:v>
                </c:pt>
                <c:pt idx="19">
                  <c:v>48.427740999999997</c:v>
                </c:pt>
                <c:pt idx="20">
                  <c:v>51.499389999999991</c:v>
                </c:pt>
                <c:pt idx="21">
                  <c:v>42.844025999999999</c:v>
                </c:pt>
                <c:pt idx="22">
                  <c:v>52.715039999999995</c:v>
                </c:pt>
                <c:pt idx="23">
                  <c:v>46.116906</c:v>
                </c:pt>
                <c:pt idx="24">
                  <c:v>45.429648999999998</c:v>
                </c:pt>
                <c:pt idx="25">
                  <c:v>42.944698000000002</c:v>
                </c:pt>
                <c:pt idx="26">
                  <c:v>34.875060999999995</c:v>
                </c:pt>
                <c:pt idx="27">
                  <c:v>31.9863</c:v>
                </c:pt>
                <c:pt idx="28">
                  <c:v>28.811081000000001</c:v>
                </c:pt>
                <c:pt idx="29">
                  <c:v>27.210397</c:v>
                </c:pt>
                <c:pt idx="30">
                  <c:v>27.788439</c:v>
                </c:pt>
                <c:pt idx="31">
                  <c:v>28.604775999999998</c:v>
                </c:pt>
                <c:pt idx="32">
                  <c:v>28.130719999999997</c:v>
                </c:pt>
                <c:pt idx="33">
                  <c:v>24.838862999999996</c:v>
                </c:pt>
                <c:pt idx="34">
                  <c:v>21.134315999999998</c:v>
                </c:pt>
                <c:pt idx="35">
                  <c:v>17.531108</c:v>
                </c:pt>
                <c:pt idx="36">
                  <c:v>17.699715999999999</c:v>
                </c:pt>
                <c:pt idx="37">
                  <c:v>17.834429</c:v>
                </c:pt>
                <c:pt idx="38">
                  <c:v>15.367343250000001</c:v>
                </c:pt>
                <c:pt idx="39">
                  <c:v>12.888227099999998</c:v>
                </c:pt>
                <c:pt idx="40">
                  <c:v>16.470513999999998</c:v>
                </c:pt>
                <c:pt idx="41">
                  <c:v>12.501303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9-4347-BA51-0016B3EB405C}"/>
            </c:ext>
          </c:extLst>
        </c:ser>
        <c:ser>
          <c:idx val="1"/>
          <c:order val="1"/>
          <c:tx>
            <c:strRef>
              <c:f>[Gas.xlsx]Annual_PJ!$A$15</c:f>
              <c:strCache>
                <c:ptCount val="1"/>
                <c:pt idx="0">
                  <c:v>Cheal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[Gas.xlsx]Annual_PJ!$B$15:$AQ$15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2.0465999999999998E-2</c:v>
                </c:pt>
                <c:pt idx="33">
                  <c:v>0.15723999999999999</c:v>
                </c:pt>
                <c:pt idx="34">
                  <c:v>0.22263199999999997</c:v>
                </c:pt>
                <c:pt idx="35">
                  <c:v>0.14161000000000001</c:v>
                </c:pt>
                <c:pt idx="36">
                  <c:v>0.18555899999999997</c:v>
                </c:pt>
                <c:pt idx="37">
                  <c:v>0.35820599999999997</c:v>
                </c:pt>
                <c:pt idx="38">
                  <c:v>0.53732499999999994</c:v>
                </c:pt>
                <c:pt idx="39">
                  <c:v>0.84446399999999999</c:v>
                </c:pt>
                <c:pt idx="40">
                  <c:v>1.056719</c:v>
                </c:pt>
                <c:pt idx="41">
                  <c:v>0.83513700000000002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79-4347-BA51-0016B3EB405C}"/>
            </c:ext>
          </c:extLst>
        </c:ser>
        <c:ser>
          <c:idx val="2"/>
          <c:order val="2"/>
          <c:tx>
            <c:strRef>
              <c:f>[Gas.xlsx]Annual_PJ!$A$16</c:f>
              <c:strCache>
                <c:ptCount val="1"/>
                <c:pt idx="0">
                  <c:v>Coppermoki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[Gas.xlsx]Annual_PJ!$B$16:$AQ$16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1.9862999999999999E-2</c:v>
                </c:pt>
                <c:pt idx="38">
                  <c:v>0.76896146999999992</c:v>
                </c:pt>
                <c:pt idx="39">
                  <c:v>0.33278599999999997</c:v>
                </c:pt>
                <c:pt idx="40">
                  <c:v>0.23698900000000001</c:v>
                </c:pt>
                <c:pt idx="41">
                  <c:v>8.4400000000000003E-2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79-4347-BA51-0016B3EB405C}"/>
            </c:ext>
          </c:extLst>
        </c:ser>
        <c:ser>
          <c:idx val="3"/>
          <c:order val="3"/>
          <c:tx>
            <c:strRef>
              <c:f>[Gas.xlsx]Annual_PJ!$A$17</c:f>
              <c:strCache>
                <c:ptCount val="1"/>
                <c:pt idx="0">
                  <c:v>Rimu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[Gas.xlsx]Annual_PJ!$B$17:$AQ$17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1.4886999999999999E-2</c:v>
                </c:pt>
                <c:pt idx="26">
                  <c:v>1.2168E-2</c:v>
                </c:pt>
                <c:pt idx="27">
                  <c:v>0.60135499999999997</c:v>
                </c:pt>
                <c:pt idx="28">
                  <c:v>0.80743638640945004</c:v>
                </c:pt>
                <c:pt idx="29">
                  <c:v>2.0105656359459392</c:v>
                </c:pt>
                <c:pt idx="30">
                  <c:v>3.8644156719908551</c:v>
                </c:pt>
                <c:pt idx="31">
                  <c:v>7.353995461768613</c:v>
                </c:pt>
                <c:pt idx="32">
                  <c:v>5.1783609943064857</c:v>
                </c:pt>
                <c:pt idx="33">
                  <c:v>3.2110648701216231</c:v>
                </c:pt>
                <c:pt idx="34">
                  <c:v>2.2499770186138859</c:v>
                </c:pt>
                <c:pt idx="35">
                  <c:v>1.7123033424221072</c:v>
                </c:pt>
                <c:pt idx="36">
                  <c:v>0.97504917819051629</c:v>
                </c:pt>
                <c:pt idx="37">
                  <c:v>0.83693355265037472</c:v>
                </c:pt>
                <c:pt idx="38">
                  <c:v>0.74197389000000002</c:v>
                </c:pt>
                <c:pt idx="39">
                  <c:v>0.65096915000000011</c:v>
                </c:pt>
                <c:pt idx="40">
                  <c:v>0.54657599999999995</c:v>
                </c:pt>
                <c:pt idx="41">
                  <c:v>1.160293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79-4347-BA51-0016B3EB405C}"/>
            </c:ext>
          </c:extLst>
        </c:ser>
        <c:ser>
          <c:idx val="4"/>
          <c:order val="4"/>
          <c:tx>
            <c:strRef>
              <c:f>[Gas.xlsx]Annual_PJ!$A$18</c:f>
              <c:strCache>
                <c:ptCount val="1"/>
                <c:pt idx="0">
                  <c:v>Sidewinder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[Gas.xlsx]Annual_PJ!$B$18:$AQ$18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0.65948600000000002</c:v>
                </c:pt>
                <c:pt idx="38">
                  <c:v>1.573636</c:v>
                </c:pt>
                <c:pt idx="39">
                  <c:v>1.389432</c:v>
                </c:pt>
                <c:pt idx="40">
                  <c:v>0.30649399999999999</c:v>
                </c:pt>
                <c:pt idx="41">
                  <c:v>0.136077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79-4347-BA51-0016B3EB405C}"/>
            </c:ext>
          </c:extLst>
        </c:ser>
        <c:ser>
          <c:idx val="5"/>
          <c:order val="5"/>
          <c:tx>
            <c:strRef>
              <c:f>[Gas.xlsx]Annual_PJ!$A$19</c:f>
              <c:strCache>
                <c:ptCount val="1"/>
                <c:pt idx="0">
                  <c:v>Surrey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[Gas.xlsx]Annual_PJ!$B$19:$AQ$19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8.4533999999999998E-2</c:v>
                </c:pt>
                <c:pt idx="32">
                  <c:v>3.4079000000000005E-2</c:v>
                </c:pt>
                <c:pt idx="33">
                  <c:v>1.9236E-2</c:v>
                </c:pt>
                <c:pt idx="34">
                  <c:v>1.6316999999999998E-2</c:v>
                </c:pt>
                <c:pt idx="35">
                  <c:v>2.0726000000000001E-2</c:v>
                </c:pt>
                <c:pt idx="36">
                  <c:v>1.9684E-2</c:v>
                </c:pt>
                <c:pt idx="37">
                  <c:v>9.7040000000000008E-3</c:v>
                </c:pt>
                <c:pt idx="38">
                  <c:v>9.6036999999999997E-3</c:v>
                </c:pt>
                <c:pt idx="39">
                  <c:v>9.2462100000000012E-3</c:v>
                </c:pt>
                <c:pt idx="40">
                  <c:v>5.4479999999999997E-3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79-4347-BA51-0016B3EB405C}"/>
            </c:ext>
          </c:extLst>
        </c:ser>
        <c:ser>
          <c:idx val="6"/>
          <c:order val="6"/>
          <c:tx>
            <c:strRef>
              <c:f>[Gas.xlsx]Annual_PJ!$A$20</c:f>
              <c:strCache>
                <c:ptCount val="1"/>
                <c:pt idx="0">
                  <c:v>TarikiAhuroa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[Gas.xlsx]Annual_PJ!$B$20:$AQ$20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5.3341168009950248</c:v>
                </c:pt>
                <c:pt idx="23">
                  <c:v>9.9071155472636807</c:v>
                </c:pt>
                <c:pt idx="24">
                  <c:v>9.7604776965174125</c:v>
                </c:pt>
                <c:pt idx="25">
                  <c:v>10.532224783307115</c:v>
                </c:pt>
                <c:pt idx="26">
                  <c:v>11.345413817332972</c:v>
                </c:pt>
                <c:pt idx="27">
                  <c:v>13.620375869421904</c:v>
                </c:pt>
                <c:pt idx="28">
                  <c:v>14.256222482092337</c:v>
                </c:pt>
                <c:pt idx="29">
                  <c:v>16.305663474795224</c:v>
                </c:pt>
                <c:pt idx="30">
                  <c:v>10.782459046306712</c:v>
                </c:pt>
                <c:pt idx="31">
                  <c:v>7.6265550673193729</c:v>
                </c:pt>
                <c:pt idx="32">
                  <c:v>6.0539021782123452</c:v>
                </c:pt>
                <c:pt idx="33">
                  <c:v>4.035512302500079</c:v>
                </c:pt>
                <c:pt idx="34">
                  <c:v>1.2500331328768173</c:v>
                </c:pt>
                <c:pt idx="35">
                  <c:v>6.3000000000000003E-4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79-4347-BA51-0016B3EB405C}"/>
            </c:ext>
          </c:extLst>
        </c:ser>
        <c:ser>
          <c:idx val="7"/>
          <c:order val="7"/>
          <c:tx>
            <c:strRef>
              <c:f>[Gas.xlsx]Annual_PJ!$A$21</c:f>
              <c:strCache>
                <c:ptCount val="1"/>
                <c:pt idx="0">
                  <c:v>Waihapa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[Gas.xlsx]Annual_PJ!$B$21:$AQ$21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1.3119700000000001</c:v>
                </c:pt>
                <c:pt idx="17">
                  <c:v>5.0483029999999998</c:v>
                </c:pt>
                <c:pt idx="18">
                  <c:v>3.9518649999999997</c:v>
                </c:pt>
                <c:pt idx="19">
                  <c:v>5.6284650000000003</c:v>
                </c:pt>
                <c:pt idx="20">
                  <c:v>5.1527810000000001</c:v>
                </c:pt>
                <c:pt idx="21">
                  <c:v>1.9673240000000001</c:v>
                </c:pt>
                <c:pt idx="22">
                  <c:v>1.217857</c:v>
                </c:pt>
                <c:pt idx="23">
                  <c:v>0.77290199999999998</c:v>
                </c:pt>
                <c:pt idx="24">
                  <c:v>0.60312300000000008</c:v>
                </c:pt>
                <c:pt idx="25">
                  <c:v>0.61932699999999996</c:v>
                </c:pt>
                <c:pt idx="26">
                  <c:v>0.28239800000000004</c:v>
                </c:pt>
                <c:pt idx="27">
                  <c:v>0.27044400000000002</c:v>
                </c:pt>
                <c:pt idx="28">
                  <c:v>0.27033800000000002</c:v>
                </c:pt>
                <c:pt idx="29">
                  <c:v>0.23047599999999999</c:v>
                </c:pt>
                <c:pt idx="30">
                  <c:v>0.26395000000000002</c:v>
                </c:pt>
                <c:pt idx="31">
                  <c:v>0.12861700000000001</c:v>
                </c:pt>
                <c:pt idx="32">
                  <c:v>0.25972300000000004</c:v>
                </c:pt>
                <c:pt idx="33">
                  <c:v>0.20868800000000001</c:v>
                </c:pt>
                <c:pt idx="34">
                  <c:v>8.1053999999999987E-2</c:v>
                </c:pt>
                <c:pt idx="35">
                  <c:v>2.257E-2</c:v>
                </c:pt>
                <c:pt idx="36">
                  <c:v>2.8803999999999996E-2</c:v>
                </c:pt>
                <c:pt idx="37">
                  <c:v>1.011044E-2</c:v>
                </c:pt>
                <c:pt idx="38">
                  <c:v>3.6600000000000001E-4</c:v>
                </c:pt>
                <c:pt idx="39">
                  <c:v>1.3804E-2</c:v>
                </c:pt>
                <c:pt idx="40">
                  <c:v>0.11438899999999999</c:v>
                </c:pt>
                <c:pt idx="41">
                  <c:v>8.8022000000000003E-2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679-4347-BA51-0016B3EB405C}"/>
            </c:ext>
          </c:extLst>
        </c:ser>
        <c:ser>
          <c:idx val="8"/>
          <c:order val="8"/>
          <c:tx>
            <c:strRef>
              <c:f>[Gas.xlsx]Annual_PJ!$A$22</c:f>
              <c:strCache>
                <c:ptCount val="1"/>
                <c:pt idx="0">
                  <c:v>Mangahewa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[Gas.xlsx]Annual_PJ!$B$22:$AQ$22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0.60480762253999998</c:v>
                </c:pt>
                <c:pt idx="24">
                  <c:v>2.4428734969149994</c:v>
                </c:pt>
                <c:pt idx="25">
                  <c:v>0</c:v>
                </c:pt>
                <c:pt idx="26">
                  <c:v>0</c:v>
                </c:pt>
                <c:pt idx="27">
                  <c:v>3.2211659999999998</c:v>
                </c:pt>
                <c:pt idx="28">
                  <c:v>9.8882890000000003</c:v>
                </c:pt>
                <c:pt idx="29">
                  <c:v>8.411192999999999</c:v>
                </c:pt>
                <c:pt idx="30">
                  <c:v>7.9761699999999998</c:v>
                </c:pt>
                <c:pt idx="31">
                  <c:v>6.3551209999999996</c:v>
                </c:pt>
                <c:pt idx="32">
                  <c:v>5.4929509999999997</c:v>
                </c:pt>
                <c:pt idx="33">
                  <c:v>5.719786</c:v>
                </c:pt>
                <c:pt idx="34">
                  <c:v>5.1311470000000003</c:v>
                </c:pt>
                <c:pt idx="35">
                  <c:v>5.8490970000000004</c:v>
                </c:pt>
                <c:pt idx="36">
                  <c:v>5.400703</c:v>
                </c:pt>
                <c:pt idx="37">
                  <c:v>5.8488889999999998</c:v>
                </c:pt>
                <c:pt idx="38">
                  <c:v>10.578104</c:v>
                </c:pt>
                <c:pt idx="39">
                  <c:v>16.10772</c:v>
                </c:pt>
                <c:pt idx="40">
                  <c:v>22.277149000000001</c:v>
                </c:pt>
                <c:pt idx="41">
                  <c:v>25.179677999999999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79-4347-BA51-0016B3EB405C}"/>
            </c:ext>
          </c:extLst>
        </c:ser>
        <c:ser>
          <c:idx val="9"/>
          <c:order val="9"/>
          <c:tx>
            <c:strRef>
              <c:f>[Gas.xlsx]Annual_PJ!$A$23</c:f>
              <c:strCache>
                <c:ptCount val="1"/>
                <c:pt idx="0">
                  <c:v>Ngatoro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[Gas.xlsx]Annual_PJ!$B$23:$AQ$23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0.114147</c:v>
                </c:pt>
                <c:pt idx="19">
                  <c:v>0.32530099999999995</c:v>
                </c:pt>
                <c:pt idx="20">
                  <c:v>0.41914600000000002</c:v>
                </c:pt>
                <c:pt idx="21">
                  <c:v>0.38475199999999998</c:v>
                </c:pt>
                <c:pt idx="22">
                  <c:v>0.58895600000000004</c:v>
                </c:pt>
                <c:pt idx="23">
                  <c:v>1.2864450000000001</c:v>
                </c:pt>
                <c:pt idx="24">
                  <c:v>1.820009</c:v>
                </c:pt>
                <c:pt idx="25">
                  <c:v>1.5263589999999998</c:v>
                </c:pt>
                <c:pt idx="26">
                  <c:v>2.013531</c:v>
                </c:pt>
                <c:pt idx="27">
                  <c:v>1.940358</c:v>
                </c:pt>
                <c:pt idx="28">
                  <c:v>1.4594719999999999</c:v>
                </c:pt>
                <c:pt idx="29">
                  <c:v>0.82435100000000006</c:v>
                </c:pt>
                <c:pt idx="30">
                  <c:v>0.79754599999999998</c:v>
                </c:pt>
                <c:pt idx="31">
                  <c:v>1.4443969999999999</c:v>
                </c:pt>
                <c:pt idx="32">
                  <c:v>1.5064329999999999</c:v>
                </c:pt>
                <c:pt idx="33">
                  <c:v>1.603105</c:v>
                </c:pt>
                <c:pt idx="34">
                  <c:v>1.7873079999999999</c:v>
                </c:pt>
                <c:pt idx="35">
                  <c:v>1.7290969999999999</c:v>
                </c:pt>
                <c:pt idx="36">
                  <c:v>2.2089750000000001</c:v>
                </c:pt>
                <c:pt idx="37">
                  <c:v>2.410139</c:v>
                </c:pt>
                <c:pt idx="38">
                  <c:v>3.2498554999999998</c:v>
                </c:pt>
                <c:pt idx="39">
                  <c:v>2.1170480999999999</c:v>
                </c:pt>
                <c:pt idx="40">
                  <c:v>1.7653919999999999</c:v>
                </c:pt>
                <c:pt idx="41">
                  <c:v>2.0784289999999999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679-4347-BA51-0016B3EB405C}"/>
            </c:ext>
          </c:extLst>
        </c:ser>
        <c:ser>
          <c:idx val="10"/>
          <c:order val="10"/>
          <c:tx>
            <c:strRef>
              <c:f>[Gas.xlsx]Annual_PJ!$A$24</c:f>
              <c:strCache>
                <c:ptCount val="1"/>
                <c:pt idx="0">
                  <c:v>Turangi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[Gas.xlsx]Annual_PJ!$B$24:$AQ$24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1.5827999999999998E-2</c:v>
                </c:pt>
                <c:pt idx="32">
                  <c:v>1.4548079999999999</c:v>
                </c:pt>
                <c:pt idx="33">
                  <c:v>5.1009070000000012</c:v>
                </c:pt>
                <c:pt idx="34">
                  <c:v>4.7813569999999999</c:v>
                </c:pt>
                <c:pt idx="35">
                  <c:v>7.7042410000000006</c:v>
                </c:pt>
                <c:pt idx="36">
                  <c:v>6.1171480000000003</c:v>
                </c:pt>
                <c:pt idx="37">
                  <c:v>5.0870990000000003</c:v>
                </c:pt>
                <c:pt idx="38">
                  <c:v>6.8610642999999998</c:v>
                </c:pt>
                <c:pt idx="39">
                  <c:v>7.2059077999999994</c:v>
                </c:pt>
                <c:pt idx="40">
                  <c:v>7.0543740000000001</c:v>
                </c:pt>
                <c:pt idx="41">
                  <c:v>8.9774259999999995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679-4347-BA51-0016B3EB405C}"/>
            </c:ext>
          </c:extLst>
        </c:ser>
        <c:ser>
          <c:idx val="11"/>
          <c:order val="11"/>
          <c:tx>
            <c:strRef>
              <c:f>[Gas.xlsx]Annual_PJ!$A$25</c:f>
              <c:strCache>
                <c:ptCount val="1"/>
                <c:pt idx="0">
                  <c:v>Kowhai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[Gas.xlsx]Annual_PJ!$B$25:$AQ$25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2.1762600000000001</c:v>
                </c:pt>
                <c:pt idx="36">
                  <c:v>7.2603439999999999</c:v>
                </c:pt>
                <c:pt idx="37">
                  <c:v>4.5536889999999994</c:v>
                </c:pt>
                <c:pt idx="38">
                  <c:v>3.3791055999999999</c:v>
                </c:pt>
                <c:pt idx="39">
                  <c:v>3.8667813</c:v>
                </c:pt>
                <c:pt idx="40">
                  <c:v>5.981941</c:v>
                </c:pt>
                <c:pt idx="41">
                  <c:v>5.6507509999999996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679-4347-BA51-0016B3EB405C}"/>
            </c:ext>
          </c:extLst>
        </c:ser>
        <c:ser>
          <c:idx val="12"/>
          <c:order val="12"/>
          <c:tx>
            <c:strRef>
              <c:f>[Gas.xlsx]Annual_PJ!$A$26</c:f>
              <c:strCache>
                <c:ptCount val="1"/>
                <c:pt idx="0">
                  <c:v>Tui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[Gas.xlsx]Annual_PJ!$B$26:$AQ$26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2.9578300000000004</c:v>
                </c:pt>
                <c:pt idx="34">
                  <c:v>7.5934559999999998</c:v>
                </c:pt>
                <c:pt idx="35">
                  <c:v>3.6168430000000003</c:v>
                </c:pt>
                <c:pt idx="36">
                  <c:v>2.095472</c:v>
                </c:pt>
                <c:pt idx="37">
                  <c:v>1.626584</c:v>
                </c:pt>
                <c:pt idx="38">
                  <c:v>1.3105654600000001</c:v>
                </c:pt>
                <c:pt idx="39">
                  <c:v>0.99816782999999998</c:v>
                </c:pt>
                <c:pt idx="40">
                  <c:v>1.007579</c:v>
                </c:pt>
                <c:pt idx="41">
                  <c:v>1.099132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679-4347-BA51-0016B3EB405C}"/>
            </c:ext>
          </c:extLst>
        </c:ser>
        <c:ser>
          <c:idx val="13"/>
          <c:order val="13"/>
          <c:tx>
            <c:strRef>
              <c:f>[Gas.xlsx]Annual_PJ!$A$27</c:f>
              <c:strCache>
                <c:ptCount val="1"/>
                <c:pt idx="0">
                  <c:v>McKee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[Gas.xlsx]Annual_PJ!$B$27:$AQ$27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7.6900000000000004E-4</c:v>
                </c:pt>
                <c:pt idx="7">
                  <c:v>3.8641000000000002E-2</c:v>
                </c:pt>
                <c:pt idx="8">
                  <c:v>1.6899999999999998E-2</c:v>
                </c:pt>
                <c:pt idx="9">
                  <c:v>2.4740999999999999E-2</c:v>
                </c:pt>
                <c:pt idx="10">
                  <c:v>0.63552799999999998</c:v>
                </c:pt>
                <c:pt idx="11">
                  <c:v>1.5187490000000001</c:v>
                </c:pt>
                <c:pt idx="12">
                  <c:v>1.8928970000000001</c:v>
                </c:pt>
                <c:pt idx="13">
                  <c:v>3.024321</c:v>
                </c:pt>
                <c:pt idx="14">
                  <c:v>3.575236844</c:v>
                </c:pt>
                <c:pt idx="15">
                  <c:v>3.9923636</c:v>
                </c:pt>
                <c:pt idx="16">
                  <c:v>3.9658229999999999</c:v>
                </c:pt>
                <c:pt idx="17">
                  <c:v>4.8447452999999996</c:v>
                </c:pt>
                <c:pt idx="18">
                  <c:v>5.6133740000000003</c:v>
                </c:pt>
                <c:pt idx="19">
                  <c:v>5.1577758999999999</c:v>
                </c:pt>
                <c:pt idx="20">
                  <c:v>7.3173040000000009</c:v>
                </c:pt>
                <c:pt idx="21">
                  <c:v>8.0200449999999996</c:v>
                </c:pt>
                <c:pt idx="22">
                  <c:v>8.2445963800000008</c:v>
                </c:pt>
                <c:pt idx="23">
                  <c:v>8.2224872839999996</c:v>
                </c:pt>
                <c:pt idx="24">
                  <c:v>9.0656203259999995</c:v>
                </c:pt>
                <c:pt idx="25">
                  <c:v>10.023306999999999</c:v>
                </c:pt>
                <c:pt idx="26">
                  <c:v>9.3611430000000002</c:v>
                </c:pt>
                <c:pt idx="27">
                  <c:v>9.375475999999999</c:v>
                </c:pt>
                <c:pt idx="28">
                  <c:v>5.9516830000000001</c:v>
                </c:pt>
                <c:pt idx="29">
                  <c:v>6.825291</c:v>
                </c:pt>
                <c:pt idx="30">
                  <c:v>8.1792820000000006</c:v>
                </c:pt>
                <c:pt idx="31">
                  <c:v>9.7859770000000008</c:v>
                </c:pt>
                <c:pt idx="32">
                  <c:v>9.1429279999999995</c:v>
                </c:pt>
                <c:pt idx="33">
                  <c:v>7.6946100000000008</c:v>
                </c:pt>
                <c:pt idx="34">
                  <c:v>6.9154450000000001</c:v>
                </c:pt>
                <c:pt idx="35">
                  <c:v>10.639071000000001</c:v>
                </c:pt>
                <c:pt idx="36">
                  <c:v>7.6426569999999998</c:v>
                </c:pt>
                <c:pt idx="37">
                  <c:v>4.5151729999999999</c:v>
                </c:pt>
                <c:pt idx="38">
                  <c:v>4.9394809999999998</c:v>
                </c:pt>
                <c:pt idx="39">
                  <c:v>3.389856</c:v>
                </c:pt>
                <c:pt idx="40">
                  <c:v>2.6641169999999996</c:v>
                </c:pt>
                <c:pt idx="41">
                  <c:v>2.2689409999999999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679-4347-BA51-0016B3EB405C}"/>
            </c:ext>
          </c:extLst>
        </c:ser>
        <c:ser>
          <c:idx val="14"/>
          <c:order val="14"/>
          <c:tx>
            <c:strRef>
              <c:f>[Gas.xlsx]Annual_PJ!$A$28</c:f>
              <c:strCache>
                <c:ptCount val="1"/>
                <c:pt idx="0">
                  <c:v>Maari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[Gas.xlsx]Annual_PJ!$B$28:$AQ$28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5.3629429999999996</c:v>
                </c:pt>
                <c:pt idx="36">
                  <c:v>7.7259270000000004</c:v>
                </c:pt>
                <c:pt idx="37">
                  <c:v>7.1912070000000003</c:v>
                </c:pt>
                <c:pt idx="38">
                  <c:v>4.7555914000000001</c:v>
                </c:pt>
                <c:pt idx="39">
                  <c:v>2.2010450000000001</c:v>
                </c:pt>
                <c:pt idx="40">
                  <c:v>2.7339560000000001</c:v>
                </c:pt>
                <c:pt idx="41">
                  <c:v>7.3584519999999998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679-4347-BA51-0016B3EB405C}"/>
            </c:ext>
          </c:extLst>
        </c:ser>
        <c:ser>
          <c:idx val="15"/>
          <c:order val="15"/>
          <c:tx>
            <c:strRef>
              <c:f>[Gas.xlsx]Annual_PJ!$A$29</c:f>
              <c:strCache>
                <c:ptCount val="1"/>
                <c:pt idx="0">
                  <c:v>Kupe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[Gas.xlsx]Annual_PJ!$B$29:$AQ$29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0.78780023759882878</c:v>
                </c:pt>
                <c:pt idx="36">
                  <c:v>22.011408489518299</c:v>
                </c:pt>
                <c:pt idx="37">
                  <c:v>25.071914202692387</c:v>
                </c:pt>
                <c:pt idx="38">
                  <c:v>27.013793100000001</c:v>
                </c:pt>
                <c:pt idx="39">
                  <c:v>30.602273</c:v>
                </c:pt>
                <c:pt idx="40">
                  <c:v>28.605579000000002</c:v>
                </c:pt>
                <c:pt idx="41">
                  <c:v>29.816918000000001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679-4347-BA51-0016B3EB405C}"/>
            </c:ext>
          </c:extLst>
        </c:ser>
        <c:ser>
          <c:idx val="16"/>
          <c:order val="16"/>
          <c:tx>
            <c:strRef>
              <c:f>[Gas.xlsx]Annual_PJ!$A$30</c:f>
              <c:strCache>
                <c:ptCount val="1"/>
                <c:pt idx="0">
                  <c:v>Pohokura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[Gas.xlsx]Annual_PJ!$B$30:$AQ$30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14.040414</c:v>
                </c:pt>
                <c:pt idx="33">
                  <c:v>69.836158999999995</c:v>
                </c:pt>
                <c:pt idx="34">
                  <c:v>70.589752000000004</c:v>
                </c:pt>
                <c:pt idx="35">
                  <c:v>69.016109999999998</c:v>
                </c:pt>
                <c:pt idx="36">
                  <c:v>70.614705000000001</c:v>
                </c:pt>
                <c:pt idx="37">
                  <c:v>68.924633999999998</c:v>
                </c:pt>
                <c:pt idx="38">
                  <c:v>73.751435999999998</c:v>
                </c:pt>
                <c:pt idx="39">
                  <c:v>82.435649999999995</c:v>
                </c:pt>
                <c:pt idx="40">
                  <c:v>88.450950999999989</c:v>
                </c:pt>
                <c:pt idx="41">
                  <c:v>79.482154000000008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679-4347-BA51-0016B3EB405C}"/>
            </c:ext>
          </c:extLst>
        </c:ser>
        <c:ser>
          <c:idx val="17"/>
          <c:order val="17"/>
          <c:tx>
            <c:strRef>
              <c:f>[Gas.xlsx]Annual_PJ!$A$31</c:f>
              <c:strCache>
                <c:ptCount val="1"/>
                <c:pt idx="0">
                  <c:v>Maui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[Gas.xlsx]Annual_PJ!$B$31:$AQ$31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17.865097237999997</c:v>
                </c:pt>
                <c:pt idx="6">
                  <c:v>23.403019213</c:v>
                </c:pt>
                <c:pt idx="7">
                  <c:v>32.830996265000003</c:v>
                </c:pt>
                <c:pt idx="8">
                  <c:v>66.485848000000004</c:v>
                </c:pt>
                <c:pt idx="9">
                  <c:v>71.39723699999999</c:v>
                </c:pt>
                <c:pt idx="10">
                  <c:v>96.475593000000003</c:v>
                </c:pt>
                <c:pt idx="11">
                  <c:v>125.789649</c:v>
                </c:pt>
                <c:pt idx="12">
                  <c:v>153.262823</c:v>
                </c:pt>
                <c:pt idx="13">
                  <c:v>148.91026499999998</c:v>
                </c:pt>
                <c:pt idx="14">
                  <c:v>162.407466</c:v>
                </c:pt>
                <c:pt idx="15">
                  <c:v>167.88381100000001</c:v>
                </c:pt>
                <c:pt idx="16">
                  <c:v>165.97966199999999</c:v>
                </c:pt>
                <c:pt idx="17">
                  <c:v>170.98353299999999</c:v>
                </c:pt>
                <c:pt idx="18">
                  <c:v>183.54948200000001</c:v>
                </c:pt>
                <c:pt idx="19">
                  <c:v>176.64415099999999</c:v>
                </c:pt>
                <c:pt idx="20">
                  <c:v>162.31019500000002</c:v>
                </c:pt>
                <c:pt idx="21">
                  <c:v>152.92191599999998</c:v>
                </c:pt>
                <c:pt idx="22">
                  <c:v>173.52753799999999</c:v>
                </c:pt>
                <c:pt idx="23">
                  <c:v>183.75706200000002</c:v>
                </c:pt>
                <c:pt idx="24">
                  <c:v>156.71018600000002</c:v>
                </c:pt>
                <c:pt idx="25">
                  <c:v>186.75990300000001</c:v>
                </c:pt>
                <c:pt idx="26">
                  <c:v>195.667687</c:v>
                </c:pt>
                <c:pt idx="27">
                  <c:v>203.56076100000001</c:v>
                </c:pt>
                <c:pt idx="28">
                  <c:v>186.62900999999999</c:v>
                </c:pt>
                <c:pt idx="29">
                  <c:v>127.35129300000003</c:v>
                </c:pt>
                <c:pt idx="30">
                  <c:v>111.288443</c:v>
                </c:pt>
                <c:pt idx="31">
                  <c:v>98.466516000000013</c:v>
                </c:pt>
                <c:pt idx="32">
                  <c:v>92.874917999999994</c:v>
                </c:pt>
                <c:pt idx="33">
                  <c:v>55.411439000000001</c:v>
                </c:pt>
                <c:pt idx="34">
                  <c:v>51.869549000000006</c:v>
                </c:pt>
                <c:pt idx="35">
                  <c:v>56.105119000000002</c:v>
                </c:pt>
                <c:pt idx="36">
                  <c:v>48.067170000000004</c:v>
                </c:pt>
                <c:pt idx="37">
                  <c:v>35.358841999999996</c:v>
                </c:pt>
                <c:pt idx="38">
                  <c:v>37.414355749999999</c:v>
                </c:pt>
                <c:pt idx="39">
                  <c:v>42.041828999999993</c:v>
                </c:pt>
                <c:pt idx="40">
                  <c:v>51.531026999999995</c:v>
                </c:pt>
                <c:pt idx="41">
                  <c:v>37.757686999999997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B679-4347-BA51-0016B3EB405C}"/>
            </c:ext>
          </c:extLst>
        </c:ser>
        <c:ser>
          <c:idx val="18"/>
          <c:order val="18"/>
          <c:tx>
            <c:strRef>
              <c:f>[Gas.xlsx]Annual_PJ!$A$32</c:f>
              <c:strCache>
                <c:ptCount val="1"/>
                <c:pt idx="0">
                  <c:v>Others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[Gas.xlsx]Annual_PJ!$B$9:$AQ$9</c:f>
              <c:numCache>
                <c:formatCode>General</c:formatCode>
                <c:ptCount val="42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</c:numCache>
            </c:numRef>
          </c:cat>
          <c:val>
            <c:numRef>
              <c:f>[Gas.xlsx]Annual_PJ!$B$32:$AQ$32</c:f>
              <c:numCache>
                <c:formatCode>_(* #,##0.00_);_(* \(#,##0.00\);_(* "-"??_);_(@_)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7.092801999999665E-2</c:v>
                </c:pt>
                <c:pt idx="11">
                  <c:v>0.68020600000002673</c:v>
                </c:pt>
                <c:pt idx="12">
                  <c:v>0.56883799999999951</c:v>
                </c:pt>
                <c:pt idx="13">
                  <c:v>0.61198200000001179</c:v>
                </c:pt>
                <c:pt idx="14">
                  <c:v>0.622714655999971</c:v>
                </c:pt>
                <c:pt idx="15">
                  <c:v>0.46796800000001326</c:v>
                </c:pt>
                <c:pt idx="16">
                  <c:v>0.39253669999999374</c:v>
                </c:pt>
                <c:pt idx="17">
                  <c:v>0.31369520000004059</c:v>
                </c:pt>
                <c:pt idx="18">
                  <c:v>0.27426099999999565</c:v>
                </c:pt>
                <c:pt idx="19">
                  <c:v>0.22949499999998579</c:v>
                </c:pt>
                <c:pt idx="20">
                  <c:v>0.43948400000002152</c:v>
                </c:pt>
                <c:pt idx="21">
                  <c:v>0.14326600000001122</c:v>
                </c:pt>
                <c:pt idx="22">
                  <c:v>0.82164899999997942</c:v>
                </c:pt>
                <c:pt idx="23">
                  <c:v>1.2665309999999579</c:v>
                </c:pt>
                <c:pt idx="24">
                  <c:v>1.3898360000000025</c:v>
                </c:pt>
                <c:pt idx="25">
                  <c:v>1.0355409999999665</c:v>
                </c:pt>
                <c:pt idx="26">
                  <c:v>0.61405199999998672</c:v>
                </c:pt>
                <c:pt idx="27">
                  <c:v>0.64518103999995446</c:v>
                </c:pt>
                <c:pt idx="28">
                  <c:v>0.697918000000044</c:v>
                </c:pt>
                <c:pt idx="29">
                  <c:v>0.46514700000003018</c:v>
                </c:pt>
                <c:pt idx="30">
                  <c:v>0.33698699999999349</c:v>
                </c:pt>
                <c:pt idx="31">
                  <c:v>0.34649299999998107</c:v>
                </c:pt>
                <c:pt idx="32">
                  <c:v>0.12604500000000485</c:v>
                </c:pt>
                <c:pt idx="33">
                  <c:v>0.10409799999999336</c:v>
                </c:pt>
                <c:pt idx="34">
                  <c:v>0.15996099999998137</c:v>
                </c:pt>
                <c:pt idx="35">
                  <c:v>0.10776499999997213</c:v>
                </c:pt>
                <c:pt idx="36">
                  <c:v>0.11213100000003351</c:v>
                </c:pt>
                <c:pt idx="37">
                  <c:v>4.0270000000077744E-3</c:v>
                </c:pt>
                <c:pt idx="38">
                  <c:v>0.13228920000000244</c:v>
                </c:pt>
                <c:pt idx="39">
                  <c:v>1.3857799999999827</c:v>
                </c:pt>
                <c:pt idx="40">
                  <c:v>2.9585789999999577</c:v>
                </c:pt>
                <c:pt idx="41">
                  <c:v>1.836827999999997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679-4347-BA51-0016B3EB4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041856"/>
        <c:axId val="98043392"/>
      </c:areaChart>
      <c:catAx>
        <c:axId val="98041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8043392"/>
        <c:crosses val="autoZero"/>
        <c:auto val="1"/>
        <c:lblAlgn val="ctr"/>
        <c:lblOffset val="100"/>
        <c:noMultiLvlLbl val="0"/>
      </c:catAx>
      <c:valAx>
        <c:axId val="980433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Gross PJ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980418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2749818256908647"/>
          <c:y val="5.3164382701438378E-4"/>
          <c:w val="0.14175870555445527"/>
          <c:h val="0.97595889104109201"/>
        </c:manualLayout>
      </c:layout>
      <c:overlay val="0"/>
    </c:legend>
    <c:plotVisOnly val="1"/>
    <c:dispBlanksAs val="gap"/>
    <c:showDLblsOverMax val="0"/>
  </c:chart>
  <c:spPr>
    <a:noFill/>
    <a:ln>
      <a:solidFill>
        <a:schemeClr val="tx1"/>
      </a:solidFill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[Gas.xlsx]Charts!$A$74</c:f>
          <c:strCache>
            <c:ptCount val="1"/>
            <c:pt idx="0">
              <c:v>Annual Consumption by Sector</c:v>
            </c:pt>
          </c:strCache>
        </c:strRef>
      </c:tx>
      <c:layout>
        <c:manualLayout>
          <c:xMode val="edge"/>
          <c:yMode val="edge"/>
          <c:x val="5.0884436293099078E-2"/>
          <c:y val="1.9950124688279301E-2"/>
        </c:manualLayout>
      </c:layout>
      <c:overlay val="0"/>
      <c:txPr>
        <a:bodyPr/>
        <a:lstStyle/>
        <a:p>
          <a:pPr>
            <a:defRPr sz="1100"/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9.4606696816884842E-2"/>
          <c:y val="0.1198730266813514"/>
          <c:w val="0.68599280168788002"/>
          <c:h val="0.71508996537527569"/>
        </c:manualLayout>
      </c:layout>
      <c:areaChart>
        <c:grouping val="stacked"/>
        <c:varyColors val="0"/>
        <c:ser>
          <c:idx val="1"/>
          <c:order val="0"/>
          <c:tx>
            <c:strRef>
              <c:f>[Gas.xlsx]Annual_PJ!$A$64</c:f>
              <c:strCache>
                <c:ptCount val="1"/>
                <c:pt idx="0">
                  <c:v>Electricity Generation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[Gas.xlsx]Annual_PJ!$B$9:$AO$9</c:f>
              <c:numCache>
                <c:formatCode>General</c:formatCode>
                <c:ptCount val="40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</c:numCache>
            </c:numRef>
          </c:cat>
          <c:val>
            <c:numRef>
              <c:f>[Gas.xlsx]Annual_PJ!$B$64:$AO$64</c:f>
              <c:numCache>
                <c:formatCode>_(* #,##0.00_);_(* \(#,##0.00\);_(* "-"??_);_(@_)</c:formatCode>
                <c:ptCount val="40"/>
                <c:pt idx="0">
                  <c:v>2.3882399999999997</c:v>
                </c:pt>
                <c:pt idx="1">
                  <c:v>0.35952000000000006</c:v>
                </c:pt>
                <c:pt idx="2">
                  <c:v>22.829519999999999</c:v>
                </c:pt>
                <c:pt idx="3">
                  <c:v>50.486880000000006</c:v>
                </c:pt>
                <c:pt idx="4">
                  <c:v>48.021599999999999</c:v>
                </c:pt>
                <c:pt idx="5">
                  <c:v>24.691319999999997</c:v>
                </c:pt>
                <c:pt idx="6">
                  <c:v>18.887640000000001</c:v>
                </c:pt>
                <c:pt idx="7">
                  <c:v>22.983600000000003</c:v>
                </c:pt>
                <c:pt idx="8">
                  <c:v>55.764120000000005</c:v>
                </c:pt>
                <c:pt idx="9">
                  <c:v>52.541280000000008</c:v>
                </c:pt>
                <c:pt idx="10">
                  <c:v>57.882719999999999</c:v>
                </c:pt>
                <c:pt idx="11">
                  <c:v>73.168666680024032</c:v>
                </c:pt>
                <c:pt idx="12">
                  <c:v>49.160686838220016</c:v>
                </c:pt>
                <c:pt idx="13">
                  <c:v>50.233999014063059</c:v>
                </c:pt>
                <c:pt idx="14">
                  <c:v>54.988710957398169</c:v>
                </c:pt>
                <c:pt idx="15">
                  <c:v>58.375995085731603</c:v>
                </c:pt>
                <c:pt idx="16">
                  <c:v>56.98271904274818</c:v>
                </c:pt>
                <c:pt idx="17">
                  <c:v>69.476947284949816</c:v>
                </c:pt>
                <c:pt idx="18">
                  <c:v>74.853578714760189</c:v>
                </c:pt>
                <c:pt idx="19">
                  <c:v>69.104884037375356</c:v>
                </c:pt>
                <c:pt idx="20">
                  <c:v>54.703443652081233</c:v>
                </c:pt>
                <c:pt idx="21">
                  <c:v>44.623097923076919</c:v>
                </c:pt>
                <c:pt idx="22">
                  <c:v>58.036829153846149</c:v>
                </c:pt>
                <c:pt idx="23">
                  <c:v>76.327612692307696</c:v>
                </c:pt>
                <c:pt idx="24">
                  <c:v>53.730588918665063</c:v>
                </c:pt>
                <c:pt idx="25">
                  <c:v>69.798917108953844</c:v>
                </c:pt>
                <c:pt idx="26">
                  <c:v>70.830333716515071</c:v>
                </c:pt>
                <c:pt idx="27">
                  <c:v>85.719877346763738</c:v>
                </c:pt>
                <c:pt idx="28">
                  <c:v>70.038195981941669</c:v>
                </c:pt>
                <c:pt idx="29">
                  <c:v>60.320204635384606</c:v>
                </c:pt>
                <c:pt idx="30">
                  <c:v>39.771331229999994</c:v>
                </c:pt>
                <c:pt idx="31">
                  <c:v>56.622311421949668</c:v>
                </c:pt>
                <c:pt idx="32">
                  <c:v>60.104354966000002</c:v>
                </c:pt>
                <c:pt idx="33">
                  <c:v>75.347673634999992</c:v>
                </c:pt>
                <c:pt idx="34">
                  <c:v>60.896325439999991</c:v>
                </c:pt>
                <c:pt idx="35">
                  <c:v>54.152358210000003</c:v>
                </c:pt>
                <c:pt idx="36">
                  <c:v>62.097078639999999</c:v>
                </c:pt>
                <c:pt idx="37">
                  <c:v>50.85666312</c:v>
                </c:pt>
                <c:pt idx="38">
                  <c:v>52.679856559439997</c:v>
                </c:pt>
                <c:pt idx="39">
                  <c:v>54.132975914000006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25-4864-BBC2-F50AEDD813B4}"/>
            </c:ext>
          </c:extLst>
        </c:ser>
        <c:ser>
          <c:idx val="2"/>
          <c:order val="1"/>
          <c:tx>
            <c:strRef>
              <c:f>[Gas.xlsx]Annual_PJ!$A$65</c:f>
              <c:strCache>
                <c:ptCount val="1"/>
                <c:pt idx="0">
                  <c:v>Cogeneration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[Gas.xlsx]Annual_PJ!$B$9:$AO$9</c:f>
              <c:numCache>
                <c:formatCode>General</c:formatCode>
                <c:ptCount val="40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</c:numCache>
            </c:numRef>
          </c:cat>
          <c:val>
            <c:numRef>
              <c:f>[Gas.xlsx]Annual_PJ!$B$65:$AO$65</c:f>
              <c:numCache>
                <c:formatCode>_(* #,##0.00_);_(* \(#,##0.00\);_(* "-"??_);_(@_)</c:formatCode>
                <c:ptCount val="40"/>
                <c:pt idx="0">
                  <c:v>0.29082599999999992</c:v>
                </c:pt>
                <c:pt idx="1">
                  <c:v>0.29082599999999997</c:v>
                </c:pt>
                <c:pt idx="2">
                  <c:v>0.29082600000000081</c:v>
                </c:pt>
                <c:pt idx="3">
                  <c:v>0.29082599999999831</c:v>
                </c:pt>
                <c:pt idx="4">
                  <c:v>0.29082599999999831</c:v>
                </c:pt>
                <c:pt idx="5">
                  <c:v>0.29082600000000086</c:v>
                </c:pt>
                <c:pt idx="6">
                  <c:v>0.29082600000000081</c:v>
                </c:pt>
                <c:pt idx="7">
                  <c:v>0.29082600000000119</c:v>
                </c:pt>
                <c:pt idx="8">
                  <c:v>0.49787099999999679</c:v>
                </c:pt>
                <c:pt idx="9">
                  <c:v>0.57834570000000018</c:v>
                </c:pt>
                <c:pt idx="10">
                  <c:v>0.58216560000000017</c:v>
                </c:pt>
                <c:pt idx="11">
                  <c:v>0.58216560000001283</c:v>
                </c:pt>
                <c:pt idx="12">
                  <c:v>0.58216560000002082</c:v>
                </c:pt>
                <c:pt idx="13">
                  <c:v>0.60152189999992955</c:v>
                </c:pt>
                <c:pt idx="14">
                  <c:v>0.60797400000001778</c:v>
                </c:pt>
                <c:pt idx="15">
                  <c:v>0.60797399999999746</c:v>
                </c:pt>
                <c:pt idx="16">
                  <c:v>0.71400030000007975</c:v>
                </c:pt>
                <c:pt idx="17">
                  <c:v>0.80259629999990567</c:v>
                </c:pt>
                <c:pt idx="18">
                  <c:v>0.84384479999997986</c:v>
                </c:pt>
                <c:pt idx="19">
                  <c:v>0.88653780000000237</c:v>
                </c:pt>
                <c:pt idx="20">
                  <c:v>2.2545531299999992</c:v>
                </c:pt>
                <c:pt idx="21">
                  <c:v>4.1851083669230773</c:v>
                </c:pt>
                <c:pt idx="22">
                  <c:v>8.0083041987176333</c:v>
                </c:pt>
                <c:pt idx="23">
                  <c:v>16.288726738212478</c:v>
                </c:pt>
                <c:pt idx="24">
                  <c:v>19.431909890604835</c:v>
                </c:pt>
                <c:pt idx="25">
                  <c:v>19.855162811769755</c:v>
                </c:pt>
                <c:pt idx="26">
                  <c:v>17.465742338883985</c:v>
                </c:pt>
                <c:pt idx="27">
                  <c:v>23.619074392988018</c:v>
                </c:pt>
                <c:pt idx="28">
                  <c:v>22.202643542350611</c:v>
                </c:pt>
                <c:pt idx="29">
                  <c:v>24.380168290457856</c:v>
                </c:pt>
                <c:pt idx="30">
                  <c:v>21.116042918999995</c:v>
                </c:pt>
                <c:pt idx="31">
                  <c:v>23.325349304550503</c:v>
                </c:pt>
                <c:pt idx="32">
                  <c:v>21.017741338315901</c:v>
                </c:pt>
                <c:pt idx="33">
                  <c:v>22.379832753975876</c:v>
                </c:pt>
                <c:pt idx="34">
                  <c:v>23.123704783960704</c:v>
                </c:pt>
                <c:pt idx="35">
                  <c:v>16.929635370754653</c:v>
                </c:pt>
                <c:pt idx="36">
                  <c:v>19.07529282396812</c:v>
                </c:pt>
                <c:pt idx="37">
                  <c:v>17.395723023637458</c:v>
                </c:pt>
                <c:pt idx="38">
                  <c:v>18.476788182403933</c:v>
                </c:pt>
                <c:pt idx="39">
                  <c:v>16.825118478407251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25-4864-BBC2-F50AEDD813B4}"/>
            </c:ext>
          </c:extLst>
        </c:ser>
        <c:ser>
          <c:idx val="3"/>
          <c:order val="2"/>
          <c:tx>
            <c:strRef>
              <c:f>[Gas.xlsx]Annual_PJ!$A$70</c:f>
              <c:strCache>
                <c:ptCount val="1"/>
                <c:pt idx="0">
                  <c:v>Non-Energy Use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[Gas.xlsx]Annual_PJ!$B$9:$AO$9</c:f>
              <c:numCache>
                <c:formatCode>General</c:formatCode>
                <c:ptCount val="40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</c:numCache>
            </c:numRef>
          </c:cat>
          <c:val>
            <c:numRef>
              <c:f>[Gas.xlsx]Annual_PJ!$B$70:$AO$70</c:f>
              <c:numCache>
                <c:formatCode>General</c:formatCode>
                <c:ptCount val="40"/>
                <c:pt idx="16" formatCode="_(* #,##0.00_);_(* \(#,##0.00\);_(* &quot;-&quot;??_);_(@_)">
                  <c:v>13.793719540641181</c:v>
                </c:pt>
                <c:pt idx="17" formatCode="_(* #,##0.00_);_(* \(#,##0.00\);_(* &quot;-&quot;??_);_(@_)">
                  <c:v>20.351532998929994</c:v>
                </c:pt>
                <c:pt idx="18" formatCode="_(* #,##0.00_);_(* \(#,##0.00\);_(* &quot;-&quot;??_);_(@_)">
                  <c:v>17.794847597201869</c:v>
                </c:pt>
                <c:pt idx="19" formatCode="_(* #,##0.00_);_(* \(#,##0.00\);_(* &quot;-&quot;??_);_(@_)">
                  <c:v>19.8244570081566</c:v>
                </c:pt>
                <c:pt idx="20" formatCode="_(* #,##0.00_);_(* \(#,##0.00\);_(* &quot;-&quot;??_);_(@_)">
                  <c:v>24.78459686085332</c:v>
                </c:pt>
                <c:pt idx="21" formatCode="_(* #,##0.00_);_(* \(#,##0.00\);_(* &quot;-&quot;??_);_(@_)">
                  <c:v>36.480104939762718</c:v>
                </c:pt>
                <c:pt idx="22" formatCode="_(* #,##0.00_);_(* \(#,##0.00\);_(* &quot;-&quot;??_);_(@_)">
                  <c:v>47.711342564437253</c:v>
                </c:pt>
                <c:pt idx="23" formatCode="_(* #,##0.00_);_(* \(#,##0.00\);_(* &quot;-&quot;??_);_(@_)">
                  <c:v>48.875837893711228</c:v>
                </c:pt>
                <c:pt idx="24" formatCode="_(* #,##0.00_);_(* \(#,##0.00\);_(* &quot;-&quot;??_);_(@_)">
                  <c:v>46.54433536535867</c:v>
                </c:pt>
                <c:pt idx="25" formatCode="_(* #,##0.00_);_(* \(#,##0.00\);_(* &quot;-&quot;??_);_(@_)">
                  <c:v>54.141547069945197</c:v>
                </c:pt>
                <c:pt idx="26" formatCode="_(* #,##0.00_);_(* \(#,##0.00\);_(* &quot;-&quot;??_);_(@_)">
                  <c:v>61.70027077496993</c:v>
                </c:pt>
                <c:pt idx="27" formatCode="_(* #,##0.00_);_(* \(#,##0.00\);_(* &quot;-&quot;??_);_(@_)">
                  <c:v>55.255897018250081</c:v>
                </c:pt>
                <c:pt idx="28" formatCode="_(* #,##0.00_);_(* \(#,##0.00\);_(* &quot;-&quot;??_);_(@_)">
                  <c:v>57.64592927349522</c:v>
                </c:pt>
                <c:pt idx="29" formatCode="_(* #,##0.00_);_(* \(#,##0.00\);_(* &quot;-&quot;??_);_(@_)">
                  <c:v>26.038945705124867</c:v>
                </c:pt>
                <c:pt idx="30" formatCode="_(* #,##0.00_);_(* \(#,##0.00\);_(* &quot;-&quot;??_);_(@_)">
                  <c:v>32.002012337208697</c:v>
                </c:pt>
                <c:pt idx="31" formatCode="_(* #,##0.00_);_(* \(#,##0.00\);_(* &quot;-&quot;??_);_(@_)">
                  <c:v>12.838235780153919</c:v>
                </c:pt>
                <c:pt idx="32" formatCode="_(* #,##0.00_);_(* \(#,##0.00\);_(* &quot;-&quot;??_);_(@_)">
                  <c:v>14.896013126783163</c:v>
                </c:pt>
                <c:pt idx="33" formatCode="_(* #,##0.00_);_(* \(#,##0.00\);_(* &quot;-&quot;??_);_(@_)">
                  <c:v>15.265347210515129</c:v>
                </c:pt>
                <c:pt idx="34" formatCode="_(* #,##0.00_);_(* \(#,##0.00\);_(* &quot;-&quot;??_);_(@_)">
                  <c:v>18.07763053501785</c:v>
                </c:pt>
                <c:pt idx="35" formatCode="_(* #,##0.00_);_(* \(#,##0.00\);_(* &quot;-&quot;??_);_(@_)">
                  <c:v>25.39992176588683</c:v>
                </c:pt>
                <c:pt idx="36" formatCode="_(* #,##0.00_);_(* \(#,##0.00\);_(* &quot;-&quot;??_);_(@_)">
                  <c:v>25.443401505195283</c:v>
                </c:pt>
                <c:pt idx="37" formatCode="_(* #,##0.00_);_(* \(#,##0.00\);_(* &quot;-&quot;??_);_(@_)">
                  <c:v>24.350336182331802</c:v>
                </c:pt>
                <c:pt idx="38" formatCode="_(* #,##0.00_);_(* \(#,##0.00\);_(* &quot;-&quot;??_);_(@_)">
                  <c:v>31.662936855061403</c:v>
                </c:pt>
                <c:pt idx="39" formatCode="_(* #,##0.00_);_(* \(#,##0.00\);_(* &quot;-&quot;??_);_(@_)">
                  <c:v>39.574975161907759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25-4864-BBC2-F50AEDD813B4}"/>
            </c:ext>
          </c:extLst>
        </c:ser>
        <c:ser>
          <c:idx val="4"/>
          <c:order val="3"/>
          <c:tx>
            <c:strRef>
              <c:f>[Gas.xlsx]Annual_PJ!$A$73</c:f>
              <c:strCache>
                <c:ptCount val="1"/>
                <c:pt idx="0">
                  <c:v>Agriculture/ Forestry/ Fishing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[Gas.xlsx]Annual_PJ!$B$9:$AO$9</c:f>
              <c:numCache>
                <c:formatCode>General</c:formatCode>
                <c:ptCount val="40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</c:numCache>
            </c:numRef>
          </c:cat>
          <c:val>
            <c:numRef>
              <c:f>[Gas.xlsx]Annual_PJ!$B$73:$AO$73</c:f>
              <c:numCache>
                <c:formatCode>General</c:formatCode>
                <c:ptCount val="40"/>
                <c:pt idx="16" formatCode="_(* #,##0.00_);_(* \(#,##0.00\);_(* &quot;-&quot;??_);_(@_)">
                  <c:v>1.9979607797652672</c:v>
                </c:pt>
                <c:pt idx="17" formatCode="_(* #,##0.00_);_(* \(#,##0.00\);_(* &quot;-&quot;??_);_(@_)">
                  <c:v>2.0094510564389374</c:v>
                </c:pt>
                <c:pt idx="18" formatCode="_(* #,##0.00_);_(* \(#,##0.00\);_(* &quot;-&quot;??_);_(@_)">
                  <c:v>1.9612631113764354</c:v>
                </c:pt>
                <c:pt idx="19" formatCode="_(* #,##0.00_);_(* \(#,##0.00\);_(* &quot;-&quot;??_);_(@_)">
                  <c:v>1.9608787209312282</c:v>
                </c:pt>
                <c:pt idx="20" formatCode="_(* #,##0.00_);_(* \(#,##0.00\);_(* &quot;-&quot;??_);_(@_)">
                  <c:v>1.9626980303276453</c:v>
                </c:pt>
                <c:pt idx="21" formatCode="_(* #,##0.00_);_(* \(#,##0.00\);_(* &quot;-&quot;??_);_(@_)">
                  <c:v>2.0414382000044329</c:v>
                </c:pt>
                <c:pt idx="22" formatCode="_(* #,##0.00_);_(* \(#,##0.00\);_(* &quot;-&quot;??_);_(@_)">
                  <c:v>2.0138840309032484</c:v>
                </c:pt>
                <c:pt idx="23" formatCode="_(* #,##0.00_);_(* \(#,##0.00\);_(* &quot;-&quot;??_);_(@_)">
                  <c:v>2.1224143735017904</c:v>
                </c:pt>
                <c:pt idx="24" formatCode="_(* #,##0.00_);_(* \(#,##0.00\);_(* &quot;-&quot;??_);_(@_)">
                  <c:v>2.0303521376992948</c:v>
                </c:pt>
                <c:pt idx="25" formatCode="_(* #,##0.00_);_(* \(#,##0.00\);_(* &quot;-&quot;??_);_(@_)">
                  <c:v>1.9746511753671601</c:v>
                </c:pt>
                <c:pt idx="26" formatCode="_(* #,##0.00_);_(* \(#,##0.00\);_(* &quot;-&quot;??_);_(@_)">
                  <c:v>2.0955044806186978</c:v>
                </c:pt>
                <c:pt idx="27" formatCode="_(* #,##0.00_);_(* \(#,##0.00\);_(* &quot;-&quot;??_);_(@_)">
                  <c:v>2.1193501084037241</c:v>
                </c:pt>
                <c:pt idx="28" formatCode="_(* #,##0.00_);_(* \(#,##0.00\);_(* &quot;-&quot;??_);_(@_)">
                  <c:v>2.0393445586286743</c:v>
                </c:pt>
                <c:pt idx="29" formatCode="_(* #,##0.00_);_(* \(#,##0.00\);_(* &quot;-&quot;??_);_(@_)">
                  <c:v>2.0644909568107304</c:v>
                </c:pt>
                <c:pt idx="30" formatCode="_(* #,##0.00_);_(* \(#,##0.00\);_(* &quot;-&quot;??_);_(@_)">
                  <c:v>1.9621104610503359</c:v>
                </c:pt>
                <c:pt idx="31" formatCode="_(* #,##0.00_);_(* \(#,##0.00\);_(* &quot;-&quot;??_);_(@_)">
                  <c:v>2.0563416267862795</c:v>
                </c:pt>
                <c:pt idx="32" formatCode="_(* #,##0.00_);_(* \(#,##0.00\);_(* &quot;-&quot;??_);_(@_)">
                  <c:v>1.8844700000000001</c:v>
                </c:pt>
                <c:pt idx="33" formatCode="_(* #,##0.00_);_(* \(#,##0.00\);_(* &quot;-&quot;??_);_(@_)">
                  <c:v>1.8084100000000001</c:v>
                </c:pt>
                <c:pt idx="34" formatCode="_(* #,##0.00_);_(* \(#,##0.00\);_(* &quot;-&quot;??_);_(@_)">
                  <c:v>1.7308300000000001</c:v>
                </c:pt>
                <c:pt idx="35" formatCode="_(* #,##0.00_);_(* \(#,##0.00\);_(* &quot;-&quot;??_);_(@_)">
                  <c:v>1.7235</c:v>
                </c:pt>
                <c:pt idx="36" formatCode="_(* #,##0.00_);_(* \(#,##0.00\);_(* &quot;-&quot;??_);_(@_)">
                  <c:v>1.4707610397256028</c:v>
                </c:pt>
                <c:pt idx="37" formatCode="_(* #,##0.00_);_(* \(#,##0.00\);_(* &quot;-&quot;??_);_(@_)">
                  <c:v>1.6727324668334669</c:v>
                </c:pt>
                <c:pt idx="38" formatCode="_(* #,##0.00_);_(* \(#,##0.00\);_(* &quot;-&quot;??_);_(@_)">
                  <c:v>1.56241382568</c:v>
                </c:pt>
                <c:pt idx="39" formatCode="_(* #,##0.00_);_(* \(#,##0.00\);_(* &quot;-&quot;??_);_(@_)">
                  <c:v>1.5471751029999998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25-4864-BBC2-F50AEDD813B4}"/>
            </c:ext>
          </c:extLst>
        </c:ser>
        <c:ser>
          <c:idx val="5"/>
          <c:order val="4"/>
          <c:tx>
            <c:strRef>
              <c:f>[Gas.xlsx]Annual_PJ!$A$74</c:f>
              <c:strCache>
                <c:ptCount val="1"/>
                <c:pt idx="0">
                  <c:v>Industrial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[Gas.xlsx]Annual_PJ!$B$9:$AO$9</c:f>
              <c:numCache>
                <c:formatCode>General</c:formatCode>
                <c:ptCount val="40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</c:numCache>
            </c:numRef>
          </c:cat>
          <c:val>
            <c:numRef>
              <c:f>[Gas.xlsx]Annual_PJ!$B$74:$AO$74</c:f>
              <c:numCache>
                <c:formatCode>General</c:formatCode>
                <c:ptCount val="40"/>
                <c:pt idx="16" formatCode="_(* #,##0.00_);_(* \(#,##0.00\);_(* &quot;-&quot;??_);_(@_)">
                  <c:v>55.310137550570452</c:v>
                </c:pt>
                <c:pt idx="17" formatCode="_(* #,##0.00_);_(* \(#,##0.00\);_(* &quot;-&quot;??_);_(@_)">
                  <c:v>57.240728262094997</c:v>
                </c:pt>
                <c:pt idx="18" formatCode="_(* #,##0.00_);_(* \(#,##0.00\);_(* &quot;-&quot;??_);_(@_)">
                  <c:v>58.515677789705435</c:v>
                </c:pt>
                <c:pt idx="19" formatCode="_(* #,##0.00_);_(* \(#,##0.00\);_(* &quot;-&quot;??_);_(@_)">
                  <c:v>59.447986342019853</c:v>
                </c:pt>
                <c:pt idx="20" formatCode="_(* #,##0.00_);_(* \(#,##0.00\);_(* &quot;-&quot;??_);_(@_)">
                  <c:v>61.667239825739124</c:v>
                </c:pt>
                <c:pt idx="21" formatCode="_(* #,##0.00_);_(* \(#,##0.00\);_(* &quot;-&quot;??_);_(@_)">
                  <c:v>59.758329780531042</c:v>
                </c:pt>
                <c:pt idx="22" formatCode="_(* #,##0.00_);_(* \(#,##0.00\);_(* &quot;-&quot;??_);_(@_)">
                  <c:v>61.780732939450594</c:v>
                </c:pt>
                <c:pt idx="23" formatCode="_(* #,##0.00_);_(* \(#,##0.00\);_(* &quot;-&quot;??_);_(@_)">
                  <c:v>57.653317196755218</c:v>
                </c:pt>
                <c:pt idx="24" formatCode="_(* #,##0.00_);_(* \(#,##0.00\);_(* &quot;-&quot;??_);_(@_)">
                  <c:v>54.256427961054953</c:v>
                </c:pt>
                <c:pt idx="25" formatCode="_(* #,##0.00_);_(* \(#,##0.00\);_(* &quot;-&quot;??_);_(@_)">
                  <c:v>57.366355686907482</c:v>
                </c:pt>
                <c:pt idx="26" formatCode="_(* #,##0.00_);_(* \(#,##0.00\);_(* &quot;-&quot;??_);_(@_)">
                  <c:v>62.996561367445558</c:v>
                </c:pt>
                <c:pt idx="27" formatCode="_(* #,##0.00_);_(* \(#,##0.00\);_(* &quot;-&quot;??_);_(@_)">
                  <c:v>60.459049987924367</c:v>
                </c:pt>
                <c:pt idx="28" formatCode="_(* #,##0.00_);_(* \(#,##0.00\);_(* &quot;-&quot;??_);_(@_)">
                  <c:v>64.355171284275031</c:v>
                </c:pt>
                <c:pt idx="29" formatCode="_(* #,##0.00_);_(* \(#,##0.00\);_(* &quot;-&quot;??_);_(@_)">
                  <c:v>45.008788464089655</c:v>
                </c:pt>
                <c:pt idx="30" formatCode="_(* #,##0.00_);_(* \(#,##0.00\);_(* &quot;-&quot;??_);_(@_)">
                  <c:v>45.931117372686344</c:v>
                </c:pt>
                <c:pt idx="31" formatCode="_(* #,##0.00_);_(* \(#,##0.00\);_(* &quot;-&quot;??_);_(@_)">
                  <c:v>34.089375482066764</c:v>
                </c:pt>
                <c:pt idx="32" formatCode="_(* #,##0.00_);_(* \(#,##0.00\);_(* &quot;-&quot;??_);_(@_)">
                  <c:v>32.972454387216843</c:v>
                </c:pt>
                <c:pt idx="33" formatCode="_(* #,##0.00_);_(* \(#,##0.00\);_(* &quot;-&quot;??_);_(@_)">
                  <c:v>34.71416180189626</c:v>
                </c:pt>
                <c:pt idx="34" formatCode="_(* #,##0.00_);_(* \(#,##0.00\);_(* &quot;-&quot;??_);_(@_)">
                  <c:v>34.575823325789344</c:v>
                </c:pt>
                <c:pt idx="35" formatCode="_(* #,##0.00_);_(* \(#,##0.00\);_(* &quot;-&quot;??_);_(@_)">
                  <c:v>41.271290978913171</c:v>
                </c:pt>
                <c:pt idx="36" formatCode="_(* #,##0.00_);_(* \(#,##0.00\);_(* &quot;-&quot;??_);_(@_)">
                  <c:v>45.94643691505717</c:v>
                </c:pt>
                <c:pt idx="37" formatCode="_(* #,##0.00_);_(* \(#,##0.00\);_(* &quot;-&quot;??_);_(@_)">
                  <c:v>44.966201382523337</c:v>
                </c:pt>
                <c:pt idx="38" formatCode="_(* #,##0.00_);_(* \(#,##0.00\);_(* &quot;-&quot;??_);_(@_)">
                  <c:v>44.921562370034657</c:v>
                </c:pt>
                <c:pt idx="39" formatCode="_(* #,##0.00_);_(* \(#,##0.00\);_(* &quot;-&quot;??_);_(@_)">
                  <c:v>53.489987432831732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25-4864-BBC2-F50AEDD813B4}"/>
            </c:ext>
          </c:extLst>
        </c:ser>
        <c:ser>
          <c:idx val="6"/>
          <c:order val="5"/>
          <c:tx>
            <c:strRef>
              <c:f>[Gas.xlsx]Annual_PJ!$A$80</c:f>
              <c:strCache>
                <c:ptCount val="1"/>
                <c:pt idx="0">
                  <c:v>Commercial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[Gas.xlsx]Annual_PJ!$B$9:$AO$9</c:f>
              <c:numCache>
                <c:formatCode>General</c:formatCode>
                <c:ptCount val="40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</c:numCache>
            </c:numRef>
          </c:cat>
          <c:val>
            <c:numRef>
              <c:f>[Gas.xlsx]Annual_PJ!$B$80:$AO$80</c:f>
              <c:numCache>
                <c:formatCode>General</c:formatCode>
                <c:ptCount val="40"/>
                <c:pt idx="16" formatCode="_(* #,##0.00_);_(* \(#,##0.00\);_(* &quot;-&quot;??_);_(@_)">
                  <c:v>4.3920137463585309</c:v>
                </c:pt>
                <c:pt idx="17" formatCode="_(* #,##0.00_);_(* \(#,##0.00\);_(* &quot;-&quot;??_);_(@_)">
                  <c:v>4.3420240556683174</c:v>
                </c:pt>
                <c:pt idx="18" formatCode="_(* #,##0.00_);_(* \(#,##0.00\);_(* &quot;-&quot;??_);_(@_)">
                  <c:v>4.4533343958782536</c:v>
                </c:pt>
                <c:pt idx="19" formatCode="_(* #,##0.00_);_(* \(#,##0.00\);_(* &quot;-&quot;??_);_(@_)">
                  <c:v>4.6607798295744622</c:v>
                </c:pt>
                <c:pt idx="20" formatCode="_(* #,##0.00_);_(* \(#,##0.00\);_(* &quot;-&quot;??_);_(@_)">
                  <c:v>4.9746661790365394</c:v>
                </c:pt>
                <c:pt idx="21" formatCode="_(* #,##0.00_);_(* \(#,##0.00\);_(* &quot;-&quot;??_);_(@_)">
                  <c:v>5.2030375864436991</c:v>
                </c:pt>
                <c:pt idx="22" formatCode="_(* #,##0.00_);_(* \(#,##0.00\);_(* &quot;-&quot;??_);_(@_)">
                  <c:v>5.3641553408974687</c:v>
                </c:pt>
                <c:pt idx="23" formatCode="_(* #,##0.00_);_(* \(#,##0.00\);_(* &quot;-&quot;??_);_(@_)">
                  <c:v>5.5359300855092117</c:v>
                </c:pt>
                <c:pt idx="24" formatCode="_(* #,##0.00_);_(* \(#,##0.00\);_(* &quot;-&quot;??_);_(@_)">
                  <c:v>5.7428507558339241</c:v>
                </c:pt>
                <c:pt idx="25" formatCode="_(* #,##0.00_);_(* \(#,##0.00\);_(* &quot;-&quot;??_);_(@_)">
                  <c:v>6.0611011165355588</c:v>
                </c:pt>
                <c:pt idx="26" formatCode="_(* #,##0.00_);_(* \(#,##0.00\);_(* &quot;-&quot;??_);_(@_)">
                  <c:v>6.3204878807307816</c:v>
                </c:pt>
                <c:pt idx="27" formatCode="_(* #,##0.00_);_(* \(#,##0.00\);_(* &quot;-&quot;??_);_(@_)">
                  <c:v>6.6026278254244257</c:v>
                </c:pt>
                <c:pt idx="28" formatCode="_(* #,##0.00_);_(* \(#,##0.00\);_(* &quot;-&quot;??_);_(@_)">
                  <c:v>6.792574094319435</c:v>
                </c:pt>
                <c:pt idx="29" formatCode="_(* #,##0.00_);_(* \(#,##0.00\);_(* &quot;-&quot;??_);_(@_)">
                  <c:v>7.1417558787344193</c:v>
                </c:pt>
                <c:pt idx="30" formatCode="_(* #,##0.00_);_(* \(#,##0.00\);_(* &quot;-&quot;??_);_(@_)">
                  <c:v>7.8648605379542147</c:v>
                </c:pt>
                <c:pt idx="31" formatCode="_(* #,##0.00_);_(* \(#,##0.00\);_(* &quot;-&quot;??_);_(@_)">
                  <c:v>7.7361299495615556</c:v>
                </c:pt>
                <c:pt idx="32" formatCode="_(* #,##0.00_);_(* \(#,##0.00\);_(* &quot;-&quot;??_);_(@_)">
                  <c:v>7.5628472007864964</c:v>
                </c:pt>
                <c:pt idx="33" formatCode="_(* #,##0.00_);_(* \(#,##0.00\);_(* &quot;-&quot;??_);_(@_)">
                  <c:v>6.5612859723599373</c:v>
                </c:pt>
                <c:pt idx="34" formatCode="_(* #,##0.00_);_(* \(#,##0.00\);_(* &quot;-&quot;??_);_(@_)">
                  <c:v>6.510759120888145</c:v>
                </c:pt>
                <c:pt idx="35" formatCode="_(* #,##0.00_);_(* \(#,##0.00\);_(* &quot;-&quot;??_);_(@_)">
                  <c:v>7.5305639677999991</c:v>
                </c:pt>
                <c:pt idx="36" formatCode="_(* #,##0.00_);_(* \(#,##0.00\);_(* &quot;-&quot;??_);_(@_)">
                  <c:v>6.8459372713006257</c:v>
                </c:pt>
                <c:pt idx="37" formatCode="_(* #,##0.00_);_(* \(#,##0.00\);_(* &quot;-&quot;??_);_(@_)">
                  <c:v>5.6472760987999999</c:v>
                </c:pt>
                <c:pt idx="38" formatCode="_(* #,##0.00_);_(* \(#,##0.00\);_(* &quot;-&quot;??_);_(@_)">
                  <c:v>7.8681867122656186</c:v>
                </c:pt>
                <c:pt idx="39" formatCode="_(* #,##0.00_);_(* \(#,##0.00\);_(* &quot;-&quot;??_);_(@_)">
                  <c:v>7.6517231868000009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125-4864-BBC2-F50AEDD813B4}"/>
            </c:ext>
          </c:extLst>
        </c:ser>
        <c:ser>
          <c:idx val="7"/>
          <c:order val="6"/>
          <c:tx>
            <c:strRef>
              <c:f>[Gas.xlsx]Annual_PJ!$A$81</c:f>
              <c:strCache>
                <c:ptCount val="1"/>
                <c:pt idx="0">
                  <c:v>Residential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[Gas.xlsx]Annual_PJ!$B$9:$AO$9</c:f>
              <c:numCache>
                <c:formatCode>General</c:formatCode>
                <c:ptCount val="40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</c:numCache>
            </c:numRef>
          </c:cat>
          <c:val>
            <c:numRef>
              <c:f>[Gas.xlsx]Annual_PJ!$B$81:$AO$81</c:f>
              <c:numCache>
                <c:formatCode>General</c:formatCode>
                <c:ptCount val="40"/>
                <c:pt idx="16" formatCode="_(* #,##0.00_);_(* \(#,##0.00\);_(* &quot;-&quot;??_);_(@_)">
                  <c:v>3.492</c:v>
                </c:pt>
                <c:pt idx="17" formatCode="_(* #,##0.00_);_(* \(#,##0.00\);_(* &quot;-&quot;??_);_(@_)">
                  <c:v>3.7669999999999999</c:v>
                </c:pt>
                <c:pt idx="18" formatCode="_(* #,##0.00_);_(* \(#,##0.00\);_(* &quot;-&quot;??_);_(@_)">
                  <c:v>4.2839999999999998</c:v>
                </c:pt>
                <c:pt idx="19" formatCode="_(* #,##0.00_);_(* \(#,##0.00\);_(* &quot;-&quot;??_);_(@_)">
                  <c:v>4.327</c:v>
                </c:pt>
                <c:pt idx="20" formatCode="_(* #,##0.00_);_(* \(#,##0.00\);_(* &quot;-&quot;??_);_(@_)">
                  <c:v>4.53</c:v>
                </c:pt>
                <c:pt idx="21" formatCode="_(* #,##0.00_);_(* \(#,##0.00\);_(* &quot;-&quot;??_);_(@_)">
                  <c:v>4.4539999999999997</c:v>
                </c:pt>
                <c:pt idx="22" formatCode="_(* #,##0.00_);_(* \(#,##0.00\);_(* &quot;-&quot;??_);_(@_)">
                  <c:v>4.6689999999999996</c:v>
                </c:pt>
                <c:pt idx="23" formatCode="_(* #,##0.00_);_(* \(#,##0.00\);_(* &quot;-&quot;??_);_(@_)">
                  <c:v>4.9569999999999999</c:v>
                </c:pt>
                <c:pt idx="24" formatCode="_(* #,##0.00_);_(* \(#,##0.00\);_(* &quot;-&quot;??_);_(@_)">
                  <c:v>5.1289999999999996</c:v>
                </c:pt>
                <c:pt idx="25" formatCode="_(* #,##0.00_);_(* \(#,##0.00\);_(* &quot;-&quot;??_);_(@_)">
                  <c:v>5.5424192999999997</c:v>
                </c:pt>
                <c:pt idx="26" formatCode="_(* #,##0.00_);_(* \(#,##0.00\);_(* &quot;-&quot;??_);_(@_)">
                  <c:v>7.2573700000000008</c:v>
                </c:pt>
                <c:pt idx="27" formatCode="_(* #,##0.00_);_(* \(#,##0.00\);_(* &quot;-&quot;??_);_(@_)">
                  <c:v>7.2500140000000002</c:v>
                </c:pt>
                <c:pt idx="28" formatCode="_(* #,##0.00_);_(* \(#,##0.00\);_(* &quot;-&quot;??_);_(@_)">
                  <c:v>6.871599999999999</c:v>
                </c:pt>
                <c:pt idx="29" formatCode="_(* #,##0.00_);_(* \(#,##0.00\);_(* &quot;-&quot;??_);_(@_)">
                  <c:v>6.9563000000000006</c:v>
                </c:pt>
                <c:pt idx="30" formatCode="_(* #,##0.00_);_(* \(#,##0.00\);_(* &quot;-&quot;??_);_(@_)">
                  <c:v>7.2857099999999999</c:v>
                </c:pt>
                <c:pt idx="31" formatCode="_(* #,##0.00_);_(* \(#,##0.00\);_(* &quot;-&quot;??_);_(@_)">
                  <c:v>6.5697799999999997</c:v>
                </c:pt>
                <c:pt idx="32" formatCode="_(* #,##0.00_);_(* \(#,##0.00\);_(* &quot;-&quot;??_);_(@_)">
                  <c:v>7.0260400000000001</c:v>
                </c:pt>
                <c:pt idx="33" formatCode="_(* #,##0.00_);_(* \(#,##0.00\);_(* &quot;-&quot;??_);_(@_)">
                  <c:v>5.6545300000000003</c:v>
                </c:pt>
                <c:pt idx="34" formatCode="_(* #,##0.00_);_(* \(#,##0.00\);_(* &quot;-&quot;??_);_(@_)">
                  <c:v>5.4664449999999993</c:v>
                </c:pt>
                <c:pt idx="35" formatCode="_(* #,##0.00_);_(* \(#,##0.00\);_(* &quot;-&quot;??_);_(@_)">
                  <c:v>6.5601455</c:v>
                </c:pt>
                <c:pt idx="36" formatCode="_(* #,##0.00_);_(* \(#,##0.00\);_(* &quot;-&quot;??_);_(@_)">
                  <c:v>5.9921861501459679</c:v>
                </c:pt>
                <c:pt idx="37" formatCode="_(* #,##0.00_);_(* \(#,##0.00\);_(* &quot;-&quot;??_);_(@_)">
                  <c:v>5.6175200000000007</c:v>
                </c:pt>
                <c:pt idx="38" formatCode="_(* #,##0.00_);_(* \(#,##0.00\);_(* &quot;-&quot;??_);_(@_)">
                  <c:v>6.2763000000000009</c:v>
                </c:pt>
                <c:pt idx="39" formatCode="_(* #,##0.00_);_(* \(#,##0.00\);_(* &quot;-&quot;??_);_(@_)">
                  <c:v>6.1583528149999998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125-4864-BBC2-F50AEDD813B4}"/>
            </c:ext>
          </c:extLst>
        </c:ser>
        <c:ser>
          <c:idx val="8"/>
          <c:order val="7"/>
          <c:tx>
            <c:strRef>
              <c:f>[Gas.xlsx]Annual_PJ!$A$82</c:f>
              <c:strCache>
                <c:ptCount val="1"/>
                <c:pt idx="0">
                  <c:v>Transport</c:v>
                </c:pt>
              </c:strCache>
            </c:strRef>
          </c:tx>
          <c:spPr>
            <a:ln w="25400">
              <a:noFill/>
            </a:ln>
          </c:spPr>
          <c:cat>
            <c:numRef>
              <c:f>[Gas.xlsx]Annual_PJ!$B$9:$AO$9</c:f>
              <c:numCache>
                <c:formatCode>General</c:formatCode>
                <c:ptCount val="40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</c:numCache>
            </c:numRef>
          </c:cat>
          <c:val>
            <c:numRef>
              <c:f>[Gas.xlsx]Annual_PJ!$B$82:$AO$82</c:f>
              <c:numCache>
                <c:formatCode>General</c:formatCode>
                <c:ptCount val="40"/>
                <c:pt idx="16" formatCode="_(* #,##0.00_);_(* \(#,##0.00\);_(* &quot;-&quot;??_);_(@_)">
                  <c:v>2.65</c:v>
                </c:pt>
                <c:pt idx="17" formatCode="_(* #,##0.00_);_(* \(#,##0.00\);_(* &quot;-&quot;??_);_(@_)">
                  <c:v>2.6619999999999999</c:v>
                </c:pt>
                <c:pt idx="18" formatCode="_(* #,##0.00_);_(* \(#,##0.00\);_(* &quot;-&quot;??_);_(@_)">
                  <c:v>2.4590000000000001</c:v>
                </c:pt>
                <c:pt idx="19" formatCode="_(* #,##0.00_);_(* \(#,##0.00\);_(* &quot;-&quot;??_);_(@_)">
                  <c:v>2.274</c:v>
                </c:pt>
                <c:pt idx="20" formatCode="_(* #,##0.00_);_(* \(#,##0.00\);_(* &quot;-&quot;??_);_(@_)">
                  <c:v>1.8340000000000001</c:v>
                </c:pt>
                <c:pt idx="21" formatCode="_(* #,##0.00_);_(* \(#,##0.00\);_(* &quot;-&quot;??_);_(@_)">
                  <c:v>1.423</c:v>
                </c:pt>
                <c:pt idx="22" formatCode="_(* #,##0.00_);_(* \(#,##0.00\);_(* &quot;-&quot;??_);_(@_)">
                  <c:v>1.056</c:v>
                </c:pt>
                <c:pt idx="23" formatCode="_(* #,##0.00_);_(* \(#,##0.00\);_(* &quot;-&quot;??_);_(@_)">
                  <c:v>0.75600000000000001</c:v>
                </c:pt>
                <c:pt idx="24" formatCode="_(* #,##0.00_);_(* \(#,##0.00\);_(* &quot;-&quot;??_);_(@_)">
                  <c:v>0.50800000000000001</c:v>
                </c:pt>
                <c:pt idx="25" formatCode="_(* #,##0.00_);_(* \(#,##0.00\);_(* &quot;-&quot;??_);_(@_)">
                  <c:v>0.18635480647165317</c:v>
                </c:pt>
                <c:pt idx="26" formatCode="_(* #,##0.00_);_(* \(#,##0.00\);_(* &quot;-&quot;??_);_(@_)">
                  <c:v>1.8396662868502146E-2</c:v>
                </c:pt>
                <c:pt idx="27" formatCode="_(* #,##0.00_);_(* \(#,##0.00\);_(* &quot;-&quot;??_);_(@_)">
                  <c:v>2.3665937123953932E-2</c:v>
                </c:pt>
                <c:pt idx="28" formatCode="_(* #,##0.00_);_(* \(#,##0.00\);_(* &quot;-&quot;??_);_(@_)">
                  <c:v>2.9155948507601698E-2</c:v>
                </c:pt>
                <c:pt idx="29" formatCode="_(* #,##0.00_);_(* \(#,##0.00\);_(* &quot;-&quot;??_);_(@_)">
                  <c:v>2.8379007783733465E-2</c:v>
                </c:pt>
                <c:pt idx="30" formatCode="_(* #,##0.00_);_(* \(#,##0.00\);_(* &quot;-&quot;??_);_(@_)">
                  <c:v>2.6494636625097819E-2</c:v>
                </c:pt>
                <c:pt idx="31" formatCode="_(* #,##0.00_);_(* \(#,##0.00\);_(* &quot;-&quot;??_);_(@_)">
                  <c:v>2.2864543690736178E-2</c:v>
                </c:pt>
                <c:pt idx="32" formatCode="_(* #,##0.00_);_(* \(#,##0.00\);_(* &quot;-&quot;??_);_(@_)">
                  <c:v>2.4140118013504921E-2</c:v>
                </c:pt>
                <c:pt idx="33" formatCode="_(* #,##0.00_);_(* \(#,##0.00\);_(* &quot;-&quot;??_);_(@_)">
                  <c:v>3.0621346440063108E-2</c:v>
                </c:pt>
                <c:pt idx="34" formatCode="_(* #,##0.00_);_(* \(#,##0.00\);_(* &quot;-&quot;??_);_(@_)">
                  <c:v>4.425819791185593E-2</c:v>
                </c:pt>
                <c:pt idx="35" formatCode="_(* #,##0.00_);_(* \(#,##0.00\);_(* &quot;-&quot;??_);_(@_)">
                  <c:v>3.7940239999999993E-2</c:v>
                </c:pt>
                <c:pt idx="36" formatCode="_(* #,##0.00_);_(* \(#,##0.00\);_(* &quot;-&quot;??_);_(@_)">
                  <c:v>3.4233441999999996E-2</c:v>
                </c:pt>
                <c:pt idx="37" formatCode="_(* #,##0.00_);_(* \(#,##0.00\);_(* &quot;-&quot;??_);_(@_)">
                  <c:v>5.4724539999999995E-2</c:v>
                </c:pt>
                <c:pt idx="38" formatCode="_(* #,##0.00_);_(* \(#,##0.00\);_(* &quot;-&quot;??_);_(@_)">
                  <c:v>3.4894126999999997E-2</c:v>
                </c:pt>
                <c:pt idx="39" formatCode="_(* #,##0.00_);_(* \(#,##0.00\);_(* &quot;-&quot;??_);_(@_)">
                  <c:v>3.0858979999999998E-2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125-4864-BBC2-F50AEDD81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094464"/>
        <c:axId val="98104448"/>
      </c:areaChart>
      <c:catAx>
        <c:axId val="98094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8104448"/>
        <c:crosses val="autoZero"/>
        <c:auto val="1"/>
        <c:lblAlgn val="ctr"/>
        <c:lblOffset val="100"/>
        <c:noMultiLvlLbl val="0"/>
      </c:catAx>
      <c:valAx>
        <c:axId val="98104448"/>
        <c:scaling>
          <c:orientation val="minMax"/>
          <c:max val="25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Gross PJ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980944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2539406190640063"/>
          <c:y val="9.1285192326037698E-2"/>
          <c:w val="0.15852276318863281"/>
          <c:h val="0.86131016217783996"/>
        </c:manualLayout>
      </c:layout>
      <c:overlay val="0"/>
    </c:legend>
    <c:plotVisOnly val="1"/>
    <c:dispBlanksAs val="gap"/>
    <c:showDLblsOverMax val="0"/>
  </c:chart>
  <c:spPr>
    <a:noFill/>
    <a:ln>
      <a:solidFill>
        <a:schemeClr val="tx1"/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'[Reserves_updated_07_09_2015.xlsx]Gas Production Profile'!$A$1</c:f>
          <c:strCache>
            <c:ptCount val="1"/>
            <c:pt idx="0">
              <c:v>Gas Production Profile (Forecast) to 2050</c:v>
            </c:pt>
          </c:strCache>
        </c:strRef>
      </c:tx>
      <c:layout>
        <c:manualLayout>
          <c:xMode val="edge"/>
          <c:yMode val="edge"/>
          <c:x val="0.13005390223887642"/>
          <c:y val="2.2310934203559139E-2"/>
        </c:manualLayout>
      </c:layout>
      <c:overlay val="0"/>
      <c:spPr>
        <a:noFill/>
      </c:spPr>
      <c:txPr>
        <a:bodyPr/>
        <a:lstStyle/>
        <a:p>
          <a:pPr>
            <a:defRPr sz="1400"/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9.3657128374625045E-2"/>
          <c:y val="0.12357579751870224"/>
          <c:w val="0.86186474072325292"/>
          <c:h val="0.52068714267097627"/>
        </c:manualLayout>
      </c:layout>
      <c:areaChart>
        <c:grouping val="stacked"/>
        <c:varyColors val="0"/>
        <c:ser>
          <c:idx val="2"/>
          <c:order val="0"/>
          <c:tx>
            <c:strRef>
              <c:f>'[Reserves_updated_07_09_2015.xlsx]Gas Production Profile'!$A$4</c:f>
              <c:strCache>
                <c:ptCount val="1"/>
                <c:pt idx="0">
                  <c:v>Pohokura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Profile'!$B$4:$AK$4</c:f>
              <c:numCache>
                <c:formatCode>0.0</c:formatCode>
                <c:ptCount val="36"/>
                <c:pt idx="0">
                  <c:v>71.787289570167232</c:v>
                </c:pt>
                <c:pt idx="1">
                  <c:v>71.787289570167232</c:v>
                </c:pt>
                <c:pt idx="2">
                  <c:v>71.787289570167232</c:v>
                </c:pt>
                <c:pt idx="3">
                  <c:v>71.670372160443819</c:v>
                </c:pt>
                <c:pt idx="4">
                  <c:v>71.787289570167232</c:v>
                </c:pt>
                <c:pt idx="5">
                  <c:v>71.787289570167232</c:v>
                </c:pt>
                <c:pt idx="6">
                  <c:v>71.787289570167232</c:v>
                </c:pt>
                <c:pt idx="7">
                  <c:v>71.670372160443819</c:v>
                </c:pt>
                <c:pt idx="8">
                  <c:v>65.590666854827063</c:v>
                </c:pt>
                <c:pt idx="9">
                  <c:v>55.185017389444518</c:v>
                </c:pt>
                <c:pt idx="10">
                  <c:v>49.689899132444751</c:v>
                </c:pt>
                <c:pt idx="11">
                  <c:v>42.79177195876418</c:v>
                </c:pt>
                <c:pt idx="12">
                  <c:v>31.68461803504124</c:v>
                </c:pt>
                <c:pt idx="13">
                  <c:v>23.968068993296878</c:v>
                </c:pt>
                <c:pt idx="14">
                  <c:v>14.497758805701526</c:v>
                </c:pt>
                <c:pt idx="15">
                  <c:v>12.977832479297332</c:v>
                </c:pt>
                <c:pt idx="16">
                  <c:v>12.159410611233538</c:v>
                </c:pt>
                <c:pt idx="17">
                  <c:v>10.873319104276145</c:v>
                </c:pt>
                <c:pt idx="18">
                  <c:v>10.171814645935747</c:v>
                </c:pt>
                <c:pt idx="19">
                  <c:v>9.2364753681485539</c:v>
                </c:pt>
                <c:pt idx="20">
                  <c:v>8.3011360903613571</c:v>
                </c:pt>
                <c:pt idx="21">
                  <c:v>6.6642923542337664</c:v>
                </c:pt>
                <c:pt idx="22">
                  <c:v>6.7812097639571647</c:v>
                </c:pt>
                <c:pt idx="23">
                  <c:v>6.0797053056167689</c:v>
                </c:pt>
                <c:pt idx="24">
                  <c:v>5.8458704861699706</c:v>
                </c:pt>
                <c:pt idx="25">
                  <c:v>5.144366027829574</c:v>
                </c:pt>
                <c:pt idx="26">
                  <c:v>4.5597789792125765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F2-449D-A75C-3FF3D6054430}"/>
            </c:ext>
          </c:extLst>
        </c:ser>
        <c:ser>
          <c:idx val="3"/>
          <c:order val="1"/>
          <c:tx>
            <c:strRef>
              <c:f>'[Reserves_updated_07_09_2015.xlsx]Gas Production Profile'!$A$5</c:f>
              <c:strCache>
                <c:ptCount val="1"/>
                <c:pt idx="0">
                  <c:v>Maui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Profile'!$B$5:$AK$5</c:f>
              <c:numCache>
                <c:formatCode>0.0</c:formatCode>
                <c:ptCount val="36"/>
                <c:pt idx="0">
                  <c:v>29.178676916214364</c:v>
                </c:pt>
                <c:pt idx="1">
                  <c:v>30.820766959118199</c:v>
                </c:pt>
                <c:pt idx="2">
                  <c:v>30.820766959118199</c:v>
                </c:pt>
                <c:pt idx="3">
                  <c:v>30.820766959118199</c:v>
                </c:pt>
                <c:pt idx="4">
                  <c:v>35.953733736586841</c:v>
                </c:pt>
                <c:pt idx="5">
                  <c:v>35.230295465936898</c:v>
                </c:pt>
                <c:pt idx="6">
                  <c:v>25.57296871011782</c:v>
                </c:pt>
                <c:pt idx="7">
                  <c:v>23.930878667213982</c:v>
                </c:pt>
                <c:pt idx="8">
                  <c:v>24.034226991592543</c:v>
                </c:pt>
                <c:pt idx="9">
                  <c:v>22.288788624310143</c:v>
                </c:pt>
                <c:pt idx="10">
                  <c:v>20.75004690578487</c:v>
                </c:pt>
                <c:pt idx="11">
                  <c:v>16.639080224948685</c:v>
                </c:pt>
                <c:pt idx="12">
                  <c:v>14.996990182044847</c:v>
                </c:pt>
                <c:pt idx="13">
                  <c:v>13.768293436655261</c:v>
                </c:pt>
                <c:pt idx="14">
                  <c:v>13.251551814762443</c:v>
                </c:pt>
                <c:pt idx="15">
                  <c:v>12.229551718129986</c:v>
                </c:pt>
                <c:pt idx="16">
                  <c:v>11.712810096237169</c:v>
                </c:pt>
                <c:pt idx="17">
                  <c:v>10.277416702090457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F2-449D-A75C-3FF3D6054430}"/>
            </c:ext>
          </c:extLst>
        </c:ser>
        <c:ser>
          <c:idx val="4"/>
          <c:order val="2"/>
          <c:tx>
            <c:strRef>
              <c:f>'[Reserves_updated_07_09_2015.xlsx]Gas Production Profile'!$A$6</c:f>
              <c:strCache>
                <c:ptCount val="1"/>
                <c:pt idx="0">
                  <c:v>Mangahewa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Profile'!$B$6:$AK$6</c:f>
              <c:numCache>
                <c:formatCode>0.0</c:formatCode>
                <c:ptCount val="36"/>
                <c:pt idx="0">
                  <c:v>29.059735588328458</c:v>
                </c:pt>
                <c:pt idx="1">
                  <c:v>33.098926635354808</c:v>
                </c:pt>
                <c:pt idx="2">
                  <c:v>41.738307485938947</c:v>
                </c:pt>
                <c:pt idx="3">
                  <c:v>36.35271942323714</c:v>
                </c:pt>
                <c:pt idx="4">
                  <c:v>27.152339816121568</c:v>
                </c:pt>
                <c:pt idx="5">
                  <c:v>24.459545784770672</c:v>
                </c:pt>
                <c:pt idx="6">
                  <c:v>19.971555732519175</c:v>
                </c:pt>
                <c:pt idx="7">
                  <c:v>14.810367172429947</c:v>
                </c:pt>
                <c:pt idx="8">
                  <c:v>10.883375876709884</c:v>
                </c:pt>
                <c:pt idx="9">
                  <c:v>9.9857778662595873</c:v>
                </c:pt>
                <c:pt idx="10">
                  <c:v>7.2929838349086857</c:v>
                </c:pt>
                <c:pt idx="11">
                  <c:v>4.9367890574766493</c:v>
                </c:pt>
                <c:pt idx="12">
                  <c:v>3.7025917931074868</c:v>
                </c:pt>
                <c:pt idx="13">
                  <c:v>4.4879900522514991</c:v>
                </c:pt>
                <c:pt idx="14">
                  <c:v>4.1513907983326366</c:v>
                </c:pt>
                <c:pt idx="15">
                  <c:v>3.1415930365760492</c:v>
                </c:pt>
                <c:pt idx="16">
                  <c:v>1.9073957722068871</c:v>
                </c:pt>
                <c:pt idx="17">
                  <c:v>2.2439950261257495</c:v>
                </c:pt>
                <c:pt idx="18">
                  <c:v>2.0195955235131748</c:v>
                </c:pt>
                <c:pt idx="19">
                  <c:v>1.9073957722068871</c:v>
                </c:pt>
                <c:pt idx="20">
                  <c:v>1.3463970156754497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F2-449D-A75C-3FF3D6054430}"/>
            </c:ext>
          </c:extLst>
        </c:ser>
        <c:ser>
          <c:idx val="5"/>
          <c:order val="3"/>
          <c:tx>
            <c:strRef>
              <c:f>'[Reserves_updated_07_09_2015.xlsx]Gas Production Profile'!$A$7</c:f>
              <c:strCache>
                <c:ptCount val="1"/>
                <c:pt idx="0">
                  <c:v>Kupe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Profile'!$B$7:$AK$7</c:f>
              <c:numCache>
                <c:formatCode>0.0</c:formatCode>
                <c:ptCount val="36"/>
                <c:pt idx="0">
                  <c:v>23.318215947328991</c:v>
                </c:pt>
                <c:pt idx="1">
                  <c:v>20.597757420140606</c:v>
                </c:pt>
                <c:pt idx="2">
                  <c:v>22.54094208241802</c:v>
                </c:pt>
                <c:pt idx="3">
                  <c:v>22.54094208241802</c:v>
                </c:pt>
                <c:pt idx="4">
                  <c:v>20.079574843533294</c:v>
                </c:pt>
                <c:pt idx="5">
                  <c:v>22.670487726569849</c:v>
                </c:pt>
                <c:pt idx="6">
                  <c:v>22.670487726569849</c:v>
                </c:pt>
                <c:pt idx="7">
                  <c:v>20.856848708444261</c:v>
                </c:pt>
                <c:pt idx="8">
                  <c:v>22.670487726569849</c:v>
                </c:pt>
                <c:pt idx="9">
                  <c:v>22.670487726569849</c:v>
                </c:pt>
                <c:pt idx="10">
                  <c:v>20.856848708444261</c:v>
                </c:pt>
                <c:pt idx="11">
                  <c:v>15.027294721612014</c:v>
                </c:pt>
                <c:pt idx="12">
                  <c:v>10.104560243842561</c:v>
                </c:pt>
                <c:pt idx="13">
                  <c:v>2.979549815492037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F2-449D-A75C-3FF3D6054430}"/>
            </c:ext>
          </c:extLst>
        </c:ser>
        <c:ser>
          <c:idx val="6"/>
          <c:order val="4"/>
          <c:tx>
            <c:strRef>
              <c:f>'[Reserves_updated_07_09_2015.xlsx]Gas Production Profile'!$A$8</c:f>
              <c:strCache>
                <c:ptCount val="1"/>
                <c:pt idx="0">
                  <c:v>Kapuni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Profile'!$B$8:$AK$8</c:f>
              <c:numCache>
                <c:formatCode>0.0</c:formatCode>
                <c:ptCount val="36"/>
                <c:pt idx="0">
                  <c:v>13.801742463201775</c:v>
                </c:pt>
                <c:pt idx="1">
                  <c:v>10.89218594393221</c:v>
                </c:pt>
                <c:pt idx="2">
                  <c:v>8.5048575178648775</c:v>
                </c:pt>
                <c:pt idx="3">
                  <c:v>7.4604013314604192</c:v>
                </c:pt>
                <c:pt idx="4">
                  <c:v>6.4905491583705635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F2-449D-A75C-3FF3D6054430}"/>
            </c:ext>
          </c:extLst>
        </c:ser>
        <c:ser>
          <c:idx val="7"/>
          <c:order val="5"/>
          <c:tx>
            <c:strRef>
              <c:f>'[Reserves_updated_07_09_2015.xlsx]Gas Production Profile'!$A$9</c:f>
              <c:strCache>
                <c:ptCount val="1"/>
                <c:pt idx="0">
                  <c:v>Turangi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Profile'!$B$9:$AK$9</c:f>
              <c:numCache>
                <c:formatCode>0.0</c:formatCode>
                <c:ptCount val="36"/>
                <c:pt idx="0">
                  <c:v>6.5544955830423026</c:v>
                </c:pt>
                <c:pt idx="1">
                  <c:v>6.5202982147829509</c:v>
                </c:pt>
                <c:pt idx="2">
                  <c:v>9.199092061765457</c:v>
                </c:pt>
                <c:pt idx="3">
                  <c:v>11.399122753117048</c:v>
                </c:pt>
                <c:pt idx="4">
                  <c:v>12.767017483491093</c:v>
                </c:pt>
                <c:pt idx="5">
                  <c:v>13.553556953456171</c:v>
                </c:pt>
                <c:pt idx="6">
                  <c:v>13.998122740827734</c:v>
                </c:pt>
                <c:pt idx="7">
                  <c:v>14.077916600099552</c:v>
                </c:pt>
                <c:pt idx="8">
                  <c:v>12.105868363810304</c:v>
                </c:pt>
                <c:pt idx="9">
                  <c:v>10.532789423880153</c:v>
                </c:pt>
                <c:pt idx="10">
                  <c:v>9.1306973252467536</c:v>
                </c:pt>
                <c:pt idx="11">
                  <c:v>8.0477806637006353</c:v>
                </c:pt>
                <c:pt idx="12">
                  <c:v>7.1814473344637397</c:v>
                </c:pt>
                <c:pt idx="13">
                  <c:v>6.4747017237704823</c:v>
                </c:pt>
                <c:pt idx="14">
                  <c:v>5.8249517268428113</c:v>
                </c:pt>
                <c:pt idx="15">
                  <c:v>5.2777938346931927</c:v>
                </c:pt>
                <c:pt idx="16">
                  <c:v>4.8332280473216285</c:v>
                </c:pt>
                <c:pt idx="17">
                  <c:v>4.4684561192218828</c:v>
                </c:pt>
                <c:pt idx="18">
                  <c:v>4.0922850683690202</c:v>
                </c:pt>
                <c:pt idx="19">
                  <c:v>3.7845087540348596</c:v>
                </c:pt>
                <c:pt idx="20">
                  <c:v>3.4995306852069334</c:v>
                </c:pt>
                <c:pt idx="21">
                  <c:v>3.2829473528977098</c:v>
                </c:pt>
                <c:pt idx="22">
                  <c:v>3.0549648978353687</c:v>
                </c:pt>
                <c:pt idx="23">
                  <c:v>2.8611798110323785</c:v>
                </c:pt>
                <c:pt idx="24">
                  <c:v>2.6787938469825061</c:v>
                </c:pt>
                <c:pt idx="25">
                  <c:v>2.5420043739451015</c:v>
                </c:pt>
                <c:pt idx="26">
                  <c:v>2.382416655401463</c:v>
                </c:pt>
                <c:pt idx="27">
                  <c:v>2.2456271823640583</c:v>
                </c:pt>
                <c:pt idx="28">
                  <c:v>2.1202368320797711</c:v>
                </c:pt>
                <c:pt idx="29">
                  <c:v>2.0176447273017173</c:v>
                </c:pt>
                <c:pt idx="30">
                  <c:v>1.9036534997705468</c:v>
                </c:pt>
                <c:pt idx="31">
                  <c:v>1.8124605177456106</c:v>
                </c:pt>
                <c:pt idx="32">
                  <c:v>1.7212675357206741</c:v>
                </c:pt>
                <c:pt idx="33">
                  <c:v>1.6528727992019718</c:v>
                </c:pt>
                <c:pt idx="34">
                  <c:v>1.5730789399301524</c:v>
                </c:pt>
                <c:pt idx="35">
                  <c:v>1.5046842034114505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F2-449D-A75C-3FF3D6054430}"/>
            </c:ext>
          </c:extLst>
        </c:ser>
        <c:ser>
          <c:idx val="8"/>
          <c:order val="6"/>
          <c:tx>
            <c:strRef>
              <c:f>'[Reserves_updated_07_09_2015.xlsx]Gas Production Profile'!$A$10</c:f>
              <c:strCache>
                <c:ptCount val="1"/>
                <c:pt idx="0">
                  <c:v>Kowhai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Profile'!$B$10:$AK$10</c:f>
              <c:numCache>
                <c:formatCode>0.0</c:formatCode>
                <c:ptCount val="36"/>
                <c:pt idx="0">
                  <c:v>6.5246878725574122</c:v>
                </c:pt>
                <c:pt idx="1">
                  <c:v>7.8636672968387584</c:v>
                </c:pt>
                <c:pt idx="2">
                  <c:v>6.0254074092660614</c:v>
                </c:pt>
                <c:pt idx="3">
                  <c:v>4.5048714528787697</c:v>
                </c:pt>
                <c:pt idx="4">
                  <c:v>3.6084360756056642</c:v>
                </c:pt>
                <c:pt idx="5">
                  <c:v>3.2566702946503949</c:v>
                </c:pt>
                <c:pt idx="6">
                  <c:v>2.7914316811289099</c:v>
                </c:pt>
                <c:pt idx="7">
                  <c:v>2.4283186169170192</c:v>
                </c:pt>
                <c:pt idx="8">
                  <c:v>2.1332892522448579</c:v>
                </c:pt>
                <c:pt idx="9">
                  <c:v>1.8949963038558046</c:v>
                </c:pt>
                <c:pt idx="10">
                  <c:v>1.6907452052366161</c:v>
                </c:pt>
                <c:pt idx="11">
                  <c:v>1.5205359563872924</c:v>
                </c:pt>
                <c:pt idx="12">
                  <c:v>1.3730212740512118</c:v>
                </c:pt>
                <c:pt idx="13">
                  <c:v>1.259548441484996</c:v>
                </c:pt>
                <c:pt idx="14">
                  <c:v>1.1460756089187802</c:v>
                </c:pt>
                <c:pt idx="15">
                  <c:v>1.0552973428658075</c:v>
                </c:pt>
                <c:pt idx="16">
                  <c:v>0.96451907681283466</c:v>
                </c:pt>
                <c:pt idx="17">
                  <c:v>0.89643537727310529</c:v>
                </c:pt>
                <c:pt idx="18">
                  <c:v>0.80565711122013239</c:v>
                </c:pt>
                <c:pt idx="19">
                  <c:v>0.62410057911418715</c:v>
                </c:pt>
                <c:pt idx="20">
                  <c:v>0.57871144608770086</c:v>
                </c:pt>
                <c:pt idx="21">
                  <c:v>0.54466959631783607</c:v>
                </c:pt>
                <c:pt idx="22">
                  <c:v>0.51062774654797138</c:v>
                </c:pt>
                <c:pt idx="23">
                  <c:v>0.47658589677810653</c:v>
                </c:pt>
                <c:pt idx="24">
                  <c:v>0.44254404700824185</c:v>
                </c:pt>
                <c:pt idx="25">
                  <c:v>0.41984948049499865</c:v>
                </c:pt>
                <c:pt idx="26">
                  <c:v>0.38580763072513397</c:v>
                </c:pt>
                <c:pt idx="27">
                  <c:v>0.36311306421189077</c:v>
                </c:pt>
                <c:pt idx="28">
                  <c:v>0.34041849769864752</c:v>
                </c:pt>
                <c:pt idx="29">
                  <c:v>0.32907121444202592</c:v>
                </c:pt>
                <c:pt idx="30">
                  <c:v>0.30637664792878283</c:v>
                </c:pt>
                <c:pt idx="31">
                  <c:v>0.29502936467216123</c:v>
                </c:pt>
                <c:pt idx="32">
                  <c:v>0.27233479815891803</c:v>
                </c:pt>
                <c:pt idx="33">
                  <c:v>0.26098751490229649</c:v>
                </c:pt>
                <c:pt idx="34">
                  <c:v>0.24964023164567489</c:v>
                </c:pt>
                <c:pt idx="35">
                  <c:v>0.23829294838905327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F2-449D-A75C-3FF3D6054430}"/>
            </c:ext>
          </c:extLst>
        </c:ser>
        <c:ser>
          <c:idx val="9"/>
          <c:order val="7"/>
          <c:tx>
            <c:strRef>
              <c:f>'[Reserves_updated_07_09_2015.xlsx]Gas Production Profile'!$A$11</c:f>
              <c:strCache>
                <c:ptCount val="1"/>
                <c:pt idx="0">
                  <c:v>Onaero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Profile'!$B$11:$AK$11</c:f>
              <c:numCache>
                <c:formatCode>0.0</c:formatCode>
                <c:ptCount val="36"/>
                <c:pt idx="0">
                  <c:v>4.5972060506400005</c:v>
                </c:pt>
                <c:pt idx="1">
                  <c:v>4.88848150872</c:v>
                </c:pt>
                <c:pt idx="2">
                  <c:v>3.5873595332399999</c:v>
                </c:pt>
                <c:pt idx="3">
                  <c:v>2.7533774433599998</c:v>
                </c:pt>
                <c:pt idx="4">
                  <c:v>2.21067081156</c:v>
                </c:pt>
                <c:pt idx="5">
                  <c:v>1.80810614544</c:v>
                </c:pt>
                <c:pt idx="6">
                  <c:v>1.5209525098800001</c:v>
                </c:pt>
                <c:pt idx="7">
                  <c:v>1.2997480346400001</c:v>
                </c:pt>
                <c:pt idx="8">
                  <c:v>1.1183878437599999</c:v>
                </c:pt>
                <c:pt idx="9">
                  <c:v>0.98511558227999996</c:v>
                </c:pt>
                <c:pt idx="10">
                  <c:v>0.87107849256000014</c:v>
                </c:pt>
                <c:pt idx="11">
                  <c:v>0.77765051543999986</c:v>
                </c:pt>
                <c:pt idx="12">
                  <c:v>0.69521406504000005</c:v>
                </c:pt>
                <c:pt idx="13">
                  <c:v>0.63201278640000003</c:v>
                </c:pt>
                <c:pt idx="14">
                  <c:v>0.57430727112000002</c:v>
                </c:pt>
                <c:pt idx="15">
                  <c:v>0.52621934172000007</c:v>
                </c:pt>
                <c:pt idx="16">
                  <c:v>0.48362717567999997</c:v>
                </c:pt>
                <c:pt idx="17">
                  <c:v>0.44653077299999999</c:v>
                </c:pt>
                <c:pt idx="18">
                  <c:v>0.41218225199999997</c:v>
                </c:pt>
                <c:pt idx="19">
                  <c:v>0.38332949436000008</c:v>
                </c:pt>
                <c:pt idx="20">
                  <c:v>0.21158688936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6F2-449D-A75C-3FF3D6054430}"/>
            </c:ext>
          </c:extLst>
        </c:ser>
        <c:ser>
          <c:idx val="10"/>
          <c:order val="8"/>
          <c:tx>
            <c:strRef>
              <c:f>'[Reserves_updated_07_09_2015.xlsx]Gas Production Profile'!$A$12</c:f>
              <c:strCache>
                <c:ptCount val="1"/>
                <c:pt idx="0">
                  <c:v>McKee</c:v>
                </c:pt>
              </c:strCache>
            </c:strRef>
          </c:tx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Profile'!$B$12:$AK$12</c:f>
              <c:numCache>
                <c:formatCode>0.0</c:formatCode>
                <c:ptCount val="36"/>
                <c:pt idx="0">
                  <c:v>3.1729626017331181</c:v>
                </c:pt>
                <c:pt idx="1">
                  <c:v>3.7395630663283179</c:v>
                </c:pt>
                <c:pt idx="2">
                  <c:v>3.1729626017331181</c:v>
                </c:pt>
                <c:pt idx="3">
                  <c:v>3.0596425088140782</c:v>
                </c:pt>
                <c:pt idx="4">
                  <c:v>3.1729626017331181</c:v>
                </c:pt>
                <c:pt idx="5">
                  <c:v>3.8528831592473578</c:v>
                </c:pt>
                <c:pt idx="6">
                  <c:v>3.2862826946521579</c:v>
                </c:pt>
                <c:pt idx="7">
                  <c:v>2.8330023229759984</c:v>
                </c:pt>
                <c:pt idx="8">
                  <c:v>2.4930420442188788</c:v>
                </c:pt>
                <c:pt idx="9">
                  <c:v>2.1530817654617587</c:v>
                </c:pt>
                <c:pt idx="10">
                  <c:v>1.813121486704639</c:v>
                </c:pt>
                <c:pt idx="11">
                  <c:v>4.0795233450854385</c:v>
                </c:pt>
                <c:pt idx="12">
                  <c:v>3.3996027875711978</c:v>
                </c:pt>
                <c:pt idx="13">
                  <c:v>2.8330023229759984</c:v>
                </c:pt>
                <c:pt idx="14">
                  <c:v>2.3797219512998389</c:v>
                </c:pt>
                <c:pt idx="15">
                  <c:v>2.0397616725427192</c:v>
                </c:pt>
                <c:pt idx="16">
                  <c:v>1.6998013937855989</c:v>
                </c:pt>
                <c:pt idx="17">
                  <c:v>1.4731612079475191</c:v>
                </c:pt>
                <c:pt idx="18">
                  <c:v>1.2465210221094394</c:v>
                </c:pt>
                <c:pt idx="19">
                  <c:v>1.0198808362713596</c:v>
                </c:pt>
                <c:pt idx="20">
                  <c:v>0.79324065043327951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6F2-449D-A75C-3FF3D6054430}"/>
            </c:ext>
          </c:extLst>
        </c:ser>
        <c:ser>
          <c:idx val="11"/>
          <c:order val="9"/>
          <c:tx>
            <c:strRef>
              <c:f>'[Reserves_updated_07_09_2015.xlsx]Gas Production Profile'!$A$13</c:f>
              <c:strCache>
                <c:ptCount val="1"/>
                <c:pt idx="0">
                  <c:v>Ngatoro</c:v>
                </c:pt>
              </c:strCache>
            </c:strRef>
          </c:tx>
          <c:spPr>
            <a:ln w="25400">
              <a:noFill/>
            </a:ln>
          </c:spPr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Profile'!$B$13:$AK$13</c:f>
              <c:numCache>
                <c:formatCode>0.0</c:formatCode>
                <c:ptCount val="36"/>
                <c:pt idx="0">
                  <c:v>2.1345875420371296</c:v>
                </c:pt>
                <c:pt idx="1">
                  <c:v>1.7165641483881919</c:v>
                </c:pt>
                <c:pt idx="2">
                  <c:v>2.0901169682446898</c:v>
                </c:pt>
                <c:pt idx="3">
                  <c:v>1.9033405583164411</c:v>
                </c:pt>
                <c:pt idx="4">
                  <c:v>1.6631994598372637</c:v>
                </c:pt>
                <c:pt idx="5">
                  <c:v>1.4408465908750629</c:v>
                </c:pt>
                <c:pt idx="6">
                  <c:v>1.2629642957053018</c:v>
                </c:pt>
                <c:pt idx="7">
                  <c:v>1.0406114267431008</c:v>
                </c:pt>
                <c:pt idx="8">
                  <c:v>0.84494090205636385</c:v>
                </c:pt>
                <c:pt idx="9">
                  <c:v>0.70263506592055536</c:v>
                </c:pt>
                <c:pt idx="10">
                  <c:v>0.56032922978474664</c:v>
                </c:pt>
                <c:pt idx="11">
                  <c:v>0.4535998526828901</c:v>
                </c:pt>
                <c:pt idx="12">
                  <c:v>0.39134104937347386</c:v>
                </c:pt>
                <c:pt idx="13">
                  <c:v>0.35576459033952168</c:v>
                </c:pt>
                <c:pt idx="14">
                  <c:v>0.3201881313055695</c:v>
                </c:pt>
                <c:pt idx="15">
                  <c:v>0.28461167227161738</c:v>
                </c:pt>
                <c:pt idx="16">
                  <c:v>0.24903521323766517</c:v>
                </c:pt>
                <c:pt idx="17">
                  <c:v>0.21345875420371299</c:v>
                </c:pt>
                <c:pt idx="18">
                  <c:v>0.17788229516976084</c:v>
                </c:pt>
                <c:pt idx="19">
                  <c:v>0.12451760661883259</c:v>
                </c:pt>
                <c:pt idx="20">
                  <c:v>9.7835262343368465E-2</c:v>
                </c:pt>
                <c:pt idx="21">
                  <c:v>8.894114758488042E-2</c:v>
                </c:pt>
                <c:pt idx="22">
                  <c:v>8.0047032826392375E-2</c:v>
                </c:pt>
                <c:pt idx="23">
                  <c:v>8.0047032826392375E-2</c:v>
                </c:pt>
                <c:pt idx="24">
                  <c:v>7.1152918067904344E-2</c:v>
                </c:pt>
                <c:pt idx="25">
                  <c:v>8.0047032826392375E-2</c:v>
                </c:pt>
                <c:pt idx="26">
                  <c:v>4.447057379244021E-2</c:v>
                </c:pt>
                <c:pt idx="27">
                  <c:v>4.447057379244021E-2</c:v>
                </c:pt>
                <c:pt idx="28">
                  <c:v>4.447057379244021E-2</c:v>
                </c:pt>
                <c:pt idx="29">
                  <c:v>4.447057379244021E-2</c:v>
                </c:pt>
                <c:pt idx="30">
                  <c:v>4.447057379244021E-2</c:v>
                </c:pt>
                <c:pt idx="31">
                  <c:v>4.447057379244021E-2</c:v>
                </c:pt>
                <c:pt idx="32">
                  <c:v>4.447057379244021E-2</c:v>
                </c:pt>
                <c:pt idx="33">
                  <c:v>4.447057379244021E-2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6F2-449D-A75C-3FF3D6054430}"/>
            </c:ext>
          </c:extLst>
        </c:ser>
        <c:ser>
          <c:idx val="0"/>
          <c:order val="10"/>
          <c:tx>
            <c:strRef>
              <c:f>'[Reserves_updated_07_09_2015.xlsx]Gas Production Profile'!$A$14</c:f>
              <c:strCache>
                <c:ptCount val="1"/>
                <c:pt idx="0">
                  <c:v>Kauri</c:v>
                </c:pt>
              </c:strCache>
            </c:strRef>
          </c:tx>
          <c:spPr>
            <a:ln w="25400">
              <a:noFill/>
            </a:ln>
          </c:spPr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Profile'!$B$14:$AK$14</c:f>
              <c:numCache>
                <c:formatCode>0.0</c:formatCode>
                <c:ptCount val="36"/>
                <c:pt idx="0">
                  <c:v>0.70560245715338465</c:v>
                </c:pt>
                <c:pt idx="1">
                  <c:v>0.35878091041697524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6F2-449D-A75C-3FF3D6054430}"/>
            </c:ext>
          </c:extLst>
        </c:ser>
        <c:ser>
          <c:idx val="12"/>
          <c:order val="11"/>
          <c:tx>
            <c:strRef>
              <c:f>'[Reserves_updated_07_09_2015.xlsx]Gas Production Profile'!$A$15</c:f>
              <c:strCache>
                <c:ptCount val="1"/>
                <c:pt idx="0">
                  <c:v>Radnor</c:v>
                </c:pt>
              </c:strCache>
            </c:strRef>
          </c:tx>
          <c:spPr>
            <a:ln w="25400">
              <a:noFill/>
            </a:ln>
          </c:spPr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Profile'!$B$15:$AK$15</c:f>
              <c:numCache>
                <c:formatCode>0.0</c:formatCode>
                <c:ptCount val="36"/>
                <c:pt idx="0">
                  <c:v>0.30863541342052808</c:v>
                </c:pt>
                <c:pt idx="1">
                  <c:v>0.30863541342052808</c:v>
                </c:pt>
                <c:pt idx="2">
                  <c:v>0.30863541342052808</c:v>
                </c:pt>
                <c:pt idx="3">
                  <c:v>0.28659002674763318</c:v>
                </c:pt>
                <c:pt idx="4">
                  <c:v>0.26454464007473832</c:v>
                </c:pt>
                <c:pt idx="5">
                  <c:v>0.25352194673829093</c:v>
                </c:pt>
                <c:pt idx="6">
                  <c:v>0.23147656006539602</c:v>
                </c:pt>
                <c:pt idx="7">
                  <c:v>0.22045386672894862</c:v>
                </c:pt>
                <c:pt idx="8">
                  <c:v>0.20943117339250117</c:v>
                </c:pt>
                <c:pt idx="9">
                  <c:v>0.19840848005605374</c:v>
                </c:pt>
                <c:pt idx="10">
                  <c:v>0.18738578671960635</c:v>
                </c:pt>
                <c:pt idx="11">
                  <c:v>0.17636309338315892</c:v>
                </c:pt>
                <c:pt idx="12">
                  <c:v>0.17636309338315892</c:v>
                </c:pt>
                <c:pt idx="13">
                  <c:v>0.16534040004671144</c:v>
                </c:pt>
                <c:pt idx="14">
                  <c:v>0.15431770671026404</c:v>
                </c:pt>
                <c:pt idx="15">
                  <c:v>0.15431770671026404</c:v>
                </c:pt>
                <c:pt idx="16">
                  <c:v>8.818154669157946E-2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6F2-449D-A75C-3FF3D6054430}"/>
            </c:ext>
          </c:extLst>
        </c:ser>
        <c:ser>
          <c:idx val="13"/>
          <c:order val="12"/>
          <c:tx>
            <c:strRef>
              <c:f>'[Reserves_updated_07_09_2015.xlsx]Gas Production Profile'!$A$16</c:f>
              <c:strCache>
                <c:ptCount val="1"/>
                <c:pt idx="0">
                  <c:v>Cheal</c:v>
                </c:pt>
              </c:strCache>
            </c:strRef>
          </c:tx>
          <c:spPr>
            <a:ln w="25400">
              <a:noFill/>
            </a:ln>
          </c:spPr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Profile'!$B$16:$AK$16</c:f>
              <c:numCache>
                <c:formatCode>0.0</c:formatCode>
                <c:ptCount val="36"/>
                <c:pt idx="0">
                  <c:v>0.26689881826602146</c:v>
                </c:pt>
                <c:pt idx="1">
                  <c:v>0.29941441033903926</c:v>
                </c:pt>
                <c:pt idx="2">
                  <c:v>0.31296257370279673</c:v>
                </c:pt>
                <c:pt idx="3">
                  <c:v>0.30076922667541506</c:v>
                </c:pt>
                <c:pt idx="4">
                  <c:v>0.25064102222951251</c:v>
                </c:pt>
                <c:pt idx="5">
                  <c:v>0.22218987916562194</c:v>
                </c:pt>
                <c:pt idx="6">
                  <c:v>0.18154538907434964</c:v>
                </c:pt>
                <c:pt idx="7">
                  <c:v>0.14902979700133179</c:v>
                </c:pt>
                <c:pt idx="8">
                  <c:v>0.12464310294656838</c:v>
                </c:pt>
                <c:pt idx="9">
                  <c:v>0.10296604156455651</c:v>
                </c:pt>
                <c:pt idx="10">
                  <c:v>8.5353429191671826E-2</c:v>
                </c:pt>
                <c:pt idx="11">
                  <c:v>7.3160082164290138E-2</c:v>
                </c:pt>
                <c:pt idx="12">
                  <c:v>6.2321551473284192E-2</c:v>
                </c:pt>
                <c:pt idx="13">
                  <c:v>5.2837837118653988E-2</c:v>
                </c:pt>
                <c:pt idx="14">
                  <c:v>2.9805959400266351E-2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6F2-449D-A75C-3FF3D6054430}"/>
            </c:ext>
          </c:extLst>
        </c:ser>
        <c:ser>
          <c:idx val="14"/>
          <c:order val="13"/>
          <c:tx>
            <c:strRef>
              <c:f>'[Reserves_updated_07_09_2015.xlsx]Gas Production Profile'!$A$17</c:f>
              <c:strCache>
                <c:ptCount val="1"/>
                <c:pt idx="0">
                  <c:v>Waihapa/Ngaere</c:v>
                </c:pt>
              </c:strCache>
            </c:strRef>
          </c:tx>
          <c:spPr>
            <a:ln w="25400">
              <a:noFill/>
            </a:ln>
          </c:spPr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Profile'!$B$17:$AK$17</c:f>
              <c:numCache>
                <c:formatCode>0.0</c:formatCode>
                <c:ptCount val="36"/>
                <c:pt idx="0">
                  <c:v>0.26170223264676384</c:v>
                </c:pt>
                <c:pt idx="1">
                  <c:v>0.50274376271615162</c:v>
                </c:pt>
                <c:pt idx="2">
                  <c:v>0.46601362480081637</c:v>
                </c:pt>
                <c:pt idx="3">
                  <c:v>0.43157912050518948</c:v>
                </c:pt>
                <c:pt idx="4">
                  <c:v>0.40058806663912538</c:v>
                </c:pt>
                <c:pt idx="5">
                  <c:v>0.37074482958291544</c:v>
                </c:pt>
                <c:pt idx="6">
                  <c:v>0.34434504295626817</c:v>
                </c:pt>
                <c:pt idx="7">
                  <c:v>0.31909307313947521</c:v>
                </c:pt>
                <c:pt idx="8">
                  <c:v>0.29498892013253641</c:v>
                </c:pt>
                <c:pt idx="9">
                  <c:v>0.27432821755516035</c:v>
                </c:pt>
                <c:pt idx="10">
                  <c:v>0.25366751497778423</c:v>
                </c:pt>
                <c:pt idx="11">
                  <c:v>0.2353024460201166</c:v>
                </c:pt>
                <c:pt idx="12">
                  <c:v>0.21808519387230321</c:v>
                </c:pt>
                <c:pt idx="13">
                  <c:v>0.20316357534419824</c:v>
                </c:pt>
                <c:pt idx="14">
                  <c:v>0.18709414000623906</c:v>
                </c:pt>
                <c:pt idx="15">
                  <c:v>0.17332033828798832</c:v>
                </c:pt>
                <c:pt idx="16">
                  <c:v>0.16069435337959184</c:v>
                </c:pt>
                <c:pt idx="17">
                  <c:v>0.14921618528104957</c:v>
                </c:pt>
                <c:pt idx="18">
                  <c:v>0.13888583399236151</c:v>
                </c:pt>
                <c:pt idx="19">
                  <c:v>0.12855548270367348</c:v>
                </c:pt>
                <c:pt idx="20">
                  <c:v>0.11937294822483964</c:v>
                </c:pt>
                <c:pt idx="21">
                  <c:v>0.11019041374600583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6F2-449D-A75C-3FF3D6054430}"/>
            </c:ext>
          </c:extLst>
        </c:ser>
        <c:ser>
          <c:idx val="15"/>
          <c:order val="14"/>
          <c:tx>
            <c:strRef>
              <c:f>'[Reserves_updated_07_09_2015.xlsx]Gas Production Profile'!$A$18</c:f>
              <c:strCache>
                <c:ptCount val="1"/>
                <c:pt idx="0">
                  <c:v>Copper Moki</c:v>
                </c:pt>
              </c:strCache>
            </c:strRef>
          </c:tx>
          <c:spPr>
            <a:ln w="25400">
              <a:noFill/>
            </a:ln>
          </c:spPr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Profile'!$B$18:$AK$18</c:f>
              <c:numCache>
                <c:formatCode>0.0</c:formatCode>
                <c:ptCount val="36"/>
                <c:pt idx="0">
                  <c:v>0.18847848880741844</c:v>
                </c:pt>
                <c:pt idx="1">
                  <c:v>0.4301422848723595</c:v>
                </c:pt>
                <c:pt idx="2">
                  <c:v>0.33803879442423224</c:v>
                </c:pt>
                <c:pt idx="3">
                  <c:v>0.19467720904213781</c:v>
                </c:pt>
                <c:pt idx="4">
                  <c:v>0.10898817155151598</c:v>
                </c:pt>
                <c:pt idx="5">
                  <c:v>1.5762870944901228E-2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6F2-449D-A75C-3FF3D6054430}"/>
            </c:ext>
          </c:extLst>
        </c:ser>
        <c:ser>
          <c:idx val="16"/>
          <c:order val="15"/>
          <c:tx>
            <c:strRef>
              <c:f>'[Reserves_updated_07_09_2015.xlsx]Gas Production Profile'!$A$19</c:f>
              <c:strCache>
                <c:ptCount val="1"/>
                <c:pt idx="0">
                  <c:v>Surrey</c:v>
                </c:pt>
              </c:strCache>
            </c:strRef>
          </c:tx>
          <c:spPr>
            <a:ln w="25400">
              <a:noFill/>
            </a:ln>
          </c:spPr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Profile'!$B$19:$AK$19</c:f>
              <c:numCache>
                <c:formatCode>0.0</c:formatCode>
                <c:ptCount val="36"/>
                <c:pt idx="0">
                  <c:v>1.0399984548952102E-2</c:v>
                </c:pt>
                <c:pt idx="1">
                  <c:v>9.0863022901370993E-3</c:v>
                </c:pt>
                <c:pt idx="2">
                  <c:v>7.882093552890013E-3</c:v>
                </c:pt>
                <c:pt idx="3">
                  <c:v>7.0063053803466804E-3</c:v>
                </c:pt>
                <c:pt idx="4">
                  <c:v>6.1305172078033442E-3</c:v>
                </c:pt>
                <c:pt idx="5">
                  <c:v>5.4736760783958439E-3</c:v>
                </c:pt>
                <c:pt idx="6">
                  <c:v>4.8168349489883418E-3</c:v>
                </c:pt>
                <c:pt idx="7">
                  <c:v>4.2694673411487576E-3</c:v>
                </c:pt>
                <c:pt idx="8">
                  <c:v>3.8315732548770904E-3</c:v>
                </c:pt>
                <c:pt idx="9">
                  <c:v>3.5031526901733402E-3</c:v>
                </c:pt>
                <c:pt idx="10">
                  <c:v>3.0652586039016721E-3</c:v>
                </c:pt>
                <c:pt idx="11">
                  <c:v>2.9557850823337555E-3</c:v>
                </c:pt>
                <c:pt idx="12">
                  <c:v>2.5178909960620875E-3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6F2-449D-A75C-3FF3D6054430}"/>
            </c:ext>
          </c:extLst>
        </c:ser>
        <c:ser>
          <c:idx val="17"/>
          <c:order val="16"/>
          <c:tx>
            <c:strRef>
              <c:f>'[Reserves_updated_07_09_2015.xlsx]Gas Production Profile'!$A$20</c:f>
              <c:strCache>
                <c:ptCount val="1"/>
                <c:pt idx="0">
                  <c:v>Sidewinder</c:v>
                </c:pt>
              </c:strCache>
            </c:strRef>
          </c:tx>
          <c:spPr>
            <a:ln w="25400">
              <a:noFill/>
            </a:ln>
          </c:spPr>
          <c:cat>
            <c:numRef>
              <c:f>'[Reserves_updated_07_09_2015.xlsx]Gas Production Profile'!$B$3:$AK$3</c:f>
              <c:numCache>
                <c:formatCode>0</c:formatCode>
                <c:ptCount val="3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</c:numCache>
            </c:numRef>
          </c:cat>
          <c:val>
            <c:numRef>
              <c:f>'[Reserves_updated_07_09_2015.xlsx]Gas Production Profile'!$B$20:$AK$20</c:f>
              <c:numCache>
                <c:formatCode>General</c:formatCode>
                <c:ptCount val="36"/>
                <c:pt idx="0" formatCode="0.0">
                  <c:v>7.0839479740121402E-3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6F2-449D-A75C-3FF3D6054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248192"/>
        <c:axId val="98249728"/>
      </c:areaChart>
      <c:catAx>
        <c:axId val="9824819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crossAx val="98249728"/>
        <c:crosses val="autoZero"/>
        <c:auto val="1"/>
        <c:lblAlgn val="ctr"/>
        <c:lblOffset val="100"/>
        <c:tickLblSkip val="5"/>
        <c:noMultiLvlLbl val="0"/>
      </c:catAx>
      <c:valAx>
        <c:axId val="982497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PJ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98248192"/>
        <c:crosses val="autoZero"/>
        <c:crossBetween val="midCat"/>
      </c:valAx>
      <c:spPr>
        <a:solidFill>
          <a:schemeClr val="bg1"/>
        </a:solidFill>
      </c:spPr>
    </c:plotArea>
    <c:legend>
      <c:legendPos val="b"/>
      <c:layout>
        <c:manualLayout>
          <c:xMode val="edge"/>
          <c:yMode val="edge"/>
          <c:x val="5.7424175091656482E-2"/>
          <c:y val="0.72619447987701613"/>
          <c:w val="0.88515164981668704"/>
          <c:h val="0.25298765106956583"/>
        </c:manualLayout>
      </c:layout>
      <c:overlay val="0"/>
    </c:legend>
    <c:plotVisOnly val="1"/>
    <c:dispBlanksAs val="zero"/>
    <c:showDLblsOverMax val="0"/>
  </c:chart>
  <c:spPr>
    <a:noFill/>
    <a:ln>
      <a:solidFill>
        <a:schemeClr val="tx1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5443F-F779-4699-A282-F51D1B7B82E1}" type="datetimeFigureOut">
              <a:rPr kumimoji="1" lang="ja-JP" altLang="en-US" smtClean="0"/>
              <a:pPr/>
              <a:t>2017/6/13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ABDF74-D55C-45CE-89A0-88095A6021C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3904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C780E-F104-43B6-9F09-6519B646ECF4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55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0C44-F4A2-4DEB-BEAC-40FEF0FBEE49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21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5251A-C3A4-46E8-875C-4D2F06302755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23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DF045-FBFF-4994-AFD7-021662966AF5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2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525F-09EF-4168-8C9F-3973896218A2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8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1B379-8AB1-4CF2-B992-58C64EF263CB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2AB40-1B35-4BA6-9E8B-1FFBC9F2A443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8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013EB-3445-47B0-B6C4-BF9915FF8FE1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04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673FE-04D7-447D-86D1-5512FDBD1BB7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2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BEE52-F3E8-414C-8DA2-565CC54A6E73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9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F131F-2095-4F8F-93B2-14831A54B9B8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6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CAE7D-620B-4B99-9E90-0BBB65523F18}" type="datetime1">
              <a:rPr lang="en-US" altLang="ja-JP" smtClean="0"/>
              <a:pPr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CFCBA-A761-4DC5-9884-E424C3529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3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9748" y="2420888"/>
            <a:ext cx="807328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indent="-1074738" algn="ctr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</a:rPr>
              <a:t>New Zealand’s </a:t>
            </a:r>
            <a:r>
              <a:rPr lang="en-US" altLang="ja-JP" sz="3200" b="1" dirty="0" smtClean="0">
                <a:solidFill>
                  <a:schemeClr val="tx2">
                    <a:lumMod val="75000"/>
                  </a:schemeClr>
                </a:solidFill>
              </a:rPr>
              <a:t>Update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074738" indent="-1074738" algn="ctr"/>
            <a:endParaRPr lang="en-US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1074738" indent="-1074738" algn="ctr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OIL AND GAS SECURITY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263" y="4737918"/>
            <a:ext cx="8073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indent="-1074738"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David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Buckrell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, Principal Policy Advisor</a:t>
            </a:r>
          </a:p>
          <a:p>
            <a:pPr marL="1074738" indent="-1074738"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Amir Mehta, Policy Advisor</a:t>
            </a:r>
          </a:p>
          <a:p>
            <a:pPr marL="1074738" indent="-1074738"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Ministry of Business, Innovation and Employment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85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Zealand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Supply and Demand Situation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640160"/>
              </p:ext>
            </p:extLst>
          </p:nvPr>
        </p:nvGraphicFramePr>
        <p:xfrm>
          <a:off x="476652" y="908720"/>
          <a:ext cx="6742800" cy="27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6687286"/>
              </p:ext>
            </p:extLst>
          </p:nvPr>
        </p:nvGraphicFramePr>
        <p:xfrm>
          <a:off x="476652" y="3717336"/>
          <a:ext cx="6742800" cy="27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380313" y="1844824"/>
            <a:ext cx="15841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 smtClean="0"/>
              <a:t>In 2015:</a:t>
            </a:r>
          </a:p>
          <a:p>
            <a:endParaRPr lang="en-NZ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Oil self-sufficiency was 30%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Gas self-sufficiency was 99%</a:t>
            </a:r>
          </a:p>
        </p:txBody>
      </p:sp>
    </p:spTree>
    <p:extLst>
      <p:ext uri="{BB962C8B-B14F-4D97-AF65-F5344CB8AC3E}">
        <p14:creationId xmlns:p14="http://schemas.microsoft.com/office/powerpoint/2010/main" val="2784856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New Zealand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Supply and Demand Situation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7860356"/>
              </p:ext>
            </p:extLst>
          </p:nvPr>
        </p:nvGraphicFramePr>
        <p:xfrm>
          <a:off x="475928" y="980728"/>
          <a:ext cx="6976392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59325"/>
              </p:ext>
            </p:extLst>
          </p:nvPr>
        </p:nvGraphicFramePr>
        <p:xfrm>
          <a:off x="475928" y="3905488"/>
          <a:ext cx="6976393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524327" y="980728"/>
            <a:ext cx="144016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 smtClean="0"/>
              <a:t>In 2015:</a:t>
            </a:r>
          </a:p>
          <a:p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most crude oil was exported to Australia</a:t>
            </a:r>
          </a:p>
          <a:p>
            <a:endParaRPr lang="en-NZ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44% of imported crude oil came from the Middle East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36% </a:t>
            </a:r>
            <a:r>
              <a:rPr lang="en-NZ" sz="1200" dirty="0"/>
              <a:t>of imported crude came from Asia and </a:t>
            </a:r>
            <a:r>
              <a:rPr lang="en-NZ" sz="1200" dirty="0" smtClean="0"/>
              <a:t>16% </a:t>
            </a:r>
            <a:r>
              <a:rPr lang="en-NZ" sz="1200" dirty="0"/>
              <a:t>from </a:t>
            </a:r>
            <a:r>
              <a:rPr lang="en-NZ" sz="1200" dirty="0" smtClean="0"/>
              <a:t>Russia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/>
              <a:t>NZ’s sole refinery </a:t>
            </a:r>
            <a:r>
              <a:rPr lang="en-NZ" sz="1200" dirty="0" smtClean="0"/>
              <a:t>met 65% </a:t>
            </a:r>
            <a:r>
              <a:rPr lang="en-NZ" sz="1200" dirty="0"/>
              <a:t>of domestic </a:t>
            </a:r>
            <a:r>
              <a:rPr lang="en-NZ" sz="1200" dirty="0" smtClean="0"/>
              <a:t>demand</a:t>
            </a: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Almost 90% of imports of oil product came </a:t>
            </a:r>
            <a:r>
              <a:rPr lang="en-NZ" sz="1200" dirty="0"/>
              <a:t>from Singapore and South </a:t>
            </a:r>
            <a:r>
              <a:rPr lang="en-NZ" sz="1200" dirty="0" smtClean="0"/>
              <a:t>Korea.</a:t>
            </a: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</p:txBody>
      </p:sp>
    </p:spTree>
    <p:extLst>
      <p:ext uri="{BB962C8B-B14F-4D97-AF65-F5344CB8AC3E}">
        <p14:creationId xmlns:p14="http://schemas.microsoft.com/office/powerpoint/2010/main" val="5446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Zealand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96547" y="297634"/>
            <a:ext cx="5222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Oil and Gas Supply and Demand Situation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FCBA-A761-4DC5-9884-E424C35298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3</a:t>
            </a:r>
            <a:r>
              <a:rPr kumimoji="0" lang="en-US" sz="14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rd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5255850"/>
              </p:ext>
            </p:extLst>
          </p:nvPr>
        </p:nvGraphicFramePr>
        <p:xfrm>
          <a:off x="467544" y="980728"/>
          <a:ext cx="648072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4689179"/>
              </p:ext>
            </p:extLst>
          </p:nvPr>
        </p:nvGraphicFramePr>
        <p:xfrm>
          <a:off x="467544" y="3789040"/>
          <a:ext cx="6480720" cy="2553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380313" y="1280949"/>
            <a:ext cx="1584176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Gas production historically dominated by one field – Maui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No import or export of natural gas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  <a:p>
            <a:endParaRPr lang="en-NZ" sz="1200" dirty="0"/>
          </a:p>
          <a:p>
            <a:r>
              <a:rPr lang="en-NZ" sz="1200" dirty="0" smtClean="0"/>
              <a:t>In 2015: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33% of gas was used for electricity generation</a:t>
            </a:r>
          </a:p>
          <a:p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 smtClean="0"/>
              <a:t>32% of gas was used in industry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NZ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NZ" sz="1200" dirty="0"/>
              <a:t>26% of gas was used as feedstock in petrochemicals sector (mostly methanol</a:t>
            </a:r>
            <a:r>
              <a:rPr lang="en-NZ" sz="1200" dirty="0" smtClean="0"/>
              <a:t>).</a:t>
            </a:r>
            <a:endParaRPr lang="en-NZ" sz="1200" dirty="0"/>
          </a:p>
        </p:txBody>
      </p:sp>
    </p:spTree>
    <p:extLst>
      <p:ext uri="{BB962C8B-B14F-4D97-AF65-F5344CB8AC3E}">
        <p14:creationId xmlns:p14="http://schemas.microsoft.com/office/powerpoint/2010/main" val="406058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Zealand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3568" y="1052736"/>
            <a:ext cx="7848872" cy="7648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84162" algn="just">
              <a:spcAft>
                <a:spcPts val="600"/>
              </a:spcAft>
              <a:tabLst>
                <a:tab pos="896938" algn="l"/>
              </a:tabLst>
            </a:pPr>
            <a:r>
              <a:rPr lang="en-GB" sz="1900" b="1" dirty="0" smtClean="0"/>
              <a:t>Oil Supply Security Policy</a:t>
            </a:r>
          </a:p>
          <a:p>
            <a:pPr marL="1588" indent="-28575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US" dirty="0" smtClean="0"/>
              <a:t>Reliance </a:t>
            </a:r>
            <a:r>
              <a:rPr lang="en-US" dirty="0"/>
              <a:t>on competitive global and domestic </a:t>
            </a:r>
            <a:r>
              <a:rPr lang="en-US" dirty="0" smtClean="0"/>
              <a:t>markets for supply</a:t>
            </a:r>
          </a:p>
          <a:p>
            <a:pPr marL="1588" indent="-28575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GB" dirty="0" smtClean="0"/>
              <a:t>Industry leads response to supply disruptions</a:t>
            </a:r>
          </a:p>
          <a:p>
            <a:pPr marL="1588" indent="-28575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GB" dirty="0" smtClean="0"/>
              <a:t>Oil </a:t>
            </a:r>
            <a:r>
              <a:rPr lang="en-GB" dirty="0"/>
              <a:t>Emergency Response </a:t>
            </a:r>
            <a:r>
              <a:rPr lang="en-GB" dirty="0" smtClean="0"/>
              <a:t>Strategy</a:t>
            </a:r>
          </a:p>
          <a:p>
            <a:pPr marL="915988" lvl="2" indent="-285750" algn="just">
              <a:buFont typeface="Courier New" panose="02070309020205020404" pitchFamily="49" charset="0"/>
              <a:buChar char="o"/>
              <a:tabLst>
                <a:tab pos="896938" algn="l"/>
              </a:tabLst>
            </a:pPr>
            <a:r>
              <a:rPr lang="en-GB" dirty="0" smtClean="0"/>
              <a:t>framework for Government’s response to a </a:t>
            </a:r>
            <a:r>
              <a:rPr lang="en-GB" i="1" dirty="0" smtClean="0"/>
              <a:t>severe</a:t>
            </a:r>
            <a:r>
              <a:rPr lang="en-GB" dirty="0" smtClean="0"/>
              <a:t> national fuel shortage</a:t>
            </a:r>
          </a:p>
          <a:p>
            <a:pPr marL="915988" lvl="2" indent="-285750" algn="just">
              <a:buFont typeface="Courier New" panose="02070309020205020404" pitchFamily="49" charset="0"/>
              <a:buChar char="o"/>
              <a:tabLst>
                <a:tab pos="896938" algn="l"/>
              </a:tabLst>
            </a:pPr>
            <a:r>
              <a:rPr lang="en-GB" dirty="0" smtClean="0"/>
              <a:t>Petroleum Demand Restraint Act 1981</a:t>
            </a:r>
          </a:p>
          <a:p>
            <a:pPr marL="915988" lvl="2" indent="-285750" algn="just">
              <a:buFont typeface="Courier New" panose="02070309020205020404" pitchFamily="49" charset="0"/>
              <a:buChar char="o"/>
              <a:tabLst>
                <a:tab pos="896938" algn="l"/>
              </a:tabLst>
            </a:pPr>
            <a:r>
              <a:rPr lang="en-GB" dirty="0" smtClean="0"/>
              <a:t>International Energy Agreement Act 1976</a:t>
            </a:r>
          </a:p>
          <a:p>
            <a:pPr marL="630238" lvl="2" algn="just">
              <a:tabLst>
                <a:tab pos="896938" algn="l"/>
              </a:tabLst>
            </a:pPr>
            <a:endParaRPr lang="en-GB" dirty="0" smtClean="0"/>
          </a:p>
          <a:p>
            <a:pPr marL="1588" indent="-28575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GB" dirty="0" smtClean="0"/>
              <a:t>Review of Oil Emergency Response Strategy and national civil defence emergency </a:t>
            </a:r>
            <a:r>
              <a:rPr lang="en-GB" dirty="0"/>
              <a:t> </a:t>
            </a:r>
            <a:r>
              <a:rPr lang="en-GB" dirty="0" smtClean="0"/>
              <a:t>management response to ensure alignment</a:t>
            </a:r>
            <a:endParaRPr lang="en-GB" dirty="0"/>
          </a:p>
          <a:p>
            <a:pPr marL="915988" lvl="2" indent="-28575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endParaRPr lang="en-GB" dirty="0" smtClean="0"/>
          </a:p>
          <a:p>
            <a:pPr indent="-284162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US" dirty="0"/>
              <a:t>Stockholding equivalent to at least 90 days of net import </a:t>
            </a:r>
            <a:r>
              <a:rPr lang="en-US" dirty="0" smtClean="0"/>
              <a:t>demand</a:t>
            </a:r>
          </a:p>
          <a:p>
            <a:pPr marL="915988" lvl="2" indent="-285750" algn="just">
              <a:buFont typeface="Courier New" panose="02070309020205020404" pitchFamily="49" charset="0"/>
              <a:buChar char="o"/>
              <a:tabLst>
                <a:tab pos="896938" algn="l"/>
              </a:tabLst>
            </a:pPr>
            <a:r>
              <a:rPr lang="en-US" dirty="0" smtClean="0"/>
              <a:t>In 2015, the average monthly stock holding level was 97 days</a:t>
            </a:r>
          </a:p>
          <a:p>
            <a:pPr marL="915988" lvl="2" indent="-285750" algn="just">
              <a:buFont typeface="Courier New" panose="02070309020205020404" pitchFamily="49" charset="0"/>
              <a:buChar char="o"/>
              <a:tabLst>
                <a:tab pos="896938" algn="l"/>
              </a:tabLst>
            </a:pPr>
            <a:r>
              <a:rPr lang="en-US" dirty="0" smtClean="0"/>
              <a:t>Main stockholders include the major fuel companies and the oil refinery</a:t>
            </a:r>
          </a:p>
          <a:p>
            <a:pPr marL="915988" lvl="2" indent="-285750" algn="just">
              <a:buFont typeface="Courier New" panose="02070309020205020404" pitchFamily="49" charset="0"/>
              <a:buChar char="o"/>
              <a:tabLst>
                <a:tab pos="896938" algn="l"/>
              </a:tabLst>
            </a:pPr>
            <a:r>
              <a:rPr lang="en-US" dirty="0" smtClean="0"/>
              <a:t>Government </a:t>
            </a:r>
            <a:r>
              <a:rPr lang="en-US" dirty="0"/>
              <a:t>purchases additional stock to meet the 90 day </a:t>
            </a:r>
            <a:r>
              <a:rPr lang="en-US" dirty="0" smtClean="0"/>
              <a:t>requirement</a:t>
            </a:r>
          </a:p>
          <a:p>
            <a:pPr marL="915988" lvl="2" indent="-285750" algn="just">
              <a:buFont typeface="Courier New" panose="02070309020205020404" pitchFamily="49" charset="0"/>
              <a:buChar char="o"/>
              <a:tabLst>
                <a:tab pos="896938" algn="l"/>
              </a:tabLst>
            </a:pPr>
            <a:r>
              <a:rPr lang="en-US" dirty="0" smtClean="0"/>
              <a:t>All emergency stock currently held off-shore through tickets (in IEA member states)</a:t>
            </a:r>
          </a:p>
          <a:p>
            <a:pPr marL="915988" lvl="2" indent="-285750" algn="just">
              <a:buFont typeface="Courier New" panose="02070309020205020404" pitchFamily="49" charset="0"/>
              <a:buChar char="o"/>
              <a:tabLst>
                <a:tab pos="896938" algn="l"/>
              </a:tabLst>
            </a:pPr>
            <a:r>
              <a:rPr lang="en-US" dirty="0" smtClean="0"/>
              <a:t>Use of a cost-benefit framework, factoring in probabilities of potential supply disruptions, to determine the appropriate level of oil stockpiling</a:t>
            </a:r>
            <a:r>
              <a:rPr lang="en-US" sz="1600" dirty="0"/>
              <a:t> </a:t>
            </a:r>
            <a:endParaRPr lang="en-GB" dirty="0" smtClean="0"/>
          </a:p>
          <a:p>
            <a:pPr marL="896938" lvl="2" indent="-26670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endParaRPr lang="en-GB" dirty="0" smtClean="0"/>
          </a:p>
          <a:p>
            <a:endParaRPr lang="en-US" dirty="0" smtClean="0"/>
          </a:p>
          <a:p>
            <a:endParaRPr lang="en-US" dirty="0" smtClean="0"/>
          </a:p>
          <a:p>
            <a:pPr marL="641350" indent="-285750" algn="just"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marL="1074738" indent="-1074738"/>
            <a:endParaRPr lang="en-US" dirty="0"/>
          </a:p>
          <a:p>
            <a:pPr marL="1074738" indent="-1074738"/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52552" y="297634"/>
            <a:ext cx="3510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Security Policy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2445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Zealand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1052736"/>
            <a:ext cx="78488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Gas </a:t>
            </a:r>
            <a:r>
              <a:rPr lang="en-US" b="1" dirty="0"/>
              <a:t>Supply Security Policy</a:t>
            </a:r>
          </a:p>
          <a:p>
            <a:pPr marL="439738" lvl="1" indent="-26670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US" sz="1600" dirty="0"/>
              <a:t>Reliance on competitive domestic market</a:t>
            </a:r>
          </a:p>
          <a:p>
            <a:pPr marL="439738" lvl="1" indent="-26670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US" sz="1600" dirty="0"/>
              <a:t>Competitive royalty and tax regime to promote exploration and production</a:t>
            </a:r>
          </a:p>
          <a:p>
            <a:pPr marL="439738" lvl="1" indent="-26670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US" sz="1600" dirty="0"/>
              <a:t>No stockpiling (but one gas storage facility used by electricity sector to manage hydro and wind power variability)</a:t>
            </a:r>
          </a:p>
          <a:p>
            <a:pPr marL="439738" lvl="1" indent="-266700" algn="just">
              <a:buFont typeface="Arial" panose="020B0604020202020204" pitchFamily="34" charset="0"/>
              <a:buChar char="•"/>
              <a:tabLst>
                <a:tab pos="896938" algn="l"/>
              </a:tabLst>
            </a:pPr>
            <a:r>
              <a:rPr lang="en-US" sz="1600" dirty="0"/>
              <a:t>Critical contingency management regulations ensure demand is rationed in the event of an unexpected loss of production or transmission </a:t>
            </a:r>
            <a:r>
              <a:rPr lang="en-US" sz="1600" dirty="0" smtClean="0"/>
              <a:t>capacity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2552" y="297634"/>
            <a:ext cx="3510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Oil and Gas Security Policy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FCBA-A761-4DC5-9884-E424C35298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3</a:t>
            </a:r>
            <a:r>
              <a:rPr kumimoji="0" lang="en-US" sz="14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rd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072361"/>
              </p:ext>
            </p:extLst>
          </p:nvPr>
        </p:nvGraphicFramePr>
        <p:xfrm>
          <a:off x="899592" y="2924944"/>
          <a:ext cx="5112568" cy="3263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4236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67544" y="908720"/>
            <a:ext cx="828092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380312" y="138344"/>
            <a:ext cx="1368152" cy="626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Zealand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3568" y="1052736"/>
            <a:ext cx="784887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As a net oil importer, with long supply routes, NZ supports development of regional oil storage and trading hubs</a:t>
            </a:r>
          </a:p>
          <a:p>
            <a:pPr marL="184150" indent="-285750" algn="just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While </a:t>
            </a:r>
            <a:r>
              <a:rPr lang="en-US" sz="2000" dirty="0" smtClean="0"/>
              <a:t>New Zealand </a:t>
            </a:r>
            <a:r>
              <a:rPr lang="en-US" sz="2000" dirty="0"/>
              <a:t>is currently self-sufficient in natural gas, a deep and liquid regional gas market would promote long-term supply </a:t>
            </a:r>
            <a:r>
              <a:rPr lang="en-US" sz="2000" dirty="0" smtClean="0"/>
              <a:t>security</a:t>
            </a:r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551188" y="297634"/>
            <a:ext cx="4113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Oil and Gas Security Policy Gaps 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FCBA-A761-4DC5-9884-E424C35298A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</a:t>
            </a:r>
            <a:r>
              <a:rPr lang="en-US" sz="1400" b="1" baseline="30000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rd</a:t>
            </a:r>
            <a:r>
              <a:rPr lang="en-US" sz="1400" b="1" dirty="0" smtClean="0">
                <a:solidFill>
                  <a:srgbClr val="FF0000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lang="en-US" sz="1400" b="1" dirty="0">
              <a:solidFill>
                <a:srgbClr val="FF0000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4211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475928" y="6453336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1997" y="2420888"/>
            <a:ext cx="807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marR="0" lvl="0" indent="-1074738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　　　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73860" y="6516052"/>
            <a:ext cx="4243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3</a:t>
            </a:r>
            <a:r>
              <a:rPr kumimoji="0" lang="en-US" sz="1400" b="1" i="0" u="none" strike="noStrike" kern="120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rd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ngsanaUPC" panose="02020603050405020304" pitchFamily="18" charset="-34"/>
                <a:ea typeface="+mn-ea"/>
                <a:cs typeface="AngsanaUPC" panose="02020603050405020304" pitchFamily="18" charset="-34"/>
              </a:rPr>
              <a:t> Oil and Gas Security Network Forum, 29-30 June 2017, Irkutsk City, Russia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ngsanaUPC" panose="02020603050405020304" pitchFamily="18" charset="-34"/>
              <a:ea typeface="+mn-ea"/>
              <a:cs typeface="AngsanaUPC" panose="02020603050405020304" pitchFamily="18" charset="-34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0CFCBA-A761-4DC5-9884-E424C35298A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7258" y="2602968"/>
            <a:ext cx="681667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 very much…</a:t>
            </a:r>
          </a:p>
          <a:p>
            <a:pPr algn="ctr"/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8954" y="3610926"/>
            <a:ext cx="80732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4738" indent="-1074738"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David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Buckrell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074738" indent="-1074738"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david.buckrell@mbie.govt.nz</a:t>
            </a:r>
          </a:p>
          <a:p>
            <a:pPr marL="1074738" indent="-1074738" algn="ctr"/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+</a:t>
            </a:r>
            <a:r>
              <a:rPr lang="en-NZ" dirty="0" smtClean="0">
                <a:solidFill>
                  <a:schemeClr val="accent1">
                    <a:lumMod val="75000"/>
                  </a:schemeClr>
                </a:solidFill>
              </a:rPr>
              <a:t>64 4 460 1361</a:t>
            </a:r>
            <a:endParaRPr lang="en-NZ" dirty="0">
              <a:solidFill>
                <a:schemeClr val="accent1">
                  <a:lumMod val="75000"/>
                </a:schemeClr>
              </a:solidFill>
            </a:endParaRPr>
          </a:p>
          <a:p>
            <a:pPr marL="1074738" indent="-1074738" algn="ctr"/>
            <a:endParaRPr lang="en-NZ" dirty="0">
              <a:solidFill>
                <a:schemeClr val="accent1">
                  <a:lumMod val="75000"/>
                </a:schemeClr>
              </a:solidFill>
            </a:endParaRPr>
          </a:p>
          <a:p>
            <a:pPr marL="1074738" indent="-1074738"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Amir Mehta</a:t>
            </a:r>
          </a:p>
          <a:p>
            <a:pPr marL="1074738" indent="-1074738"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amir.mehta@mbie.govt.nz</a:t>
            </a:r>
          </a:p>
          <a:p>
            <a:pPr marL="1074738" indent="-1074738"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+64 4 896 5745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6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618</Words>
  <Application>Microsoft Office PowerPoint</Application>
  <PresentationFormat>画面に合わせる (4:3)</PresentationFormat>
  <Paragraphs>110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ＭＳ Ｐゴシック</vt:lpstr>
      <vt:lpstr>AngsanaUPC</vt:lpstr>
      <vt:lpstr>Arial</vt:lpstr>
      <vt:lpstr>Calibri</vt:lpstr>
      <vt:lpstr>Courier New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.sinocruz</dc:creator>
  <cp:lastModifiedBy>田中 裕子</cp:lastModifiedBy>
  <cp:revision>79</cp:revision>
  <dcterms:modified xsi:type="dcterms:W3CDTF">2017-06-13T00:39:50Z</dcterms:modified>
</cp:coreProperties>
</file>