
<file path=[Content_Types].xml><?xml version="1.0" encoding="utf-8"?>
<Types xmlns="http://schemas.openxmlformats.org/package/2006/content-types">
  <Default Extension="png" ContentType="image/png"/>
  <Default Extension="wmf" ContentType="image/x-wmf"/>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61" r:id="rId2"/>
    <p:sldId id="260" r:id="rId3"/>
    <p:sldId id="275" r:id="rId4"/>
    <p:sldId id="270" r:id="rId5"/>
    <p:sldId id="268" r:id="rId6"/>
    <p:sldId id="267" r:id="rId7"/>
    <p:sldId id="276" r:id="rId8"/>
    <p:sldId id="269" r:id="rId9"/>
    <p:sldId id="263" r:id="rId10"/>
    <p:sldId id="266" r:id="rId11"/>
    <p:sldId id="273" r:id="rId12"/>
  </p:sldIdLst>
  <p:sldSz cx="9144000" cy="6858000" type="screen4x3"/>
  <p:notesSz cx="6735763" cy="98663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入江 一友" initials="入江" lastIdx="10" clrIdx="0">
    <p:extLst/>
  </p:cmAuthor>
  <p:cmAuthor id="2" name="michael .sinocruz" initials="m."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F1F8"/>
    <a:srgbClr val="D6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Estilo claro 1 - Acento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88034" autoAdjust="0"/>
  </p:normalViewPr>
  <p:slideViewPr>
    <p:cSldViewPr>
      <p:cViewPr>
        <p:scale>
          <a:sx n="100" d="100"/>
          <a:sy n="100" d="100"/>
        </p:scale>
        <p:origin x="1914" y="42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9413" cy="49371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4763" y="0"/>
            <a:ext cx="2919412" cy="493713"/>
          </a:xfrm>
          <a:prstGeom prst="rect">
            <a:avLst/>
          </a:prstGeom>
        </p:spPr>
        <p:txBody>
          <a:bodyPr vert="horz" lIns="91440" tIns="45720" rIns="91440" bIns="45720" rtlCol="0"/>
          <a:lstStyle>
            <a:lvl1pPr algn="r">
              <a:defRPr sz="1200"/>
            </a:lvl1pPr>
          </a:lstStyle>
          <a:p>
            <a:fld id="{9FD5443F-F779-4699-A282-F51D1B7B82E1}" type="datetimeFigureOut">
              <a:rPr kumimoji="1" lang="ja-JP" altLang="en-US" smtClean="0"/>
              <a:pPr/>
              <a:t>2017/6/12</a:t>
            </a:fld>
            <a:endParaRPr kumimoji="1" lang="ja-JP" altLang="en-US"/>
          </a:p>
        </p:txBody>
      </p:sp>
      <p:sp>
        <p:nvSpPr>
          <p:cNvPr id="4" name="スライド イメージ プレースホルダー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100" y="4686300"/>
            <a:ext cx="5389563" cy="4440238"/>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371013"/>
            <a:ext cx="2919413" cy="493712"/>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4763" y="9371013"/>
            <a:ext cx="2919412" cy="493712"/>
          </a:xfrm>
          <a:prstGeom prst="rect">
            <a:avLst/>
          </a:prstGeom>
        </p:spPr>
        <p:txBody>
          <a:bodyPr vert="horz" lIns="91440" tIns="45720" rIns="91440" bIns="45720" rtlCol="0" anchor="b"/>
          <a:lstStyle>
            <a:lvl1pPr algn="r">
              <a:defRPr sz="1200"/>
            </a:lvl1pPr>
          </a:lstStyle>
          <a:p>
            <a:fld id="{64ABDF74-D55C-45CE-89A0-88095A6021C1}" type="slidenum">
              <a:rPr kumimoji="1" lang="ja-JP" altLang="en-US" smtClean="0"/>
              <a:pPr/>
              <a:t>‹#›</a:t>
            </a:fld>
            <a:endParaRPr kumimoji="1" lang="ja-JP" altLang="en-US"/>
          </a:p>
        </p:txBody>
      </p:sp>
    </p:spTree>
    <p:extLst>
      <p:ext uri="{BB962C8B-B14F-4D97-AF65-F5344CB8AC3E}">
        <p14:creationId xmlns:p14="http://schemas.microsoft.com/office/powerpoint/2010/main" val="424390458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chemeClr val="tx1">
                    <a:lumMod val="75000"/>
                    <a:lumOff val="25000"/>
                  </a:schemeClr>
                </a:solidFill>
              </a:rPr>
              <a:t>The principal product consumed in Chile is </a:t>
            </a:r>
            <a:r>
              <a:rPr lang="en-US" sz="1200" b="1" dirty="0" smtClean="0">
                <a:solidFill>
                  <a:schemeClr val="tx2">
                    <a:lumMod val="60000"/>
                    <a:lumOff val="40000"/>
                  </a:schemeClr>
                </a:solidFill>
              </a:rPr>
              <a:t>diesel</a:t>
            </a:r>
            <a:r>
              <a:rPr lang="en-US" sz="1200" dirty="0" smtClean="0">
                <a:solidFill>
                  <a:schemeClr val="tx1">
                    <a:lumMod val="75000"/>
                    <a:lumOff val="25000"/>
                  </a:schemeClr>
                </a:solidFill>
              </a:rPr>
              <a:t>.</a:t>
            </a:r>
          </a:p>
          <a:p>
            <a:endParaRPr lang="es-ES" dirty="0"/>
          </a:p>
        </p:txBody>
      </p:sp>
      <p:sp>
        <p:nvSpPr>
          <p:cNvPr id="4" name="3 Marcador de número de diapositiva"/>
          <p:cNvSpPr>
            <a:spLocks noGrp="1"/>
          </p:cNvSpPr>
          <p:nvPr>
            <p:ph type="sldNum" sz="quarter" idx="10"/>
          </p:nvPr>
        </p:nvSpPr>
        <p:spPr/>
        <p:txBody>
          <a:bodyPr/>
          <a:lstStyle/>
          <a:p>
            <a:fld id="{64ABDF74-D55C-45CE-89A0-88095A6021C1}" type="slidenum">
              <a:rPr kumimoji="1" lang="ja-JP" altLang="en-US" smtClean="0"/>
              <a:pPr/>
              <a:t>4</a:t>
            </a:fld>
            <a:endParaRPr kumimoji="1" lang="ja-JP" altLang="en-US"/>
          </a:p>
        </p:txBody>
      </p:sp>
    </p:spTree>
    <p:extLst>
      <p:ext uri="{BB962C8B-B14F-4D97-AF65-F5344CB8AC3E}">
        <p14:creationId xmlns:p14="http://schemas.microsoft.com/office/powerpoint/2010/main" val="20351185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64ABDF74-D55C-45CE-89A0-88095A6021C1}" type="slidenum">
              <a:rPr kumimoji="1" lang="ja-JP" altLang="en-US" smtClean="0"/>
              <a:pPr/>
              <a:t>5</a:t>
            </a:fld>
            <a:endParaRPr kumimoji="1" lang="ja-JP" altLang="en-US"/>
          </a:p>
        </p:txBody>
      </p:sp>
    </p:spTree>
    <p:extLst>
      <p:ext uri="{BB962C8B-B14F-4D97-AF65-F5344CB8AC3E}">
        <p14:creationId xmlns:p14="http://schemas.microsoft.com/office/powerpoint/2010/main" val="20698931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s-ES" sz="1200" kern="1200" dirty="0" smtClean="0">
                <a:solidFill>
                  <a:schemeClr val="tx1"/>
                </a:solidFill>
                <a:effectLst/>
                <a:latin typeface="+mn-lt"/>
                <a:ea typeface="+mn-ea"/>
                <a:cs typeface="+mn-cs"/>
              </a:rPr>
              <a:t>Entre el 2011 y 2016 se ha mantenido Trinidad y Tobago como uno de los principales orígenes de las importaciones de GNL, sin embargo durante el 2016, entra EE.UU. como fuente importante de abastecimiento de GNL para Chile.</a:t>
            </a:r>
          </a:p>
          <a:p>
            <a:pPr marL="0" marR="0" indent="0" algn="l" defTabSz="914400" rtl="0" eaLnBrk="1" fontAlgn="auto" latinLnBrk="0" hangingPunct="1">
              <a:lnSpc>
                <a:spcPct val="100000"/>
              </a:lnSpc>
              <a:spcBef>
                <a:spcPts val="0"/>
              </a:spcBef>
              <a:spcAft>
                <a:spcPts val="0"/>
              </a:spcAft>
              <a:buClrTx/>
              <a:buSzTx/>
              <a:buFontTx/>
              <a:buNone/>
              <a:tabLst/>
              <a:defRPr/>
            </a:pPr>
            <a:endParaRPr kumimoji="1" lang="es-ES" sz="1200" kern="1200" dirty="0" smtClean="0">
              <a:solidFill>
                <a:schemeClr val="tx1"/>
              </a:solidFill>
              <a:effectLst/>
              <a:latin typeface="+mn-lt"/>
              <a:ea typeface="+mn-ea"/>
              <a:cs typeface="+mn-cs"/>
            </a:endParaRPr>
          </a:p>
          <a:p>
            <a:endParaRPr lang="es-ES" dirty="0"/>
          </a:p>
        </p:txBody>
      </p:sp>
      <p:sp>
        <p:nvSpPr>
          <p:cNvPr id="4" name="3 Marcador de número de diapositiva"/>
          <p:cNvSpPr>
            <a:spLocks noGrp="1"/>
          </p:cNvSpPr>
          <p:nvPr>
            <p:ph type="sldNum" sz="quarter" idx="10"/>
          </p:nvPr>
        </p:nvSpPr>
        <p:spPr/>
        <p:txBody>
          <a:bodyPr/>
          <a:lstStyle/>
          <a:p>
            <a:fld id="{64ABDF74-D55C-45CE-89A0-88095A6021C1}" type="slidenum">
              <a:rPr kumimoji="1" lang="ja-JP" altLang="en-US" smtClean="0"/>
              <a:pPr/>
              <a:t>6</a:t>
            </a:fld>
            <a:endParaRPr kumimoji="1" lang="ja-JP" altLang="en-US"/>
          </a:p>
        </p:txBody>
      </p:sp>
    </p:spTree>
    <p:extLst>
      <p:ext uri="{BB962C8B-B14F-4D97-AF65-F5344CB8AC3E}">
        <p14:creationId xmlns:p14="http://schemas.microsoft.com/office/powerpoint/2010/main" val="1116186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n-US" noProof="0" dirty="0"/>
          </a:p>
        </p:txBody>
      </p:sp>
      <p:sp>
        <p:nvSpPr>
          <p:cNvPr id="4" name="3 Marcador de número de diapositiva"/>
          <p:cNvSpPr>
            <a:spLocks noGrp="1"/>
          </p:cNvSpPr>
          <p:nvPr>
            <p:ph type="sldNum" sz="quarter" idx="10"/>
          </p:nvPr>
        </p:nvSpPr>
        <p:spPr/>
        <p:txBody>
          <a:bodyPr/>
          <a:lstStyle/>
          <a:p>
            <a:fld id="{64ABDF74-D55C-45CE-89A0-88095A6021C1}" type="slidenum">
              <a:rPr kumimoji="1" lang="ja-JP" altLang="en-US" smtClean="0"/>
              <a:pPr/>
              <a:t>7</a:t>
            </a:fld>
            <a:endParaRPr kumimoji="1" lang="ja-JP" altLang="en-US"/>
          </a:p>
        </p:txBody>
      </p:sp>
    </p:spTree>
    <p:extLst>
      <p:ext uri="{BB962C8B-B14F-4D97-AF65-F5344CB8AC3E}">
        <p14:creationId xmlns:p14="http://schemas.microsoft.com/office/powerpoint/2010/main" val="1116186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96C780E-F104-43B6-9F09-6519B646ECF4}" type="datetime1">
              <a:rPr lang="en-US" altLang="ja-JP" smtClean="0"/>
              <a:pPr/>
              <a:t>6/12/2017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0CFCBA-A761-4DC5-9884-E424C35298A4}" type="slidenum">
              <a:rPr lang="en-US" smtClean="0"/>
              <a:pPr/>
              <a:t>‹#›</a:t>
            </a:fld>
            <a:endParaRPr lang="en-US"/>
          </a:p>
        </p:txBody>
      </p:sp>
    </p:spTree>
    <p:extLst>
      <p:ext uri="{BB962C8B-B14F-4D97-AF65-F5344CB8AC3E}">
        <p14:creationId xmlns:p14="http://schemas.microsoft.com/office/powerpoint/2010/main" val="23179553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7F0C44-F4A2-4DEB-BEAC-40FEF0FBEE49}" type="datetime1">
              <a:rPr lang="en-US" altLang="ja-JP" smtClean="0"/>
              <a:pPr/>
              <a:t>6/12/2017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0CFCBA-A761-4DC5-9884-E424C35298A4}" type="slidenum">
              <a:rPr lang="en-US" smtClean="0"/>
              <a:pPr/>
              <a:t>‹#›</a:t>
            </a:fld>
            <a:endParaRPr lang="en-US"/>
          </a:p>
        </p:txBody>
      </p:sp>
    </p:spTree>
    <p:extLst>
      <p:ext uri="{BB962C8B-B14F-4D97-AF65-F5344CB8AC3E}">
        <p14:creationId xmlns:p14="http://schemas.microsoft.com/office/powerpoint/2010/main" val="37436211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95251A-C3A4-46E8-875C-4D2F06302755}" type="datetime1">
              <a:rPr lang="en-US" altLang="ja-JP" smtClean="0"/>
              <a:pPr/>
              <a:t>6/12/2017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0CFCBA-A761-4DC5-9884-E424C35298A4}" type="slidenum">
              <a:rPr lang="en-US" smtClean="0"/>
              <a:pPr/>
              <a:t>‹#›</a:t>
            </a:fld>
            <a:endParaRPr lang="en-US"/>
          </a:p>
        </p:txBody>
      </p:sp>
    </p:spTree>
    <p:extLst>
      <p:ext uri="{BB962C8B-B14F-4D97-AF65-F5344CB8AC3E}">
        <p14:creationId xmlns:p14="http://schemas.microsoft.com/office/powerpoint/2010/main" val="3749723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87DF045-FBFF-4994-AFD7-021662966AF5}" type="datetime1">
              <a:rPr lang="en-US" altLang="ja-JP" smtClean="0"/>
              <a:pPr/>
              <a:t>6/12/2017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0CFCBA-A761-4DC5-9884-E424C35298A4}" type="slidenum">
              <a:rPr lang="en-US" smtClean="0"/>
              <a:pPr/>
              <a:t>‹#›</a:t>
            </a:fld>
            <a:endParaRPr lang="en-US"/>
          </a:p>
        </p:txBody>
      </p:sp>
    </p:spTree>
    <p:extLst>
      <p:ext uri="{BB962C8B-B14F-4D97-AF65-F5344CB8AC3E}">
        <p14:creationId xmlns:p14="http://schemas.microsoft.com/office/powerpoint/2010/main" val="20108205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AD7525F-09EF-4168-8C9F-3973896218A2}" type="datetime1">
              <a:rPr lang="en-US" altLang="ja-JP" smtClean="0"/>
              <a:pPr/>
              <a:t>6/12/2017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0CFCBA-A761-4DC5-9884-E424C35298A4}" type="slidenum">
              <a:rPr lang="en-US" smtClean="0"/>
              <a:pPr/>
              <a:t>‹#›</a:t>
            </a:fld>
            <a:endParaRPr lang="en-US"/>
          </a:p>
        </p:txBody>
      </p:sp>
    </p:spTree>
    <p:extLst>
      <p:ext uri="{BB962C8B-B14F-4D97-AF65-F5344CB8AC3E}">
        <p14:creationId xmlns:p14="http://schemas.microsoft.com/office/powerpoint/2010/main" val="32549870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E11B379-8AB1-4CF2-B992-58C64EF263CB}" type="datetime1">
              <a:rPr lang="en-US" altLang="ja-JP" smtClean="0"/>
              <a:pPr/>
              <a:t>6/12/2017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0CFCBA-A761-4DC5-9884-E424C35298A4}" type="slidenum">
              <a:rPr lang="en-US" smtClean="0"/>
              <a:pPr/>
              <a:t>‹#›</a:t>
            </a:fld>
            <a:endParaRPr lang="en-US"/>
          </a:p>
        </p:txBody>
      </p:sp>
    </p:spTree>
    <p:extLst>
      <p:ext uri="{BB962C8B-B14F-4D97-AF65-F5344CB8AC3E}">
        <p14:creationId xmlns:p14="http://schemas.microsoft.com/office/powerpoint/2010/main" val="3245692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F2AB40-1B35-4BA6-9E8B-1FFBC9F2A443}" type="datetime1">
              <a:rPr lang="en-US" altLang="ja-JP" smtClean="0"/>
              <a:pPr/>
              <a:t>6/12/2017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0CFCBA-A761-4DC5-9884-E424C35298A4}" type="slidenum">
              <a:rPr lang="en-US" smtClean="0"/>
              <a:pPr/>
              <a:t>‹#›</a:t>
            </a:fld>
            <a:endParaRPr lang="en-US"/>
          </a:p>
        </p:txBody>
      </p:sp>
    </p:spTree>
    <p:extLst>
      <p:ext uri="{BB962C8B-B14F-4D97-AF65-F5344CB8AC3E}">
        <p14:creationId xmlns:p14="http://schemas.microsoft.com/office/powerpoint/2010/main" val="33492892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2A013EB-3445-47B0-B6C4-BF9915FF8FE1}" type="datetime1">
              <a:rPr lang="en-US" altLang="ja-JP" smtClean="0"/>
              <a:pPr/>
              <a:t>6/12/2017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0CFCBA-A761-4DC5-9884-E424C35298A4}" type="slidenum">
              <a:rPr lang="en-US" smtClean="0"/>
              <a:pPr/>
              <a:t>‹#›</a:t>
            </a:fld>
            <a:endParaRPr lang="en-US"/>
          </a:p>
        </p:txBody>
      </p:sp>
    </p:spTree>
    <p:extLst>
      <p:ext uri="{BB962C8B-B14F-4D97-AF65-F5344CB8AC3E}">
        <p14:creationId xmlns:p14="http://schemas.microsoft.com/office/powerpoint/2010/main" val="23298048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8673FE-04D7-447D-86D1-5512FDBD1BB7}" type="datetime1">
              <a:rPr lang="en-US" altLang="ja-JP" smtClean="0"/>
              <a:pPr/>
              <a:t>6/12/2017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0CFCBA-A761-4DC5-9884-E424C35298A4}" type="slidenum">
              <a:rPr lang="en-US" smtClean="0"/>
              <a:pPr/>
              <a:t>‹#›</a:t>
            </a:fld>
            <a:endParaRPr lang="en-US"/>
          </a:p>
        </p:txBody>
      </p:sp>
    </p:spTree>
    <p:extLst>
      <p:ext uri="{BB962C8B-B14F-4D97-AF65-F5344CB8AC3E}">
        <p14:creationId xmlns:p14="http://schemas.microsoft.com/office/powerpoint/2010/main" val="24752284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8DBEE52-F3E8-414C-8DA2-565CC54A6E73}" type="datetime1">
              <a:rPr lang="en-US" altLang="ja-JP" smtClean="0"/>
              <a:pPr/>
              <a:t>6/12/2017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0CFCBA-A761-4DC5-9884-E424C35298A4}" type="slidenum">
              <a:rPr lang="en-US" smtClean="0"/>
              <a:pPr/>
              <a:t>‹#›</a:t>
            </a:fld>
            <a:endParaRPr lang="en-US"/>
          </a:p>
        </p:txBody>
      </p:sp>
    </p:spTree>
    <p:extLst>
      <p:ext uri="{BB962C8B-B14F-4D97-AF65-F5344CB8AC3E}">
        <p14:creationId xmlns:p14="http://schemas.microsoft.com/office/powerpoint/2010/main" val="5484999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0F131F-2095-4F8F-93B2-14831A54B9B8}" type="datetime1">
              <a:rPr lang="en-US" altLang="ja-JP" smtClean="0"/>
              <a:pPr/>
              <a:t>6/12/2017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0CFCBA-A761-4DC5-9884-E424C35298A4}" type="slidenum">
              <a:rPr lang="en-US" smtClean="0"/>
              <a:pPr/>
              <a:t>‹#›</a:t>
            </a:fld>
            <a:endParaRPr lang="en-US"/>
          </a:p>
        </p:txBody>
      </p:sp>
    </p:spTree>
    <p:extLst>
      <p:ext uri="{BB962C8B-B14F-4D97-AF65-F5344CB8AC3E}">
        <p14:creationId xmlns:p14="http://schemas.microsoft.com/office/powerpoint/2010/main" val="2065462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ECAE7D-620B-4B99-9E90-0BBB65523F18}" type="datetime1">
              <a:rPr lang="en-US" altLang="ja-JP" smtClean="0"/>
              <a:pPr/>
              <a:t>6/12/2017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0CFCBA-A761-4DC5-9884-E424C35298A4}" type="slidenum">
              <a:rPr lang="en-US" smtClean="0"/>
              <a:pPr/>
              <a:t>‹#›</a:t>
            </a:fld>
            <a:endParaRPr lang="en-US"/>
          </a:p>
        </p:txBody>
      </p:sp>
    </p:spTree>
    <p:extLst>
      <p:ext uri="{BB962C8B-B14F-4D97-AF65-F5344CB8AC3E}">
        <p14:creationId xmlns:p14="http://schemas.microsoft.com/office/powerpoint/2010/main" val="21741327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wmf"/><Relationship Id="rId5" Type="http://schemas.openxmlformats.org/officeDocument/2006/relationships/image" Target="../media/image4.png"/><Relationship Id="rId4" Type="http://schemas.openxmlformats.org/officeDocument/2006/relationships/image" Target="../media/image3.wmf"/></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9.png"/><Relationship Id="rId7"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15.emf"/><Relationship Id="rId4" Type="http://schemas.openxmlformats.org/officeDocument/2006/relationships/image" Target="../media/image1.png"/><Relationship Id="rId9" Type="http://schemas.openxmlformats.org/officeDocument/2006/relationships/image" Target="../media/image14.jpe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pn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21.png"/><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a:xfrm>
            <a:off x="475928" y="6453336"/>
            <a:ext cx="828092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561997" y="2420888"/>
            <a:ext cx="8073280" cy="1415772"/>
          </a:xfrm>
          <a:prstGeom prst="rect">
            <a:avLst/>
          </a:prstGeom>
          <a:noFill/>
        </p:spPr>
        <p:txBody>
          <a:bodyPr wrap="square" rtlCol="0">
            <a:spAutoFit/>
          </a:bodyPr>
          <a:lstStyle/>
          <a:p>
            <a:pPr marL="1074738" indent="-1074738" algn="ctr"/>
            <a:r>
              <a:rPr lang="en-US" sz="3200" b="1" dirty="0" smtClean="0">
                <a:solidFill>
                  <a:schemeClr val="tx2">
                    <a:lumMod val="75000"/>
                  </a:schemeClr>
                </a:solidFill>
              </a:rPr>
              <a:t>Chile’s </a:t>
            </a:r>
            <a:r>
              <a:rPr lang="en-US" altLang="ja-JP" sz="3200" b="1" dirty="0" smtClean="0">
                <a:solidFill>
                  <a:schemeClr val="tx2">
                    <a:lumMod val="75000"/>
                  </a:schemeClr>
                </a:solidFill>
              </a:rPr>
              <a:t>Update</a:t>
            </a:r>
            <a:endParaRPr lang="en-US" sz="3200" b="1" dirty="0" smtClean="0">
              <a:solidFill>
                <a:schemeClr val="tx2">
                  <a:lumMod val="75000"/>
                </a:schemeClr>
              </a:solidFill>
            </a:endParaRPr>
          </a:p>
          <a:p>
            <a:pPr marL="1074738" indent="-1074738" algn="ctr"/>
            <a:endParaRPr lang="en-US" dirty="0">
              <a:solidFill>
                <a:schemeClr val="tx2">
                  <a:lumMod val="75000"/>
                </a:schemeClr>
              </a:solidFill>
            </a:endParaRPr>
          </a:p>
          <a:p>
            <a:pPr marL="1074738" indent="-1074738" algn="ctr"/>
            <a:r>
              <a:rPr lang="en-US" sz="3600" b="1" dirty="0" smtClean="0">
                <a:solidFill>
                  <a:schemeClr val="tx2">
                    <a:lumMod val="75000"/>
                  </a:schemeClr>
                </a:solidFill>
              </a:rPr>
              <a:t>OIL AND GAS SECURITY </a:t>
            </a:r>
            <a:endParaRPr lang="en-US" dirty="0">
              <a:solidFill>
                <a:schemeClr val="tx2">
                  <a:lumMod val="75000"/>
                </a:schemeClr>
              </a:solidFill>
            </a:endParaRPr>
          </a:p>
        </p:txBody>
      </p:sp>
      <p:sp>
        <p:nvSpPr>
          <p:cNvPr id="8" name="TextBox 7"/>
          <p:cNvSpPr txBox="1"/>
          <p:nvPr/>
        </p:nvSpPr>
        <p:spPr>
          <a:xfrm>
            <a:off x="615263" y="4737918"/>
            <a:ext cx="8073280" cy="923330"/>
          </a:xfrm>
          <a:prstGeom prst="rect">
            <a:avLst/>
          </a:prstGeom>
          <a:noFill/>
        </p:spPr>
        <p:txBody>
          <a:bodyPr wrap="square" rtlCol="0">
            <a:spAutoFit/>
          </a:bodyPr>
          <a:lstStyle/>
          <a:p>
            <a:pPr marL="1074738" indent="-1074738" algn="ctr"/>
            <a:r>
              <a:rPr lang="en-US" b="1" dirty="0" smtClean="0">
                <a:solidFill>
                  <a:schemeClr val="accent1">
                    <a:lumMod val="75000"/>
                  </a:schemeClr>
                </a:solidFill>
              </a:rPr>
              <a:t>María Valenzuela</a:t>
            </a:r>
          </a:p>
          <a:p>
            <a:pPr marL="1074738" indent="-1074738" algn="ctr"/>
            <a:r>
              <a:rPr lang="en-US" b="1" dirty="0" smtClean="0">
                <a:solidFill>
                  <a:schemeClr val="accent1">
                    <a:lumMod val="75000"/>
                  </a:schemeClr>
                </a:solidFill>
              </a:rPr>
              <a:t>Engineer of Energy Security and Market Division</a:t>
            </a:r>
          </a:p>
          <a:p>
            <a:pPr marL="1074738" indent="-1074738" algn="ctr"/>
            <a:r>
              <a:rPr lang="en-US" b="1" dirty="0" smtClean="0">
                <a:solidFill>
                  <a:schemeClr val="accent1">
                    <a:lumMod val="75000"/>
                  </a:schemeClr>
                </a:solidFill>
              </a:rPr>
              <a:t>Ministry of Energy / Government of Chile</a:t>
            </a:r>
            <a:endParaRPr lang="en-US" dirty="0">
              <a:solidFill>
                <a:schemeClr val="accent1">
                  <a:lumMod val="75000"/>
                </a:schemeClr>
              </a:solidFill>
            </a:endParaRPr>
          </a:p>
        </p:txBody>
      </p:sp>
      <p:sp>
        <p:nvSpPr>
          <p:cNvPr id="9" name="TextBox 8"/>
          <p:cNvSpPr txBox="1"/>
          <p:nvPr/>
        </p:nvSpPr>
        <p:spPr>
          <a:xfrm>
            <a:off x="2573860" y="6516052"/>
            <a:ext cx="4243470" cy="307777"/>
          </a:xfrm>
          <a:prstGeom prst="rect">
            <a:avLst/>
          </a:prstGeom>
          <a:noFill/>
        </p:spPr>
        <p:txBody>
          <a:bodyPr wrap="none" rtlCol="0">
            <a:spAutoFit/>
          </a:bodyPr>
          <a:lstStyle/>
          <a:p>
            <a:pPr algn="ctr"/>
            <a:r>
              <a:rPr lang="en-US" sz="1400" b="1" dirty="0" smtClean="0">
                <a:solidFill>
                  <a:srgbClr val="FF0000"/>
                </a:solidFill>
                <a:latin typeface="AngsanaUPC" panose="02020603050405020304" pitchFamily="18" charset="-34"/>
                <a:cs typeface="AngsanaUPC" panose="02020603050405020304" pitchFamily="18" charset="-34"/>
              </a:rPr>
              <a:t>3</a:t>
            </a:r>
            <a:r>
              <a:rPr lang="en-US" sz="1400" b="1" baseline="30000" dirty="0" smtClean="0">
                <a:solidFill>
                  <a:srgbClr val="FF0000"/>
                </a:solidFill>
                <a:latin typeface="AngsanaUPC" panose="02020603050405020304" pitchFamily="18" charset="-34"/>
                <a:cs typeface="AngsanaUPC" panose="02020603050405020304" pitchFamily="18" charset="-34"/>
              </a:rPr>
              <a:t>rd</a:t>
            </a:r>
            <a:r>
              <a:rPr lang="en-US" sz="1400" b="1" dirty="0" smtClean="0">
                <a:solidFill>
                  <a:srgbClr val="FF0000"/>
                </a:solidFill>
                <a:latin typeface="AngsanaUPC" panose="02020603050405020304" pitchFamily="18" charset="-34"/>
                <a:cs typeface="AngsanaUPC" panose="02020603050405020304" pitchFamily="18" charset="-34"/>
              </a:rPr>
              <a:t> Oil and Gas Security Network Forum, 29-30 June 2017, Irkutsk City, Russia </a:t>
            </a:r>
            <a:endParaRPr lang="en-US" sz="1400" b="1" dirty="0">
              <a:solidFill>
                <a:srgbClr val="FF0000"/>
              </a:solidFill>
              <a:latin typeface="AngsanaUPC" panose="02020603050405020304" pitchFamily="18" charset="-34"/>
              <a:cs typeface="AngsanaUPC" panose="02020603050405020304" pitchFamily="18" charset="-34"/>
            </a:endParaRPr>
          </a:p>
        </p:txBody>
      </p:sp>
      <p:sp>
        <p:nvSpPr>
          <p:cNvPr id="2" name="スライド番号プレースホルダー 1"/>
          <p:cNvSpPr>
            <a:spLocks noGrp="1"/>
          </p:cNvSpPr>
          <p:nvPr>
            <p:ph type="sldNum" sz="quarter" idx="12"/>
          </p:nvPr>
        </p:nvSpPr>
        <p:spPr/>
        <p:txBody>
          <a:bodyPr/>
          <a:lstStyle/>
          <a:p>
            <a:fld id="{820CFCBA-A761-4DC5-9884-E424C35298A4}" type="slidenum">
              <a:rPr lang="en-US" smtClean="0"/>
              <a:pPr/>
              <a:t>1</a:t>
            </a:fld>
            <a:endParaRPr lang="en-US" dirty="0"/>
          </a:p>
        </p:txBody>
      </p:sp>
      <p:pic>
        <p:nvPicPr>
          <p:cNvPr id="11" name="Picture 13" descr="Complemento-Logo-Gobierno-160x14px.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06400" y="0"/>
            <a:ext cx="2032000" cy="177800"/>
          </a:xfrm>
          <a:prstGeom prst="rect">
            <a:avLst/>
          </a:prstGeom>
        </p:spPr>
      </p:pic>
    </p:spTree>
    <p:extLst>
      <p:ext uri="{BB962C8B-B14F-4D97-AF65-F5344CB8AC3E}">
        <p14:creationId xmlns:p14="http://schemas.microsoft.com/office/powerpoint/2010/main" val="27848566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467544" y="908720"/>
            <a:ext cx="828092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475928" y="6453336"/>
            <a:ext cx="828092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7380312" y="138344"/>
            <a:ext cx="1368152" cy="62636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t>CHILE</a:t>
            </a:r>
            <a:endParaRPr lang="en-US" dirty="0"/>
          </a:p>
        </p:txBody>
      </p:sp>
      <p:sp>
        <p:nvSpPr>
          <p:cNvPr id="8" name="TextBox 7"/>
          <p:cNvSpPr txBox="1"/>
          <p:nvPr/>
        </p:nvSpPr>
        <p:spPr>
          <a:xfrm>
            <a:off x="1996547" y="297634"/>
            <a:ext cx="5222905" cy="584775"/>
          </a:xfrm>
          <a:prstGeom prst="rect">
            <a:avLst/>
          </a:prstGeom>
          <a:noFill/>
        </p:spPr>
        <p:txBody>
          <a:bodyPr wrap="none" rtlCol="0">
            <a:spAutoFit/>
          </a:bodyPr>
          <a:lstStyle/>
          <a:p>
            <a:pPr algn="ctr"/>
            <a:r>
              <a:rPr lang="en-US" sz="3200" b="1" dirty="0" smtClean="0">
                <a:solidFill>
                  <a:schemeClr val="accent1">
                    <a:lumMod val="50000"/>
                  </a:schemeClr>
                </a:solidFill>
                <a:latin typeface="AngsanaUPC" panose="02020603050405020304" pitchFamily="18" charset="-34"/>
                <a:cs typeface="AngsanaUPC" panose="02020603050405020304" pitchFamily="18" charset="-34"/>
              </a:rPr>
              <a:t>Oil and Gas Supply and Demand Situation </a:t>
            </a:r>
            <a:endParaRPr lang="en-US" sz="3200" b="1" dirty="0">
              <a:solidFill>
                <a:schemeClr val="accent1">
                  <a:lumMod val="50000"/>
                </a:schemeClr>
              </a:solidFill>
              <a:latin typeface="AngsanaUPC" panose="02020603050405020304" pitchFamily="18" charset="-34"/>
              <a:cs typeface="AngsanaUPC" panose="02020603050405020304" pitchFamily="18" charset="-34"/>
            </a:endParaRPr>
          </a:p>
        </p:txBody>
      </p:sp>
      <p:sp>
        <p:nvSpPr>
          <p:cNvPr id="2" name="スライド番号プレースホルダー 1"/>
          <p:cNvSpPr>
            <a:spLocks noGrp="1"/>
          </p:cNvSpPr>
          <p:nvPr>
            <p:ph type="sldNum" sz="quarter" idx="12"/>
          </p:nvPr>
        </p:nvSpPr>
        <p:spPr/>
        <p:txBody>
          <a:bodyPr/>
          <a:lstStyle/>
          <a:p>
            <a:fld id="{820CFCBA-A761-4DC5-9884-E424C35298A4}" type="slidenum">
              <a:rPr lang="en-US" smtClean="0"/>
              <a:pPr/>
              <a:t>2</a:t>
            </a:fld>
            <a:endParaRPr lang="en-US" dirty="0"/>
          </a:p>
        </p:txBody>
      </p:sp>
      <p:sp>
        <p:nvSpPr>
          <p:cNvPr id="12" name="TextBox 11"/>
          <p:cNvSpPr txBox="1"/>
          <p:nvPr/>
        </p:nvSpPr>
        <p:spPr>
          <a:xfrm>
            <a:off x="2573860" y="6516052"/>
            <a:ext cx="4243470" cy="307777"/>
          </a:xfrm>
          <a:prstGeom prst="rect">
            <a:avLst/>
          </a:prstGeom>
          <a:noFill/>
        </p:spPr>
        <p:txBody>
          <a:bodyPr wrap="none" rtlCol="0">
            <a:spAutoFit/>
          </a:bodyPr>
          <a:lstStyle/>
          <a:p>
            <a:pPr algn="ctr"/>
            <a:r>
              <a:rPr lang="en-US" sz="1400" b="1" dirty="0" smtClean="0">
                <a:solidFill>
                  <a:srgbClr val="FF0000"/>
                </a:solidFill>
                <a:latin typeface="AngsanaUPC" panose="02020603050405020304" pitchFamily="18" charset="-34"/>
                <a:cs typeface="AngsanaUPC" panose="02020603050405020304" pitchFamily="18" charset="-34"/>
              </a:rPr>
              <a:t>3</a:t>
            </a:r>
            <a:r>
              <a:rPr lang="en-US" sz="1400" b="1" baseline="30000" dirty="0" smtClean="0">
                <a:solidFill>
                  <a:srgbClr val="FF0000"/>
                </a:solidFill>
                <a:latin typeface="AngsanaUPC" panose="02020603050405020304" pitchFamily="18" charset="-34"/>
                <a:cs typeface="AngsanaUPC" panose="02020603050405020304" pitchFamily="18" charset="-34"/>
              </a:rPr>
              <a:t>rd</a:t>
            </a:r>
            <a:r>
              <a:rPr lang="en-US" sz="1400" b="1" dirty="0" smtClean="0">
                <a:solidFill>
                  <a:srgbClr val="FF0000"/>
                </a:solidFill>
                <a:latin typeface="AngsanaUPC" panose="02020603050405020304" pitchFamily="18" charset="-34"/>
                <a:cs typeface="AngsanaUPC" panose="02020603050405020304" pitchFamily="18" charset="-34"/>
              </a:rPr>
              <a:t> Oil and Gas Security Network Forum, 29-30 June 2017, Irkutsk City, Russia </a:t>
            </a:r>
            <a:endParaRPr lang="en-US" sz="1400" b="1" dirty="0">
              <a:solidFill>
                <a:srgbClr val="FF0000"/>
              </a:solidFill>
              <a:latin typeface="AngsanaUPC" panose="02020603050405020304" pitchFamily="18" charset="-34"/>
              <a:cs typeface="AngsanaUPC" panose="02020603050405020304" pitchFamily="18" charset="-34"/>
            </a:endParaRPr>
          </a:p>
        </p:txBody>
      </p:sp>
      <p:pic>
        <p:nvPicPr>
          <p:cNvPr id="9" name="Picture 13" descr="Complemento-Logo-Gobierno-160x14px.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06400" y="0"/>
            <a:ext cx="2032000" cy="177800"/>
          </a:xfrm>
          <a:prstGeom prst="rect">
            <a:avLst/>
          </a:prstGeom>
        </p:spPr>
      </p:pic>
      <p:sp>
        <p:nvSpPr>
          <p:cNvPr id="14" name="Marcador de contenido 12"/>
          <p:cNvSpPr txBox="1">
            <a:spLocks/>
          </p:cNvSpPr>
          <p:nvPr/>
        </p:nvSpPr>
        <p:spPr>
          <a:xfrm>
            <a:off x="442399" y="1124744"/>
            <a:ext cx="8331200" cy="380178"/>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rgbClr val="4F81BD"/>
                </a:solidFill>
                <a:latin typeface="Verdana"/>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es-ES" sz="2000" dirty="0">
              <a:solidFill>
                <a:schemeClr val="accent1">
                  <a:lumMod val="75000"/>
                </a:schemeClr>
              </a:solidFill>
              <a:latin typeface="Gadugi" panose="020B0502040204020203" pitchFamily="34" charset="0"/>
              <a:cs typeface="AngsanaUPC" panose="02020603050405020304" pitchFamily="18" charset="-34"/>
            </a:endParaRPr>
          </a:p>
        </p:txBody>
      </p:sp>
      <p:sp>
        <p:nvSpPr>
          <p:cNvPr id="13" name="Content Placeholder 14"/>
          <p:cNvSpPr txBox="1">
            <a:spLocks/>
          </p:cNvSpPr>
          <p:nvPr/>
        </p:nvSpPr>
        <p:spPr>
          <a:xfrm>
            <a:off x="467544" y="1124743"/>
            <a:ext cx="4032448" cy="216000"/>
          </a:xfrm>
          <a:prstGeom prst="rect">
            <a:avLst/>
          </a:prstGeom>
          <a:solidFill>
            <a:schemeClr val="accent1"/>
          </a:solidFill>
        </p:spPr>
        <p:txBody>
          <a:bodyPr vert="horz" wrap="square" anchor="ctr" anchorCtr="0">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b="1" dirty="0" smtClean="0">
                <a:solidFill>
                  <a:schemeClr val="bg1"/>
                </a:solidFill>
              </a:rPr>
              <a:t>Primary Supply, 2005 - 2015</a:t>
            </a:r>
            <a:endParaRPr lang="en-US" sz="1000" b="1" dirty="0">
              <a:solidFill>
                <a:schemeClr val="bg1"/>
              </a:solidFill>
            </a:endParaRPr>
          </a:p>
        </p:txBody>
      </p:sp>
      <p:sp>
        <p:nvSpPr>
          <p:cNvPr id="16" name="Content Placeholder 14"/>
          <p:cNvSpPr txBox="1">
            <a:spLocks/>
          </p:cNvSpPr>
          <p:nvPr/>
        </p:nvSpPr>
        <p:spPr>
          <a:xfrm>
            <a:off x="4724848" y="1124768"/>
            <a:ext cx="4032000" cy="216000"/>
          </a:xfrm>
          <a:prstGeom prst="rect">
            <a:avLst/>
          </a:prstGeom>
          <a:solidFill>
            <a:schemeClr val="accent1"/>
          </a:solidFill>
        </p:spPr>
        <p:txBody>
          <a:bodyPr vert="horz" wrap="square" anchor="ctr" anchorCtr="0">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b="1" dirty="0" smtClean="0">
                <a:solidFill>
                  <a:schemeClr val="bg1"/>
                </a:solidFill>
              </a:rPr>
              <a:t>Final Energy Demand, 2005 - 2015</a:t>
            </a:r>
            <a:endParaRPr lang="en-US" sz="1000" b="1" dirty="0">
              <a:solidFill>
                <a:schemeClr val="bg1"/>
              </a:solidFill>
            </a:endParaRPr>
          </a:p>
        </p:txBody>
      </p:sp>
      <p:pic>
        <p:nvPicPr>
          <p:cNvPr id="1047" name="Picture 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012" y="1553696"/>
            <a:ext cx="4030980" cy="34594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16 CuadroTexto"/>
          <p:cNvSpPr txBox="1"/>
          <p:nvPr/>
        </p:nvSpPr>
        <p:spPr>
          <a:xfrm>
            <a:off x="811907" y="1412776"/>
            <a:ext cx="1023789" cy="253916"/>
          </a:xfrm>
          <a:prstGeom prst="rect">
            <a:avLst/>
          </a:prstGeom>
          <a:noFill/>
        </p:spPr>
        <p:txBody>
          <a:bodyPr wrap="square" rtlCol="0">
            <a:spAutoFit/>
          </a:bodyPr>
          <a:lstStyle/>
          <a:p>
            <a:r>
              <a:rPr lang="es-CL" sz="1050" b="1" dirty="0" smtClean="0"/>
              <a:t>287494 </a:t>
            </a:r>
            <a:r>
              <a:rPr lang="es-CL" sz="1050" b="1" dirty="0" err="1" smtClean="0"/>
              <a:t>Tcal</a:t>
            </a:r>
            <a:endParaRPr lang="es-ES" sz="1050" b="1" dirty="0"/>
          </a:p>
        </p:txBody>
      </p:sp>
      <p:sp>
        <p:nvSpPr>
          <p:cNvPr id="42" name="41 CuadroTexto"/>
          <p:cNvSpPr txBox="1"/>
          <p:nvPr/>
        </p:nvSpPr>
        <p:spPr>
          <a:xfrm>
            <a:off x="3332187" y="1412776"/>
            <a:ext cx="1023789" cy="253916"/>
          </a:xfrm>
          <a:prstGeom prst="rect">
            <a:avLst/>
          </a:prstGeom>
          <a:noFill/>
        </p:spPr>
        <p:txBody>
          <a:bodyPr wrap="square" rtlCol="0">
            <a:spAutoFit/>
          </a:bodyPr>
          <a:lstStyle/>
          <a:p>
            <a:pPr algn="r"/>
            <a:r>
              <a:rPr lang="es-CL" sz="1050" b="1" dirty="0" smtClean="0"/>
              <a:t>305623 </a:t>
            </a:r>
            <a:r>
              <a:rPr lang="es-CL" sz="1050" b="1" dirty="0" err="1" smtClean="0"/>
              <a:t>Tcal</a:t>
            </a:r>
            <a:endParaRPr lang="es-ES" sz="1050" b="1" dirty="0"/>
          </a:p>
        </p:txBody>
      </p:sp>
      <p:pic>
        <p:nvPicPr>
          <p:cNvPr id="1049" name="Picture 2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773" y="5122316"/>
            <a:ext cx="2328863" cy="1214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50" name="Picture 2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16016" y="1556792"/>
            <a:ext cx="4038600" cy="34594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51" name="Picture 2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20072" y="5122316"/>
            <a:ext cx="2214563" cy="1042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7" name="46 CuadroTexto"/>
          <p:cNvSpPr txBox="1"/>
          <p:nvPr/>
        </p:nvSpPr>
        <p:spPr>
          <a:xfrm>
            <a:off x="5076056" y="1412776"/>
            <a:ext cx="1023789" cy="253916"/>
          </a:xfrm>
          <a:prstGeom prst="rect">
            <a:avLst/>
          </a:prstGeom>
          <a:noFill/>
        </p:spPr>
        <p:txBody>
          <a:bodyPr wrap="square" rtlCol="0">
            <a:spAutoFit/>
          </a:bodyPr>
          <a:lstStyle/>
          <a:p>
            <a:r>
              <a:rPr lang="es-CL" sz="1050" b="1" dirty="0" smtClean="0"/>
              <a:t>232033 </a:t>
            </a:r>
            <a:r>
              <a:rPr lang="es-CL" sz="1050" b="1" dirty="0" err="1" smtClean="0"/>
              <a:t>Tcal</a:t>
            </a:r>
            <a:endParaRPr lang="es-ES" sz="1050" b="1" dirty="0"/>
          </a:p>
        </p:txBody>
      </p:sp>
      <p:sp>
        <p:nvSpPr>
          <p:cNvPr id="48" name="47 CuadroTexto"/>
          <p:cNvSpPr txBox="1"/>
          <p:nvPr/>
        </p:nvSpPr>
        <p:spPr>
          <a:xfrm>
            <a:off x="7552493" y="1377964"/>
            <a:ext cx="1023789" cy="253916"/>
          </a:xfrm>
          <a:prstGeom prst="rect">
            <a:avLst/>
          </a:prstGeom>
          <a:noFill/>
        </p:spPr>
        <p:txBody>
          <a:bodyPr wrap="square" rtlCol="0">
            <a:spAutoFit/>
          </a:bodyPr>
          <a:lstStyle/>
          <a:p>
            <a:pPr algn="r"/>
            <a:r>
              <a:rPr lang="es-CL" sz="1050" b="1" dirty="0" smtClean="0"/>
              <a:t>278074 </a:t>
            </a:r>
            <a:r>
              <a:rPr lang="es-CL" sz="1050" b="1" dirty="0" err="1" smtClean="0"/>
              <a:t>Tcal</a:t>
            </a:r>
            <a:endParaRPr lang="es-ES" sz="1050" b="1" dirty="0"/>
          </a:p>
        </p:txBody>
      </p:sp>
      <p:sp>
        <p:nvSpPr>
          <p:cNvPr id="49" name="Content Placeholder 14"/>
          <p:cNvSpPr txBox="1">
            <a:spLocks/>
          </p:cNvSpPr>
          <p:nvPr/>
        </p:nvSpPr>
        <p:spPr>
          <a:xfrm rot="16200000">
            <a:off x="3634907" y="3325867"/>
            <a:ext cx="1757488" cy="379578"/>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500" b="1" dirty="0" smtClean="0">
                <a:solidFill>
                  <a:schemeClr val="tx1">
                    <a:lumMod val="65000"/>
                    <a:lumOff val="35000"/>
                  </a:schemeClr>
                </a:solidFill>
              </a:rPr>
              <a:t>Source</a:t>
            </a:r>
            <a:r>
              <a:rPr lang="en-US" sz="500" dirty="0" smtClean="0">
                <a:solidFill>
                  <a:schemeClr val="tx1">
                    <a:lumMod val="65000"/>
                    <a:lumOff val="35000"/>
                  </a:schemeClr>
                </a:solidFill>
              </a:rPr>
              <a:t>: Balance Nacional de Energía 2015</a:t>
            </a:r>
            <a:endParaRPr lang="en-US" sz="500" dirty="0">
              <a:solidFill>
                <a:schemeClr val="tx1">
                  <a:lumMod val="65000"/>
                  <a:lumOff val="35000"/>
                </a:schemeClr>
              </a:solidFill>
            </a:endParaRPr>
          </a:p>
        </p:txBody>
      </p:sp>
      <p:sp>
        <p:nvSpPr>
          <p:cNvPr id="50" name="Content Placeholder 14"/>
          <p:cNvSpPr txBox="1">
            <a:spLocks/>
          </p:cNvSpPr>
          <p:nvPr/>
        </p:nvSpPr>
        <p:spPr>
          <a:xfrm rot="16200000">
            <a:off x="7895955" y="3368579"/>
            <a:ext cx="1757488" cy="379578"/>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500" b="1" dirty="0" smtClean="0">
                <a:solidFill>
                  <a:schemeClr val="tx1">
                    <a:lumMod val="65000"/>
                    <a:lumOff val="35000"/>
                  </a:schemeClr>
                </a:solidFill>
              </a:rPr>
              <a:t>Source</a:t>
            </a:r>
            <a:r>
              <a:rPr lang="en-US" sz="500" dirty="0" smtClean="0">
                <a:solidFill>
                  <a:schemeClr val="tx1">
                    <a:lumMod val="65000"/>
                    <a:lumOff val="35000"/>
                  </a:schemeClr>
                </a:solidFill>
              </a:rPr>
              <a:t>: Balance Nacional de Energía 2015</a:t>
            </a:r>
            <a:endParaRPr lang="en-US" sz="500" dirty="0">
              <a:solidFill>
                <a:schemeClr val="tx1">
                  <a:lumMod val="65000"/>
                  <a:lumOff val="35000"/>
                </a:schemeClr>
              </a:solidFill>
            </a:endParaRPr>
          </a:p>
        </p:txBody>
      </p:sp>
      <p:sp>
        <p:nvSpPr>
          <p:cNvPr id="51" name="50 CuadroTexto"/>
          <p:cNvSpPr txBox="1"/>
          <p:nvPr/>
        </p:nvSpPr>
        <p:spPr>
          <a:xfrm>
            <a:off x="3419873" y="6037838"/>
            <a:ext cx="1080119" cy="415498"/>
          </a:xfrm>
          <a:prstGeom prst="rect">
            <a:avLst/>
          </a:prstGeom>
          <a:noFill/>
        </p:spPr>
        <p:txBody>
          <a:bodyPr wrap="square" rtlCol="0">
            <a:spAutoFit/>
          </a:bodyPr>
          <a:lstStyle/>
          <a:p>
            <a:r>
              <a:rPr lang="en-US" sz="600" dirty="0">
                <a:solidFill>
                  <a:schemeClr val="tx1">
                    <a:lumMod val="75000"/>
                    <a:lumOff val="25000"/>
                  </a:schemeClr>
                </a:solidFill>
              </a:rPr>
              <a:t>Others: </a:t>
            </a:r>
            <a:r>
              <a:rPr lang="en-US" sz="600" dirty="0" smtClean="0">
                <a:solidFill>
                  <a:schemeClr val="tx1">
                    <a:lumMod val="75000"/>
                    <a:lumOff val="25000"/>
                  </a:schemeClr>
                </a:solidFill>
              </a:rPr>
              <a:t>Wind Energy, Solar Energy and Biogas.</a:t>
            </a:r>
            <a:endParaRPr lang="en-US" sz="600" dirty="0">
              <a:solidFill>
                <a:schemeClr val="tx1">
                  <a:lumMod val="75000"/>
                  <a:lumOff val="25000"/>
                </a:schemeClr>
              </a:solidFill>
            </a:endParaRPr>
          </a:p>
          <a:p>
            <a:endParaRPr lang="es-CL" sz="900" dirty="0"/>
          </a:p>
        </p:txBody>
      </p:sp>
    </p:spTree>
    <p:extLst>
      <p:ext uri="{BB962C8B-B14F-4D97-AF65-F5344CB8AC3E}">
        <p14:creationId xmlns:p14="http://schemas.microsoft.com/office/powerpoint/2010/main" val="27848566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3962836"/>
            <a:ext cx="4915853" cy="23464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7" name="Straight Connector 6"/>
          <p:cNvCxnSpPr/>
          <p:nvPr/>
        </p:nvCxnSpPr>
        <p:spPr>
          <a:xfrm>
            <a:off x="467544" y="908720"/>
            <a:ext cx="828092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475928" y="6386823"/>
            <a:ext cx="828092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7380312" y="138344"/>
            <a:ext cx="1368152" cy="62636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t>CHILE</a:t>
            </a:r>
            <a:endParaRPr lang="en-US" dirty="0"/>
          </a:p>
        </p:txBody>
      </p:sp>
      <p:sp>
        <p:nvSpPr>
          <p:cNvPr id="8" name="TextBox 7"/>
          <p:cNvSpPr txBox="1"/>
          <p:nvPr/>
        </p:nvSpPr>
        <p:spPr>
          <a:xfrm>
            <a:off x="1996547" y="297634"/>
            <a:ext cx="5222905" cy="584775"/>
          </a:xfrm>
          <a:prstGeom prst="rect">
            <a:avLst/>
          </a:prstGeom>
          <a:noFill/>
        </p:spPr>
        <p:txBody>
          <a:bodyPr wrap="none" rtlCol="0">
            <a:spAutoFit/>
          </a:bodyPr>
          <a:lstStyle/>
          <a:p>
            <a:pPr algn="ctr"/>
            <a:r>
              <a:rPr lang="en-US" sz="3200" b="1" dirty="0" smtClean="0">
                <a:solidFill>
                  <a:schemeClr val="accent1">
                    <a:lumMod val="50000"/>
                  </a:schemeClr>
                </a:solidFill>
                <a:latin typeface="AngsanaUPC" panose="02020603050405020304" pitchFamily="18" charset="-34"/>
                <a:cs typeface="AngsanaUPC" panose="02020603050405020304" pitchFamily="18" charset="-34"/>
              </a:rPr>
              <a:t>Oil and Gas Supply and Demand Situation </a:t>
            </a:r>
            <a:endParaRPr lang="en-US" sz="3200" b="1" dirty="0">
              <a:solidFill>
                <a:schemeClr val="accent1">
                  <a:lumMod val="50000"/>
                </a:schemeClr>
              </a:solidFill>
              <a:latin typeface="AngsanaUPC" panose="02020603050405020304" pitchFamily="18" charset="-34"/>
              <a:cs typeface="AngsanaUPC" panose="02020603050405020304" pitchFamily="18" charset="-34"/>
            </a:endParaRPr>
          </a:p>
        </p:txBody>
      </p:sp>
      <p:sp>
        <p:nvSpPr>
          <p:cNvPr id="2" name="スライド番号プレースホルダー 1"/>
          <p:cNvSpPr>
            <a:spLocks noGrp="1"/>
          </p:cNvSpPr>
          <p:nvPr>
            <p:ph type="sldNum" sz="quarter" idx="12"/>
          </p:nvPr>
        </p:nvSpPr>
        <p:spPr/>
        <p:txBody>
          <a:bodyPr/>
          <a:lstStyle/>
          <a:p>
            <a:fld id="{820CFCBA-A761-4DC5-9884-E424C35298A4}" type="slidenum">
              <a:rPr lang="en-US" smtClean="0"/>
              <a:pPr/>
              <a:t>3</a:t>
            </a:fld>
            <a:endParaRPr lang="en-US"/>
          </a:p>
        </p:txBody>
      </p:sp>
      <p:sp>
        <p:nvSpPr>
          <p:cNvPr id="12" name="TextBox 11"/>
          <p:cNvSpPr txBox="1"/>
          <p:nvPr/>
        </p:nvSpPr>
        <p:spPr>
          <a:xfrm>
            <a:off x="2573860" y="6516052"/>
            <a:ext cx="4243470" cy="307777"/>
          </a:xfrm>
          <a:prstGeom prst="rect">
            <a:avLst/>
          </a:prstGeom>
          <a:noFill/>
        </p:spPr>
        <p:txBody>
          <a:bodyPr wrap="none" rtlCol="0">
            <a:spAutoFit/>
          </a:bodyPr>
          <a:lstStyle/>
          <a:p>
            <a:pPr algn="ctr"/>
            <a:r>
              <a:rPr lang="en-US" sz="1400" b="1" dirty="0" smtClean="0">
                <a:solidFill>
                  <a:srgbClr val="FF0000"/>
                </a:solidFill>
                <a:latin typeface="AngsanaUPC" panose="02020603050405020304" pitchFamily="18" charset="-34"/>
                <a:cs typeface="AngsanaUPC" panose="02020603050405020304" pitchFamily="18" charset="-34"/>
              </a:rPr>
              <a:t>3</a:t>
            </a:r>
            <a:r>
              <a:rPr lang="en-US" sz="1400" b="1" baseline="30000" dirty="0" smtClean="0">
                <a:solidFill>
                  <a:srgbClr val="FF0000"/>
                </a:solidFill>
                <a:latin typeface="AngsanaUPC" panose="02020603050405020304" pitchFamily="18" charset="-34"/>
                <a:cs typeface="AngsanaUPC" panose="02020603050405020304" pitchFamily="18" charset="-34"/>
              </a:rPr>
              <a:t>rd</a:t>
            </a:r>
            <a:r>
              <a:rPr lang="en-US" sz="1400" b="1" dirty="0" smtClean="0">
                <a:solidFill>
                  <a:srgbClr val="FF0000"/>
                </a:solidFill>
                <a:latin typeface="AngsanaUPC" panose="02020603050405020304" pitchFamily="18" charset="-34"/>
                <a:cs typeface="AngsanaUPC" panose="02020603050405020304" pitchFamily="18" charset="-34"/>
              </a:rPr>
              <a:t> Oil and Gas Security Network Forum, 29-30 June 2017, Irkutsk City, Russia </a:t>
            </a:r>
            <a:endParaRPr lang="en-US" sz="1400" b="1" dirty="0">
              <a:solidFill>
                <a:srgbClr val="FF0000"/>
              </a:solidFill>
              <a:latin typeface="AngsanaUPC" panose="02020603050405020304" pitchFamily="18" charset="-34"/>
              <a:cs typeface="AngsanaUPC" panose="02020603050405020304" pitchFamily="18" charset="-34"/>
            </a:endParaRPr>
          </a:p>
        </p:txBody>
      </p:sp>
      <p:pic>
        <p:nvPicPr>
          <p:cNvPr id="9" name="Picture 13" descr="Complemento-Logo-Gobierno-160x14px.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06400" y="0"/>
            <a:ext cx="2032000" cy="177800"/>
          </a:xfrm>
          <a:prstGeom prst="rect">
            <a:avLst/>
          </a:prstGeom>
        </p:spPr>
      </p:pic>
      <p:sp>
        <p:nvSpPr>
          <p:cNvPr id="27" name="Content Placeholder 14"/>
          <p:cNvSpPr txBox="1">
            <a:spLocks/>
          </p:cNvSpPr>
          <p:nvPr/>
        </p:nvSpPr>
        <p:spPr>
          <a:xfrm>
            <a:off x="467544" y="1052736"/>
            <a:ext cx="8280920" cy="216000"/>
          </a:xfrm>
          <a:prstGeom prst="rect">
            <a:avLst/>
          </a:prstGeom>
          <a:solidFill>
            <a:schemeClr val="accent1"/>
          </a:solidFill>
        </p:spPr>
        <p:txBody>
          <a:bodyPr vert="horz" wrap="square" anchor="ctr" anchorCtr="0">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b="1" dirty="0" smtClean="0">
                <a:solidFill>
                  <a:schemeClr val="bg1"/>
                </a:solidFill>
              </a:rPr>
              <a:t>Crude Oil Production and Imports, 2005 - 2015</a:t>
            </a:r>
            <a:endParaRPr lang="en-US" sz="1000" b="1" dirty="0">
              <a:solidFill>
                <a:schemeClr val="bg1"/>
              </a:solidFill>
            </a:endParaRPr>
          </a:p>
        </p:txBody>
      </p:sp>
      <p:sp>
        <p:nvSpPr>
          <p:cNvPr id="35" name="Content Placeholder 12"/>
          <p:cNvSpPr txBox="1">
            <a:spLocks/>
          </p:cNvSpPr>
          <p:nvPr/>
        </p:nvSpPr>
        <p:spPr>
          <a:xfrm>
            <a:off x="5515787" y="1340768"/>
            <a:ext cx="3210373" cy="2088232"/>
          </a:xfrm>
          <a:prstGeom prst="rect">
            <a:avLst/>
          </a:prstGeom>
        </p:spPr>
        <p:txBody>
          <a:bodyPr vert="horz" lIns="91440" tIns="45720" rIns="91440" bIns="45720" rtlCol="0">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500" kern="1200" baseline="0">
                <a:solidFill>
                  <a:schemeClr val="tx1">
                    <a:lumMod val="75000"/>
                    <a:lumOff val="25000"/>
                  </a:schemeClr>
                </a:solidFill>
                <a:latin typeface="Verdana"/>
                <a:ea typeface="+mn-ea"/>
                <a:cs typeface="Verdana"/>
              </a:defRPr>
            </a:lvl1pPr>
            <a:lvl2pPr marL="742950" indent="-285750" algn="l" defTabSz="457200" rtl="0" eaLnBrk="1" latinLnBrk="0" hangingPunct="1">
              <a:spcBef>
                <a:spcPct val="20000"/>
              </a:spcBef>
              <a:buFont typeface="Arial"/>
              <a:buChar char="–"/>
              <a:defRPr sz="1800" kern="1200">
                <a:solidFill>
                  <a:schemeClr val="bg1"/>
                </a:solidFill>
                <a:latin typeface="gobCL"/>
                <a:ea typeface="+mn-ea"/>
                <a:cs typeface="gobCL"/>
              </a:defRPr>
            </a:lvl2pPr>
            <a:lvl3pPr marL="1143000" indent="-228600" algn="l" defTabSz="457200" rtl="0" eaLnBrk="1" latinLnBrk="0" hangingPunct="1">
              <a:spcBef>
                <a:spcPct val="20000"/>
              </a:spcBef>
              <a:buFont typeface="Arial"/>
              <a:buChar char="•"/>
              <a:defRPr sz="1800" kern="1200">
                <a:solidFill>
                  <a:schemeClr val="bg1"/>
                </a:solidFill>
                <a:latin typeface="gobCL"/>
                <a:ea typeface="+mn-ea"/>
                <a:cs typeface="gobCL"/>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71450" indent="-171450">
              <a:lnSpc>
                <a:spcPct val="150000"/>
              </a:lnSpc>
              <a:buFont typeface="Arial" panose="020B0604020202020204" pitchFamily="34" charset="0"/>
              <a:buChar char="•"/>
            </a:pPr>
            <a:r>
              <a:rPr lang="en-US" sz="1200" dirty="0" smtClean="0"/>
              <a:t>Despite </a:t>
            </a:r>
            <a:r>
              <a:rPr lang="en-US" sz="1200" dirty="0"/>
              <a:t>the existence of domestic production, the country is in essence a net </a:t>
            </a:r>
            <a:r>
              <a:rPr lang="en-US" sz="1200" dirty="0" smtClean="0"/>
              <a:t>importer. </a:t>
            </a:r>
          </a:p>
          <a:p>
            <a:pPr marL="171450" indent="-171450">
              <a:lnSpc>
                <a:spcPct val="150000"/>
              </a:lnSpc>
              <a:buFont typeface="Arial" panose="020B0604020202020204" pitchFamily="34" charset="0"/>
              <a:buChar char="•"/>
            </a:pPr>
            <a:r>
              <a:rPr lang="en-US" sz="1200" dirty="0"/>
              <a:t>Chile does not export crude </a:t>
            </a:r>
            <a:r>
              <a:rPr lang="en-US" sz="1200" dirty="0" smtClean="0"/>
              <a:t>oil.</a:t>
            </a:r>
            <a:endParaRPr lang="en-US" sz="1200" dirty="0"/>
          </a:p>
          <a:p>
            <a:pPr marL="171450" indent="-171450">
              <a:lnSpc>
                <a:spcPct val="150000"/>
              </a:lnSpc>
              <a:buFont typeface="Arial" panose="020B0604020202020204" pitchFamily="34" charset="0"/>
              <a:buChar char="•"/>
            </a:pPr>
            <a:r>
              <a:rPr lang="en-US" sz="1200" dirty="0" smtClean="0"/>
              <a:t>Import </a:t>
            </a:r>
            <a:r>
              <a:rPr lang="en-US" sz="1200" dirty="0"/>
              <a:t>levels and origins are governed basically by price. </a:t>
            </a:r>
          </a:p>
          <a:p>
            <a:pPr marL="171450" indent="-171450">
              <a:lnSpc>
                <a:spcPct val="150000"/>
              </a:lnSpc>
              <a:buFont typeface="Arial" panose="020B0604020202020204" pitchFamily="34" charset="0"/>
              <a:buChar char="•"/>
            </a:pPr>
            <a:endParaRPr lang="en-US" sz="1200" dirty="0" smtClean="0"/>
          </a:p>
          <a:p>
            <a:pPr marL="171450" indent="-171450">
              <a:lnSpc>
                <a:spcPct val="150000"/>
              </a:lnSpc>
              <a:buFont typeface="Arial" panose="020B0604020202020204" pitchFamily="34" charset="0"/>
              <a:buChar char="•"/>
            </a:pPr>
            <a:endParaRPr lang="es-CL" sz="1200" dirty="0" smtClean="0"/>
          </a:p>
          <a:p>
            <a:pPr marL="285750" indent="-285750">
              <a:lnSpc>
                <a:spcPct val="150000"/>
              </a:lnSpc>
              <a:buFont typeface="Arial" panose="020B0604020202020204" pitchFamily="34" charset="0"/>
              <a:buChar char="•"/>
            </a:pPr>
            <a:endParaRPr lang="en-US" sz="1200" dirty="0" smtClean="0"/>
          </a:p>
          <a:p>
            <a:pPr marL="1428750" lvl="2" indent="-285750">
              <a:lnSpc>
                <a:spcPct val="150000"/>
              </a:lnSpc>
              <a:buFont typeface="Arial" panose="020B0604020202020204" pitchFamily="34" charset="0"/>
              <a:buChar char="•"/>
            </a:pPr>
            <a:endParaRPr lang="en-US" sz="1200" i="1" dirty="0" smtClean="0">
              <a:sym typeface="Wingdings" panose="05000000000000000000" pitchFamily="2" charset="2"/>
            </a:endParaRPr>
          </a:p>
          <a:p>
            <a:pPr marL="285750" indent="-285750">
              <a:lnSpc>
                <a:spcPct val="150000"/>
              </a:lnSpc>
              <a:buFont typeface="Arial" panose="020B0604020202020204" pitchFamily="34" charset="0"/>
              <a:buChar char="•"/>
            </a:pPr>
            <a:endParaRPr lang="en-US" sz="1200" dirty="0" smtClean="0">
              <a:sym typeface="Wingdings" panose="05000000000000000000" pitchFamily="2" charset="2"/>
            </a:endParaRPr>
          </a:p>
          <a:p>
            <a:pPr marL="285750" indent="-285750">
              <a:lnSpc>
                <a:spcPct val="150000"/>
              </a:lnSpc>
              <a:buFont typeface="Arial" panose="020B0604020202020204" pitchFamily="34" charset="0"/>
              <a:buChar char="•"/>
            </a:pPr>
            <a:endParaRPr lang="en-US" sz="1200" dirty="0" smtClean="0">
              <a:sym typeface="Wingdings" panose="05000000000000000000" pitchFamily="2" charset="2"/>
            </a:endParaRPr>
          </a:p>
          <a:p>
            <a:pPr marL="285750" indent="-285750">
              <a:lnSpc>
                <a:spcPct val="150000"/>
              </a:lnSpc>
              <a:buFont typeface="Arial" panose="020B0604020202020204" pitchFamily="34" charset="0"/>
              <a:buChar char="•"/>
            </a:pPr>
            <a:endParaRPr lang="en-US" sz="1200" dirty="0"/>
          </a:p>
        </p:txBody>
      </p:sp>
      <p:sp>
        <p:nvSpPr>
          <p:cNvPr id="30" name="Content Placeholder 14"/>
          <p:cNvSpPr txBox="1">
            <a:spLocks/>
          </p:cNvSpPr>
          <p:nvPr/>
        </p:nvSpPr>
        <p:spPr>
          <a:xfrm>
            <a:off x="467544" y="3717032"/>
            <a:ext cx="4924237" cy="216000"/>
          </a:xfrm>
          <a:prstGeom prst="rect">
            <a:avLst/>
          </a:prstGeom>
          <a:solidFill>
            <a:schemeClr val="accent1"/>
          </a:solidFill>
        </p:spPr>
        <p:txBody>
          <a:bodyPr vert="horz" wrap="square" anchor="ctr" anchorCtr="0">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b="1" dirty="0" smtClean="0">
                <a:solidFill>
                  <a:schemeClr val="bg1"/>
                </a:solidFill>
              </a:rPr>
              <a:t>Crude Oil Imports by Origin</a:t>
            </a:r>
            <a:endParaRPr lang="en-US" sz="1000" b="1" dirty="0">
              <a:solidFill>
                <a:schemeClr val="bg1"/>
              </a:solidFill>
            </a:endParaRPr>
          </a:p>
        </p:txBody>
      </p:sp>
      <p:sp>
        <p:nvSpPr>
          <p:cNvPr id="39" name="Content Placeholder 14"/>
          <p:cNvSpPr txBox="1">
            <a:spLocks/>
          </p:cNvSpPr>
          <p:nvPr/>
        </p:nvSpPr>
        <p:spPr>
          <a:xfrm>
            <a:off x="5779452" y="3717032"/>
            <a:ext cx="2969012" cy="216000"/>
          </a:xfrm>
          <a:prstGeom prst="rect">
            <a:avLst/>
          </a:prstGeom>
          <a:solidFill>
            <a:schemeClr val="accent1"/>
          </a:solidFill>
        </p:spPr>
        <p:txBody>
          <a:bodyPr vert="horz" wrap="square" anchor="ctr" anchorCtr="0">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b="1" dirty="0" smtClean="0">
                <a:solidFill>
                  <a:schemeClr val="bg1"/>
                </a:solidFill>
              </a:rPr>
              <a:t>Types of Crude Oil Imported</a:t>
            </a:r>
            <a:endParaRPr lang="en-US" sz="1000" b="1" dirty="0">
              <a:solidFill>
                <a:schemeClr val="bg1"/>
              </a:solidFill>
            </a:endParaRPr>
          </a:p>
        </p:txBody>
      </p:sp>
      <p:sp>
        <p:nvSpPr>
          <p:cNvPr id="37" name="36 CuadroTexto"/>
          <p:cNvSpPr txBox="1"/>
          <p:nvPr/>
        </p:nvSpPr>
        <p:spPr>
          <a:xfrm>
            <a:off x="475928" y="6413965"/>
            <a:ext cx="2460936" cy="323165"/>
          </a:xfrm>
          <a:prstGeom prst="rect">
            <a:avLst/>
          </a:prstGeom>
          <a:noFill/>
        </p:spPr>
        <p:txBody>
          <a:bodyPr wrap="square" rtlCol="0">
            <a:spAutoFit/>
          </a:bodyPr>
          <a:lstStyle/>
          <a:p>
            <a:r>
              <a:rPr lang="en-US" sz="600" dirty="0">
                <a:solidFill>
                  <a:schemeClr val="tx1">
                    <a:lumMod val="75000"/>
                    <a:lumOff val="25000"/>
                  </a:schemeClr>
                </a:solidFill>
              </a:rPr>
              <a:t>Others: </a:t>
            </a:r>
            <a:r>
              <a:rPr lang="en-US" sz="600" dirty="0" smtClean="0">
                <a:solidFill>
                  <a:schemeClr val="tx1">
                    <a:lumMod val="75000"/>
                    <a:lumOff val="25000"/>
                  </a:schemeClr>
                </a:solidFill>
              </a:rPr>
              <a:t>Australia, Bolivia, Malaysia, Thailand and Gabon.</a:t>
            </a:r>
            <a:endParaRPr lang="en-US" sz="600" dirty="0">
              <a:solidFill>
                <a:schemeClr val="tx1">
                  <a:lumMod val="75000"/>
                  <a:lumOff val="25000"/>
                </a:schemeClr>
              </a:solidFill>
            </a:endParaRPr>
          </a:p>
          <a:p>
            <a:endParaRPr lang="es-CL" sz="900" dirty="0">
              <a:solidFill>
                <a:schemeClr val="tx1">
                  <a:lumMod val="75000"/>
                  <a:lumOff val="25000"/>
                </a:schemeClr>
              </a:solidFill>
            </a:endParaRPr>
          </a:p>
        </p:txBody>
      </p:sp>
      <p:pic>
        <p:nvPicPr>
          <p:cNvPr id="1033"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51012" y="4110479"/>
            <a:ext cx="2358866" cy="21235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Content Placeholder 14"/>
          <p:cNvSpPr txBox="1">
            <a:spLocks/>
          </p:cNvSpPr>
          <p:nvPr/>
        </p:nvSpPr>
        <p:spPr>
          <a:xfrm rot="16200000">
            <a:off x="4499867" y="4992079"/>
            <a:ext cx="1774215" cy="189789"/>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500" b="1" dirty="0" smtClean="0">
                <a:solidFill>
                  <a:schemeClr val="tx1">
                    <a:lumMod val="65000"/>
                    <a:lumOff val="35000"/>
                  </a:schemeClr>
                </a:solidFill>
              </a:rPr>
              <a:t>Source</a:t>
            </a:r>
            <a:r>
              <a:rPr lang="en-US" sz="500" dirty="0" smtClean="0">
                <a:solidFill>
                  <a:schemeClr val="tx1">
                    <a:lumMod val="65000"/>
                    <a:lumOff val="35000"/>
                  </a:schemeClr>
                </a:solidFill>
              </a:rPr>
              <a:t>: </a:t>
            </a:r>
            <a:r>
              <a:rPr lang="en-US" sz="500" dirty="0" err="1" smtClean="0">
                <a:solidFill>
                  <a:schemeClr val="tx1">
                    <a:lumMod val="65000"/>
                    <a:lumOff val="35000"/>
                  </a:schemeClr>
                </a:solidFill>
              </a:rPr>
              <a:t>Cámara</a:t>
            </a:r>
            <a:r>
              <a:rPr lang="en-US" sz="500" dirty="0" smtClean="0">
                <a:solidFill>
                  <a:schemeClr val="tx1">
                    <a:lumMod val="65000"/>
                    <a:lumOff val="35000"/>
                  </a:schemeClr>
                </a:solidFill>
              </a:rPr>
              <a:t> de </a:t>
            </a:r>
            <a:r>
              <a:rPr lang="en-US" sz="500" dirty="0" err="1" smtClean="0">
                <a:solidFill>
                  <a:schemeClr val="tx1">
                    <a:lumMod val="65000"/>
                    <a:lumOff val="35000"/>
                  </a:schemeClr>
                </a:solidFill>
              </a:rPr>
              <a:t>Comercio</a:t>
            </a:r>
            <a:r>
              <a:rPr lang="en-US" sz="500" dirty="0" smtClean="0">
                <a:solidFill>
                  <a:schemeClr val="tx1">
                    <a:lumMod val="65000"/>
                    <a:lumOff val="35000"/>
                  </a:schemeClr>
                </a:solidFill>
              </a:rPr>
              <a:t> de Santiago.</a:t>
            </a:r>
            <a:endParaRPr lang="en-US" sz="500" dirty="0">
              <a:solidFill>
                <a:schemeClr val="tx1">
                  <a:lumMod val="65000"/>
                  <a:lumOff val="35000"/>
                </a:schemeClr>
              </a:solidFill>
            </a:endParaRPr>
          </a:p>
        </p:txBody>
      </p:sp>
      <p:sp>
        <p:nvSpPr>
          <p:cNvPr id="25" name="Content Placeholder 14"/>
          <p:cNvSpPr txBox="1">
            <a:spLocks/>
          </p:cNvSpPr>
          <p:nvPr/>
        </p:nvSpPr>
        <p:spPr>
          <a:xfrm rot="16200000">
            <a:off x="7677450" y="4896565"/>
            <a:ext cx="1774215" cy="189789"/>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500" b="1" dirty="0" smtClean="0">
                <a:solidFill>
                  <a:schemeClr val="tx1">
                    <a:lumMod val="65000"/>
                    <a:lumOff val="35000"/>
                  </a:schemeClr>
                </a:solidFill>
              </a:rPr>
              <a:t>Source</a:t>
            </a:r>
            <a:r>
              <a:rPr lang="en-US" sz="500" dirty="0" smtClean="0">
                <a:solidFill>
                  <a:schemeClr val="tx1">
                    <a:lumMod val="65000"/>
                    <a:lumOff val="35000"/>
                  </a:schemeClr>
                </a:solidFill>
              </a:rPr>
              <a:t>: </a:t>
            </a:r>
            <a:r>
              <a:rPr lang="en-US" sz="500" dirty="0" err="1" smtClean="0">
                <a:solidFill>
                  <a:schemeClr val="tx1">
                    <a:lumMod val="65000"/>
                    <a:lumOff val="35000"/>
                  </a:schemeClr>
                </a:solidFill>
              </a:rPr>
              <a:t>Cámara</a:t>
            </a:r>
            <a:r>
              <a:rPr lang="en-US" sz="500" dirty="0" smtClean="0">
                <a:solidFill>
                  <a:schemeClr val="tx1">
                    <a:lumMod val="65000"/>
                    <a:lumOff val="35000"/>
                  </a:schemeClr>
                </a:solidFill>
              </a:rPr>
              <a:t> de </a:t>
            </a:r>
            <a:r>
              <a:rPr lang="en-US" sz="500" dirty="0" err="1" smtClean="0">
                <a:solidFill>
                  <a:schemeClr val="tx1">
                    <a:lumMod val="65000"/>
                    <a:lumOff val="35000"/>
                  </a:schemeClr>
                </a:solidFill>
              </a:rPr>
              <a:t>Comercio</a:t>
            </a:r>
            <a:r>
              <a:rPr lang="en-US" sz="500" dirty="0" smtClean="0">
                <a:solidFill>
                  <a:schemeClr val="tx1">
                    <a:lumMod val="65000"/>
                    <a:lumOff val="35000"/>
                  </a:schemeClr>
                </a:solidFill>
              </a:rPr>
              <a:t> de Santiago.</a:t>
            </a:r>
            <a:endParaRPr lang="en-US" sz="500" dirty="0">
              <a:solidFill>
                <a:schemeClr val="tx1">
                  <a:lumMod val="65000"/>
                  <a:lumOff val="35000"/>
                </a:schemeClr>
              </a:solidFill>
            </a:endParaRPr>
          </a:p>
        </p:txBody>
      </p:sp>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1560" y="1323409"/>
            <a:ext cx="3980974" cy="23402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 name="Content Placeholder 14"/>
          <p:cNvSpPr txBox="1">
            <a:spLocks/>
          </p:cNvSpPr>
          <p:nvPr/>
        </p:nvSpPr>
        <p:spPr>
          <a:xfrm>
            <a:off x="3894632" y="3501008"/>
            <a:ext cx="1757488" cy="189789"/>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500" b="1" dirty="0" smtClean="0">
                <a:solidFill>
                  <a:schemeClr val="tx1">
                    <a:lumMod val="65000"/>
                    <a:lumOff val="35000"/>
                  </a:schemeClr>
                </a:solidFill>
              </a:rPr>
              <a:t>Source</a:t>
            </a:r>
            <a:r>
              <a:rPr lang="en-US" sz="500" dirty="0" smtClean="0">
                <a:solidFill>
                  <a:schemeClr val="tx1">
                    <a:lumMod val="65000"/>
                    <a:lumOff val="35000"/>
                  </a:schemeClr>
                </a:solidFill>
              </a:rPr>
              <a:t>: Balance Nacional de Energía 2015</a:t>
            </a:r>
            <a:endParaRPr lang="en-US" sz="500" dirty="0">
              <a:solidFill>
                <a:schemeClr val="tx1">
                  <a:lumMod val="65000"/>
                  <a:lumOff val="35000"/>
                </a:schemeClr>
              </a:solidFill>
            </a:endParaRPr>
          </a:p>
        </p:txBody>
      </p:sp>
      <p:cxnSp>
        <p:nvCxnSpPr>
          <p:cNvPr id="4" name="3 Conector recto"/>
          <p:cNvCxnSpPr/>
          <p:nvPr/>
        </p:nvCxnSpPr>
        <p:spPr>
          <a:xfrm>
            <a:off x="4232494" y="3140968"/>
            <a:ext cx="2880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6" name="5 CuadroTexto"/>
          <p:cNvSpPr txBox="1"/>
          <p:nvPr/>
        </p:nvSpPr>
        <p:spPr>
          <a:xfrm>
            <a:off x="4520526" y="3010163"/>
            <a:ext cx="540065" cy="246221"/>
          </a:xfrm>
          <a:prstGeom prst="rect">
            <a:avLst/>
          </a:prstGeom>
          <a:noFill/>
        </p:spPr>
        <p:txBody>
          <a:bodyPr wrap="square" rtlCol="0">
            <a:spAutoFit/>
          </a:bodyPr>
          <a:lstStyle/>
          <a:p>
            <a:r>
              <a:rPr lang="es-CL" sz="1000" dirty="0" smtClean="0">
                <a:solidFill>
                  <a:schemeClr val="tx1">
                    <a:lumMod val="75000"/>
                    <a:lumOff val="25000"/>
                  </a:schemeClr>
                </a:solidFill>
              </a:rPr>
              <a:t>3%</a:t>
            </a:r>
            <a:endParaRPr lang="es-ES" sz="1000" dirty="0">
              <a:solidFill>
                <a:schemeClr val="tx1">
                  <a:lumMod val="75000"/>
                  <a:lumOff val="25000"/>
                </a:schemeClr>
              </a:solidFill>
            </a:endParaRPr>
          </a:p>
        </p:txBody>
      </p:sp>
      <p:sp>
        <p:nvSpPr>
          <p:cNvPr id="26" name="25 CuadroTexto"/>
          <p:cNvSpPr txBox="1"/>
          <p:nvPr/>
        </p:nvSpPr>
        <p:spPr>
          <a:xfrm>
            <a:off x="4448518" y="2420888"/>
            <a:ext cx="540065" cy="246221"/>
          </a:xfrm>
          <a:prstGeom prst="rect">
            <a:avLst/>
          </a:prstGeom>
          <a:noFill/>
        </p:spPr>
        <p:txBody>
          <a:bodyPr wrap="square" rtlCol="0">
            <a:spAutoFit/>
          </a:bodyPr>
          <a:lstStyle/>
          <a:p>
            <a:r>
              <a:rPr lang="es-CL" sz="1000" dirty="0" smtClean="0">
                <a:solidFill>
                  <a:schemeClr val="tx1">
                    <a:lumMod val="75000"/>
                    <a:lumOff val="25000"/>
                  </a:schemeClr>
                </a:solidFill>
              </a:rPr>
              <a:t>97%</a:t>
            </a:r>
            <a:endParaRPr lang="es-ES" sz="1000" dirty="0">
              <a:solidFill>
                <a:schemeClr val="tx1">
                  <a:lumMod val="75000"/>
                  <a:lumOff val="25000"/>
                </a:schemeClr>
              </a:solidFill>
            </a:endParaRPr>
          </a:p>
        </p:txBody>
      </p:sp>
      <p:sp>
        <p:nvSpPr>
          <p:cNvPr id="13" name="12 Cerrar llave"/>
          <p:cNvSpPr/>
          <p:nvPr/>
        </p:nvSpPr>
        <p:spPr>
          <a:xfrm>
            <a:off x="4376510" y="1952968"/>
            <a:ext cx="108000" cy="1188000"/>
          </a:xfrm>
          <a:prstGeom prst="rightBrac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Tree>
    <p:extLst>
      <p:ext uri="{BB962C8B-B14F-4D97-AF65-F5344CB8AC3E}">
        <p14:creationId xmlns:p14="http://schemas.microsoft.com/office/powerpoint/2010/main" val="14163173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1334065"/>
            <a:ext cx="4533900" cy="25269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7" name="Straight Connector 6"/>
          <p:cNvCxnSpPr/>
          <p:nvPr/>
        </p:nvCxnSpPr>
        <p:spPr>
          <a:xfrm>
            <a:off x="467544" y="908720"/>
            <a:ext cx="828092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475928" y="6453336"/>
            <a:ext cx="828092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7380312" y="138344"/>
            <a:ext cx="1368152" cy="62636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a:ea typeface="+mn-ea"/>
                <a:cs typeface="+mn-cs"/>
              </a:rPr>
              <a:t>CHILE</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 name="TextBox 7"/>
          <p:cNvSpPr txBox="1"/>
          <p:nvPr/>
        </p:nvSpPr>
        <p:spPr>
          <a:xfrm>
            <a:off x="1996547" y="297634"/>
            <a:ext cx="5222905"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smtClean="0">
                <a:ln>
                  <a:noFill/>
                </a:ln>
                <a:solidFill>
                  <a:srgbClr val="4F81BD">
                    <a:lumMod val="50000"/>
                  </a:srgbClr>
                </a:solidFill>
                <a:effectLst/>
                <a:uLnTx/>
                <a:uFillTx/>
                <a:latin typeface="AngsanaUPC" panose="02020603050405020304" pitchFamily="18" charset="-34"/>
                <a:ea typeface="+mn-ea"/>
                <a:cs typeface="AngsanaUPC" panose="02020603050405020304" pitchFamily="18" charset="-34"/>
              </a:rPr>
              <a:t>Oil and Gas Supply and Demand Situation </a:t>
            </a:r>
            <a:endParaRPr kumimoji="0" lang="en-US" sz="3200" b="1" i="0" u="none" strike="noStrike" kern="1200" cap="none" spc="0" normalizeH="0" baseline="0" noProof="0" dirty="0">
              <a:ln>
                <a:noFill/>
              </a:ln>
              <a:solidFill>
                <a:srgbClr val="4F81BD">
                  <a:lumMod val="50000"/>
                </a:srgbClr>
              </a:solidFill>
              <a:effectLst/>
              <a:uLnTx/>
              <a:uFillTx/>
              <a:latin typeface="AngsanaUPC" panose="02020603050405020304" pitchFamily="18" charset="-34"/>
              <a:ea typeface="+mn-ea"/>
              <a:cs typeface="AngsanaUPC" panose="02020603050405020304" pitchFamily="18" charset="-34"/>
            </a:endParaRPr>
          </a:p>
        </p:txBody>
      </p:sp>
      <p:sp>
        <p:nvSpPr>
          <p:cNvPr id="2" name="スライド番号プレースホルダー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0CFCBA-A761-4DC5-9884-E424C35298A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2" name="TextBox 11"/>
          <p:cNvSpPr txBox="1"/>
          <p:nvPr/>
        </p:nvSpPr>
        <p:spPr>
          <a:xfrm>
            <a:off x="2573860" y="6516052"/>
            <a:ext cx="4243470"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smtClean="0">
                <a:ln>
                  <a:noFill/>
                </a:ln>
                <a:solidFill>
                  <a:srgbClr val="FF0000"/>
                </a:solidFill>
                <a:effectLst/>
                <a:uLnTx/>
                <a:uFillTx/>
                <a:latin typeface="AngsanaUPC" panose="02020603050405020304" pitchFamily="18" charset="-34"/>
                <a:ea typeface="+mn-ea"/>
                <a:cs typeface="AngsanaUPC" panose="02020603050405020304" pitchFamily="18" charset="-34"/>
              </a:rPr>
              <a:t>3</a:t>
            </a:r>
            <a:r>
              <a:rPr kumimoji="0" lang="en-US" sz="1400" b="1" i="0" u="none" strike="noStrike" kern="1200" cap="none" spc="0" normalizeH="0" baseline="30000" noProof="0" dirty="0" smtClean="0">
                <a:ln>
                  <a:noFill/>
                </a:ln>
                <a:solidFill>
                  <a:srgbClr val="FF0000"/>
                </a:solidFill>
                <a:effectLst/>
                <a:uLnTx/>
                <a:uFillTx/>
                <a:latin typeface="AngsanaUPC" panose="02020603050405020304" pitchFamily="18" charset="-34"/>
                <a:ea typeface="+mn-ea"/>
                <a:cs typeface="AngsanaUPC" panose="02020603050405020304" pitchFamily="18" charset="-34"/>
              </a:rPr>
              <a:t>rd</a:t>
            </a:r>
            <a:r>
              <a:rPr kumimoji="0" lang="en-US" sz="1400" b="1" i="0" u="none" strike="noStrike" kern="1200" cap="none" spc="0" normalizeH="0" baseline="0" noProof="0" dirty="0" smtClean="0">
                <a:ln>
                  <a:noFill/>
                </a:ln>
                <a:solidFill>
                  <a:srgbClr val="FF0000"/>
                </a:solidFill>
                <a:effectLst/>
                <a:uLnTx/>
                <a:uFillTx/>
                <a:latin typeface="AngsanaUPC" panose="02020603050405020304" pitchFamily="18" charset="-34"/>
                <a:ea typeface="+mn-ea"/>
                <a:cs typeface="AngsanaUPC" panose="02020603050405020304" pitchFamily="18" charset="-34"/>
              </a:rPr>
              <a:t> Oil and Gas Security Network Forum, 29-30 June 2017, Irkutsk City, Russia </a:t>
            </a:r>
            <a:endParaRPr kumimoji="0" lang="en-US" sz="1400" b="1" i="0" u="none" strike="noStrike" kern="1200" cap="none" spc="0" normalizeH="0" baseline="0" noProof="0" dirty="0">
              <a:ln>
                <a:noFill/>
              </a:ln>
              <a:solidFill>
                <a:srgbClr val="FF0000"/>
              </a:solidFill>
              <a:effectLst/>
              <a:uLnTx/>
              <a:uFillTx/>
              <a:latin typeface="AngsanaUPC" panose="02020603050405020304" pitchFamily="18" charset="-34"/>
              <a:ea typeface="+mn-ea"/>
              <a:cs typeface="AngsanaUPC" panose="02020603050405020304" pitchFamily="18" charset="-34"/>
            </a:endParaRPr>
          </a:p>
        </p:txBody>
      </p:sp>
      <p:pic>
        <p:nvPicPr>
          <p:cNvPr id="9" name="Picture 13" descr="Complemento-Logo-Gobierno-160x14px.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06400" y="0"/>
            <a:ext cx="2032000" cy="177800"/>
          </a:xfrm>
          <a:prstGeom prst="rect">
            <a:avLst/>
          </a:prstGeom>
        </p:spPr>
      </p:pic>
      <p:sp>
        <p:nvSpPr>
          <p:cNvPr id="14" name="Content Placeholder 14"/>
          <p:cNvSpPr txBox="1">
            <a:spLocks/>
          </p:cNvSpPr>
          <p:nvPr/>
        </p:nvSpPr>
        <p:spPr>
          <a:xfrm>
            <a:off x="475928" y="1052736"/>
            <a:ext cx="4680000" cy="216000"/>
          </a:xfrm>
          <a:prstGeom prst="rect">
            <a:avLst/>
          </a:prstGeom>
          <a:solidFill>
            <a:schemeClr val="accent1"/>
          </a:solidFill>
        </p:spPr>
        <p:txBody>
          <a:bodyPr vert="horz" wrap="square" anchor="ctr" anchorCtr="0">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b="1" dirty="0" smtClean="0">
                <a:solidFill>
                  <a:schemeClr val="bg1"/>
                </a:solidFill>
              </a:rPr>
              <a:t>Refinery Production, 2005 - 2015</a:t>
            </a:r>
            <a:endParaRPr lang="en-US" sz="1000" b="1" dirty="0">
              <a:solidFill>
                <a:schemeClr val="bg1"/>
              </a:solidFill>
            </a:endParaRPr>
          </a:p>
        </p:txBody>
      </p:sp>
      <p:sp>
        <p:nvSpPr>
          <p:cNvPr id="15" name="Content Placeholder 14"/>
          <p:cNvSpPr txBox="1">
            <a:spLocks/>
          </p:cNvSpPr>
          <p:nvPr/>
        </p:nvSpPr>
        <p:spPr>
          <a:xfrm>
            <a:off x="467544" y="3861048"/>
            <a:ext cx="4680000" cy="216000"/>
          </a:xfrm>
          <a:prstGeom prst="rect">
            <a:avLst/>
          </a:prstGeom>
          <a:solidFill>
            <a:schemeClr val="accent1"/>
          </a:solidFill>
        </p:spPr>
        <p:txBody>
          <a:bodyPr vert="horz" wrap="square" anchor="ctr" anchorCtr="0">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b="1" dirty="0" smtClean="0">
                <a:solidFill>
                  <a:schemeClr val="bg1"/>
                </a:solidFill>
              </a:rPr>
              <a:t>Refining Output vs. Demand, 2015</a:t>
            </a:r>
            <a:endParaRPr lang="en-US" sz="1000" b="1" dirty="0">
              <a:solidFill>
                <a:schemeClr val="bg1"/>
              </a:solidFill>
            </a:endParaRPr>
          </a:p>
        </p:txBody>
      </p:sp>
      <p:sp>
        <p:nvSpPr>
          <p:cNvPr id="38" name="Content Placeholder 14"/>
          <p:cNvSpPr txBox="1">
            <a:spLocks/>
          </p:cNvSpPr>
          <p:nvPr/>
        </p:nvSpPr>
        <p:spPr>
          <a:xfrm>
            <a:off x="5400110" y="3861048"/>
            <a:ext cx="3384376" cy="216000"/>
          </a:xfrm>
          <a:prstGeom prst="rect">
            <a:avLst/>
          </a:prstGeom>
          <a:solidFill>
            <a:schemeClr val="accent1"/>
          </a:solidFill>
        </p:spPr>
        <p:txBody>
          <a:bodyPr vert="horz" wrap="square" anchor="ctr" anchorCtr="0">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b="1" dirty="0" smtClean="0">
                <a:solidFill>
                  <a:schemeClr val="bg1"/>
                </a:solidFill>
              </a:rPr>
              <a:t>Oil Products Imports </a:t>
            </a:r>
            <a:r>
              <a:rPr lang="en-US" sz="1000" b="1" dirty="0">
                <a:solidFill>
                  <a:schemeClr val="bg1"/>
                </a:solidFill>
              </a:rPr>
              <a:t>by </a:t>
            </a:r>
            <a:r>
              <a:rPr lang="en-US" sz="1000" b="1" dirty="0" smtClean="0">
                <a:solidFill>
                  <a:schemeClr val="bg1"/>
                </a:solidFill>
              </a:rPr>
              <a:t>Origin, 2015</a:t>
            </a:r>
            <a:endParaRPr lang="en-US" sz="1000" b="1" dirty="0">
              <a:solidFill>
                <a:schemeClr val="bg1"/>
              </a:solidFill>
            </a:endParaRPr>
          </a:p>
        </p:txBody>
      </p:sp>
      <p:pic>
        <p:nvPicPr>
          <p:cNvPr id="2068" name="Picture 2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89210" y="4140675"/>
            <a:ext cx="3108960" cy="16645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69" name="Picture 2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7419" y="4188646"/>
            <a:ext cx="4317261" cy="22646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4" name="Content Placeholder 14"/>
          <p:cNvSpPr txBox="1">
            <a:spLocks/>
          </p:cNvSpPr>
          <p:nvPr/>
        </p:nvSpPr>
        <p:spPr>
          <a:xfrm>
            <a:off x="5364088" y="1052736"/>
            <a:ext cx="3384376" cy="216000"/>
          </a:xfrm>
          <a:prstGeom prst="rect">
            <a:avLst/>
          </a:prstGeom>
          <a:solidFill>
            <a:schemeClr val="accent1"/>
          </a:solidFill>
        </p:spPr>
        <p:txBody>
          <a:bodyPr vert="horz" wrap="square" anchor="ctr" anchorCtr="0">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b="1" dirty="0" smtClean="0">
                <a:solidFill>
                  <a:schemeClr val="bg1"/>
                </a:solidFill>
              </a:rPr>
              <a:t>Refinery Capacity</a:t>
            </a:r>
            <a:endParaRPr lang="en-US" sz="1000" b="1" dirty="0">
              <a:solidFill>
                <a:schemeClr val="bg1"/>
              </a:solidFill>
            </a:endParaRPr>
          </a:p>
        </p:txBody>
      </p:sp>
      <p:sp>
        <p:nvSpPr>
          <p:cNvPr id="45" name="Content Placeholder 12"/>
          <p:cNvSpPr txBox="1">
            <a:spLocks/>
          </p:cNvSpPr>
          <p:nvPr/>
        </p:nvSpPr>
        <p:spPr>
          <a:xfrm>
            <a:off x="5436096" y="6021288"/>
            <a:ext cx="3204874" cy="432048"/>
          </a:xfrm>
          <a:prstGeom prst="rect">
            <a:avLst/>
          </a:prstGeom>
        </p:spPr>
        <p:txBody>
          <a:bodyPr vert="horz" lIns="91440" tIns="45720" rIns="91440" bIns="45720" rtlCol="0">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500" kern="1200" baseline="0">
                <a:solidFill>
                  <a:schemeClr val="tx1">
                    <a:lumMod val="75000"/>
                    <a:lumOff val="25000"/>
                  </a:schemeClr>
                </a:solidFill>
                <a:latin typeface="Verdana"/>
                <a:ea typeface="+mn-ea"/>
                <a:cs typeface="Verdana"/>
              </a:defRPr>
            </a:lvl1pPr>
            <a:lvl2pPr marL="742950" indent="-285750" algn="l" defTabSz="457200" rtl="0" eaLnBrk="1" latinLnBrk="0" hangingPunct="1">
              <a:spcBef>
                <a:spcPct val="20000"/>
              </a:spcBef>
              <a:buFont typeface="Arial"/>
              <a:buChar char="–"/>
              <a:defRPr sz="1800" kern="1200">
                <a:solidFill>
                  <a:schemeClr val="bg1"/>
                </a:solidFill>
                <a:latin typeface="gobCL"/>
                <a:ea typeface="+mn-ea"/>
                <a:cs typeface="gobCL"/>
              </a:defRPr>
            </a:lvl2pPr>
            <a:lvl3pPr marL="1143000" indent="-228600" algn="l" defTabSz="457200" rtl="0" eaLnBrk="1" latinLnBrk="0" hangingPunct="1">
              <a:spcBef>
                <a:spcPct val="20000"/>
              </a:spcBef>
              <a:buFont typeface="Arial"/>
              <a:buChar char="•"/>
              <a:defRPr sz="1800" kern="1200">
                <a:solidFill>
                  <a:schemeClr val="bg1"/>
                </a:solidFill>
                <a:latin typeface="gobCL"/>
                <a:ea typeface="+mn-ea"/>
                <a:cs typeface="gobCL"/>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71450" indent="-171450">
              <a:buFont typeface="Arial" panose="020B0604020202020204" pitchFamily="34" charset="0"/>
              <a:buChar char="•"/>
            </a:pPr>
            <a:r>
              <a:rPr lang="en-US" sz="1000" dirty="0" smtClean="0"/>
              <a:t>In 2015, Chile only exported </a:t>
            </a:r>
            <a:r>
              <a:rPr lang="en-US" sz="1000" b="1" dirty="0" smtClean="0"/>
              <a:t>fuel oil</a:t>
            </a:r>
            <a:r>
              <a:rPr lang="en-US" sz="1000" dirty="0" smtClean="0"/>
              <a:t>, which went to Panama</a:t>
            </a:r>
            <a:endParaRPr lang="en-US" sz="1000" dirty="0" smtClean="0">
              <a:sym typeface="Wingdings" panose="05000000000000000000" pitchFamily="2" charset="2"/>
            </a:endParaRPr>
          </a:p>
          <a:p>
            <a:pPr marL="285750" indent="-285750">
              <a:buFont typeface="Arial" panose="020B0604020202020204" pitchFamily="34" charset="0"/>
              <a:buChar char="•"/>
            </a:pPr>
            <a:endParaRPr lang="en-US" sz="1000" dirty="0" smtClean="0">
              <a:sym typeface="Wingdings" panose="05000000000000000000" pitchFamily="2" charset="2"/>
            </a:endParaRPr>
          </a:p>
          <a:p>
            <a:pPr marL="285750" indent="-285750">
              <a:buFont typeface="Arial" panose="020B0604020202020204" pitchFamily="34" charset="0"/>
              <a:buChar char="•"/>
            </a:pPr>
            <a:endParaRPr lang="en-US" sz="1000" dirty="0"/>
          </a:p>
        </p:txBody>
      </p:sp>
      <p:sp>
        <p:nvSpPr>
          <p:cNvPr id="46" name="45 CuadroTexto"/>
          <p:cNvSpPr txBox="1"/>
          <p:nvPr/>
        </p:nvSpPr>
        <p:spPr>
          <a:xfrm>
            <a:off x="7812360" y="5677798"/>
            <a:ext cx="1080119" cy="415498"/>
          </a:xfrm>
          <a:prstGeom prst="rect">
            <a:avLst/>
          </a:prstGeom>
          <a:noFill/>
        </p:spPr>
        <p:txBody>
          <a:bodyPr wrap="square" rtlCol="0">
            <a:spAutoFit/>
          </a:bodyPr>
          <a:lstStyle/>
          <a:p>
            <a:r>
              <a:rPr lang="en-US" sz="600" dirty="0">
                <a:solidFill>
                  <a:schemeClr val="tx1">
                    <a:lumMod val="75000"/>
                    <a:lumOff val="25000"/>
                  </a:schemeClr>
                </a:solidFill>
              </a:rPr>
              <a:t>Others: </a:t>
            </a:r>
            <a:r>
              <a:rPr lang="en-US" sz="600" dirty="0" smtClean="0">
                <a:solidFill>
                  <a:schemeClr val="tx1">
                    <a:lumMod val="75000"/>
                    <a:lumOff val="25000"/>
                  </a:schemeClr>
                </a:solidFill>
              </a:rPr>
              <a:t>Trinidad &amp; Tobago, Greece, Italy.</a:t>
            </a:r>
            <a:endParaRPr lang="en-US" sz="600" dirty="0">
              <a:solidFill>
                <a:schemeClr val="tx1">
                  <a:lumMod val="75000"/>
                  <a:lumOff val="25000"/>
                </a:schemeClr>
              </a:solidFill>
            </a:endParaRPr>
          </a:p>
          <a:p>
            <a:endParaRPr lang="es-CL" sz="900" dirty="0"/>
          </a:p>
        </p:txBody>
      </p:sp>
      <p:grpSp>
        <p:nvGrpSpPr>
          <p:cNvPr id="51" name="Group 18"/>
          <p:cNvGrpSpPr>
            <a:grpSpLocks/>
          </p:cNvGrpSpPr>
          <p:nvPr/>
        </p:nvGrpSpPr>
        <p:grpSpPr bwMode="auto">
          <a:xfrm>
            <a:off x="5535693" y="1349945"/>
            <a:ext cx="980523" cy="2303088"/>
            <a:chOff x="246" y="543"/>
            <a:chExt cx="1204" cy="2828"/>
          </a:xfrm>
        </p:grpSpPr>
        <p:sp>
          <p:nvSpPr>
            <p:cNvPr id="52" name="Freeform 19"/>
            <p:cNvSpPr>
              <a:spLocks/>
            </p:cNvSpPr>
            <p:nvPr/>
          </p:nvSpPr>
          <p:spPr bwMode="auto">
            <a:xfrm>
              <a:off x="1116" y="3136"/>
              <a:ext cx="170" cy="235"/>
            </a:xfrm>
            <a:custGeom>
              <a:avLst/>
              <a:gdLst>
                <a:gd name="T0" fmla="*/ 2 w 283"/>
                <a:gd name="T1" fmla="*/ 326 h 222"/>
                <a:gd name="T2" fmla="*/ 1 w 283"/>
                <a:gd name="T3" fmla="*/ 372 h 222"/>
                <a:gd name="T4" fmla="*/ 1 w 283"/>
                <a:gd name="T5" fmla="*/ 390 h 222"/>
                <a:gd name="T6" fmla="*/ 1 w 283"/>
                <a:gd name="T7" fmla="*/ 369 h 222"/>
                <a:gd name="T8" fmla="*/ 1 w 283"/>
                <a:gd name="T9" fmla="*/ 345 h 222"/>
                <a:gd name="T10" fmla="*/ 0 w 283"/>
                <a:gd name="T11" fmla="*/ 303 h 222"/>
                <a:gd name="T12" fmla="*/ 1 w 283"/>
                <a:gd name="T13" fmla="*/ 265 h 222"/>
                <a:gd name="T14" fmla="*/ 1 w 283"/>
                <a:gd name="T15" fmla="*/ 240 h 222"/>
                <a:gd name="T16" fmla="*/ 1 w 283"/>
                <a:gd name="T17" fmla="*/ 235 h 222"/>
                <a:gd name="T18" fmla="*/ 1 w 283"/>
                <a:gd name="T19" fmla="*/ 254 h 222"/>
                <a:gd name="T20" fmla="*/ 1 w 283"/>
                <a:gd name="T21" fmla="*/ 245 h 222"/>
                <a:gd name="T22" fmla="*/ 1 w 283"/>
                <a:gd name="T23" fmla="*/ 192 h 222"/>
                <a:gd name="T24" fmla="*/ 1 w 283"/>
                <a:gd name="T25" fmla="*/ 171 h 222"/>
                <a:gd name="T26" fmla="*/ 1 w 283"/>
                <a:gd name="T27" fmla="*/ 153 h 222"/>
                <a:gd name="T28" fmla="*/ 1 w 283"/>
                <a:gd name="T29" fmla="*/ 120 h 222"/>
                <a:gd name="T30" fmla="*/ 1 w 283"/>
                <a:gd name="T31" fmla="*/ 113 h 222"/>
                <a:gd name="T32" fmla="*/ 1 w 283"/>
                <a:gd name="T33" fmla="*/ 82 h 222"/>
                <a:gd name="T34" fmla="*/ 1 w 283"/>
                <a:gd name="T35" fmla="*/ 52 h 222"/>
                <a:gd name="T36" fmla="*/ 1 w 283"/>
                <a:gd name="T37" fmla="*/ 0 h 222"/>
                <a:gd name="T38" fmla="*/ 2 w 283"/>
                <a:gd name="T39" fmla="*/ 1 h 222"/>
                <a:gd name="T40" fmla="*/ 2 w 283"/>
                <a:gd name="T41" fmla="*/ 104 h 222"/>
                <a:gd name="T42" fmla="*/ 2 w 283"/>
                <a:gd name="T43" fmla="*/ 224 h 222"/>
                <a:gd name="T44" fmla="*/ 2 w 283"/>
                <a:gd name="T45" fmla="*/ 326 h 22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83" h="222">
                  <a:moveTo>
                    <a:pt x="274" y="185"/>
                  </a:moveTo>
                  <a:lnTo>
                    <a:pt x="211" y="211"/>
                  </a:lnTo>
                  <a:lnTo>
                    <a:pt x="133" y="221"/>
                  </a:lnTo>
                  <a:lnTo>
                    <a:pt x="40" y="210"/>
                  </a:lnTo>
                  <a:lnTo>
                    <a:pt x="8" y="196"/>
                  </a:lnTo>
                  <a:lnTo>
                    <a:pt x="0" y="171"/>
                  </a:lnTo>
                  <a:lnTo>
                    <a:pt x="10" y="150"/>
                  </a:lnTo>
                  <a:lnTo>
                    <a:pt x="32" y="136"/>
                  </a:lnTo>
                  <a:lnTo>
                    <a:pt x="79" y="133"/>
                  </a:lnTo>
                  <a:lnTo>
                    <a:pt x="129" y="144"/>
                  </a:lnTo>
                  <a:lnTo>
                    <a:pt x="156" y="138"/>
                  </a:lnTo>
                  <a:lnTo>
                    <a:pt x="162" y="109"/>
                  </a:lnTo>
                  <a:lnTo>
                    <a:pt x="123" y="97"/>
                  </a:lnTo>
                  <a:lnTo>
                    <a:pt x="123" y="87"/>
                  </a:lnTo>
                  <a:lnTo>
                    <a:pt x="159" y="68"/>
                  </a:lnTo>
                  <a:lnTo>
                    <a:pt x="114" y="64"/>
                  </a:lnTo>
                  <a:lnTo>
                    <a:pt x="103" y="46"/>
                  </a:lnTo>
                  <a:lnTo>
                    <a:pt x="119" y="29"/>
                  </a:lnTo>
                  <a:lnTo>
                    <a:pt x="212" y="0"/>
                  </a:lnTo>
                  <a:lnTo>
                    <a:pt x="270" y="1"/>
                  </a:lnTo>
                  <a:lnTo>
                    <a:pt x="280" y="59"/>
                  </a:lnTo>
                  <a:lnTo>
                    <a:pt x="282" y="128"/>
                  </a:lnTo>
                  <a:lnTo>
                    <a:pt x="274" y="185"/>
                  </a:lnTo>
                </a:path>
              </a:pathLst>
            </a:custGeom>
            <a:solidFill>
              <a:srgbClr val="D7D7D7"/>
            </a:solidFill>
            <a:ln w="12700" cap="rnd" cmpd="sng">
              <a:solidFill>
                <a:schemeClr val="bg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CL" sz="1200"/>
            </a:p>
          </p:txBody>
        </p:sp>
        <p:sp>
          <p:nvSpPr>
            <p:cNvPr id="53" name="Freeform 20"/>
            <p:cNvSpPr>
              <a:spLocks/>
            </p:cNvSpPr>
            <p:nvPr/>
          </p:nvSpPr>
          <p:spPr bwMode="auto">
            <a:xfrm>
              <a:off x="950" y="1606"/>
              <a:ext cx="354" cy="1569"/>
            </a:xfrm>
            <a:custGeom>
              <a:avLst/>
              <a:gdLst>
                <a:gd name="T0" fmla="*/ 0 w 733"/>
                <a:gd name="T1" fmla="*/ 13 h 2013"/>
                <a:gd name="T2" fmla="*/ 0 w 733"/>
                <a:gd name="T3" fmla="*/ 19 h 2013"/>
                <a:gd name="T4" fmla="*/ 0 w 733"/>
                <a:gd name="T5" fmla="*/ 34 h 2013"/>
                <a:gd name="T6" fmla="*/ 0 w 733"/>
                <a:gd name="T7" fmla="*/ 39 h 2013"/>
                <a:gd name="T8" fmla="*/ 0 w 733"/>
                <a:gd name="T9" fmla="*/ 45 h 2013"/>
                <a:gd name="T10" fmla="*/ 0 w 733"/>
                <a:gd name="T11" fmla="*/ 56 h 2013"/>
                <a:gd name="T12" fmla="*/ 0 w 733"/>
                <a:gd name="T13" fmla="*/ 66 h 2013"/>
                <a:gd name="T14" fmla="*/ 0 w 733"/>
                <a:gd name="T15" fmla="*/ 74 h 2013"/>
                <a:gd name="T16" fmla="*/ 0 w 733"/>
                <a:gd name="T17" fmla="*/ 80 h 2013"/>
                <a:gd name="T18" fmla="*/ 0 w 733"/>
                <a:gd name="T19" fmla="*/ 85 h 2013"/>
                <a:gd name="T20" fmla="*/ 0 w 733"/>
                <a:gd name="T21" fmla="*/ 93 h 2013"/>
                <a:gd name="T22" fmla="*/ 0 w 733"/>
                <a:gd name="T23" fmla="*/ 97 h 2013"/>
                <a:gd name="T24" fmla="*/ 0 w 733"/>
                <a:gd name="T25" fmla="*/ 100 h 2013"/>
                <a:gd name="T26" fmla="*/ 0 w 733"/>
                <a:gd name="T27" fmla="*/ 106 h 2013"/>
                <a:gd name="T28" fmla="*/ 0 w 733"/>
                <a:gd name="T29" fmla="*/ 113 h 2013"/>
                <a:gd name="T30" fmla="*/ 0 w 733"/>
                <a:gd name="T31" fmla="*/ 122 h 2013"/>
                <a:gd name="T32" fmla="*/ 0 w 733"/>
                <a:gd name="T33" fmla="*/ 131 h 2013"/>
                <a:gd name="T34" fmla="*/ 0 w 733"/>
                <a:gd name="T35" fmla="*/ 135 h 2013"/>
                <a:gd name="T36" fmla="*/ 0 w 733"/>
                <a:gd name="T37" fmla="*/ 144 h 2013"/>
                <a:gd name="T38" fmla="*/ 0 w 733"/>
                <a:gd name="T39" fmla="*/ 147 h 2013"/>
                <a:gd name="T40" fmla="*/ 0 w 733"/>
                <a:gd name="T41" fmla="*/ 147 h 2013"/>
                <a:gd name="T42" fmla="*/ 0 w 733"/>
                <a:gd name="T43" fmla="*/ 155 h 2013"/>
                <a:gd name="T44" fmla="*/ 0 w 733"/>
                <a:gd name="T45" fmla="*/ 158 h 2013"/>
                <a:gd name="T46" fmla="*/ 0 w 733"/>
                <a:gd name="T47" fmla="*/ 163 h 2013"/>
                <a:gd name="T48" fmla="*/ 0 w 733"/>
                <a:gd name="T49" fmla="*/ 167 h 2013"/>
                <a:gd name="T50" fmla="*/ 0 w 733"/>
                <a:gd name="T51" fmla="*/ 164 h 2013"/>
                <a:gd name="T52" fmla="*/ 0 w 733"/>
                <a:gd name="T53" fmla="*/ 160 h 2013"/>
                <a:gd name="T54" fmla="*/ 0 w 733"/>
                <a:gd name="T55" fmla="*/ 158 h 2013"/>
                <a:gd name="T56" fmla="*/ 0 w 733"/>
                <a:gd name="T57" fmla="*/ 153 h 2013"/>
                <a:gd name="T58" fmla="*/ 0 w 733"/>
                <a:gd name="T59" fmla="*/ 147 h 2013"/>
                <a:gd name="T60" fmla="*/ 0 w 733"/>
                <a:gd name="T61" fmla="*/ 140 h 2013"/>
                <a:gd name="T62" fmla="*/ 0 w 733"/>
                <a:gd name="T63" fmla="*/ 136 h 2013"/>
                <a:gd name="T64" fmla="*/ 0 w 733"/>
                <a:gd name="T65" fmla="*/ 133 h 2013"/>
                <a:gd name="T66" fmla="*/ 0 w 733"/>
                <a:gd name="T67" fmla="*/ 125 h 2013"/>
                <a:gd name="T68" fmla="*/ 0 w 733"/>
                <a:gd name="T69" fmla="*/ 122 h 2013"/>
                <a:gd name="T70" fmla="*/ 0 w 733"/>
                <a:gd name="T71" fmla="*/ 118 h 2013"/>
                <a:gd name="T72" fmla="*/ 0 w 733"/>
                <a:gd name="T73" fmla="*/ 117 h 2013"/>
                <a:gd name="T74" fmla="*/ 0 w 733"/>
                <a:gd name="T75" fmla="*/ 111 h 2013"/>
                <a:gd name="T76" fmla="*/ 0 w 733"/>
                <a:gd name="T77" fmla="*/ 109 h 2013"/>
                <a:gd name="T78" fmla="*/ 0 w 733"/>
                <a:gd name="T79" fmla="*/ 111 h 2013"/>
                <a:gd name="T80" fmla="*/ 0 w 733"/>
                <a:gd name="T81" fmla="*/ 104 h 2013"/>
                <a:gd name="T82" fmla="*/ 0 w 733"/>
                <a:gd name="T83" fmla="*/ 100 h 2013"/>
                <a:gd name="T84" fmla="*/ 0 w 733"/>
                <a:gd name="T85" fmla="*/ 87 h 2013"/>
                <a:gd name="T86" fmla="*/ 0 w 733"/>
                <a:gd name="T87" fmla="*/ 78 h 2013"/>
                <a:gd name="T88" fmla="*/ 0 w 733"/>
                <a:gd name="T89" fmla="*/ 76 h 2013"/>
                <a:gd name="T90" fmla="*/ 0 w 733"/>
                <a:gd name="T91" fmla="*/ 78 h 2013"/>
                <a:gd name="T92" fmla="*/ 0 w 733"/>
                <a:gd name="T93" fmla="*/ 68 h 2013"/>
                <a:gd name="T94" fmla="*/ 0 w 733"/>
                <a:gd name="T95" fmla="*/ 62 h 2013"/>
                <a:gd name="T96" fmla="*/ 0 w 733"/>
                <a:gd name="T97" fmla="*/ 55 h 2013"/>
                <a:gd name="T98" fmla="*/ 0 w 733"/>
                <a:gd name="T99" fmla="*/ 46 h 2013"/>
                <a:gd name="T100" fmla="*/ 0 w 733"/>
                <a:gd name="T101" fmla="*/ 40 h 2013"/>
                <a:gd name="T102" fmla="*/ 0 w 733"/>
                <a:gd name="T103" fmla="*/ 34 h 2013"/>
                <a:gd name="T104" fmla="*/ 0 w 733"/>
                <a:gd name="T105" fmla="*/ 25 h 2013"/>
                <a:gd name="T106" fmla="*/ 0 w 733"/>
                <a:gd name="T107" fmla="*/ 13 h 201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733" h="2013">
                  <a:moveTo>
                    <a:pt x="628" y="0"/>
                  </a:moveTo>
                  <a:lnTo>
                    <a:pt x="641" y="96"/>
                  </a:lnTo>
                  <a:lnTo>
                    <a:pt x="688" y="159"/>
                  </a:lnTo>
                  <a:lnTo>
                    <a:pt x="706" y="182"/>
                  </a:lnTo>
                  <a:lnTo>
                    <a:pt x="712" y="205"/>
                  </a:lnTo>
                  <a:lnTo>
                    <a:pt x="702" y="234"/>
                  </a:lnTo>
                  <a:lnTo>
                    <a:pt x="666" y="276"/>
                  </a:lnTo>
                  <a:lnTo>
                    <a:pt x="666" y="403"/>
                  </a:lnTo>
                  <a:lnTo>
                    <a:pt x="597" y="411"/>
                  </a:lnTo>
                  <a:lnTo>
                    <a:pt x="551" y="432"/>
                  </a:lnTo>
                  <a:lnTo>
                    <a:pt x="534" y="446"/>
                  </a:lnTo>
                  <a:lnTo>
                    <a:pt x="525" y="469"/>
                  </a:lnTo>
                  <a:lnTo>
                    <a:pt x="528" y="486"/>
                  </a:lnTo>
                  <a:lnTo>
                    <a:pt x="546" y="505"/>
                  </a:lnTo>
                  <a:lnTo>
                    <a:pt x="583" y="549"/>
                  </a:lnTo>
                  <a:lnTo>
                    <a:pt x="590" y="600"/>
                  </a:lnTo>
                  <a:lnTo>
                    <a:pt x="557" y="640"/>
                  </a:lnTo>
                  <a:lnTo>
                    <a:pt x="502" y="673"/>
                  </a:lnTo>
                  <a:lnTo>
                    <a:pt x="485" y="708"/>
                  </a:lnTo>
                  <a:lnTo>
                    <a:pt x="476" y="754"/>
                  </a:lnTo>
                  <a:lnTo>
                    <a:pt x="487" y="803"/>
                  </a:lnTo>
                  <a:lnTo>
                    <a:pt x="477" y="858"/>
                  </a:lnTo>
                  <a:lnTo>
                    <a:pt x="458" y="881"/>
                  </a:lnTo>
                  <a:lnTo>
                    <a:pt x="427" y="898"/>
                  </a:lnTo>
                  <a:lnTo>
                    <a:pt x="419" y="918"/>
                  </a:lnTo>
                  <a:lnTo>
                    <a:pt x="421" y="938"/>
                  </a:lnTo>
                  <a:lnTo>
                    <a:pt x="450" y="961"/>
                  </a:lnTo>
                  <a:lnTo>
                    <a:pt x="459" y="981"/>
                  </a:lnTo>
                  <a:lnTo>
                    <a:pt x="453" y="999"/>
                  </a:lnTo>
                  <a:lnTo>
                    <a:pt x="427" y="1027"/>
                  </a:lnTo>
                  <a:lnTo>
                    <a:pt x="421" y="1067"/>
                  </a:lnTo>
                  <a:lnTo>
                    <a:pt x="432" y="1104"/>
                  </a:lnTo>
                  <a:lnTo>
                    <a:pt x="456" y="1121"/>
                  </a:lnTo>
                  <a:lnTo>
                    <a:pt x="458" y="1163"/>
                  </a:lnTo>
                  <a:lnTo>
                    <a:pt x="515" y="1168"/>
                  </a:lnTo>
                  <a:lnTo>
                    <a:pt x="546" y="1185"/>
                  </a:lnTo>
                  <a:lnTo>
                    <a:pt x="533" y="1221"/>
                  </a:lnTo>
                  <a:lnTo>
                    <a:pt x="507" y="1222"/>
                  </a:lnTo>
                  <a:lnTo>
                    <a:pt x="458" y="1203"/>
                  </a:lnTo>
                  <a:lnTo>
                    <a:pt x="421" y="1217"/>
                  </a:lnTo>
                  <a:lnTo>
                    <a:pt x="403" y="1245"/>
                  </a:lnTo>
                  <a:lnTo>
                    <a:pt x="412" y="1289"/>
                  </a:lnTo>
                  <a:lnTo>
                    <a:pt x="435" y="1326"/>
                  </a:lnTo>
                  <a:lnTo>
                    <a:pt x="492" y="1335"/>
                  </a:lnTo>
                  <a:lnTo>
                    <a:pt x="519" y="1368"/>
                  </a:lnTo>
                  <a:lnTo>
                    <a:pt x="507" y="1416"/>
                  </a:lnTo>
                  <a:lnTo>
                    <a:pt x="462" y="1449"/>
                  </a:lnTo>
                  <a:lnTo>
                    <a:pt x="407" y="1471"/>
                  </a:lnTo>
                  <a:lnTo>
                    <a:pt x="379" y="1511"/>
                  </a:lnTo>
                  <a:lnTo>
                    <a:pt x="379" y="1553"/>
                  </a:lnTo>
                  <a:lnTo>
                    <a:pt x="412" y="1579"/>
                  </a:lnTo>
                  <a:lnTo>
                    <a:pt x="407" y="1609"/>
                  </a:lnTo>
                  <a:lnTo>
                    <a:pt x="383" y="1634"/>
                  </a:lnTo>
                  <a:lnTo>
                    <a:pt x="333" y="1635"/>
                  </a:lnTo>
                  <a:lnTo>
                    <a:pt x="308" y="1653"/>
                  </a:lnTo>
                  <a:lnTo>
                    <a:pt x="298" y="1674"/>
                  </a:lnTo>
                  <a:lnTo>
                    <a:pt x="301" y="1737"/>
                  </a:lnTo>
                  <a:lnTo>
                    <a:pt x="306" y="1763"/>
                  </a:lnTo>
                  <a:lnTo>
                    <a:pt x="321" y="1776"/>
                  </a:lnTo>
                  <a:lnTo>
                    <a:pt x="339" y="1781"/>
                  </a:lnTo>
                  <a:lnTo>
                    <a:pt x="351" y="1778"/>
                  </a:lnTo>
                  <a:lnTo>
                    <a:pt x="381" y="1768"/>
                  </a:lnTo>
                  <a:lnTo>
                    <a:pt x="396" y="1776"/>
                  </a:lnTo>
                  <a:lnTo>
                    <a:pt x="407" y="1859"/>
                  </a:lnTo>
                  <a:lnTo>
                    <a:pt x="432" y="1878"/>
                  </a:lnTo>
                  <a:lnTo>
                    <a:pt x="546" y="1875"/>
                  </a:lnTo>
                  <a:lnTo>
                    <a:pt x="729" y="1875"/>
                  </a:lnTo>
                  <a:lnTo>
                    <a:pt x="732" y="1897"/>
                  </a:lnTo>
                  <a:lnTo>
                    <a:pt x="727" y="1913"/>
                  </a:lnTo>
                  <a:lnTo>
                    <a:pt x="702" y="1921"/>
                  </a:lnTo>
                  <a:lnTo>
                    <a:pt x="583" y="1947"/>
                  </a:lnTo>
                  <a:lnTo>
                    <a:pt x="551" y="1968"/>
                  </a:lnTo>
                  <a:lnTo>
                    <a:pt x="523" y="1990"/>
                  </a:lnTo>
                  <a:lnTo>
                    <a:pt x="494" y="2012"/>
                  </a:lnTo>
                  <a:lnTo>
                    <a:pt x="462" y="2012"/>
                  </a:lnTo>
                  <a:lnTo>
                    <a:pt x="403" y="1993"/>
                  </a:lnTo>
                  <a:lnTo>
                    <a:pt x="339" y="1989"/>
                  </a:lnTo>
                  <a:lnTo>
                    <a:pt x="306" y="1973"/>
                  </a:lnTo>
                  <a:lnTo>
                    <a:pt x="285" y="1967"/>
                  </a:lnTo>
                  <a:lnTo>
                    <a:pt x="276" y="1953"/>
                  </a:lnTo>
                  <a:lnTo>
                    <a:pt x="274" y="1929"/>
                  </a:lnTo>
                  <a:lnTo>
                    <a:pt x="249" y="1910"/>
                  </a:lnTo>
                  <a:lnTo>
                    <a:pt x="216" y="1905"/>
                  </a:lnTo>
                  <a:lnTo>
                    <a:pt x="185" y="1907"/>
                  </a:lnTo>
                  <a:lnTo>
                    <a:pt x="159" y="1887"/>
                  </a:lnTo>
                  <a:lnTo>
                    <a:pt x="151" y="1870"/>
                  </a:lnTo>
                  <a:lnTo>
                    <a:pt x="115" y="1847"/>
                  </a:lnTo>
                  <a:lnTo>
                    <a:pt x="97" y="1840"/>
                  </a:lnTo>
                  <a:lnTo>
                    <a:pt x="86" y="1801"/>
                  </a:lnTo>
                  <a:lnTo>
                    <a:pt x="84" y="1781"/>
                  </a:lnTo>
                  <a:lnTo>
                    <a:pt x="88" y="1758"/>
                  </a:lnTo>
                  <a:lnTo>
                    <a:pt x="81" y="1717"/>
                  </a:lnTo>
                  <a:lnTo>
                    <a:pt x="55" y="1692"/>
                  </a:lnTo>
                  <a:lnTo>
                    <a:pt x="61" y="1674"/>
                  </a:lnTo>
                  <a:lnTo>
                    <a:pt x="80" y="1672"/>
                  </a:lnTo>
                  <a:lnTo>
                    <a:pt x="108" y="1650"/>
                  </a:lnTo>
                  <a:lnTo>
                    <a:pt x="120" y="1634"/>
                  </a:lnTo>
                  <a:lnTo>
                    <a:pt x="126" y="1625"/>
                  </a:lnTo>
                  <a:lnTo>
                    <a:pt x="105" y="1607"/>
                  </a:lnTo>
                  <a:lnTo>
                    <a:pt x="101" y="1562"/>
                  </a:lnTo>
                  <a:lnTo>
                    <a:pt x="107" y="1539"/>
                  </a:lnTo>
                  <a:lnTo>
                    <a:pt x="133" y="1516"/>
                  </a:lnTo>
                  <a:lnTo>
                    <a:pt x="145" y="1500"/>
                  </a:lnTo>
                  <a:lnTo>
                    <a:pt x="156" y="1495"/>
                  </a:lnTo>
                  <a:lnTo>
                    <a:pt x="133" y="1477"/>
                  </a:lnTo>
                  <a:lnTo>
                    <a:pt x="103" y="1468"/>
                  </a:lnTo>
                  <a:lnTo>
                    <a:pt x="84" y="1452"/>
                  </a:lnTo>
                  <a:lnTo>
                    <a:pt x="128" y="1430"/>
                  </a:lnTo>
                  <a:lnTo>
                    <a:pt x="99" y="1409"/>
                  </a:lnTo>
                  <a:lnTo>
                    <a:pt x="39" y="1407"/>
                  </a:lnTo>
                  <a:lnTo>
                    <a:pt x="13" y="1402"/>
                  </a:lnTo>
                  <a:lnTo>
                    <a:pt x="4" y="1388"/>
                  </a:lnTo>
                  <a:lnTo>
                    <a:pt x="0" y="1366"/>
                  </a:lnTo>
                  <a:lnTo>
                    <a:pt x="3" y="1343"/>
                  </a:lnTo>
                  <a:lnTo>
                    <a:pt x="13" y="1326"/>
                  </a:lnTo>
                  <a:lnTo>
                    <a:pt x="34" y="1324"/>
                  </a:lnTo>
                  <a:lnTo>
                    <a:pt x="61" y="1326"/>
                  </a:lnTo>
                  <a:lnTo>
                    <a:pt x="74" y="1341"/>
                  </a:lnTo>
                  <a:lnTo>
                    <a:pt x="117" y="1342"/>
                  </a:lnTo>
                  <a:lnTo>
                    <a:pt x="156" y="1342"/>
                  </a:lnTo>
                  <a:lnTo>
                    <a:pt x="179" y="1335"/>
                  </a:lnTo>
                  <a:lnTo>
                    <a:pt x="185" y="1296"/>
                  </a:lnTo>
                  <a:lnTo>
                    <a:pt x="179" y="1253"/>
                  </a:lnTo>
                  <a:lnTo>
                    <a:pt x="182" y="1233"/>
                  </a:lnTo>
                  <a:lnTo>
                    <a:pt x="213" y="1205"/>
                  </a:lnTo>
                  <a:lnTo>
                    <a:pt x="234" y="1198"/>
                  </a:lnTo>
                  <a:lnTo>
                    <a:pt x="204" y="1150"/>
                  </a:lnTo>
                  <a:lnTo>
                    <a:pt x="199" y="1099"/>
                  </a:lnTo>
                  <a:lnTo>
                    <a:pt x="212" y="1058"/>
                  </a:lnTo>
                  <a:lnTo>
                    <a:pt x="232" y="1009"/>
                  </a:lnTo>
                  <a:lnTo>
                    <a:pt x="226" y="966"/>
                  </a:lnTo>
                  <a:lnTo>
                    <a:pt x="217" y="942"/>
                  </a:lnTo>
                  <a:lnTo>
                    <a:pt x="231" y="925"/>
                  </a:lnTo>
                  <a:lnTo>
                    <a:pt x="226" y="915"/>
                  </a:lnTo>
                  <a:lnTo>
                    <a:pt x="205" y="917"/>
                  </a:lnTo>
                  <a:lnTo>
                    <a:pt x="186" y="936"/>
                  </a:lnTo>
                  <a:lnTo>
                    <a:pt x="138" y="942"/>
                  </a:lnTo>
                  <a:lnTo>
                    <a:pt x="120" y="938"/>
                  </a:lnTo>
                  <a:lnTo>
                    <a:pt x="112" y="898"/>
                  </a:lnTo>
                  <a:lnTo>
                    <a:pt x="112" y="858"/>
                  </a:lnTo>
                  <a:lnTo>
                    <a:pt x="120" y="813"/>
                  </a:lnTo>
                  <a:lnTo>
                    <a:pt x="130" y="774"/>
                  </a:lnTo>
                  <a:lnTo>
                    <a:pt x="141" y="755"/>
                  </a:lnTo>
                  <a:lnTo>
                    <a:pt x="147" y="738"/>
                  </a:lnTo>
                  <a:lnTo>
                    <a:pt x="154" y="727"/>
                  </a:lnTo>
                  <a:lnTo>
                    <a:pt x="163" y="705"/>
                  </a:lnTo>
                  <a:lnTo>
                    <a:pt x="185" y="660"/>
                  </a:lnTo>
                  <a:lnTo>
                    <a:pt x="172" y="628"/>
                  </a:lnTo>
                  <a:lnTo>
                    <a:pt x="160" y="596"/>
                  </a:lnTo>
                  <a:lnTo>
                    <a:pt x="152" y="563"/>
                  </a:lnTo>
                  <a:lnTo>
                    <a:pt x="147" y="532"/>
                  </a:lnTo>
                  <a:lnTo>
                    <a:pt x="160" y="503"/>
                  </a:lnTo>
                  <a:lnTo>
                    <a:pt x="179" y="484"/>
                  </a:lnTo>
                  <a:lnTo>
                    <a:pt x="208" y="467"/>
                  </a:lnTo>
                  <a:lnTo>
                    <a:pt x="239" y="460"/>
                  </a:lnTo>
                  <a:lnTo>
                    <a:pt x="263" y="398"/>
                  </a:lnTo>
                  <a:lnTo>
                    <a:pt x="274" y="373"/>
                  </a:lnTo>
                  <a:lnTo>
                    <a:pt x="303" y="315"/>
                  </a:lnTo>
                  <a:lnTo>
                    <a:pt x="319" y="298"/>
                  </a:lnTo>
                  <a:lnTo>
                    <a:pt x="350" y="243"/>
                  </a:lnTo>
                  <a:lnTo>
                    <a:pt x="364" y="162"/>
                  </a:lnTo>
                  <a:lnTo>
                    <a:pt x="364" y="159"/>
                  </a:lnTo>
                  <a:lnTo>
                    <a:pt x="373" y="89"/>
                  </a:lnTo>
                  <a:lnTo>
                    <a:pt x="378" y="0"/>
                  </a:lnTo>
                </a:path>
              </a:pathLst>
            </a:custGeom>
            <a:solidFill>
              <a:srgbClr val="D7D7D7"/>
            </a:solidFill>
            <a:ln w="12700" cap="rnd" cmpd="sng">
              <a:solidFill>
                <a:schemeClr val="bg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CL" sz="1200"/>
            </a:p>
          </p:txBody>
        </p:sp>
        <p:sp>
          <p:nvSpPr>
            <p:cNvPr id="54" name="Freeform 21"/>
            <p:cNvSpPr>
              <a:spLocks/>
            </p:cNvSpPr>
            <p:nvPr/>
          </p:nvSpPr>
          <p:spPr bwMode="auto">
            <a:xfrm>
              <a:off x="1124" y="543"/>
              <a:ext cx="326" cy="1085"/>
            </a:xfrm>
            <a:custGeom>
              <a:avLst/>
              <a:gdLst>
                <a:gd name="T0" fmla="*/ 0 w 720"/>
                <a:gd name="T1" fmla="*/ 57 h 1493"/>
                <a:gd name="T2" fmla="*/ 0 w 720"/>
                <a:gd name="T3" fmla="*/ 54 h 1493"/>
                <a:gd name="T4" fmla="*/ 0 w 720"/>
                <a:gd name="T5" fmla="*/ 51 h 1493"/>
                <a:gd name="T6" fmla="*/ 0 w 720"/>
                <a:gd name="T7" fmla="*/ 49 h 1493"/>
                <a:gd name="T8" fmla="*/ 0 w 720"/>
                <a:gd name="T9" fmla="*/ 48 h 1493"/>
                <a:gd name="T10" fmla="*/ 0 w 720"/>
                <a:gd name="T11" fmla="*/ 47 h 1493"/>
                <a:gd name="T12" fmla="*/ 0 w 720"/>
                <a:gd name="T13" fmla="*/ 45 h 1493"/>
                <a:gd name="T14" fmla="*/ 0 w 720"/>
                <a:gd name="T15" fmla="*/ 43 h 1493"/>
                <a:gd name="T16" fmla="*/ 0 w 720"/>
                <a:gd name="T17" fmla="*/ 25 h 1493"/>
                <a:gd name="T18" fmla="*/ 0 w 720"/>
                <a:gd name="T19" fmla="*/ 17 h 1493"/>
                <a:gd name="T20" fmla="*/ 0 w 720"/>
                <a:gd name="T21" fmla="*/ 7 h 1493"/>
                <a:gd name="T22" fmla="*/ 0 w 720"/>
                <a:gd name="T23" fmla="*/ 0 h 1493"/>
                <a:gd name="T24" fmla="*/ 0 w 720"/>
                <a:gd name="T25" fmla="*/ 4 h 1493"/>
                <a:gd name="T26" fmla="*/ 0 w 720"/>
                <a:gd name="T27" fmla="*/ 7 h 1493"/>
                <a:gd name="T28" fmla="*/ 0 w 720"/>
                <a:gd name="T29" fmla="*/ 9 h 1493"/>
                <a:gd name="T30" fmla="*/ 0 w 720"/>
                <a:gd name="T31" fmla="*/ 12 h 1493"/>
                <a:gd name="T32" fmla="*/ 0 w 720"/>
                <a:gd name="T33" fmla="*/ 17 h 1493"/>
                <a:gd name="T34" fmla="*/ 0 w 720"/>
                <a:gd name="T35" fmla="*/ 22 h 1493"/>
                <a:gd name="T36" fmla="*/ 0 w 720"/>
                <a:gd name="T37" fmla="*/ 22 h 1493"/>
                <a:gd name="T38" fmla="*/ 0 w 720"/>
                <a:gd name="T39" fmla="*/ 26 h 1493"/>
                <a:gd name="T40" fmla="*/ 0 w 720"/>
                <a:gd name="T41" fmla="*/ 28 h 1493"/>
                <a:gd name="T42" fmla="*/ 0 w 720"/>
                <a:gd name="T43" fmla="*/ 29 h 1493"/>
                <a:gd name="T44" fmla="*/ 0 w 720"/>
                <a:gd name="T45" fmla="*/ 31 h 1493"/>
                <a:gd name="T46" fmla="*/ 0 w 720"/>
                <a:gd name="T47" fmla="*/ 33 h 1493"/>
                <a:gd name="T48" fmla="*/ 0 w 720"/>
                <a:gd name="T49" fmla="*/ 34 h 1493"/>
                <a:gd name="T50" fmla="*/ 0 w 720"/>
                <a:gd name="T51" fmla="*/ 37 h 1493"/>
                <a:gd name="T52" fmla="*/ 0 w 720"/>
                <a:gd name="T53" fmla="*/ 39 h 1493"/>
                <a:gd name="T54" fmla="*/ 0 w 720"/>
                <a:gd name="T55" fmla="*/ 41 h 1493"/>
                <a:gd name="T56" fmla="*/ 0 w 720"/>
                <a:gd name="T57" fmla="*/ 43 h 1493"/>
                <a:gd name="T58" fmla="*/ 0 w 720"/>
                <a:gd name="T59" fmla="*/ 44 h 1493"/>
                <a:gd name="T60" fmla="*/ 0 w 720"/>
                <a:gd name="T61" fmla="*/ 46 h 1493"/>
                <a:gd name="T62" fmla="*/ 0 w 720"/>
                <a:gd name="T63" fmla="*/ 47 h 1493"/>
                <a:gd name="T64" fmla="*/ 0 w 720"/>
                <a:gd name="T65" fmla="*/ 54 h 1493"/>
                <a:gd name="T66" fmla="*/ 0 w 720"/>
                <a:gd name="T67" fmla="*/ 61 h 149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720" h="1493">
                  <a:moveTo>
                    <a:pt x="27" y="1492"/>
                  </a:moveTo>
                  <a:lnTo>
                    <a:pt x="14" y="1405"/>
                  </a:lnTo>
                  <a:lnTo>
                    <a:pt x="4" y="1361"/>
                  </a:lnTo>
                  <a:lnTo>
                    <a:pt x="14" y="1302"/>
                  </a:lnTo>
                  <a:lnTo>
                    <a:pt x="13" y="1304"/>
                  </a:lnTo>
                  <a:lnTo>
                    <a:pt x="34" y="1254"/>
                  </a:lnTo>
                  <a:lnTo>
                    <a:pt x="43" y="1237"/>
                  </a:lnTo>
                  <a:lnTo>
                    <a:pt x="45" y="1214"/>
                  </a:lnTo>
                  <a:lnTo>
                    <a:pt x="48" y="1192"/>
                  </a:lnTo>
                  <a:lnTo>
                    <a:pt x="40" y="1171"/>
                  </a:lnTo>
                  <a:lnTo>
                    <a:pt x="15" y="1146"/>
                  </a:lnTo>
                  <a:lnTo>
                    <a:pt x="0" y="1127"/>
                  </a:lnTo>
                  <a:lnTo>
                    <a:pt x="9" y="1104"/>
                  </a:lnTo>
                  <a:lnTo>
                    <a:pt x="21" y="1092"/>
                  </a:lnTo>
                  <a:lnTo>
                    <a:pt x="36" y="1062"/>
                  </a:lnTo>
                  <a:lnTo>
                    <a:pt x="50" y="1038"/>
                  </a:lnTo>
                  <a:lnTo>
                    <a:pt x="138" y="731"/>
                  </a:lnTo>
                  <a:lnTo>
                    <a:pt x="128" y="611"/>
                  </a:lnTo>
                  <a:lnTo>
                    <a:pt x="151" y="515"/>
                  </a:lnTo>
                  <a:lnTo>
                    <a:pt x="159" y="424"/>
                  </a:lnTo>
                  <a:lnTo>
                    <a:pt x="177" y="271"/>
                  </a:lnTo>
                  <a:lnTo>
                    <a:pt x="177" y="166"/>
                  </a:lnTo>
                  <a:lnTo>
                    <a:pt x="143" y="79"/>
                  </a:lnTo>
                  <a:lnTo>
                    <a:pt x="298" y="0"/>
                  </a:lnTo>
                  <a:lnTo>
                    <a:pt x="356" y="41"/>
                  </a:lnTo>
                  <a:lnTo>
                    <a:pt x="386" y="82"/>
                  </a:lnTo>
                  <a:lnTo>
                    <a:pt x="399" y="138"/>
                  </a:lnTo>
                  <a:lnTo>
                    <a:pt x="443" y="162"/>
                  </a:lnTo>
                  <a:lnTo>
                    <a:pt x="494" y="189"/>
                  </a:lnTo>
                  <a:lnTo>
                    <a:pt x="505" y="237"/>
                  </a:lnTo>
                  <a:lnTo>
                    <a:pt x="484" y="262"/>
                  </a:lnTo>
                  <a:lnTo>
                    <a:pt x="476" y="304"/>
                  </a:lnTo>
                  <a:lnTo>
                    <a:pt x="548" y="367"/>
                  </a:lnTo>
                  <a:lnTo>
                    <a:pt x="587" y="422"/>
                  </a:lnTo>
                  <a:lnTo>
                    <a:pt x="623" y="504"/>
                  </a:lnTo>
                  <a:lnTo>
                    <a:pt x="680" y="524"/>
                  </a:lnTo>
                  <a:lnTo>
                    <a:pt x="708" y="504"/>
                  </a:lnTo>
                  <a:lnTo>
                    <a:pt x="708" y="524"/>
                  </a:lnTo>
                  <a:lnTo>
                    <a:pt x="708" y="584"/>
                  </a:lnTo>
                  <a:lnTo>
                    <a:pt x="719" y="645"/>
                  </a:lnTo>
                  <a:lnTo>
                    <a:pt x="711" y="660"/>
                  </a:lnTo>
                  <a:lnTo>
                    <a:pt x="698" y="673"/>
                  </a:lnTo>
                  <a:lnTo>
                    <a:pt x="655" y="686"/>
                  </a:lnTo>
                  <a:lnTo>
                    <a:pt x="550" y="710"/>
                  </a:lnTo>
                  <a:lnTo>
                    <a:pt x="530" y="721"/>
                  </a:lnTo>
                  <a:lnTo>
                    <a:pt x="517" y="744"/>
                  </a:lnTo>
                  <a:lnTo>
                    <a:pt x="547" y="776"/>
                  </a:lnTo>
                  <a:lnTo>
                    <a:pt x="555" y="794"/>
                  </a:lnTo>
                  <a:lnTo>
                    <a:pt x="556" y="806"/>
                  </a:lnTo>
                  <a:lnTo>
                    <a:pt x="554" y="817"/>
                  </a:lnTo>
                  <a:lnTo>
                    <a:pt x="517" y="861"/>
                  </a:lnTo>
                  <a:lnTo>
                    <a:pt x="546" y="894"/>
                  </a:lnTo>
                  <a:lnTo>
                    <a:pt x="587" y="912"/>
                  </a:lnTo>
                  <a:lnTo>
                    <a:pt x="556" y="935"/>
                  </a:lnTo>
                  <a:lnTo>
                    <a:pt x="511" y="955"/>
                  </a:lnTo>
                  <a:lnTo>
                    <a:pt x="541" y="1000"/>
                  </a:lnTo>
                  <a:lnTo>
                    <a:pt x="435" y="996"/>
                  </a:lnTo>
                  <a:lnTo>
                    <a:pt x="409" y="1042"/>
                  </a:lnTo>
                  <a:lnTo>
                    <a:pt x="427" y="1062"/>
                  </a:lnTo>
                  <a:lnTo>
                    <a:pt x="440" y="1085"/>
                  </a:lnTo>
                  <a:lnTo>
                    <a:pt x="439" y="1100"/>
                  </a:lnTo>
                  <a:lnTo>
                    <a:pt x="414" y="1121"/>
                  </a:lnTo>
                  <a:lnTo>
                    <a:pt x="386" y="1140"/>
                  </a:lnTo>
                  <a:lnTo>
                    <a:pt x="345" y="1160"/>
                  </a:lnTo>
                  <a:lnTo>
                    <a:pt x="323" y="1227"/>
                  </a:lnTo>
                  <a:lnTo>
                    <a:pt x="337" y="1319"/>
                  </a:lnTo>
                  <a:lnTo>
                    <a:pt x="303" y="1385"/>
                  </a:lnTo>
                  <a:lnTo>
                    <a:pt x="277" y="1492"/>
                  </a:lnTo>
                </a:path>
              </a:pathLst>
            </a:custGeom>
            <a:solidFill>
              <a:srgbClr val="D7D7D7"/>
            </a:solidFill>
            <a:ln w="12700" cap="rnd" cmpd="sng">
              <a:solidFill>
                <a:schemeClr val="bg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CL" sz="1200"/>
            </a:p>
          </p:txBody>
        </p:sp>
        <p:sp>
          <p:nvSpPr>
            <p:cNvPr id="61" name="Oval 36"/>
            <p:cNvSpPr>
              <a:spLocks noChangeArrowheads="1"/>
            </p:cNvSpPr>
            <p:nvPr/>
          </p:nvSpPr>
          <p:spPr bwMode="auto">
            <a:xfrm>
              <a:off x="1191" y="3101"/>
              <a:ext cx="50" cy="50"/>
            </a:xfrm>
            <a:prstGeom prst="ellipse">
              <a:avLst/>
            </a:prstGeom>
            <a:solidFill>
              <a:srgbClr val="FFFF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lvl1pPr eaLnBrk="0" hangingPunct="0">
                <a:spcBef>
                  <a:spcPct val="20000"/>
                </a:spcBef>
                <a:buFont typeface="Arial" charset="0"/>
                <a:buChar char="•"/>
                <a:defRPr sz="2000">
                  <a:solidFill>
                    <a:srgbClr val="595959"/>
                  </a:solidFill>
                  <a:latin typeface="Calibri" pitchFamily="34" charset="0"/>
                  <a:ea typeface="ヒラギノ角ゴ Pro W3" charset="-128"/>
                </a:defRPr>
              </a:lvl1pPr>
              <a:lvl2pPr marL="742950" indent="-285750" eaLnBrk="0" hangingPunct="0">
                <a:spcBef>
                  <a:spcPct val="20000"/>
                </a:spcBef>
                <a:buFont typeface="Arial" charset="0"/>
                <a:buChar char="–"/>
                <a:defRPr>
                  <a:solidFill>
                    <a:srgbClr val="595959"/>
                  </a:solidFill>
                  <a:latin typeface="Calibri" pitchFamily="34" charset="0"/>
                  <a:ea typeface="ヒラギノ角ゴ Pro W3" charset="-128"/>
                </a:defRPr>
              </a:lvl2pPr>
              <a:lvl3pPr marL="1143000" indent="-228600" eaLnBrk="0" hangingPunct="0">
                <a:spcBef>
                  <a:spcPct val="20000"/>
                </a:spcBef>
                <a:buFont typeface="Arial" charset="0"/>
                <a:buChar char="•"/>
                <a:defRPr sz="1600">
                  <a:solidFill>
                    <a:srgbClr val="595959"/>
                  </a:solidFill>
                  <a:latin typeface="Calibri" pitchFamily="34" charset="0"/>
                  <a:ea typeface="ヒラギノ角ゴ Pro W3" charset="-128"/>
                </a:defRPr>
              </a:lvl3pPr>
              <a:lvl4pPr marL="1600200" indent="-228600" eaLnBrk="0" hangingPunct="0">
                <a:spcBef>
                  <a:spcPct val="20000"/>
                </a:spcBef>
                <a:buFont typeface="Arial" charset="0"/>
                <a:buChar char="–"/>
                <a:defRPr sz="1400">
                  <a:solidFill>
                    <a:srgbClr val="595959"/>
                  </a:solidFill>
                  <a:latin typeface="Calibri" pitchFamily="34" charset="0"/>
                  <a:ea typeface="ヒラギノ角ゴ Pro W3" charset="-128"/>
                </a:defRPr>
              </a:lvl4pPr>
              <a:lvl5pPr marL="2057400" indent="-228600" eaLnBrk="0" hangingPunct="0">
                <a:spcBef>
                  <a:spcPct val="20000"/>
                </a:spcBef>
                <a:buFont typeface="Arial" charset="0"/>
                <a:buChar char="»"/>
                <a:defRPr sz="1400">
                  <a:solidFill>
                    <a:srgbClr val="595959"/>
                  </a:solidFill>
                  <a:latin typeface="Calibri" pitchFamily="34" charset="0"/>
                  <a:ea typeface="ヒラギノ角ゴ Pro W3" charset="-128"/>
                </a:defRPr>
              </a:lvl5pPr>
              <a:lvl6pPr marL="2514600" indent="-228600" defTabSz="457200" eaLnBrk="0" fontAlgn="base" hangingPunct="0">
                <a:spcBef>
                  <a:spcPct val="20000"/>
                </a:spcBef>
                <a:spcAft>
                  <a:spcPct val="0"/>
                </a:spcAft>
                <a:buFont typeface="Arial" charset="0"/>
                <a:buChar char="»"/>
                <a:defRPr sz="1400">
                  <a:solidFill>
                    <a:srgbClr val="595959"/>
                  </a:solidFill>
                  <a:latin typeface="Calibri" pitchFamily="34" charset="0"/>
                  <a:ea typeface="ヒラギノ角ゴ Pro W3" charset="-128"/>
                </a:defRPr>
              </a:lvl6pPr>
              <a:lvl7pPr marL="2971800" indent="-228600" defTabSz="457200" eaLnBrk="0" fontAlgn="base" hangingPunct="0">
                <a:spcBef>
                  <a:spcPct val="20000"/>
                </a:spcBef>
                <a:spcAft>
                  <a:spcPct val="0"/>
                </a:spcAft>
                <a:buFont typeface="Arial" charset="0"/>
                <a:buChar char="»"/>
                <a:defRPr sz="1400">
                  <a:solidFill>
                    <a:srgbClr val="595959"/>
                  </a:solidFill>
                  <a:latin typeface="Calibri" pitchFamily="34" charset="0"/>
                  <a:ea typeface="ヒラギノ角ゴ Pro W3" charset="-128"/>
                </a:defRPr>
              </a:lvl7pPr>
              <a:lvl8pPr marL="3429000" indent="-228600" defTabSz="457200" eaLnBrk="0" fontAlgn="base" hangingPunct="0">
                <a:spcBef>
                  <a:spcPct val="20000"/>
                </a:spcBef>
                <a:spcAft>
                  <a:spcPct val="0"/>
                </a:spcAft>
                <a:buFont typeface="Arial" charset="0"/>
                <a:buChar char="»"/>
                <a:defRPr sz="1400">
                  <a:solidFill>
                    <a:srgbClr val="595959"/>
                  </a:solidFill>
                  <a:latin typeface="Calibri" pitchFamily="34" charset="0"/>
                  <a:ea typeface="ヒラギノ角ゴ Pro W3" charset="-128"/>
                </a:defRPr>
              </a:lvl8pPr>
              <a:lvl9pPr marL="3886200" indent="-228600" defTabSz="457200" eaLnBrk="0" fontAlgn="base" hangingPunct="0">
                <a:spcBef>
                  <a:spcPct val="20000"/>
                </a:spcBef>
                <a:spcAft>
                  <a:spcPct val="0"/>
                </a:spcAft>
                <a:buFont typeface="Arial" charset="0"/>
                <a:buChar char="»"/>
                <a:defRPr sz="1400">
                  <a:solidFill>
                    <a:srgbClr val="595959"/>
                  </a:solidFill>
                  <a:latin typeface="Calibri" pitchFamily="34" charset="0"/>
                  <a:ea typeface="ヒラギノ角ゴ Pro W3" charset="-128"/>
                </a:defRPr>
              </a:lvl9pPr>
            </a:lstStyle>
            <a:p>
              <a:pPr eaLnBrk="1" hangingPunct="1">
                <a:spcBef>
                  <a:spcPct val="0"/>
                </a:spcBef>
                <a:buFontTx/>
                <a:buNone/>
              </a:pPr>
              <a:endParaRPr lang="es-CL" altLang="es-ES" sz="1200">
                <a:solidFill>
                  <a:schemeClr val="tx1"/>
                </a:solidFill>
                <a:latin typeface="Arial" charset="0"/>
              </a:endParaRPr>
            </a:p>
          </p:txBody>
        </p:sp>
        <p:sp>
          <p:nvSpPr>
            <p:cNvPr id="73" name="Oval 48"/>
            <p:cNvSpPr>
              <a:spLocks noChangeArrowheads="1"/>
            </p:cNvSpPr>
            <p:nvPr/>
          </p:nvSpPr>
          <p:spPr bwMode="auto">
            <a:xfrm>
              <a:off x="1071" y="1849"/>
              <a:ext cx="51" cy="50"/>
            </a:xfrm>
            <a:prstGeom prst="ellipse">
              <a:avLst/>
            </a:prstGeom>
            <a:solidFill>
              <a:srgbClr val="FFFF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lvl1pPr eaLnBrk="0" hangingPunct="0">
                <a:spcBef>
                  <a:spcPct val="20000"/>
                </a:spcBef>
                <a:buFont typeface="Arial" charset="0"/>
                <a:buChar char="•"/>
                <a:defRPr sz="2000">
                  <a:solidFill>
                    <a:srgbClr val="595959"/>
                  </a:solidFill>
                  <a:latin typeface="Calibri" pitchFamily="34" charset="0"/>
                  <a:ea typeface="ヒラギノ角ゴ Pro W3" charset="-128"/>
                </a:defRPr>
              </a:lvl1pPr>
              <a:lvl2pPr marL="742950" indent="-285750" eaLnBrk="0" hangingPunct="0">
                <a:spcBef>
                  <a:spcPct val="20000"/>
                </a:spcBef>
                <a:buFont typeface="Arial" charset="0"/>
                <a:buChar char="–"/>
                <a:defRPr>
                  <a:solidFill>
                    <a:srgbClr val="595959"/>
                  </a:solidFill>
                  <a:latin typeface="Calibri" pitchFamily="34" charset="0"/>
                  <a:ea typeface="ヒラギノ角ゴ Pro W3" charset="-128"/>
                </a:defRPr>
              </a:lvl2pPr>
              <a:lvl3pPr marL="1143000" indent="-228600" eaLnBrk="0" hangingPunct="0">
                <a:spcBef>
                  <a:spcPct val="20000"/>
                </a:spcBef>
                <a:buFont typeface="Arial" charset="0"/>
                <a:buChar char="•"/>
                <a:defRPr sz="1600">
                  <a:solidFill>
                    <a:srgbClr val="595959"/>
                  </a:solidFill>
                  <a:latin typeface="Calibri" pitchFamily="34" charset="0"/>
                  <a:ea typeface="ヒラギノ角ゴ Pro W3" charset="-128"/>
                </a:defRPr>
              </a:lvl3pPr>
              <a:lvl4pPr marL="1600200" indent="-228600" eaLnBrk="0" hangingPunct="0">
                <a:spcBef>
                  <a:spcPct val="20000"/>
                </a:spcBef>
                <a:buFont typeface="Arial" charset="0"/>
                <a:buChar char="–"/>
                <a:defRPr sz="1400">
                  <a:solidFill>
                    <a:srgbClr val="595959"/>
                  </a:solidFill>
                  <a:latin typeface="Calibri" pitchFamily="34" charset="0"/>
                  <a:ea typeface="ヒラギノ角ゴ Pro W3" charset="-128"/>
                </a:defRPr>
              </a:lvl4pPr>
              <a:lvl5pPr marL="2057400" indent="-228600" eaLnBrk="0" hangingPunct="0">
                <a:spcBef>
                  <a:spcPct val="20000"/>
                </a:spcBef>
                <a:buFont typeface="Arial" charset="0"/>
                <a:buChar char="»"/>
                <a:defRPr sz="1400">
                  <a:solidFill>
                    <a:srgbClr val="595959"/>
                  </a:solidFill>
                  <a:latin typeface="Calibri" pitchFamily="34" charset="0"/>
                  <a:ea typeface="ヒラギノ角ゴ Pro W3" charset="-128"/>
                </a:defRPr>
              </a:lvl5pPr>
              <a:lvl6pPr marL="2514600" indent="-228600" defTabSz="457200" eaLnBrk="0" fontAlgn="base" hangingPunct="0">
                <a:spcBef>
                  <a:spcPct val="20000"/>
                </a:spcBef>
                <a:spcAft>
                  <a:spcPct val="0"/>
                </a:spcAft>
                <a:buFont typeface="Arial" charset="0"/>
                <a:buChar char="»"/>
                <a:defRPr sz="1400">
                  <a:solidFill>
                    <a:srgbClr val="595959"/>
                  </a:solidFill>
                  <a:latin typeface="Calibri" pitchFamily="34" charset="0"/>
                  <a:ea typeface="ヒラギノ角ゴ Pro W3" charset="-128"/>
                </a:defRPr>
              </a:lvl6pPr>
              <a:lvl7pPr marL="2971800" indent="-228600" defTabSz="457200" eaLnBrk="0" fontAlgn="base" hangingPunct="0">
                <a:spcBef>
                  <a:spcPct val="20000"/>
                </a:spcBef>
                <a:spcAft>
                  <a:spcPct val="0"/>
                </a:spcAft>
                <a:buFont typeface="Arial" charset="0"/>
                <a:buChar char="»"/>
                <a:defRPr sz="1400">
                  <a:solidFill>
                    <a:srgbClr val="595959"/>
                  </a:solidFill>
                  <a:latin typeface="Calibri" pitchFamily="34" charset="0"/>
                  <a:ea typeface="ヒラギノ角ゴ Pro W3" charset="-128"/>
                </a:defRPr>
              </a:lvl7pPr>
              <a:lvl8pPr marL="3429000" indent="-228600" defTabSz="457200" eaLnBrk="0" fontAlgn="base" hangingPunct="0">
                <a:spcBef>
                  <a:spcPct val="20000"/>
                </a:spcBef>
                <a:spcAft>
                  <a:spcPct val="0"/>
                </a:spcAft>
                <a:buFont typeface="Arial" charset="0"/>
                <a:buChar char="»"/>
                <a:defRPr sz="1400">
                  <a:solidFill>
                    <a:srgbClr val="595959"/>
                  </a:solidFill>
                  <a:latin typeface="Calibri" pitchFamily="34" charset="0"/>
                  <a:ea typeface="ヒラギノ角ゴ Pro W3" charset="-128"/>
                </a:defRPr>
              </a:lvl8pPr>
              <a:lvl9pPr marL="3886200" indent="-228600" defTabSz="457200" eaLnBrk="0" fontAlgn="base" hangingPunct="0">
                <a:spcBef>
                  <a:spcPct val="20000"/>
                </a:spcBef>
                <a:spcAft>
                  <a:spcPct val="0"/>
                </a:spcAft>
                <a:buFont typeface="Arial" charset="0"/>
                <a:buChar char="»"/>
                <a:defRPr sz="1400">
                  <a:solidFill>
                    <a:srgbClr val="595959"/>
                  </a:solidFill>
                  <a:latin typeface="Calibri" pitchFamily="34" charset="0"/>
                  <a:ea typeface="ヒラギノ角ゴ Pro W3" charset="-128"/>
                </a:defRPr>
              </a:lvl9pPr>
            </a:lstStyle>
            <a:p>
              <a:pPr eaLnBrk="1" hangingPunct="1">
                <a:spcBef>
                  <a:spcPct val="0"/>
                </a:spcBef>
                <a:buFontTx/>
                <a:buNone/>
              </a:pPr>
              <a:endParaRPr lang="es-CL" altLang="es-ES" sz="1200">
                <a:solidFill>
                  <a:schemeClr val="tx1"/>
                </a:solidFill>
                <a:latin typeface="Arial" charset="0"/>
              </a:endParaRPr>
            </a:p>
          </p:txBody>
        </p:sp>
        <p:sp>
          <p:nvSpPr>
            <p:cNvPr id="64" name="Oval 50"/>
            <p:cNvSpPr>
              <a:spLocks noChangeArrowheads="1"/>
            </p:cNvSpPr>
            <p:nvPr/>
          </p:nvSpPr>
          <p:spPr bwMode="auto">
            <a:xfrm>
              <a:off x="1115" y="1517"/>
              <a:ext cx="49" cy="50"/>
            </a:xfrm>
            <a:prstGeom prst="ellipse">
              <a:avLst/>
            </a:prstGeom>
            <a:solidFill>
              <a:srgbClr val="FFFF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lvl1pPr eaLnBrk="0" hangingPunct="0">
                <a:spcBef>
                  <a:spcPct val="20000"/>
                </a:spcBef>
                <a:buFont typeface="Arial" charset="0"/>
                <a:buChar char="•"/>
                <a:defRPr sz="2000">
                  <a:solidFill>
                    <a:srgbClr val="595959"/>
                  </a:solidFill>
                  <a:latin typeface="Calibri" pitchFamily="34" charset="0"/>
                  <a:ea typeface="ヒラギノ角ゴ Pro W3" charset="-128"/>
                </a:defRPr>
              </a:lvl1pPr>
              <a:lvl2pPr marL="742950" indent="-285750" eaLnBrk="0" hangingPunct="0">
                <a:spcBef>
                  <a:spcPct val="20000"/>
                </a:spcBef>
                <a:buFont typeface="Arial" charset="0"/>
                <a:buChar char="–"/>
                <a:defRPr>
                  <a:solidFill>
                    <a:srgbClr val="595959"/>
                  </a:solidFill>
                  <a:latin typeface="Calibri" pitchFamily="34" charset="0"/>
                  <a:ea typeface="ヒラギノ角ゴ Pro W3" charset="-128"/>
                </a:defRPr>
              </a:lvl2pPr>
              <a:lvl3pPr marL="1143000" indent="-228600" eaLnBrk="0" hangingPunct="0">
                <a:spcBef>
                  <a:spcPct val="20000"/>
                </a:spcBef>
                <a:buFont typeface="Arial" charset="0"/>
                <a:buChar char="•"/>
                <a:defRPr sz="1600">
                  <a:solidFill>
                    <a:srgbClr val="595959"/>
                  </a:solidFill>
                  <a:latin typeface="Calibri" pitchFamily="34" charset="0"/>
                  <a:ea typeface="ヒラギノ角ゴ Pro W3" charset="-128"/>
                </a:defRPr>
              </a:lvl3pPr>
              <a:lvl4pPr marL="1600200" indent="-228600" eaLnBrk="0" hangingPunct="0">
                <a:spcBef>
                  <a:spcPct val="20000"/>
                </a:spcBef>
                <a:buFont typeface="Arial" charset="0"/>
                <a:buChar char="–"/>
                <a:defRPr sz="1400">
                  <a:solidFill>
                    <a:srgbClr val="595959"/>
                  </a:solidFill>
                  <a:latin typeface="Calibri" pitchFamily="34" charset="0"/>
                  <a:ea typeface="ヒラギノ角ゴ Pro W3" charset="-128"/>
                </a:defRPr>
              </a:lvl4pPr>
              <a:lvl5pPr marL="2057400" indent="-228600" eaLnBrk="0" hangingPunct="0">
                <a:spcBef>
                  <a:spcPct val="20000"/>
                </a:spcBef>
                <a:buFont typeface="Arial" charset="0"/>
                <a:buChar char="»"/>
                <a:defRPr sz="1400">
                  <a:solidFill>
                    <a:srgbClr val="595959"/>
                  </a:solidFill>
                  <a:latin typeface="Calibri" pitchFamily="34" charset="0"/>
                  <a:ea typeface="ヒラギノ角ゴ Pro W3" charset="-128"/>
                </a:defRPr>
              </a:lvl5pPr>
              <a:lvl6pPr marL="2514600" indent="-228600" defTabSz="457200" eaLnBrk="0" fontAlgn="base" hangingPunct="0">
                <a:spcBef>
                  <a:spcPct val="20000"/>
                </a:spcBef>
                <a:spcAft>
                  <a:spcPct val="0"/>
                </a:spcAft>
                <a:buFont typeface="Arial" charset="0"/>
                <a:buChar char="»"/>
                <a:defRPr sz="1400">
                  <a:solidFill>
                    <a:srgbClr val="595959"/>
                  </a:solidFill>
                  <a:latin typeface="Calibri" pitchFamily="34" charset="0"/>
                  <a:ea typeface="ヒラギノ角ゴ Pro W3" charset="-128"/>
                </a:defRPr>
              </a:lvl6pPr>
              <a:lvl7pPr marL="2971800" indent="-228600" defTabSz="457200" eaLnBrk="0" fontAlgn="base" hangingPunct="0">
                <a:spcBef>
                  <a:spcPct val="20000"/>
                </a:spcBef>
                <a:spcAft>
                  <a:spcPct val="0"/>
                </a:spcAft>
                <a:buFont typeface="Arial" charset="0"/>
                <a:buChar char="»"/>
                <a:defRPr sz="1400">
                  <a:solidFill>
                    <a:srgbClr val="595959"/>
                  </a:solidFill>
                  <a:latin typeface="Calibri" pitchFamily="34" charset="0"/>
                  <a:ea typeface="ヒラギノ角ゴ Pro W3" charset="-128"/>
                </a:defRPr>
              </a:lvl7pPr>
              <a:lvl8pPr marL="3429000" indent="-228600" defTabSz="457200" eaLnBrk="0" fontAlgn="base" hangingPunct="0">
                <a:spcBef>
                  <a:spcPct val="20000"/>
                </a:spcBef>
                <a:spcAft>
                  <a:spcPct val="0"/>
                </a:spcAft>
                <a:buFont typeface="Arial" charset="0"/>
                <a:buChar char="»"/>
                <a:defRPr sz="1400">
                  <a:solidFill>
                    <a:srgbClr val="595959"/>
                  </a:solidFill>
                  <a:latin typeface="Calibri" pitchFamily="34" charset="0"/>
                  <a:ea typeface="ヒラギノ角ゴ Pro W3" charset="-128"/>
                </a:defRPr>
              </a:lvl8pPr>
              <a:lvl9pPr marL="3886200" indent="-228600" defTabSz="457200" eaLnBrk="0" fontAlgn="base" hangingPunct="0">
                <a:spcBef>
                  <a:spcPct val="20000"/>
                </a:spcBef>
                <a:spcAft>
                  <a:spcPct val="0"/>
                </a:spcAft>
                <a:buFont typeface="Arial" charset="0"/>
                <a:buChar char="»"/>
                <a:defRPr sz="1400">
                  <a:solidFill>
                    <a:srgbClr val="595959"/>
                  </a:solidFill>
                  <a:latin typeface="Calibri" pitchFamily="34" charset="0"/>
                  <a:ea typeface="ヒラギノ角ゴ Pro W3" charset="-128"/>
                </a:defRPr>
              </a:lvl9pPr>
            </a:lstStyle>
            <a:p>
              <a:pPr eaLnBrk="1" hangingPunct="1">
                <a:spcBef>
                  <a:spcPct val="0"/>
                </a:spcBef>
                <a:buFontTx/>
                <a:buNone/>
              </a:pPr>
              <a:endParaRPr lang="es-CL" altLang="es-ES" sz="1200">
                <a:solidFill>
                  <a:schemeClr val="tx1"/>
                </a:solidFill>
                <a:latin typeface="Arial" charset="0"/>
              </a:endParaRPr>
            </a:p>
          </p:txBody>
        </p:sp>
        <p:pic>
          <p:nvPicPr>
            <p:cNvPr id="65" name="Picture 5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46" y="1305"/>
              <a:ext cx="805" cy="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 name="Picture 5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48" y="1728"/>
              <a:ext cx="76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 name="Picture 53"/>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56" y="3107"/>
              <a:ext cx="631" cy="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050" name="Picture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705456" y="2233555"/>
            <a:ext cx="1971000" cy="1054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 name="Content Placeholder 14"/>
          <p:cNvSpPr txBox="1">
            <a:spLocks/>
          </p:cNvSpPr>
          <p:nvPr/>
        </p:nvSpPr>
        <p:spPr>
          <a:xfrm rot="16200000">
            <a:off x="4243085" y="2125205"/>
            <a:ext cx="1757488" cy="379578"/>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500" b="1" dirty="0" smtClean="0">
                <a:solidFill>
                  <a:schemeClr val="tx1">
                    <a:lumMod val="65000"/>
                    <a:lumOff val="35000"/>
                  </a:schemeClr>
                </a:solidFill>
              </a:rPr>
              <a:t>Source</a:t>
            </a:r>
            <a:r>
              <a:rPr lang="en-US" sz="500" dirty="0" smtClean="0">
                <a:solidFill>
                  <a:schemeClr val="tx1">
                    <a:lumMod val="65000"/>
                    <a:lumOff val="35000"/>
                  </a:schemeClr>
                </a:solidFill>
              </a:rPr>
              <a:t>: Balance Nacional de Energía 2015</a:t>
            </a:r>
            <a:endParaRPr lang="en-US" sz="500" dirty="0">
              <a:solidFill>
                <a:schemeClr val="tx1">
                  <a:lumMod val="65000"/>
                  <a:lumOff val="35000"/>
                </a:schemeClr>
              </a:solidFill>
            </a:endParaRPr>
          </a:p>
        </p:txBody>
      </p:sp>
      <p:sp>
        <p:nvSpPr>
          <p:cNvPr id="30" name="Content Placeholder 14"/>
          <p:cNvSpPr txBox="1">
            <a:spLocks/>
          </p:cNvSpPr>
          <p:nvPr/>
        </p:nvSpPr>
        <p:spPr>
          <a:xfrm rot="16200000">
            <a:off x="4228259" y="4956262"/>
            <a:ext cx="1757488" cy="379578"/>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500" b="1" dirty="0" smtClean="0">
                <a:solidFill>
                  <a:schemeClr val="tx1">
                    <a:lumMod val="65000"/>
                    <a:lumOff val="35000"/>
                  </a:schemeClr>
                </a:solidFill>
              </a:rPr>
              <a:t>Source</a:t>
            </a:r>
            <a:r>
              <a:rPr lang="en-US" sz="500" dirty="0" smtClean="0">
                <a:solidFill>
                  <a:schemeClr val="tx1">
                    <a:lumMod val="65000"/>
                    <a:lumOff val="35000"/>
                  </a:schemeClr>
                </a:solidFill>
              </a:rPr>
              <a:t>: Balance Nacional de Energía 2015</a:t>
            </a:r>
            <a:endParaRPr lang="en-US" sz="500" dirty="0">
              <a:solidFill>
                <a:schemeClr val="tx1">
                  <a:lumMod val="65000"/>
                  <a:lumOff val="35000"/>
                </a:schemeClr>
              </a:solidFill>
            </a:endParaRPr>
          </a:p>
        </p:txBody>
      </p:sp>
      <p:sp>
        <p:nvSpPr>
          <p:cNvPr id="31" name="Content Placeholder 14"/>
          <p:cNvSpPr txBox="1">
            <a:spLocks/>
          </p:cNvSpPr>
          <p:nvPr/>
        </p:nvSpPr>
        <p:spPr>
          <a:xfrm rot="16200000">
            <a:off x="7815584" y="4679246"/>
            <a:ext cx="1774215" cy="189789"/>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500" b="1" dirty="0" smtClean="0">
                <a:solidFill>
                  <a:schemeClr val="tx1">
                    <a:lumMod val="65000"/>
                    <a:lumOff val="35000"/>
                  </a:schemeClr>
                </a:solidFill>
              </a:rPr>
              <a:t>Source</a:t>
            </a:r>
            <a:r>
              <a:rPr lang="en-US" sz="500" dirty="0" smtClean="0">
                <a:solidFill>
                  <a:schemeClr val="tx1">
                    <a:lumMod val="65000"/>
                    <a:lumOff val="35000"/>
                  </a:schemeClr>
                </a:solidFill>
              </a:rPr>
              <a:t>: </a:t>
            </a:r>
            <a:r>
              <a:rPr lang="en-US" sz="500" dirty="0" err="1" smtClean="0">
                <a:solidFill>
                  <a:schemeClr val="tx1">
                    <a:lumMod val="65000"/>
                    <a:lumOff val="35000"/>
                  </a:schemeClr>
                </a:solidFill>
              </a:rPr>
              <a:t>Cámara</a:t>
            </a:r>
            <a:r>
              <a:rPr lang="en-US" sz="500" dirty="0" smtClean="0">
                <a:solidFill>
                  <a:schemeClr val="tx1">
                    <a:lumMod val="65000"/>
                    <a:lumOff val="35000"/>
                  </a:schemeClr>
                </a:solidFill>
              </a:rPr>
              <a:t> de </a:t>
            </a:r>
            <a:r>
              <a:rPr lang="en-US" sz="500" dirty="0" err="1" smtClean="0">
                <a:solidFill>
                  <a:schemeClr val="tx1">
                    <a:lumMod val="65000"/>
                    <a:lumOff val="35000"/>
                  </a:schemeClr>
                </a:solidFill>
              </a:rPr>
              <a:t>Comercio</a:t>
            </a:r>
            <a:r>
              <a:rPr lang="en-US" sz="500" dirty="0" smtClean="0">
                <a:solidFill>
                  <a:schemeClr val="tx1">
                    <a:lumMod val="65000"/>
                    <a:lumOff val="35000"/>
                  </a:schemeClr>
                </a:solidFill>
              </a:rPr>
              <a:t> de Santiago.</a:t>
            </a:r>
            <a:endParaRPr lang="en-US" sz="500" dirty="0">
              <a:solidFill>
                <a:schemeClr val="tx1">
                  <a:lumMod val="65000"/>
                  <a:lumOff val="35000"/>
                </a:schemeClr>
              </a:solidFill>
            </a:endParaRPr>
          </a:p>
        </p:txBody>
      </p:sp>
    </p:spTree>
    <p:extLst>
      <p:ext uri="{BB962C8B-B14F-4D97-AF65-F5344CB8AC3E}">
        <p14:creationId xmlns:p14="http://schemas.microsoft.com/office/powerpoint/2010/main" val="24711760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7"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9904" y="1354718"/>
            <a:ext cx="4540568" cy="25203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1370548"/>
            <a:ext cx="3580448" cy="30270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7" name="Straight Connector 6"/>
          <p:cNvCxnSpPr/>
          <p:nvPr/>
        </p:nvCxnSpPr>
        <p:spPr>
          <a:xfrm>
            <a:off x="467544" y="908720"/>
            <a:ext cx="828092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475928" y="6453336"/>
            <a:ext cx="828092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7380312" y="138344"/>
            <a:ext cx="1368152" cy="62636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a:ea typeface="+mn-ea"/>
                <a:cs typeface="+mn-cs"/>
              </a:rPr>
              <a:t>CHILE</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 name="TextBox 7"/>
          <p:cNvSpPr txBox="1"/>
          <p:nvPr/>
        </p:nvSpPr>
        <p:spPr>
          <a:xfrm>
            <a:off x="1996547" y="297634"/>
            <a:ext cx="5222905"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smtClean="0">
                <a:ln>
                  <a:noFill/>
                </a:ln>
                <a:solidFill>
                  <a:srgbClr val="4F81BD">
                    <a:lumMod val="50000"/>
                  </a:srgbClr>
                </a:solidFill>
                <a:effectLst/>
                <a:uLnTx/>
                <a:uFillTx/>
                <a:latin typeface="AngsanaUPC" panose="02020603050405020304" pitchFamily="18" charset="-34"/>
                <a:ea typeface="+mn-ea"/>
                <a:cs typeface="AngsanaUPC" panose="02020603050405020304" pitchFamily="18" charset="-34"/>
              </a:rPr>
              <a:t>Oil and Gas Supply and Demand Situation </a:t>
            </a:r>
            <a:endParaRPr kumimoji="0" lang="en-US" sz="3200" b="1" i="0" u="none" strike="noStrike" kern="1200" cap="none" spc="0" normalizeH="0" baseline="0" noProof="0" dirty="0">
              <a:ln>
                <a:noFill/>
              </a:ln>
              <a:solidFill>
                <a:srgbClr val="4F81BD">
                  <a:lumMod val="50000"/>
                </a:srgbClr>
              </a:solidFill>
              <a:effectLst/>
              <a:uLnTx/>
              <a:uFillTx/>
              <a:latin typeface="AngsanaUPC" panose="02020603050405020304" pitchFamily="18" charset="-34"/>
              <a:ea typeface="+mn-ea"/>
              <a:cs typeface="AngsanaUPC" panose="02020603050405020304" pitchFamily="18" charset="-34"/>
            </a:endParaRPr>
          </a:p>
        </p:txBody>
      </p:sp>
      <p:sp>
        <p:nvSpPr>
          <p:cNvPr id="2" name="スライド番号プレースホルダー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0CFCBA-A761-4DC5-9884-E424C35298A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2" name="TextBox 11"/>
          <p:cNvSpPr txBox="1"/>
          <p:nvPr/>
        </p:nvSpPr>
        <p:spPr>
          <a:xfrm>
            <a:off x="2573860" y="6516052"/>
            <a:ext cx="4243470"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smtClean="0">
                <a:ln>
                  <a:noFill/>
                </a:ln>
                <a:solidFill>
                  <a:srgbClr val="FF0000"/>
                </a:solidFill>
                <a:effectLst/>
                <a:uLnTx/>
                <a:uFillTx/>
                <a:latin typeface="AngsanaUPC" panose="02020603050405020304" pitchFamily="18" charset="-34"/>
                <a:ea typeface="+mn-ea"/>
                <a:cs typeface="AngsanaUPC" panose="02020603050405020304" pitchFamily="18" charset="-34"/>
              </a:rPr>
              <a:t>3</a:t>
            </a:r>
            <a:r>
              <a:rPr kumimoji="0" lang="en-US" sz="1400" b="1" i="0" u="none" strike="noStrike" kern="1200" cap="none" spc="0" normalizeH="0" baseline="30000" noProof="0" dirty="0" smtClean="0">
                <a:ln>
                  <a:noFill/>
                </a:ln>
                <a:solidFill>
                  <a:srgbClr val="FF0000"/>
                </a:solidFill>
                <a:effectLst/>
                <a:uLnTx/>
                <a:uFillTx/>
                <a:latin typeface="AngsanaUPC" panose="02020603050405020304" pitchFamily="18" charset="-34"/>
                <a:ea typeface="+mn-ea"/>
                <a:cs typeface="AngsanaUPC" panose="02020603050405020304" pitchFamily="18" charset="-34"/>
              </a:rPr>
              <a:t>rd</a:t>
            </a:r>
            <a:r>
              <a:rPr kumimoji="0" lang="en-US" sz="1400" b="1" i="0" u="none" strike="noStrike" kern="1200" cap="none" spc="0" normalizeH="0" baseline="0" noProof="0" dirty="0" smtClean="0">
                <a:ln>
                  <a:noFill/>
                </a:ln>
                <a:solidFill>
                  <a:srgbClr val="FF0000"/>
                </a:solidFill>
                <a:effectLst/>
                <a:uLnTx/>
                <a:uFillTx/>
                <a:latin typeface="AngsanaUPC" panose="02020603050405020304" pitchFamily="18" charset="-34"/>
                <a:ea typeface="+mn-ea"/>
                <a:cs typeface="AngsanaUPC" panose="02020603050405020304" pitchFamily="18" charset="-34"/>
              </a:rPr>
              <a:t> Oil and Gas Security Network Forum, 29-30 June 2017, Irkutsk City, Russia </a:t>
            </a:r>
            <a:endParaRPr kumimoji="0" lang="en-US" sz="1400" b="1" i="0" u="none" strike="noStrike" kern="1200" cap="none" spc="0" normalizeH="0" baseline="0" noProof="0" dirty="0">
              <a:ln>
                <a:noFill/>
              </a:ln>
              <a:solidFill>
                <a:srgbClr val="FF0000"/>
              </a:solidFill>
              <a:effectLst/>
              <a:uLnTx/>
              <a:uFillTx/>
              <a:latin typeface="AngsanaUPC" panose="02020603050405020304" pitchFamily="18" charset="-34"/>
              <a:ea typeface="+mn-ea"/>
              <a:cs typeface="AngsanaUPC" panose="02020603050405020304" pitchFamily="18" charset="-34"/>
            </a:endParaRPr>
          </a:p>
        </p:txBody>
      </p:sp>
      <p:pic>
        <p:nvPicPr>
          <p:cNvPr id="9" name="Picture 13" descr="Complemento-Logo-Gobierno-160x14px.pn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06400" y="0"/>
            <a:ext cx="2032000" cy="177800"/>
          </a:xfrm>
          <a:prstGeom prst="rect">
            <a:avLst/>
          </a:prstGeom>
        </p:spPr>
      </p:pic>
      <p:sp>
        <p:nvSpPr>
          <p:cNvPr id="14" name="Content Placeholder 14"/>
          <p:cNvSpPr txBox="1">
            <a:spLocks/>
          </p:cNvSpPr>
          <p:nvPr/>
        </p:nvSpPr>
        <p:spPr>
          <a:xfrm>
            <a:off x="526942" y="1083222"/>
            <a:ext cx="3600000" cy="216000"/>
          </a:xfrm>
          <a:prstGeom prst="rect">
            <a:avLst/>
          </a:prstGeom>
          <a:solidFill>
            <a:schemeClr val="accent1"/>
          </a:solidFill>
        </p:spPr>
        <p:txBody>
          <a:bodyPr vert="horz" wrap="square" anchor="ctr" anchorCtr="0">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b="1" dirty="0" smtClean="0">
                <a:solidFill>
                  <a:schemeClr val="bg1"/>
                </a:solidFill>
              </a:rPr>
              <a:t>Natural Gas Demand by Sector, 2005 - 2015</a:t>
            </a:r>
            <a:endParaRPr lang="en-US" sz="1000" b="1" dirty="0">
              <a:solidFill>
                <a:schemeClr val="bg1"/>
              </a:solidFill>
            </a:endParaRPr>
          </a:p>
        </p:txBody>
      </p:sp>
      <p:sp>
        <p:nvSpPr>
          <p:cNvPr id="16" name="Content Placeholder 14"/>
          <p:cNvSpPr txBox="1">
            <a:spLocks/>
          </p:cNvSpPr>
          <p:nvPr/>
        </p:nvSpPr>
        <p:spPr>
          <a:xfrm>
            <a:off x="4254066" y="1083222"/>
            <a:ext cx="4502782" cy="216000"/>
          </a:xfrm>
          <a:prstGeom prst="rect">
            <a:avLst/>
          </a:prstGeom>
          <a:solidFill>
            <a:schemeClr val="accent1"/>
          </a:solidFill>
        </p:spPr>
        <p:txBody>
          <a:bodyPr vert="horz" wrap="square" anchor="ctr" anchorCtr="0">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b="1" dirty="0" smtClean="0">
                <a:solidFill>
                  <a:schemeClr val="bg1"/>
                </a:solidFill>
              </a:rPr>
              <a:t>Share of Natural Gas in Power Generation Mix, 2005 - 2015</a:t>
            </a:r>
            <a:endParaRPr lang="en-US" sz="1000" b="1" dirty="0">
              <a:solidFill>
                <a:schemeClr val="bg1"/>
              </a:solidFill>
            </a:endParaRPr>
          </a:p>
        </p:txBody>
      </p:sp>
      <p:sp>
        <p:nvSpPr>
          <p:cNvPr id="21" name="Content Placeholder 14"/>
          <p:cNvSpPr txBox="1">
            <a:spLocks/>
          </p:cNvSpPr>
          <p:nvPr/>
        </p:nvSpPr>
        <p:spPr>
          <a:xfrm rot="16200000">
            <a:off x="3234973" y="2164164"/>
            <a:ext cx="1757488" cy="379578"/>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500" b="1" dirty="0" smtClean="0">
                <a:solidFill>
                  <a:schemeClr val="tx1">
                    <a:lumMod val="65000"/>
                    <a:lumOff val="35000"/>
                  </a:schemeClr>
                </a:solidFill>
              </a:rPr>
              <a:t>Source</a:t>
            </a:r>
            <a:r>
              <a:rPr lang="en-US" sz="500" dirty="0" smtClean="0">
                <a:solidFill>
                  <a:schemeClr val="tx1">
                    <a:lumMod val="65000"/>
                    <a:lumOff val="35000"/>
                  </a:schemeClr>
                </a:solidFill>
              </a:rPr>
              <a:t>: Balance Nacional de Energía 2015</a:t>
            </a:r>
            <a:endParaRPr lang="en-US" sz="500" dirty="0">
              <a:solidFill>
                <a:schemeClr val="tx1">
                  <a:lumMod val="65000"/>
                  <a:lumOff val="35000"/>
                </a:schemeClr>
              </a:solidFill>
            </a:endParaRPr>
          </a:p>
        </p:txBody>
      </p:sp>
      <p:sp>
        <p:nvSpPr>
          <p:cNvPr id="23" name="Content Placeholder 14"/>
          <p:cNvSpPr txBox="1">
            <a:spLocks/>
          </p:cNvSpPr>
          <p:nvPr/>
        </p:nvSpPr>
        <p:spPr>
          <a:xfrm>
            <a:off x="526942" y="4968121"/>
            <a:ext cx="8229906" cy="1159292"/>
          </a:xfrm>
          <a:prstGeom prst="rect">
            <a:avLst/>
          </a:prstGeom>
        </p:spPr>
        <p:txBody>
          <a:bodyPr wrap="square">
            <a:sp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71450" indent="-171450">
              <a:lnSpc>
                <a:spcPct val="150000"/>
              </a:lnSpc>
              <a:spcBef>
                <a:spcPts val="0"/>
              </a:spcBef>
              <a:spcAft>
                <a:spcPts val="200"/>
              </a:spcAft>
            </a:pPr>
            <a:r>
              <a:rPr lang="en-US" sz="11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During 2007-2008 Chile experienced </a:t>
            </a:r>
            <a:r>
              <a:rPr lang="en-US" sz="1100" dirty="0" smtClean="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extreme </a:t>
            </a:r>
            <a:r>
              <a:rPr lang="en-US" sz="11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drought</a:t>
            </a:r>
            <a:r>
              <a:rPr lang="en-US" sz="1100" dirty="0" smtClean="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 and the </a:t>
            </a:r>
            <a:r>
              <a:rPr lang="en-US" sz="11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almost </a:t>
            </a:r>
            <a:r>
              <a:rPr lang="en-US" sz="1100" dirty="0" smtClean="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complete interruption of </a:t>
            </a:r>
            <a:r>
              <a:rPr lang="en-US" sz="11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natural gas supply from Argentina (imports continued for residential and commercial </a:t>
            </a:r>
            <a:r>
              <a:rPr lang="en-US" sz="1100" dirty="0" smtClean="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sector)</a:t>
            </a:r>
            <a:endParaRPr lang="en-US" sz="11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p>
            <a:pPr marL="171450" indent="-171450">
              <a:lnSpc>
                <a:spcPct val="150000"/>
              </a:lnSpc>
              <a:spcBef>
                <a:spcPts val="0"/>
              </a:spcBef>
              <a:spcAft>
                <a:spcPts val="200"/>
              </a:spcAft>
            </a:pPr>
            <a:r>
              <a:rPr lang="en-US" sz="1100" dirty="0" smtClean="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2009: Quintero </a:t>
            </a:r>
            <a:r>
              <a:rPr lang="en-US" sz="11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LNG terminal </a:t>
            </a:r>
            <a:r>
              <a:rPr lang="en-US" sz="1100" dirty="0" smtClean="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commissioning.</a:t>
            </a:r>
          </a:p>
          <a:p>
            <a:pPr marL="171450" indent="-171450">
              <a:lnSpc>
                <a:spcPct val="150000"/>
              </a:lnSpc>
              <a:spcBef>
                <a:spcPts val="0"/>
              </a:spcBef>
              <a:spcAft>
                <a:spcPts val="200"/>
              </a:spcAft>
            </a:pPr>
            <a:r>
              <a:rPr lang="en-US" sz="1100" dirty="0" smtClean="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2010: </a:t>
            </a:r>
            <a:r>
              <a:rPr lang="en-US" sz="1100" dirty="0" err="1" smtClean="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Mejillones</a:t>
            </a:r>
            <a:r>
              <a:rPr lang="en-US" sz="1100" dirty="0" smtClean="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 </a:t>
            </a:r>
            <a:r>
              <a:rPr lang="en-US" sz="11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LNG terminal commissioning</a:t>
            </a:r>
            <a:r>
              <a:rPr lang="en-US" sz="1100" dirty="0" smtClean="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a:t>
            </a:r>
            <a:endParaRPr lang="en-US" sz="11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24" name="Content Placeholder 14"/>
          <p:cNvSpPr txBox="1">
            <a:spLocks/>
          </p:cNvSpPr>
          <p:nvPr/>
        </p:nvSpPr>
        <p:spPr>
          <a:xfrm rot="16200000">
            <a:off x="8017193" y="2180957"/>
            <a:ext cx="1757488" cy="379578"/>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500" b="1" dirty="0" smtClean="0">
                <a:solidFill>
                  <a:schemeClr val="tx1">
                    <a:lumMod val="75000"/>
                    <a:lumOff val="25000"/>
                  </a:schemeClr>
                </a:solidFill>
              </a:rPr>
              <a:t>Source</a:t>
            </a:r>
            <a:r>
              <a:rPr lang="en-US" sz="500" dirty="0" smtClean="0">
                <a:solidFill>
                  <a:schemeClr val="tx1">
                    <a:lumMod val="75000"/>
                    <a:lumOff val="25000"/>
                  </a:schemeClr>
                </a:solidFill>
              </a:rPr>
              <a:t>: </a:t>
            </a:r>
            <a:r>
              <a:rPr lang="en-US" sz="500" dirty="0" err="1" smtClean="0">
                <a:solidFill>
                  <a:schemeClr val="tx1">
                    <a:lumMod val="75000"/>
                    <a:lumOff val="25000"/>
                  </a:schemeClr>
                </a:solidFill>
              </a:rPr>
              <a:t>Generación</a:t>
            </a:r>
            <a:r>
              <a:rPr lang="en-US" sz="500" dirty="0" smtClean="0">
                <a:solidFill>
                  <a:schemeClr val="tx1">
                    <a:lumMod val="75000"/>
                    <a:lumOff val="25000"/>
                  </a:schemeClr>
                </a:solidFill>
              </a:rPr>
              <a:t> </a:t>
            </a:r>
            <a:r>
              <a:rPr lang="en-US" sz="500" dirty="0" err="1" smtClean="0">
                <a:solidFill>
                  <a:schemeClr val="tx1">
                    <a:lumMod val="75000"/>
                    <a:lumOff val="25000"/>
                  </a:schemeClr>
                </a:solidFill>
              </a:rPr>
              <a:t>Bruta</a:t>
            </a:r>
            <a:r>
              <a:rPr lang="en-US" sz="500" dirty="0" smtClean="0">
                <a:solidFill>
                  <a:schemeClr val="tx1">
                    <a:lumMod val="75000"/>
                    <a:lumOff val="25000"/>
                  </a:schemeClr>
                </a:solidFill>
              </a:rPr>
              <a:t> SIC-SING – CNE.</a:t>
            </a:r>
            <a:endParaRPr lang="en-US" sz="500" dirty="0">
              <a:solidFill>
                <a:schemeClr val="tx1">
                  <a:lumMod val="75000"/>
                  <a:lumOff val="25000"/>
                </a:schemeClr>
              </a:solidFill>
            </a:endParaRPr>
          </a:p>
        </p:txBody>
      </p:sp>
      <p:pic>
        <p:nvPicPr>
          <p:cNvPr id="1027"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79346" y="4077072"/>
            <a:ext cx="4369118" cy="6852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21 CuadroTexto"/>
          <p:cNvSpPr txBox="1"/>
          <p:nvPr/>
        </p:nvSpPr>
        <p:spPr>
          <a:xfrm>
            <a:off x="5195689" y="3851523"/>
            <a:ext cx="3659832" cy="184666"/>
          </a:xfrm>
          <a:prstGeom prst="rect">
            <a:avLst/>
          </a:prstGeom>
          <a:noFill/>
        </p:spPr>
        <p:txBody>
          <a:bodyPr wrap="square" rtlCol="0">
            <a:spAutoFit/>
          </a:bodyPr>
          <a:lstStyle/>
          <a:p>
            <a:pPr algn="r"/>
            <a:r>
              <a:rPr lang="en-US" sz="600" dirty="0" smtClean="0">
                <a:solidFill>
                  <a:schemeClr val="tx1">
                    <a:lumMod val="75000"/>
                    <a:lumOff val="25000"/>
                  </a:schemeClr>
                </a:solidFill>
              </a:rPr>
              <a:t>Others</a:t>
            </a:r>
            <a:r>
              <a:rPr lang="en-US" sz="600" dirty="0">
                <a:solidFill>
                  <a:schemeClr val="tx1">
                    <a:lumMod val="75000"/>
                    <a:lumOff val="25000"/>
                  </a:schemeClr>
                </a:solidFill>
              </a:rPr>
              <a:t>: Includes </a:t>
            </a:r>
            <a:r>
              <a:rPr lang="en-US" sz="600" dirty="0" err="1">
                <a:solidFill>
                  <a:schemeClr val="tx1">
                    <a:lumMod val="75000"/>
                    <a:lumOff val="25000"/>
                  </a:schemeClr>
                </a:solidFill>
              </a:rPr>
              <a:t>Petcoke</a:t>
            </a:r>
            <a:r>
              <a:rPr lang="en-US" sz="600" dirty="0">
                <a:solidFill>
                  <a:schemeClr val="tx1">
                    <a:lumMod val="75000"/>
                    <a:lumOff val="25000"/>
                  </a:schemeClr>
                </a:solidFill>
              </a:rPr>
              <a:t>, Cogeneration, Biomass</a:t>
            </a:r>
            <a:endParaRPr lang="es-CL" sz="900" dirty="0">
              <a:solidFill>
                <a:schemeClr val="tx1">
                  <a:lumMod val="75000"/>
                  <a:lumOff val="25000"/>
                </a:schemeClr>
              </a:solidFill>
            </a:endParaRPr>
          </a:p>
        </p:txBody>
      </p:sp>
      <p:cxnSp>
        <p:nvCxnSpPr>
          <p:cNvPr id="4" name="3 Conector recto"/>
          <p:cNvCxnSpPr/>
          <p:nvPr/>
        </p:nvCxnSpPr>
        <p:spPr>
          <a:xfrm>
            <a:off x="7219452" y="3861048"/>
            <a:ext cx="304876"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05817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7848" y="4040673"/>
            <a:ext cx="4035552" cy="25359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1268760"/>
            <a:ext cx="3777615" cy="2486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7544" y="4075896"/>
            <a:ext cx="3777615" cy="23774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7" name="Straight Connector 6"/>
          <p:cNvCxnSpPr/>
          <p:nvPr/>
        </p:nvCxnSpPr>
        <p:spPr>
          <a:xfrm>
            <a:off x="467544" y="908720"/>
            <a:ext cx="828092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475928" y="6453336"/>
            <a:ext cx="828092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7380312" y="138344"/>
            <a:ext cx="1368152" cy="62636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a:ea typeface="+mn-ea"/>
                <a:cs typeface="+mn-cs"/>
              </a:rPr>
              <a:t>CHILE</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 name="TextBox 7"/>
          <p:cNvSpPr txBox="1"/>
          <p:nvPr/>
        </p:nvSpPr>
        <p:spPr>
          <a:xfrm>
            <a:off x="1996547" y="297634"/>
            <a:ext cx="5222905"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smtClean="0">
                <a:ln>
                  <a:noFill/>
                </a:ln>
                <a:solidFill>
                  <a:srgbClr val="4F81BD">
                    <a:lumMod val="50000"/>
                  </a:srgbClr>
                </a:solidFill>
                <a:effectLst/>
                <a:uLnTx/>
                <a:uFillTx/>
                <a:latin typeface="AngsanaUPC" panose="02020603050405020304" pitchFamily="18" charset="-34"/>
                <a:ea typeface="+mn-ea"/>
                <a:cs typeface="AngsanaUPC" panose="02020603050405020304" pitchFamily="18" charset="-34"/>
              </a:rPr>
              <a:t>Oil and Gas Supply and Demand Situation </a:t>
            </a:r>
            <a:endParaRPr kumimoji="0" lang="en-US" sz="3200" b="1" i="0" u="none" strike="noStrike" kern="1200" cap="none" spc="0" normalizeH="0" baseline="0" noProof="0" dirty="0">
              <a:ln>
                <a:noFill/>
              </a:ln>
              <a:solidFill>
                <a:srgbClr val="4F81BD">
                  <a:lumMod val="50000"/>
                </a:srgbClr>
              </a:solidFill>
              <a:effectLst/>
              <a:uLnTx/>
              <a:uFillTx/>
              <a:latin typeface="AngsanaUPC" panose="02020603050405020304" pitchFamily="18" charset="-34"/>
              <a:ea typeface="+mn-ea"/>
              <a:cs typeface="AngsanaUPC" panose="02020603050405020304" pitchFamily="18" charset="-34"/>
            </a:endParaRPr>
          </a:p>
        </p:txBody>
      </p:sp>
      <p:sp>
        <p:nvSpPr>
          <p:cNvPr id="2" name="スライド番号プレースホルダー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0CFCBA-A761-4DC5-9884-E424C35298A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2" name="TextBox 11"/>
          <p:cNvSpPr txBox="1"/>
          <p:nvPr/>
        </p:nvSpPr>
        <p:spPr>
          <a:xfrm>
            <a:off x="2573860" y="6516052"/>
            <a:ext cx="4243470"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smtClean="0">
                <a:ln>
                  <a:noFill/>
                </a:ln>
                <a:solidFill>
                  <a:srgbClr val="FF0000"/>
                </a:solidFill>
                <a:effectLst/>
                <a:uLnTx/>
                <a:uFillTx/>
                <a:latin typeface="AngsanaUPC" panose="02020603050405020304" pitchFamily="18" charset="-34"/>
                <a:ea typeface="+mn-ea"/>
                <a:cs typeface="AngsanaUPC" panose="02020603050405020304" pitchFamily="18" charset="-34"/>
              </a:rPr>
              <a:t>3</a:t>
            </a:r>
            <a:r>
              <a:rPr kumimoji="0" lang="en-US" sz="1400" b="1" i="0" u="none" strike="noStrike" kern="1200" cap="none" spc="0" normalizeH="0" baseline="30000" noProof="0" dirty="0" smtClean="0">
                <a:ln>
                  <a:noFill/>
                </a:ln>
                <a:solidFill>
                  <a:srgbClr val="FF0000"/>
                </a:solidFill>
                <a:effectLst/>
                <a:uLnTx/>
                <a:uFillTx/>
                <a:latin typeface="AngsanaUPC" panose="02020603050405020304" pitchFamily="18" charset="-34"/>
                <a:ea typeface="+mn-ea"/>
                <a:cs typeface="AngsanaUPC" panose="02020603050405020304" pitchFamily="18" charset="-34"/>
              </a:rPr>
              <a:t>rd</a:t>
            </a:r>
            <a:r>
              <a:rPr kumimoji="0" lang="en-US" sz="1400" b="1" i="0" u="none" strike="noStrike" kern="1200" cap="none" spc="0" normalizeH="0" baseline="0" noProof="0" dirty="0" smtClean="0">
                <a:ln>
                  <a:noFill/>
                </a:ln>
                <a:solidFill>
                  <a:srgbClr val="FF0000"/>
                </a:solidFill>
                <a:effectLst/>
                <a:uLnTx/>
                <a:uFillTx/>
                <a:latin typeface="AngsanaUPC" panose="02020603050405020304" pitchFamily="18" charset="-34"/>
                <a:ea typeface="+mn-ea"/>
                <a:cs typeface="AngsanaUPC" panose="02020603050405020304" pitchFamily="18" charset="-34"/>
              </a:rPr>
              <a:t> Oil and Gas Security Network Forum, 29-30 June 2017, Irkutsk City, Russia </a:t>
            </a:r>
            <a:endParaRPr kumimoji="0" lang="en-US" sz="1400" b="1" i="0" u="none" strike="noStrike" kern="1200" cap="none" spc="0" normalizeH="0" baseline="0" noProof="0" dirty="0">
              <a:ln>
                <a:noFill/>
              </a:ln>
              <a:solidFill>
                <a:srgbClr val="FF0000"/>
              </a:solidFill>
              <a:effectLst/>
              <a:uLnTx/>
              <a:uFillTx/>
              <a:latin typeface="AngsanaUPC" panose="02020603050405020304" pitchFamily="18" charset="-34"/>
              <a:ea typeface="+mn-ea"/>
              <a:cs typeface="AngsanaUPC" panose="02020603050405020304" pitchFamily="18" charset="-34"/>
            </a:endParaRPr>
          </a:p>
        </p:txBody>
      </p:sp>
      <p:pic>
        <p:nvPicPr>
          <p:cNvPr id="14" name="Picture 13" descr="Complemento-Logo-Gobierno-160x14px.png"/>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406400" y="0"/>
            <a:ext cx="2032000" cy="177800"/>
          </a:xfrm>
          <a:prstGeom prst="rect">
            <a:avLst/>
          </a:prstGeom>
        </p:spPr>
      </p:pic>
      <p:sp>
        <p:nvSpPr>
          <p:cNvPr id="15" name="Content Placeholder 14"/>
          <p:cNvSpPr txBox="1">
            <a:spLocks/>
          </p:cNvSpPr>
          <p:nvPr/>
        </p:nvSpPr>
        <p:spPr>
          <a:xfrm>
            <a:off x="475928" y="1052736"/>
            <a:ext cx="8272536" cy="216000"/>
          </a:xfrm>
          <a:prstGeom prst="rect">
            <a:avLst/>
          </a:prstGeom>
          <a:solidFill>
            <a:schemeClr val="accent1"/>
          </a:solidFill>
        </p:spPr>
        <p:txBody>
          <a:bodyPr vert="horz" wrap="square" anchor="ctr" anchorCtr="0">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b="1" dirty="0" smtClean="0">
                <a:solidFill>
                  <a:schemeClr val="bg1"/>
                </a:solidFill>
              </a:rPr>
              <a:t>Natural Gas Production and Imports, 2005 - 2015</a:t>
            </a:r>
            <a:endParaRPr lang="en-US" sz="1000" b="1" dirty="0">
              <a:solidFill>
                <a:schemeClr val="bg1"/>
              </a:solidFill>
            </a:endParaRPr>
          </a:p>
        </p:txBody>
      </p:sp>
      <p:sp>
        <p:nvSpPr>
          <p:cNvPr id="18" name="Content Placeholder 14"/>
          <p:cNvSpPr txBox="1">
            <a:spLocks/>
          </p:cNvSpPr>
          <p:nvPr/>
        </p:nvSpPr>
        <p:spPr>
          <a:xfrm>
            <a:off x="467544" y="3789040"/>
            <a:ext cx="8280920" cy="216000"/>
          </a:xfrm>
          <a:prstGeom prst="rect">
            <a:avLst/>
          </a:prstGeom>
          <a:solidFill>
            <a:schemeClr val="accent1"/>
          </a:solidFill>
        </p:spPr>
        <p:txBody>
          <a:bodyPr vert="horz" wrap="square" anchor="ctr" anchorCtr="0">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b="1" dirty="0" smtClean="0">
                <a:solidFill>
                  <a:schemeClr val="bg1"/>
                </a:solidFill>
              </a:rPr>
              <a:t>Natural Gas Imports by Origin</a:t>
            </a:r>
            <a:endParaRPr lang="en-US" sz="1000" b="1" dirty="0">
              <a:solidFill>
                <a:schemeClr val="bg1"/>
              </a:solidFill>
            </a:endParaRPr>
          </a:p>
        </p:txBody>
      </p:sp>
      <p:sp>
        <p:nvSpPr>
          <p:cNvPr id="19" name="Marcador de contenido 12"/>
          <p:cNvSpPr txBox="1">
            <a:spLocks/>
          </p:cNvSpPr>
          <p:nvPr/>
        </p:nvSpPr>
        <p:spPr>
          <a:xfrm>
            <a:off x="967668" y="4003888"/>
            <a:ext cx="2941464" cy="144016"/>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rgbClr val="4F81BD"/>
                </a:solidFill>
                <a:latin typeface="Verdana"/>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n-US" sz="1100" b="1" dirty="0" smtClean="0">
                <a:solidFill>
                  <a:schemeClr val="accent1">
                    <a:lumMod val="75000"/>
                  </a:schemeClr>
                </a:solidFill>
                <a:latin typeface="Gadugi" panose="020B0502040204020203" pitchFamily="34" charset="0"/>
                <a:cs typeface="AngsanaUPC" panose="02020603050405020304" pitchFamily="18" charset="-34"/>
              </a:rPr>
              <a:t>Piped Gas</a:t>
            </a:r>
            <a:endParaRPr lang="es-ES" sz="1100" b="1" dirty="0">
              <a:solidFill>
                <a:schemeClr val="accent1">
                  <a:lumMod val="75000"/>
                </a:schemeClr>
              </a:solidFill>
              <a:latin typeface="Gadugi" panose="020B0502040204020203" pitchFamily="34" charset="0"/>
              <a:cs typeface="AngsanaUPC" panose="02020603050405020304" pitchFamily="18" charset="-34"/>
            </a:endParaRPr>
          </a:p>
        </p:txBody>
      </p:sp>
      <p:sp>
        <p:nvSpPr>
          <p:cNvPr id="20" name="Marcador de contenido 12"/>
          <p:cNvSpPr txBox="1">
            <a:spLocks/>
          </p:cNvSpPr>
          <p:nvPr/>
        </p:nvSpPr>
        <p:spPr>
          <a:xfrm>
            <a:off x="5354563" y="3995539"/>
            <a:ext cx="2941464" cy="144016"/>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rgbClr val="4F81BD"/>
                </a:solidFill>
                <a:latin typeface="Verdana"/>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n-US" sz="1100" b="1" dirty="0" smtClean="0">
                <a:solidFill>
                  <a:schemeClr val="accent1">
                    <a:lumMod val="75000"/>
                  </a:schemeClr>
                </a:solidFill>
                <a:latin typeface="Gadugi" panose="020B0502040204020203" pitchFamily="34" charset="0"/>
                <a:cs typeface="AngsanaUPC" panose="02020603050405020304" pitchFamily="18" charset="-34"/>
              </a:rPr>
              <a:t>LNG</a:t>
            </a:r>
            <a:endParaRPr lang="es-ES" sz="1100" b="1" dirty="0">
              <a:solidFill>
                <a:schemeClr val="accent1">
                  <a:lumMod val="75000"/>
                </a:schemeClr>
              </a:solidFill>
              <a:latin typeface="Gadugi" panose="020B0502040204020203" pitchFamily="34" charset="0"/>
              <a:cs typeface="AngsanaUPC" panose="02020603050405020304" pitchFamily="18" charset="-34"/>
            </a:endParaRPr>
          </a:p>
        </p:txBody>
      </p:sp>
      <p:sp>
        <p:nvSpPr>
          <p:cNvPr id="17" name="Content Placeholder 14"/>
          <p:cNvSpPr txBox="1">
            <a:spLocks/>
          </p:cNvSpPr>
          <p:nvPr/>
        </p:nvSpPr>
        <p:spPr>
          <a:xfrm rot="16200000">
            <a:off x="3378989" y="2173740"/>
            <a:ext cx="1757488" cy="379578"/>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500" b="1" dirty="0" smtClean="0">
                <a:solidFill>
                  <a:schemeClr val="tx1">
                    <a:lumMod val="65000"/>
                    <a:lumOff val="35000"/>
                  </a:schemeClr>
                </a:solidFill>
              </a:rPr>
              <a:t>Source</a:t>
            </a:r>
            <a:r>
              <a:rPr lang="en-US" sz="500" dirty="0" smtClean="0">
                <a:solidFill>
                  <a:schemeClr val="tx1">
                    <a:lumMod val="65000"/>
                    <a:lumOff val="35000"/>
                  </a:schemeClr>
                </a:solidFill>
              </a:rPr>
              <a:t>: Balance Nacional de Energía 2015</a:t>
            </a:r>
            <a:endParaRPr lang="en-US" sz="500" dirty="0">
              <a:solidFill>
                <a:schemeClr val="tx1">
                  <a:lumMod val="65000"/>
                  <a:lumOff val="35000"/>
                </a:schemeClr>
              </a:solidFill>
            </a:endParaRPr>
          </a:p>
        </p:txBody>
      </p:sp>
      <p:sp>
        <p:nvSpPr>
          <p:cNvPr id="21" name="Content Placeholder 14"/>
          <p:cNvSpPr txBox="1">
            <a:spLocks/>
          </p:cNvSpPr>
          <p:nvPr/>
        </p:nvSpPr>
        <p:spPr>
          <a:xfrm rot="16200000">
            <a:off x="7766462" y="4960283"/>
            <a:ext cx="1774215" cy="189789"/>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500" b="1" dirty="0" smtClean="0">
                <a:solidFill>
                  <a:schemeClr val="tx1">
                    <a:lumMod val="65000"/>
                    <a:lumOff val="35000"/>
                  </a:schemeClr>
                </a:solidFill>
              </a:rPr>
              <a:t>Source</a:t>
            </a:r>
            <a:r>
              <a:rPr lang="en-US" sz="500" dirty="0" smtClean="0">
                <a:solidFill>
                  <a:schemeClr val="tx1">
                    <a:lumMod val="65000"/>
                    <a:lumOff val="35000"/>
                  </a:schemeClr>
                </a:solidFill>
              </a:rPr>
              <a:t>: </a:t>
            </a:r>
            <a:r>
              <a:rPr lang="en-US" sz="500" dirty="0" err="1" smtClean="0">
                <a:solidFill>
                  <a:schemeClr val="tx1">
                    <a:lumMod val="65000"/>
                    <a:lumOff val="35000"/>
                  </a:schemeClr>
                </a:solidFill>
              </a:rPr>
              <a:t>Cámara</a:t>
            </a:r>
            <a:r>
              <a:rPr lang="en-US" sz="500" dirty="0" smtClean="0">
                <a:solidFill>
                  <a:schemeClr val="tx1">
                    <a:lumMod val="65000"/>
                    <a:lumOff val="35000"/>
                  </a:schemeClr>
                </a:solidFill>
              </a:rPr>
              <a:t> de </a:t>
            </a:r>
            <a:r>
              <a:rPr lang="en-US" sz="500" dirty="0" err="1" smtClean="0">
                <a:solidFill>
                  <a:schemeClr val="tx1">
                    <a:lumMod val="65000"/>
                    <a:lumOff val="35000"/>
                  </a:schemeClr>
                </a:solidFill>
              </a:rPr>
              <a:t>Comercio</a:t>
            </a:r>
            <a:r>
              <a:rPr lang="en-US" sz="500" dirty="0" smtClean="0">
                <a:solidFill>
                  <a:schemeClr val="tx1">
                    <a:lumMod val="65000"/>
                    <a:lumOff val="35000"/>
                  </a:schemeClr>
                </a:solidFill>
              </a:rPr>
              <a:t> de Santiago.</a:t>
            </a:r>
            <a:endParaRPr lang="en-US" sz="500" dirty="0">
              <a:solidFill>
                <a:schemeClr val="tx1">
                  <a:lumMod val="65000"/>
                  <a:lumOff val="35000"/>
                </a:schemeClr>
              </a:solidFill>
            </a:endParaRPr>
          </a:p>
        </p:txBody>
      </p:sp>
      <p:sp>
        <p:nvSpPr>
          <p:cNvPr id="22" name="Content Placeholder 14"/>
          <p:cNvSpPr txBox="1">
            <a:spLocks/>
          </p:cNvSpPr>
          <p:nvPr/>
        </p:nvSpPr>
        <p:spPr>
          <a:xfrm rot="16200000">
            <a:off x="3358051" y="4940117"/>
            <a:ext cx="1774215" cy="189789"/>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500" b="1" dirty="0" smtClean="0">
                <a:solidFill>
                  <a:schemeClr val="tx1">
                    <a:lumMod val="65000"/>
                    <a:lumOff val="35000"/>
                  </a:schemeClr>
                </a:solidFill>
              </a:rPr>
              <a:t>Source</a:t>
            </a:r>
            <a:r>
              <a:rPr lang="en-US" sz="500" dirty="0" smtClean="0">
                <a:solidFill>
                  <a:schemeClr val="tx1">
                    <a:lumMod val="65000"/>
                    <a:lumOff val="35000"/>
                  </a:schemeClr>
                </a:solidFill>
              </a:rPr>
              <a:t>: </a:t>
            </a:r>
            <a:r>
              <a:rPr lang="en-US" sz="500" dirty="0" err="1" smtClean="0">
                <a:solidFill>
                  <a:schemeClr val="tx1">
                    <a:lumMod val="65000"/>
                    <a:lumOff val="35000"/>
                  </a:schemeClr>
                </a:solidFill>
              </a:rPr>
              <a:t>Cámara</a:t>
            </a:r>
            <a:r>
              <a:rPr lang="en-US" sz="500" dirty="0" smtClean="0">
                <a:solidFill>
                  <a:schemeClr val="tx1">
                    <a:lumMod val="65000"/>
                    <a:lumOff val="35000"/>
                  </a:schemeClr>
                </a:solidFill>
              </a:rPr>
              <a:t> de </a:t>
            </a:r>
            <a:r>
              <a:rPr lang="en-US" sz="500" dirty="0" err="1" smtClean="0">
                <a:solidFill>
                  <a:schemeClr val="tx1">
                    <a:lumMod val="65000"/>
                    <a:lumOff val="35000"/>
                  </a:schemeClr>
                </a:solidFill>
              </a:rPr>
              <a:t>Comercio</a:t>
            </a:r>
            <a:r>
              <a:rPr lang="en-US" sz="500" dirty="0" smtClean="0">
                <a:solidFill>
                  <a:schemeClr val="tx1">
                    <a:lumMod val="65000"/>
                    <a:lumOff val="35000"/>
                  </a:schemeClr>
                </a:solidFill>
              </a:rPr>
              <a:t> de Santiago.</a:t>
            </a:r>
            <a:endParaRPr lang="en-US" sz="500" dirty="0">
              <a:solidFill>
                <a:schemeClr val="tx1">
                  <a:lumMod val="65000"/>
                  <a:lumOff val="35000"/>
                </a:schemeClr>
              </a:solidFill>
            </a:endParaRPr>
          </a:p>
        </p:txBody>
      </p:sp>
      <p:sp>
        <p:nvSpPr>
          <p:cNvPr id="16" name="Content Placeholder 12"/>
          <p:cNvSpPr txBox="1">
            <a:spLocks/>
          </p:cNvSpPr>
          <p:nvPr/>
        </p:nvSpPr>
        <p:spPr>
          <a:xfrm>
            <a:off x="4447522" y="1268760"/>
            <a:ext cx="4300942" cy="2376264"/>
          </a:xfrm>
          <a:prstGeom prst="rect">
            <a:avLst/>
          </a:prstGeom>
        </p:spPr>
        <p:txBody>
          <a:bodyPr vert="horz" lIns="91440" tIns="45720" rIns="91440" bIns="45720" rtlCol="0">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500" kern="1200" baseline="0">
                <a:solidFill>
                  <a:schemeClr val="tx1">
                    <a:lumMod val="75000"/>
                    <a:lumOff val="25000"/>
                  </a:schemeClr>
                </a:solidFill>
                <a:latin typeface="Verdana"/>
                <a:ea typeface="+mn-ea"/>
                <a:cs typeface="Verdana"/>
              </a:defRPr>
            </a:lvl1pPr>
            <a:lvl2pPr marL="742950" indent="-285750" algn="l" defTabSz="457200" rtl="0" eaLnBrk="1" latinLnBrk="0" hangingPunct="1">
              <a:spcBef>
                <a:spcPct val="20000"/>
              </a:spcBef>
              <a:buFont typeface="Arial"/>
              <a:buChar char="–"/>
              <a:defRPr sz="1800" kern="1200">
                <a:solidFill>
                  <a:schemeClr val="bg1"/>
                </a:solidFill>
                <a:latin typeface="gobCL"/>
                <a:ea typeface="+mn-ea"/>
                <a:cs typeface="gobCL"/>
              </a:defRPr>
            </a:lvl2pPr>
            <a:lvl3pPr marL="1143000" indent="-228600" algn="l" defTabSz="457200" rtl="0" eaLnBrk="1" latinLnBrk="0" hangingPunct="1">
              <a:spcBef>
                <a:spcPct val="20000"/>
              </a:spcBef>
              <a:buFont typeface="Arial"/>
              <a:buChar char="•"/>
              <a:defRPr sz="1800" kern="1200">
                <a:solidFill>
                  <a:schemeClr val="bg1"/>
                </a:solidFill>
                <a:latin typeface="gobCL"/>
                <a:ea typeface="+mn-ea"/>
                <a:cs typeface="gobCL"/>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71450" indent="-171450">
              <a:lnSpc>
                <a:spcPct val="150000"/>
              </a:lnSpc>
              <a:buFont typeface="Arial" panose="020B0604020202020204" pitchFamily="34" charset="0"/>
              <a:buChar char="•"/>
            </a:pPr>
            <a:r>
              <a:rPr lang="en-US" sz="1000" dirty="0"/>
              <a:t>The </a:t>
            </a:r>
            <a:r>
              <a:rPr lang="en-US" sz="1000" dirty="0" smtClean="0"/>
              <a:t>domestic production of natural </a:t>
            </a:r>
            <a:r>
              <a:rPr lang="en-US" sz="1000" dirty="0"/>
              <a:t>gas </a:t>
            </a:r>
            <a:r>
              <a:rPr lang="en-US" sz="1000" dirty="0" smtClean="0"/>
              <a:t>is </a:t>
            </a:r>
            <a:r>
              <a:rPr lang="en-US" sz="1000" dirty="0"/>
              <a:t>only consumed in the Magallanes Region, the southernmost region of Chile.</a:t>
            </a:r>
          </a:p>
          <a:p>
            <a:pPr>
              <a:lnSpc>
                <a:spcPct val="150000"/>
              </a:lnSpc>
            </a:pPr>
            <a:endParaRPr lang="en-US" sz="600" b="1" u="sng" dirty="0" smtClean="0">
              <a:solidFill>
                <a:schemeClr val="accent1">
                  <a:lumMod val="75000"/>
                </a:schemeClr>
              </a:solidFill>
            </a:endParaRPr>
          </a:p>
          <a:p>
            <a:pPr>
              <a:lnSpc>
                <a:spcPct val="150000"/>
              </a:lnSpc>
            </a:pPr>
            <a:r>
              <a:rPr lang="en-US" sz="1050" b="1" u="sng" dirty="0" smtClean="0">
                <a:solidFill>
                  <a:schemeClr val="accent1">
                    <a:lumMod val="75000"/>
                  </a:schemeClr>
                </a:solidFill>
              </a:rPr>
              <a:t>EXPORTS</a:t>
            </a:r>
            <a:r>
              <a:rPr lang="en-US" sz="1050" dirty="0" smtClean="0">
                <a:solidFill>
                  <a:schemeClr val="accent1">
                    <a:lumMod val="75000"/>
                  </a:schemeClr>
                </a:solidFill>
              </a:rPr>
              <a:t>:</a:t>
            </a:r>
          </a:p>
          <a:p>
            <a:pPr marL="171450" indent="-171450">
              <a:lnSpc>
                <a:spcPct val="150000"/>
              </a:lnSpc>
              <a:buFont typeface="Arial" panose="020B0604020202020204" pitchFamily="34" charset="0"/>
              <a:buChar char="•"/>
            </a:pPr>
            <a:r>
              <a:rPr lang="en-US" sz="1000" dirty="0" smtClean="0"/>
              <a:t>In </a:t>
            </a:r>
            <a:r>
              <a:rPr lang="en-US" sz="1000" dirty="0"/>
              <a:t>2016, </a:t>
            </a:r>
            <a:r>
              <a:rPr lang="en-US" sz="1000" b="1" dirty="0">
                <a:solidFill>
                  <a:schemeClr val="accent1"/>
                </a:solidFill>
              </a:rPr>
              <a:t>373 </a:t>
            </a:r>
            <a:r>
              <a:rPr lang="en-US" sz="1000" b="1" dirty="0" smtClean="0">
                <a:solidFill>
                  <a:schemeClr val="accent1"/>
                </a:solidFill>
              </a:rPr>
              <a:t>million m</a:t>
            </a:r>
            <a:r>
              <a:rPr lang="en-US" sz="1000" b="1" baseline="30000" dirty="0" smtClean="0">
                <a:solidFill>
                  <a:schemeClr val="accent1"/>
                </a:solidFill>
              </a:rPr>
              <a:t>3</a:t>
            </a:r>
            <a:r>
              <a:rPr lang="en-US" sz="1000" dirty="0"/>
              <a:t> </a:t>
            </a:r>
            <a:r>
              <a:rPr lang="en-US" sz="1000" dirty="0" smtClean="0"/>
              <a:t>of natural gas</a:t>
            </a:r>
            <a:r>
              <a:rPr lang="en-US" sz="1000" b="1" dirty="0" smtClean="0"/>
              <a:t> </a:t>
            </a:r>
            <a:r>
              <a:rPr lang="en-US" sz="1000" dirty="0" smtClean="0"/>
              <a:t>(8</a:t>
            </a:r>
            <a:r>
              <a:rPr lang="en-US" sz="1000" dirty="0"/>
              <a:t>% of the </a:t>
            </a:r>
            <a:r>
              <a:rPr lang="en-US" sz="1000" dirty="0" smtClean="0"/>
              <a:t>LNG imported in 2016) </a:t>
            </a:r>
            <a:r>
              <a:rPr lang="en-US" sz="1000" dirty="0"/>
              <a:t>were </a:t>
            </a:r>
            <a:r>
              <a:rPr lang="en-US" sz="1000" b="1" dirty="0">
                <a:solidFill>
                  <a:schemeClr val="accent1"/>
                </a:solidFill>
              </a:rPr>
              <a:t>exported to Argentina </a:t>
            </a:r>
            <a:r>
              <a:rPr lang="en-US" sz="1000" dirty="0"/>
              <a:t>via</a:t>
            </a:r>
            <a:r>
              <a:rPr lang="en-US" sz="1000" dirty="0" smtClean="0">
                <a:solidFill>
                  <a:srgbClr val="00B050"/>
                </a:solidFill>
              </a:rPr>
              <a:t> </a:t>
            </a:r>
            <a:r>
              <a:rPr lang="en-US" sz="1000" dirty="0" smtClean="0"/>
              <a:t>gas pipelines</a:t>
            </a:r>
            <a:r>
              <a:rPr lang="en-US" sz="1000" dirty="0"/>
              <a:t>. </a:t>
            </a:r>
            <a:r>
              <a:rPr lang="en-US" sz="1000" dirty="0" smtClean="0"/>
              <a:t>This </a:t>
            </a:r>
            <a:r>
              <a:rPr lang="en-US" sz="1000" dirty="0"/>
              <a:t>was the first time that Chile exported natural gas.</a:t>
            </a:r>
          </a:p>
          <a:p>
            <a:pPr marL="171450" indent="-171450">
              <a:lnSpc>
                <a:spcPct val="150000"/>
              </a:lnSpc>
              <a:buFont typeface="Arial" panose="020B0604020202020204" pitchFamily="34" charset="0"/>
              <a:buChar char="•"/>
            </a:pPr>
            <a:r>
              <a:rPr lang="en-US" sz="1000" dirty="0" smtClean="0"/>
              <a:t>An average of 3 million m</a:t>
            </a:r>
            <a:r>
              <a:rPr lang="en-US" sz="1000" baseline="30000" dirty="0" smtClean="0"/>
              <a:t>3</a:t>
            </a:r>
            <a:r>
              <a:rPr lang="en-US" sz="1000" dirty="0" smtClean="0"/>
              <a:t> per day</a:t>
            </a:r>
            <a:r>
              <a:rPr lang="en-US" sz="1000" dirty="0" smtClean="0">
                <a:solidFill>
                  <a:srgbClr val="0070C0"/>
                </a:solidFill>
              </a:rPr>
              <a:t> </a:t>
            </a:r>
            <a:r>
              <a:rPr lang="en-US" sz="1000" dirty="0"/>
              <a:t>is programmed for the period June-August 2017.</a:t>
            </a:r>
          </a:p>
          <a:p>
            <a:pPr marL="1428750" lvl="2" indent="-285750">
              <a:lnSpc>
                <a:spcPct val="150000"/>
              </a:lnSpc>
              <a:buFont typeface="Arial" panose="020B0604020202020204" pitchFamily="34" charset="0"/>
              <a:buChar char="•"/>
            </a:pPr>
            <a:endParaRPr lang="en-US" sz="1050" dirty="0" smtClean="0">
              <a:sym typeface="Wingdings" panose="05000000000000000000" pitchFamily="2" charset="2"/>
            </a:endParaRPr>
          </a:p>
          <a:p>
            <a:pPr marL="285750" indent="-285750">
              <a:lnSpc>
                <a:spcPct val="150000"/>
              </a:lnSpc>
              <a:buFont typeface="Arial" panose="020B0604020202020204" pitchFamily="34" charset="0"/>
              <a:buChar char="•"/>
            </a:pPr>
            <a:endParaRPr lang="en-US" sz="1050" dirty="0" smtClean="0">
              <a:sym typeface="Wingdings" panose="05000000000000000000" pitchFamily="2" charset="2"/>
            </a:endParaRPr>
          </a:p>
          <a:p>
            <a:pPr marL="285750" indent="-285750">
              <a:lnSpc>
                <a:spcPct val="150000"/>
              </a:lnSpc>
              <a:buFont typeface="Arial" panose="020B0604020202020204" pitchFamily="34" charset="0"/>
              <a:buChar char="•"/>
            </a:pPr>
            <a:endParaRPr lang="en-US" sz="1050" dirty="0" smtClean="0">
              <a:sym typeface="Wingdings" panose="05000000000000000000" pitchFamily="2" charset="2"/>
            </a:endParaRPr>
          </a:p>
          <a:p>
            <a:pPr marL="285750" indent="-285750">
              <a:lnSpc>
                <a:spcPct val="150000"/>
              </a:lnSpc>
              <a:buFont typeface="Arial" panose="020B0604020202020204" pitchFamily="34" charset="0"/>
              <a:buChar char="•"/>
            </a:pPr>
            <a:endParaRPr lang="en-US" sz="1050" dirty="0"/>
          </a:p>
        </p:txBody>
      </p:sp>
    </p:spTree>
    <p:extLst>
      <p:ext uri="{BB962C8B-B14F-4D97-AF65-F5344CB8AC3E}">
        <p14:creationId xmlns:p14="http://schemas.microsoft.com/office/powerpoint/2010/main" val="38398602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467544" y="908720"/>
            <a:ext cx="828092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475928" y="6453336"/>
            <a:ext cx="828092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7380312" y="138344"/>
            <a:ext cx="1368152" cy="62636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a:ea typeface="+mn-ea"/>
                <a:cs typeface="+mn-cs"/>
              </a:rPr>
              <a:t>CHILE</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 name="TextBox 7"/>
          <p:cNvSpPr txBox="1"/>
          <p:nvPr/>
        </p:nvSpPr>
        <p:spPr>
          <a:xfrm>
            <a:off x="1996547" y="297634"/>
            <a:ext cx="5222905"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smtClean="0">
                <a:ln>
                  <a:noFill/>
                </a:ln>
                <a:solidFill>
                  <a:srgbClr val="4F81BD">
                    <a:lumMod val="50000"/>
                  </a:srgbClr>
                </a:solidFill>
                <a:effectLst/>
                <a:uLnTx/>
                <a:uFillTx/>
                <a:latin typeface="AngsanaUPC" panose="02020603050405020304" pitchFamily="18" charset="-34"/>
                <a:ea typeface="+mn-ea"/>
                <a:cs typeface="AngsanaUPC" panose="02020603050405020304" pitchFamily="18" charset="-34"/>
              </a:rPr>
              <a:t>Oil and Gas Supply and Demand Situation </a:t>
            </a:r>
            <a:endParaRPr kumimoji="0" lang="en-US" sz="3200" b="1" i="0" u="none" strike="noStrike" kern="1200" cap="none" spc="0" normalizeH="0" baseline="0" noProof="0" dirty="0">
              <a:ln>
                <a:noFill/>
              </a:ln>
              <a:solidFill>
                <a:srgbClr val="4F81BD">
                  <a:lumMod val="50000"/>
                </a:srgbClr>
              </a:solidFill>
              <a:effectLst/>
              <a:uLnTx/>
              <a:uFillTx/>
              <a:latin typeface="AngsanaUPC" panose="02020603050405020304" pitchFamily="18" charset="-34"/>
              <a:ea typeface="+mn-ea"/>
              <a:cs typeface="AngsanaUPC" panose="02020603050405020304" pitchFamily="18" charset="-34"/>
            </a:endParaRPr>
          </a:p>
        </p:txBody>
      </p:sp>
      <p:sp>
        <p:nvSpPr>
          <p:cNvPr id="2" name="スライド番号プレースホルダー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0CFCBA-A761-4DC5-9884-E424C35298A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12" name="TextBox 11"/>
          <p:cNvSpPr txBox="1"/>
          <p:nvPr/>
        </p:nvSpPr>
        <p:spPr>
          <a:xfrm>
            <a:off x="2573860" y="6516052"/>
            <a:ext cx="4243470"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smtClean="0">
                <a:ln>
                  <a:noFill/>
                </a:ln>
                <a:solidFill>
                  <a:srgbClr val="FF0000"/>
                </a:solidFill>
                <a:effectLst/>
                <a:uLnTx/>
                <a:uFillTx/>
                <a:latin typeface="AngsanaUPC" panose="02020603050405020304" pitchFamily="18" charset="-34"/>
                <a:ea typeface="+mn-ea"/>
                <a:cs typeface="AngsanaUPC" panose="02020603050405020304" pitchFamily="18" charset="-34"/>
              </a:rPr>
              <a:t>3</a:t>
            </a:r>
            <a:r>
              <a:rPr kumimoji="0" lang="en-US" sz="1400" b="1" i="0" u="none" strike="noStrike" kern="1200" cap="none" spc="0" normalizeH="0" baseline="30000" noProof="0" dirty="0" smtClean="0">
                <a:ln>
                  <a:noFill/>
                </a:ln>
                <a:solidFill>
                  <a:srgbClr val="FF0000"/>
                </a:solidFill>
                <a:effectLst/>
                <a:uLnTx/>
                <a:uFillTx/>
                <a:latin typeface="AngsanaUPC" panose="02020603050405020304" pitchFamily="18" charset="-34"/>
                <a:ea typeface="+mn-ea"/>
                <a:cs typeface="AngsanaUPC" panose="02020603050405020304" pitchFamily="18" charset="-34"/>
              </a:rPr>
              <a:t>rd</a:t>
            </a:r>
            <a:r>
              <a:rPr kumimoji="0" lang="en-US" sz="1400" b="1" i="0" u="none" strike="noStrike" kern="1200" cap="none" spc="0" normalizeH="0" baseline="0" noProof="0" dirty="0" smtClean="0">
                <a:ln>
                  <a:noFill/>
                </a:ln>
                <a:solidFill>
                  <a:srgbClr val="FF0000"/>
                </a:solidFill>
                <a:effectLst/>
                <a:uLnTx/>
                <a:uFillTx/>
                <a:latin typeface="AngsanaUPC" panose="02020603050405020304" pitchFamily="18" charset="-34"/>
                <a:ea typeface="+mn-ea"/>
                <a:cs typeface="AngsanaUPC" panose="02020603050405020304" pitchFamily="18" charset="-34"/>
              </a:rPr>
              <a:t> Oil and Gas Security Network Forum, 29-30 June 2017, Irkutsk City, Russia </a:t>
            </a:r>
            <a:endParaRPr kumimoji="0" lang="en-US" sz="1400" b="1" i="0" u="none" strike="noStrike" kern="1200" cap="none" spc="0" normalizeH="0" baseline="0" noProof="0" dirty="0">
              <a:ln>
                <a:noFill/>
              </a:ln>
              <a:solidFill>
                <a:srgbClr val="FF0000"/>
              </a:solidFill>
              <a:effectLst/>
              <a:uLnTx/>
              <a:uFillTx/>
              <a:latin typeface="AngsanaUPC" panose="02020603050405020304" pitchFamily="18" charset="-34"/>
              <a:ea typeface="+mn-ea"/>
              <a:cs typeface="AngsanaUPC" panose="02020603050405020304" pitchFamily="18" charset="-34"/>
            </a:endParaRPr>
          </a:p>
        </p:txBody>
      </p:sp>
      <p:pic>
        <p:nvPicPr>
          <p:cNvPr id="14" name="Picture 13" descr="Complemento-Logo-Gobierno-160x14px.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06400" y="0"/>
            <a:ext cx="2032000" cy="177800"/>
          </a:xfrm>
          <a:prstGeom prst="rect">
            <a:avLst/>
          </a:prstGeom>
        </p:spPr>
      </p:pic>
      <p:grpSp>
        <p:nvGrpSpPr>
          <p:cNvPr id="79" name="78 Grupo"/>
          <p:cNvGrpSpPr/>
          <p:nvPr/>
        </p:nvGrpSpPr>
        <p:grpSpPr>
          <a:xfrm>
            <a:off x="553814" y="1100097"/>
            <a:ext cx="1785938" cy="5209223"/>
            <a:chOff x="539552" y="1100097"/>
            <a:chExt cx="1785938" cy="5209223"/>
          </a:xfrm>
        </p:grpSpPr>
        <p:pic>
          <p:nvPicPr>
            <p:cNvPr id="5126"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9552" y="1100097"/>
              <a:ext cx="1785938" cy="52092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4 Conector recto"/>
            <p:cNvCxnSpPr/>
            <p:nvPr/>
          </p:nvCxnSpPr>
          <p:spPr>
            <a:xfrm>
              <a:off x="1231057" y="3767956"/>
              <a:ext cx="0" cy="46546"/>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29 Conector recto"/>
            <p:cNvCxnSpPr/>
            <p:nvPr/>
          </p:nvCxnSpPr>
          <p:spPr>
            <a:xfrm>
              <a:off x="1231057" y="3814502"/>
              <a:ext cx="19050" cy="1740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8" name="37 Conector recto"/>
            <p:cNvCxnSpPr/>
            <p:nvPr/>
          </p:nvCxnSpPr>
          <p:spPr>
            <a:xfrm flipH="1">
              <a:off x="1112441" y="4219575"/>
              <a:ext cx="16668" cy="142354"/>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1" name="40 Conector recto"/>
            <p:cNvCxnSpPr/>
            <p:nvPr/>
          </p:nvCxnSpPr>
          <p:spPr>
            <a:xfrm>
              <a:off x="1617712" y="5887032"/>
              <a:ext cx="17413" cy="94668"/>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5" name="44 Conector recto"/>
            <p:cNvCxnSpPr/>
            <p:nvPr/>
          </p:nvCxnSpPr>
          <p:spPr>
            <a:xfrm>
              <a:off x="1565275" y="5873750"/>
              <a:ext cx="53975" cy="1905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0" name="49 Conector recto"/>
            <p:cNvCxnSpPr/>
            <p:nvPr/>
          </p:nvCxnSpPr>
          <p:spPr>
            <a:xfrm flipV="1">
              <a:off x="1463675" y="5873751"/>
              <a:ext cx="101600" cy="69849"/>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5" name="54 Conector recto"/>
            <p:cNvCxnSpPr/>
            <p:nvPr/>
          </p:nvCxnSpPr>
          <p:spPr>
            <a:xfrm>
              <a:off x="1422400" y="5873751"/>
              <a:ext cx="60325" cy="53974"/>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7" name="56 Conector recto"/>
            <p:cNvCxnSpPr/>
            <p:nvPr/>
          </p:nvCxnSpPr>
          <p:spPr>
            <a:xfrm>
              <a:off x="1470025" y="5943600"/>
              <a:ext cx="3176" cy="3810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6" name="75 Conector recto"/>
            <p:cNvCxnSpPr/>
            <p:nvPr/>
          </p:nvCxnSpPr>
          <p:spPr>
            <a:xfrm flipV="1">
              <a:off x="1374775" y="5876925"/>
              <a:ext cx="57150" cy="3177"/>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78" name="77 CuadroTexto"/>
            <p:cNvSpPr txBox="1"/>
            <p:nvPr/>
          </p:nvSpPr>
          <p:spPr>
            <a:xfrm>
              <a:off x="1346287" y="5640811"/>
              <a:ext cx="504056" cy="246221"/>
            </a:xfrm>
            <a:prstGeom prst="rect">
              <a:avLst/>
            </a:prstGeom>
            <a:noFill/>
          </p:spPr>
          <p:txBody>
            <a:bodyPr wrap="square" rtlCol="0">
              <a:spAutoFit/>
            </a:bodyPr>
            <a:lstStyle/>
            <a:p>
              <a:r>
                <a:rPr lang="es-CL" sz="500" dirty="0" smtClean="0">
                  <a:latin typeface="+mj-lt"/>
                  <a:ea typeface="Verdana" panose="020B0604030504040204" pitchFamily="34" charset="0"/>
                  <a:cs typeface="Verdana" panose="020B0604030504040204" pitchFamily="34" charset="0"/>
                </a:rPr>
                <a:t>ENAP GAS PIPELINES</a:t>
              </a:r>
              <a:endParaRPr lang="es-ES" sz="500" dirty="0">
                <a:latin typeface="+mj-lt"/>
                <a:ea typeface="Verdana" panose="020B0604030504040204" pitchFamily="34" charset="0"/>
                <a:cs typeface="Verdana" panose="020B0604030504040204" pitchFamily="34" charset="0"/>
              </a:endParaRPr>
            </a:p>
          </p:txBody>
        </p:sp>
      </p:grpSp>
      <p:cxnSp>
        <p:nvCxnSpPr>
          <p:cNvPr id="85" name="84 Conector recto"/>
          <p:cNvCxnSpPr/>
          <p:nvPr/>
        </p:nvCxnSpPr>
        <p:spPr>
          <a:xfrm>
            <a:off x="1504950" y="2522042"/>
            <a:ext cx="186730" cy="42862"/>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graphicFrame>
        <p:nvGraphicFramePr>
          <p:cNvPr id="89" name="88 Tabla"/>
          <p:cNvGraphicFramePr>
            <a:graphicFrameLocks noGrp="1"/>
          </p:cNvGraphicFramePr>
          <p:nvPr>
            <p:extLst>
              <p:ext uri="{D42A27DB-BD31-4B8C-83A1-F6EECF244321}">
                <p14:modId xmlns:p14="http://schemas.microsoft.com/office/powerpoint/2010/main" val="255853754"/>
              </p:ext>
            </p:extLst>
          </p:nvPr>
        </p:nvGraphicFramePr>
        <p:xfrm>
          <a:off x="2699792" y="1113117"/>
          <a:ext cx="6048672" cy="1332104"/>
        </p:xfrm>
        <a:graphic>
          <a:graphicData uri="http://schemas.openxmlformats.org/drawingml/2006/table">
            <a:tbl>
              <a:tblPr>
                <a:tableStyleId>{3B4B98B0-60AC-42C2-AFA5-B58CD77FA1E5}</a:tableStyleId>
              </a:tblPr>
              <a:tblGrid>
                <a:gridCol w="1080120">
                  <a:extLst>
                    <a:ext uri="{9D8B030D-6E8A-4147-A177-3AD203B41FA5}">
                      <a16:colId xmlns:a16="http://schemas.microsoft.com/office/drawing/2014/main" val="20000"/>
                    </a:ext>
                  </a:extLst>
                </a:gridCol>
                <a:gridCol w="1080120">
                  <a:extLst>
                    <a:ext uri="{9D8B030D-6E8A-4147-A177-3AD203B41FA5}">
                      <a16:colId xmlns:a16="http://schemas.microsoft.com/office/drawing/2014/main" val="20001"/>
                    </a:ext>
                  </a:extLst>
                </a:gridCol>
                <a:gridCol w="576064">
                  <a:extLst>
                    <a:ext uri="{9D8B030D-6E8A-4147-A177-3AD203B41FA5}">
                      <a16:colId xmlns:a16="http://schemas.microsoft.com/office/drawing/2014/main" val="20002"/>
                    </a:ext>
                  </a:extLst>
                </a:gridCol>
                <a:gridCol w="3312368">
                  <a:extLst>
                    <a:ext uri="{9D8B030D-6E8A-4147-A177-3AD203B41FA5}">
                      <a16:colId xmlns:a16="http://schemas.microsoft.com/office/drawing/2014/main" val="20003"/>
                    </a:ext>
                  </a:extLst>
                </a:gridCol>
              </a:tblGrid>
              <a:tr h="396000">
                <a:tc>
                  <a:txBody>
                    <a:bodyPr/>
                    <a:lstStyle/>
                    <a:p>
                      <a:pPr marL="72000" algn="ctr" fontAlgn="ctr"/>
                      <a:r>
                        <a:rPr lang="en-CA" sz="1050" b="1" u="none" strike="noStrike" noProof="0" dirty="0" smtClean="0">
                          <a:solidFill>
                            <a:schemeClr val="bg1"/>
                          </a:solidFill>
                          <a:effectLst/>
                          <a:latin typeface="+mn-lt"/>
                          <a:ea typeface="Verdana" panose="020B0604030504040204" pitchFamily="34" charset="0"/>
                          <a:cs typeface="Verdana" panose="020B0604030504040204" pitchFamily="34" charset="0"/>
                        </a:rPr>
                        <a:t>Transnational</a:t>
                      </a:r>
                      <a:r>
                        <a:rPr lang="en-CA" sz="1050" b="1" u="none" strike="noStrike" dirty="0" smtClean="0">
                          <a:solidFill>
                            <a:schemeClr val="bg1"/>
                          </a:solidFill>
                          <a:effectLst/>
                          <a:latin typeface="+mn-lt"/>
                          <a:ea typeface="Verdana" panose="020B0604030504040204" pitchFamily="34" charset="0"/>
                          <a:cs typeface="Verdana" panose="020B0604030504040204" pitchFamily="34" charset="0"/>
                        </a:rPr>
                        <a:t> </a:t>
                      </a:r>
                    </a:p>
                    <a:p>
                      <a:pPr marL="72000" algn="ctr" fontAlgn="ctr"/>
                      <a:r>
                        <a:rPr lang="en-CA" sz="1050" b="1" u="none" strike="noStrike" dirty="0" smtClean="0">
                          <a:solidFill>
                            <a:schemeClr val="bg1"/>
                          </a:solidFill>
                          <a:effectLst/>
                          <a:latin typeface="+mn-lt"/>
                          <a:ea typeface="Verdana" panose="020B0604030504040204" pitchFamily="34" charset="0"/>
                          <a:cs typeface="Verdana" panose="020B0604030504040204" pitchFamily="34" charset="0"/>
                        </a:rPr>
                        <a:t>Gas Pipeline</a:t>
                      </a:r>
                      <a:endParaRPr lang="en-CA" sz="1050" b="1" i="0" u="none" strike="noStrike" dirty="0">
                        <a:solidFill>
                          <a:schemeClr val="bg1"/>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r>
                        <a:rPr lang="en-CA" sz="1050" b="1" u="none" strike="noStrike" noProof="0" dirty="0" smtClean="0">
                          <a:solidFill>
                            <a:schemeClr val="bg1"/>
                          </a:solidFill>
                          <a:effectLst/>
                          <a:latin typeface="+mn-lt"/>
                          <a:ea typeface="Verdana" panose="020B0604030504040204" pitchFamily="34" charset="0"/>
                          <a:cs typeface="Verdana" panose="020B0604030504040204" pitchFamily="34" charset="0"/>
                        </a:rPr>
                        <a:t>Capacity</a:t>
                      </a:r>
                      <a:r>
                        <a:rPr lang="en-CA" sz="1050" b="1" u="none" strike="noStrike" dirty="0" smtClean="0">
                          <a:solidFill>
                            <a:schemeClr val="bg1"/>
                          </a:solidFill>
                          <a:effectLst/>
                          <a:latin typeface="+mn-lt"/>
                          <a:ea typeface="Verdana" panose="020B0604030504040204" pitchFamily="34" charset="0"/>
                          <a:cs typeface="Verdana" panose="020B0604030504040204" pitchFamily="34" charset="0"/>
                        </a:rPr>
                        <a:t/>
                      </a:r>
                      <a:br>
                        <a:rPr lang="en-CA" sz="1050" b="1" u="none" strike="noStrike" dirty="0" smtClean="0">
                          <a:solidFill>
                            <a:schemeClr val="bg1"/>
                          </a:solidFill>
                          <a:effectLst/>
                          <a:latin typeface="+mn-lt"/>
                          <a:ea typeface="Verdana" panose="020B0604030504040204" pitchFamily="34" charset="0"/>
                          <a:cs typeface="Verdana" panose="020B0604030504040204" pitchFamily="34" charset="0"/>
                        </a:rPr>
                      </a:br>
                      <a:r>
                        <a:rPr lang="en-CA" sz="1050" b="1" u="none" strike="noStrike" dirty="0" smtClean="0">
                          <a:solidFill>
                            <a:schemeClr val="bg1"/>
                          </a:solidFill>
                          <a:effectLst/>
                          <a:latin typeface="+mn-lt"/>
                          <a:ea typeface="Verdana" panose="020B0604030504040204" pitchFamily="34" charset="0"/>
                          <a:cs typeface="Verdana" panose="020B0604030504040204" pitchFamily="34" charset="0"/>
                        </a:rPr>
                        <a:t>[m</a:t>
                      </a:r>
                      <a:r>
                        <a:rPr lang="en-CA" sz="1050" b="1" u="none" strike="noStrike" noProof="0" dirty="0" err="1" smtClean="0">
                          <a:solidFill>
                            <a:schemeClr val="bg1"/>
                          </a:solidFill>
                          <a:effectLst/>
                          <a:latin typeface="+mn-lt"/>
                          <a:ea typeface="Verdana" panose="020B0604030504040204" pitchFamily="34" charset="0"/>
                          <a:cs typeface="Verdana" panose="020B0604030504040204" pitchFamily="34" charset="0"/>
                        </a:rPr>
                        <a:t>illion</a:t>
                      </a:r>
                      <a:r>
                        <a:rPr lang="en-CA" sz="1050" b="1" u="none" strike="noStrike" dirty="0" smtClean="0">
                          <a:solidFill>
                            <a:schemeClr val="bg1"/>
                          </a:solidFill>
                          <a:effectLst/>
                          <a:latin typeface="+mn-lt"/>
                          <a:ea typeface="Verdana" panose="020B0604030504040204" pitchFamily="34" charset="0"/>
                          <a:cs typeface="Verdana" panose="020B0604030504040204" pitchFamily="34" charset="0"/>
                        </a:rPr>
                        <a:t> m</a:t>
                      </a:r>
                      <a:r>
                        <a:rPr lang="en-CA" sz="1050" b="1" u="none" strike="noStrike" baseline="30000" dirty="0" smtClean="0">
                          <a:solidFill>
                            <a:schemeClr val="bg1"/>
                          </a:solidFill>
                          <a:effectLst/>
                          <a:latin typeface="+mn-lt"/>
                          <a:ea typeface="Verdana" panose="020B0604030504040204" pitchFamily="34" charset="0"/>
                          <a:cs typeface="Verdana" panose="020B0604030504040204" pitchFamily="34" charset="0"/>
                        </a:rPr>
                        <a:t>3</a:t>
                      </a:r>
                      <a:r>
                        <a:rPr lang="en-CA" sz="1050" b="1" u="none" strike="noStrike" dirty="0" smtClean="0">
                          <a:solidFill>
                            <a:schemeClr val="bg1"/>
                          </a:solidFill>
                          <a:effectLst/>
                          <a:latin typeface="+mn-lt"/>
                          <a:ea typeface="Verdana" panose="020B0604030504040204" pitchFamily="34" charset="0"/>
                          <a:cs typeface="Verdana" panose="020B0604030504040204" pitchFamily="34" charset="0"/>
                        </a:rPr>
                        <a:t>/d]</a:t>
                      </a:r>
                      <a:endParaRPr lang="en-CA" sz="1050" b="1" i="0" u="none" strike="noStrike" dirty="0">
                        <a:solidFill>
                          <a:schemeClr val="bg1"/>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r>
                        <a:rPr lang="en-CA" sz="1050" b="1" u="none" strike="noStrike" noProof="0" dirty="0" smtClean="0">
                          <a:solidFill>
                            <a:schemeClr val="bg1"/>
                          </a:solidFill>
                          <a:effectLst/>
                          <a:latin typeface="+mn-lt"/>
                          <a:ea typeface="Verdana" panose="020B0604030504040204" pitchFamily="34" charset="0"/>
                          <a:cs typeface="Verdana" panose="020B0604030504040204" pitchFamily="34" charset="0"/>
                        </a:rPr>
                        <a:t>Length</a:t>
                      </a:r>
                      <a:r>
                        <a:rPr lang="en-CA" sz="1050" b="1" u="none" strike="noStrike" dirty="0" smtClean="0">
                          <a:solidFill>
                            <a:schemeClr val="bg1"/>
                          </a:solidFill>
                          <a:effectLst/>
                          <a:latin typeface="+mn-lt"/>
                          <a:ea typeface="Verdana" panose="020B0604030504040204" pitchFamily="34" charset="0"/>
                          <a:cs typeface="Verdana" panose="020B0604030504040204" pitchFamily="34" charset="0"/>
                        </a:rPr>
                        <a:t/>
                      </a:r>
                      <a:br>
                        <a:rPr lang="en-CA" sz="1050" b="1" u="none" strike="noStrike" dirty="0" smtClean="0">
                          <a:solidFill>
                            <a:schemeClr val="bg1"/>
                          </a:solidFill>
                          <a:effectLst/>
                          <a:latin typeface="+mn-lt"/>
                          <a:ea typeface="Verdana" panose="020B0604030504040204" pitchFamily="34" charset="0"/>
                          <a:cs typeface="Verdana" panose="020B0604030504040204" pitchFamily="34" charset="0"/>
                        </a:rPr>
                      </a:br>
                      <a:r>
                        <a:rPr lang="en-CA" sz="1050" b="1" u="none" strike="noStrike" dirty="0" smtClean="0">
                          <a:solidFill>
                            <a:schemeClr val="bg1"/>
                          </a:solidFill>
                          <a:effectLst/>
                          <a:latin typeface="+mn-lt"/>
                          <a:ea typeface="Verdana" panose="020B0604030504040204" pitchFamily="34" charset="0"/>
                          <a:cs typeface="Verdana" panose="020B0604030504040204" pitchFamily="34" charset="0"/>
                        </a:rPr>
                        <a:t>[km]</a:t>
                      </a:r>
                      <a:endParaRPr lang="en-CA" sz="1050" b="1" i="0" u="none" strike="noStrike" dirty="0">
                        <a:solidFill>
                          <a:schemeClr val="bg1"/>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r>
                        <a:rPr lang="en-CA" sz="1050" b="1" i="0" u="none" strike="noStrike" noProof="0" dirty="0" smtClean="0">
                          <a:solidFill>
                            <a:schemeClr val="bg1"/>
                          </a:solidFill>
                          <a:effectLst/>
                          <a:latin typeface="+mn-lt"/>
                          <a:ea typeface="Verdana" panose="020B0604030504040204" pitchFamily="34" charset="0"/>
                          <a:cs typeface="Verdana" panose="020B0604030504040204" pitchFamily="34" charset="0"/>
                        </a:rPr>
                        <a:t>Operation</a:t>
                      </a:r>
                      <a:r>
                        <a:rPr lang="en-CA" sz="1050" b="1" i="0" u="none" strike="noStrike" dirty="0" smtClean="0">
                          <a:solidFill>
                            <a:schemeClr val="bg1"/>
                          </a:solidFill>
                          <a:effectLst/>
                          <a:latin typeface="+mn-lt"/>
                          <a:ea typeface="Verdana" panose="020B0604030504040204" pitchFamily="34" charset="0"/>
                          <a:cs typeface="Verdana" panose="020B0604030504040204" pitchFamily="34" charset="0"/>
                        </a:rPr>
                        <a:t> Status for Gas Imports/Exports</a:t>
                      </a:r>
                      <a:endParaRPr lang="en-CA" sz="1050" b="1" i="0" u="none" strike="noStrike" dirty="0">
                        <a:solidFill>
                          <a:schemeClr val="bg1"/>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000"/>
                  </a:ext>
                </a:extLst>
              </a:tr>
              <a:tr h="288032">
                <a:tc>
                  <a:txBody>
                    <a:bodyPr/>
                    <a:lstStyle/>
                    <a:p>
                      <a:pPr marL="72000" algn="l" fontAlgn="ctr"/>
                      <a:r>
                        <a:rPr lang="en-CA" sz="1050" u="none" strike="noStrike" dirty="0" err="1" smtClean="0">
                          <a:solidFill>
                            <a:schemeClr val="tx1">
                              <a:lumMod val="85000"/>
                              <a:lumOff val="15000"/>
                            </a:schemeClr>
                          </a:solidFill>
                          <a:effectLst/>
                          <a:latin typeface="+mn-lt"/>
                          <a:ea typeface="Verdana" panose="020B0604030504040204" pitchFamily="34" charset="0"/>
                          <a:cs typeface="Verdana" panose="020B0604030504040204" pitchFamily="34" charset="0"/>
                        </a:rPr>
                        <a:t>Norandino</a:t>
                      </a:r>
                      <a:endParaRPr lang="en-CA" sz="1050" b="0" i="0" u="none" strike="noStrike"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F1F8"/>
                    </a:solidFill>
                  </a:tcPr>
                </a:tc>
                <a:tc>
                  <a:txBody>
                    <a:bodyPr/>
                    <a:lstStyle/>
                    <a:p>
                      <a:pPr algn="ctr" fontAlgn="ctr"/>
                      <a:r>
                        <a:rPr lang="en-CA" sz="1050" u="none" strike="noStrike"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7.8</a:t>
                      </a:r>
                      <a:endParaRPr lang="en-CA" sz="1050" b="0" i="0" u="none" strike="noStrike"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F1F8"/>
                    </a:solidFill>
                  </a:tcPr>
                </a:tc>
                <a:tc>
                  <a:txBody>
                    <a:bodyPr/>
                    <a:lstStyle/>
                    <a:p>
                      <a:pPr algn="ctr" fontAlgn="ctr"/>
                      <a:r>
                        <a:rPr lang="en-CA" sz="1050" u="none" strike="noStrike"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1056</a:t>
                      </a:r>
                      <a:endParaRPr lang="en-CA" sz="1050" b="0" i="0" u="none" strike="noStrike"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F1F8"/>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CA" sz="1050" b="0" i="0" u="none" strike="noStrike" kern="1200"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Operational in </a:t>
                      </a:r>
                      <a:r>
                        <a:rPr lang="en-CA" sz="1050" b="0" i="0" u="none" strike="noStrike"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2016</a:t>
                      </a:r>
                      <a:r>
                        <a:rPr lang="en-CA" sz="1050" b="0" i="0" u="none" strike="noStrike" kern="1200"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 solely </a:t>
                      </a:r>
                      <a:r>
                        <a:rPr lang="en-CA" sz="1050" b="0" i="0" u="none" strike="noStrike"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for exports to Argentina</a:t>
                      </a:r>
                      <a:endParaRPr lang="en-CA" sz="1050" b="0" i="0" u="none" strike="noStrike"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F1F8"/>
                    </a:solidFill>
                  </a:tcPr>
                </a:tc>
                <a:extLst>
                  <a:ext uri="{0D108BD9-81ED-4DB2-BD59-A6C34878D82A}">
                    <a16:rowId xmlns:a16="http://schemas.microsoft.com/office/drawing/2014/main" val="10001"/>
                  </a:ext>
                </a:extLst>
              </a:tr>
              <a:tr h="288032">
                <a:tc>
                  <a:txBody>
                    <a:bodyPr/>
                    <a:lstStyle/>
                    <a:p>
                      <a:pPr marL="72000" algn="l" fontAlgn="ctr"/>
                      <a:r>
                        <a:rPr lang="en-CA" sz="1050" u="none" strike="noStrike" dirty="0" err="1" smtClean="0">
                          <a:solidFill>
                            <a:schemeClr val="tx1">
                              <a:lumMod val="85000"/>
                              <a:lumOff val="15000"/>
                            </a:schemeClr>
                          </a:solidFill>
                          <a:effectLst/>
                          <a:latin typeface="+mn-lt"/>
                          <a:ea typeface="Verdana" panose="020B0604030504040204" pitchFamily="34" charset="0"/>
                          <a:cs typeface="Verdana" panose="020B0604030504040204" pitchFamily="34" charset="0"/>
                        </a:rPr>
                        <a:t>GasAndes</a:t>
                      </a:r>
                      <a:endParaRPr lang="en-CA" sz="1050" b="0" i="0" u="none" strike="noStrike"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CA" sz="1050" u="none" strike="noStrike"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10.8</a:t>
                      </a:r>
                      <a:endParaRPr lang="en-CA" sz="1050" b="0" i="0" u="none" strike="noStrike"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CA" sz="1050" u="none" strike="noStrike"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541</a:t>
                      </a:r>
                      <a:endParaRPr lang="en-CA" sz="1050" b="0" i="0" u="none" strike="noStrike"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CA" sz="1050" b="0" i="0" u="none" strike="noStrike" kern="1200"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Operational as at 2017  exclusively </a:t>
                      </a:r>
                      <a:r>
                        <a:rPr lang="en-CA" sz="1050" b="0" i="0" u="none" strike="noStrike"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for exports</a:t>
                      </a:r>
                      <a:r>
                        <a:rPr lang="en-CA" sz="1050" b="0" i="0" u="none" strike="noStrike" baseline="0"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 </a:t>
                      </a:r>
                      <a:r>
                        <a:rPr lang="en-CA" sz="1050" b="0" i="0" u="none" strike="noStrike"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to Argentina</a:t>
                      </a:r>
                      <a:endParaRPr lang="en-CA" sz="1050" b="0" i="0" u="none" strike="noStrike"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60040">
                <a:tc>
                  <a:txBody>
                    <a:bodyPr/>
                    <a:lstStyle/>
                    <a:p>
                      <a:pPr marL="72000" algn="l" fontAlgn="ctr"/>
                      <a:r>
                        <a:rPr lang="en-CA" sz="1050" u="none" strike="noStrike"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Gas </a:t>
                      </a:r>
                      <a:r>
                        <a:rPr lang="en-CA" sz="1050" u="none" strike="noStrike" dirty="0" err="1" smtClean="0">
                          <a:solidFill>
                            <a:schemeClr val="tx1">
                              <a:lumMod val="85000"/>
                              <a:lumOff val="15000"/>
                            </a:schemeClr>
                          </a:solidFill>
                          <a:effectLst/>
                          <a:latin typeface="+mn-lt"/>
                          <a:ea typeface="Verdana" panose="020B0604030504040204" pitchFamily="34" charset="0"/>
                          <a:cs typeface="Verdana" panose="020B0604030504040204" pitchFamily="34" charset="0"/>
                        </a:rPr>
                        <a:t>Pacífico</a:t>
                      </a:r>
                      <a:endParaRPr lang="en-CA" sz="1050" b="0" i="0" u="none" strike="noStrike"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F1F8"/>
                    </a:solidFill>
                  </a:tcPr>
                </a:tc>
                <a:tc>
                  <a:txBody>
                    <a:bodyPr/>
                    <a:lstStyle/>
                    <a:p>
                      <a:pPr algn="ctr" fontAlgn="ctr"/>
                      <a:r>
                        <a:rPr lang="en-CA" sz="1050" u="none" strike="noStrike"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6</a:t>
                      </a:r>
                      <a:endParaRPr lang="en-CA" sz="1050" b="0" i="0" u="none" strike="noStrike"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F1F8"/>
                    </a:solidFill>
                  </a:tcPr>
                </a:tc>
                <a:tc>
                  <a:txBody>
                    <a:bodyPr/>
                    <a:lstStyle/>
                    <a:p>
                      <a:pPr algn="ctr" fontAlgn="ctr"/>
                      <a:r>
                        <a:rPr lang="en-CA" sz="1050" u="none" strike="noStrike"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674</a:t>
                      </a:r>
                      <a:endParaRPr lang="en-CA" sz="1050" b="0" i="0" u="none" strike="noStrike"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F1F8"/>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CA" sz="1050" b="0" i="0" u="none" strike="noStrike" kern="1200" noProof="0"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Sporadic operation for minimum </a:t>
                      </a:r>
                      <a:r>
                        <a:rPr lang="en-CA" sz="1050" b="0" i="0" u="none" strike="noStrike" noProof="0"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quantities imported from Argentina</a:t>
                      </a:r>
                      <a:endParaRPr lang="en-CA" sz="1050" b="0" i="0" u="none" strike="noStrike"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F1F8"/>
                    </a:solidFill>
                  </a:tcPr>
                </a:tc>
                <a:extLst>
                  <a:ext uri="{0D108BD9-81ED-4DB2-BD59-A6C34878D82A}">
                    <a16:rowId xmlns:a16="http://schemas.microsoft.com/office/drawing/2014/main" val="10003"/>
                  </a:ext>
                </a:extLst>
              </a:tr>
            </a:tbl>
          </a:graphicData>
        </a:graphic>
      </p:graphicFrame>
      <p:sp>
        <p:nvSpPr>
          <p:cNvPr id="95" name="Content Placeholder 12"/>
          <p:cNvSpPr txBox="1">
            <a:spLocks/>
          </p:cNvSpPr>
          <p:nvPr/>
        </p:nvSpPr>
        <p:spPr>
          <a:xfrm>
            <a:off x="2627784" y="2552580"/>
            <a:ext cx="5472608" cy="372364"/>
          </a:xfrm>
          <a:prstGeom prst="rect">
            <a:avLst/>
          </a:prstGeom>
        </p:spPr>
        <p:txBody>
          <a:bodyPr vert="horz" lIns="91440" tIns="45720" rIns="91440" bIns="45720" rtlCol="0">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500" kern="1200" baseline="0">
                <a:solidFill>
                  <a:schemeClr val="tx1">
                    <a:lumMod val="75000"/>
                    <a:lumOff val="25000"/>
                  </a:schemeClr>
                </a:solidFill>
                <a:latin typeface="Verdana"/>
                <a:ea typeface="+mn-ea"/>
                <a:cs typeface="Verdana"/>
              </a:defRPr>
            </a:lvl1pPr>
            <a:lvl2pPr marL="742950" indent="-285750" algn="l" defTabSz="457200" rtl="0" eaLnBrk="1" latinLnBrk="0" hangingPunct="1">
              <a:spcBef>
                <a:spcPct val="20000"/>
              </a:spcBef>
              <a:buFont typeface="Arial"/>
              <a:buChar char="–"/>
              <a:defRPr sz="1800" kern="1200">
                <a:solidFill>
                  <a:schemeClr val="bg1"/>
                </a:solidFill>
                <a:latin typeface="gobCL"/>
                <a:ea typeface="+mn-ea"/>
                <a:cs typeface="gobCL"/>
              </a:defRPr>
            </a:lvl2pPr>
            <a:lvl3pPr marL="1143000" indent="-228600" algn="l" defTabSz="457200" rtl="0" eaLnBrk="1" latinLnBrk="0" hangingPunct="1">
              <a:spcBef>
                <a:spcPct val="20000"/>
              </a:spcBef>
              <a:buFont typeface="Arial"/>
              <a:buChar char="•"/>
              <a:defRPr sz="1800" kern="1200">
                <a:solidFill>
                  <a:schemeClr val="bg1"/>
                </a:solidFill>
                <a:latin typeface="gobCL"/>
                <a:ea typeface="+mn-ea"/>
                <a:cs typeface="gobCL"/>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71450" indent="-171450">
              <a:lnSpc>
                <a:spcPct val="150000"/>
              </a:lnSpc>
              <a:buFont typeface="Arial" panose="020B0604020202020204" pitchFamily="34" charset="0"/>
              <a:buChar char="•"/>
            </a:pPr>
            <a:r>
              <a:rPr lang="en-US" sz="1050" dirty="0" smtClean="0"/>
              <a:t>To </a:t>
            </a:r>
            <a:r>
              <a:rPr lang="en-US" sz="1050" dirty="0"/>
              <a:t>date there are </a:t>
            </a:r>
            <a:r>
              <a:rPr lang="en-US" sz="1050" dirty="0" smtClean="0"/>
              <a:t>no transnational pipeline projects</a:t>
            </a:r>
            <a:r>
              <a:rPr lang="en-US" sz="1050" dirty="0"/>
              <a:t>.</a:t>
            </a:r>
            <a:endParaRPr lang="en-US" sz="1050" dirty="0" smtClean="0">
              <a:sym typeface="Wingdings" panose="05000000000000000000" pitchFamily="2" charset="2"/>
            </a:endParaRPr>
          </a:p>
          <a:p>
            <a:pPr marL="285750" indent="-285750">
              <a:lnSpc>
                <a:spcPct val="150000"/>
              </a:lnSpc>
              <a:buFont typeface="Arial" panose="020B0604020202020204" pitchFamily="34" charset="0"/>
              <a:buChar char="•"/>
            </a:pPr>
            <a:endParaRPr lang="en-US" sz="1050" dirty="0" smtClean="0">
              <a:sym typeface="Wingdings" panose="05000000000000000000" pitchFamily="2" charset="2"/>
            </a:endParaRPr>
          </a:p>
          <a:p>
            <a:pPr marL="285750" indent="-285750">
              <a:lnSpc>
                <a:spcPct val="150000"/>
              </a:lnSpc>
              <a:buFont typeface="Arial" panose="020B0604020202020204" pitchFamily="34" charset="0"/>
              <a:buChar char="•"/>
            </a:pPr>
            <a:endParaRPr lang="en-US" sz="1050" dirty="0" smtClean="0">
              <a:sym typeface="Wingdings" panose="05000000000000000000" pitchFamily="2" charset="2"/>
            </a:endParaRPr>
          </a:p>
          <a:p>
            <a:pPr marL="285750" indent="-285750">
              <a:lnSpc>
                <a:spcPct val="150000"/>
              </a:lnSpc>
              <a:buFont typeface="Arial" panose="020B0604020202020204" pitchFamily="34" charset="0"/>
              <a:buChar char="•"/>
            </a:pPr>
            <a:endParaRPr lang="en-US" sz="1050" dirty="0"/>
          </a:p>
        </p:txBody>
      </p:sp>
      <p:graphicFrame>
        <p:nvGraphicFramePr>
          <p:cNvPr id="3" name="2 Tabla"/>
          <p:cNvGraphicFramePr>
            <a:graphicFrameLocks noGrp="1"/>
          </p:cNvGraphicFramePr>
          <p:nvPr>
            <p:extLst>
              <p:ext uri="{D42A27DB-BD31-4B8C-83A1-F6EECF244321}">
                <p14:modId xmlns:p14="http://schemas.microsoft.com/office/powerpoint/2010/main" val="2899891467"/>
              </p:ext>
            </p:extLst>
          </p:nvPr>
        </p:nvGraphicFramePr>
        <p:xfrm>
          <a:off x="2699791" y="3033192"/>
          <a:ext cx="6048000" cy="2124000"/>
        </p:xfrm>
        <a:graphic>
          <a:graphicData uri="http://schemas.openxmlformats.org/drawingml/2006/table">
            <a:tbl>
              <a:tblPr>
                <a:tableStyleId>{5C22544A-7EE6-4342-B048-85BDC9FD1C3A}</a:tableStyleId>
              </a:tblPr>
              <a:tblGrid>
                <a:gridCol w="918290">
                  <a:extLst>
                    <a:ext uri="{9D8B030D-6E8A-4147-A177-3AD203B41FA5}">
                      <a16:colId xmlns:a16="http://schemas.microsoft.com/office/drawing/2014/main" val="20000"/>
                    </a:ext>
                  </a:extLst>
                </a:gridCol>
                <a:gridCol w="2178055">
                  <a:extLst>
                    <a:ext uri="{9D8B030D-6E8A-4147-A177-3AD203B41FA5}">
                      <a16:colId xmlns:a16="http://schemas.microsoft.com/office/drawing/2014/main" val="20001"/>
                    </a:ext>
                  </a:extLst>
                </a:gridCol>
                <a:gridCol w="1728192">
                  <a:extLst>
                    <a:ext uri="{9D8B030D-6E8A-4147-A177-3AD203B41FA5}">
                      <a16:colId xmlns:a16="http://schemas.microsoft.com/office/drawing/2014/main" val="20002"/>
                    </a:ext>
                  </a:extLst>
                </a:gridCol>
                <a:gridCol w="1223463">
                  <a:extLst>
                    <a:ext uri="{9D8B030D-6E8A-4147-A177-3AD203B41FA5}">
                      <a16:colId xmlns:a16="http://schemas.microsoft.com/office/drawing/2014/main" val="20003"/>
                    </a:ext>
                  </a:extLst>
                </a:gridCol>
              </a:tblGrid>
              <a:tr h="396000">
                <a:tc>
                  <a:txBody>
                    <a:bodyPr/>
                    <a:lstStyle/>
                    <a:p>
                      <a:pPr algn="ctr" fontAlgn="ctr"/>
                      <a:endParaRPr lang="es-ES" sz="1050" b="1" i="0" u="none" strike="noStrike" dirty="0">
                        <a:solidFill>
                          <a:schemeClr val="bg1"/>
                        </a:solidFill>
                        <a:effectLst/>
                        <a:latin typeface="+mn-lt"/>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accent1"/>
                    </a:solidFill>
                  </a:tcPr>
                </a:tc>
                <a:tc>
                  <a:txBody>
                    <a:bodyPr/>
                    <a:lstStyle/>
                    <a:p>
                      <a:pPr algn="ctr" fontAlgn="ctr"/>
                      <a:r>
                        <a:rPr lang="es-ES" sz="1050" b="1" u="none" strike="noStrike" dirty="0">
                          <a:solidFill>
                            <a:schemeClr val="bg1"/>
                          </a:solidFill>
                          <a:effectLst/>
                          <a:latin typeface="+mn-lt"/>
                        </a:rPr>
                        <a:t>Terminal</a:t>
                      </a:r>
                      <a:endParaRPr lang="es-ES" sz="1050" b="1" i="0" u="none" strike="noStrike" dirty="0">
                        <a:solidFill>
                          <a:schemeClr val="bg1"/>
                        </a:solidFill>
                        <a:effectLst/>
                        <a:latin typeface="+mn-lt"/>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accent1"/>
                    </a:solidFill>
                  </a:tcPr>
                </a:tc>
                <a:tc>
                  <a:txBody>
                    <a:bodyPr/>
                    <a:lstStyle/>
                    <a:p>
                      <a:pPr algn="ctr" fontAlgn="ctr"/>
                      <a:r>
                        <a:rPr lang="es-ES" sz="1050" b="1" u="none" strike="noStrike" dirty="0">
                          <a:solidFill>
                            <a:schemeClr val="bg1"/>
                          </a:solidFill>
                          <a:effectLst/>
                          <a:latin typeface="+mn-lt"/>
                        </a:rPr>
                        <a:t>Regasification </a:t>
                      </a:r>
                      <a:r>
                        <a:rPr lang="es-ES" sz="1050" b="1" u="none" strike="noStrike" dirty="0" smtClean="0">
                          <a:solidFill>
                            <a:schemeClr val="bg1"/>
                          </a:solidFill>
                          <a:effectLst/>
                          <a:latin typeface="+mn-lt"/>
                        </a:rPr>
                        <a:t>Capacity</a:t>
                      </a:r>
                    </a:p>
                    <a:p>
                      <a:pPr marL="0" marR="0" indent="0" algn="ctr" defTabSz="914400" rtl="0" eaLnBrk="1" fontAlgn="ctr" latinLnBrk="0" hangingPunct="1">
                        <a:lnSpc>
                          <a:spcPct val="100000"/>
                        </a:lnSpc>
                        <a:spcBef>
                          <a:spcPts val="0"/>
                        </a:spcBef>
                        <a:spcAft>
                          <a:spcPts val="0"/>
                        </a:spcAft>
                        <a:buClrTx/>
                        <a:buSzTx/>
                        <a:buFontTx/>
                        <a:buNone/>
                        <a:tabLst/>
                        <a:defRPr/>
                      </a:pPr>
                      <a:r>
                        <a:rPr lang="es-CL" sz="1050" b="1" i="0" u="none" strike="noStrike" dirty="0" smtClean="0">
                          <a:solidFill>
                            <a:schemeClr val="bg1"/>
                          </a:solidFill>
                          <a:effectLst/>
                          <a:latin typeface="+mn-lt"/>
                        </a:rPr>
                        <a:t>[</a:t>
                      </a:r>
                      <a:r>
                        <a:rPr lang="es-ES" sz="1050" b="1" u="none" strike="noStrike" dirty="0" smtClean="0">
                          <a:solidFill>
                            <a:schemeClr val="bg1"/>
                          </a:solidFill>
                          <a:effectLst/>
                          <a:latin typeface="+mn-lt"/>
                        </a:rPr>
                        <a:t>million m</a:t>
                      </a:r>
                      <a:r>
                        <a:rPr lang="es-ES" sz="1050" b="1" u="none" strike="noStrike" baseline="30000" dirty="0" smtClean="0">
                          <a:solidFill>
                            <a:schemeClr val="bg1"/>
                          </a:solidFill>
                          <a:effectLst/>
                          <a:latin typeface="+mn-lt"/>
                        </a:rPr>
                        <a:t>3</a:t>
                      </a:r>
                      <a:r>
                        <a:rPr lang="es-ES" sz="1050" b="1" u="none" strike="noStrike" dirty="0" smtClean="0">
                          <a:solidFill>
                            <a:schemeClr val="bg1"/>
                          </a:solidFill>
                          <a:effectLst/>
                          <a:latin typeface="+mn-lt"/>
                        </a:rPr>
                        <a:t>/d</a:t>
                      </a:r>
                      <a:r>
                        <a:rPr lang="es-ES" sz="1050" b="1" i="0" u="none" strike="noStrike" dirty="0">
                          <a:solidFill>
                            <a:schemeClr val="bg1"/>
                          </a:solidFill>
                          <a:effectLst/>
                          <a:latin typeface="+mn-lt"/>
                        </a:rPr>
                        <a:t>]</a:t>
                      </a:r>
                      <a:endParaRPr lang="es-ES" sz="1050" b="1" i="0" u="none" strike="noStrike" dirty="0" smtClean="0">
                        <a:solidFill>
                          <a:schemeClr val="bg1"/>
                        </a:solidFill>
                        <a:effectLst/>
                        <a:latin typeface="+mn-lt"/>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accent1"/>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s-CL" sz="1050" b="1" i="0" u="none" strike="noStrike" dirty="0" smtClean="0">
                          <a:solidFill>
                            <a:schemeClr val="bg1"/>
                          </a:solidFill>
                          <a:effectLst/>
                          <a:latin typeface="+mn-lt"/>
                        </a:rPr>
                        <a:t>Date of Operation</a:t>
                      </a:r>
                      <a:endParaRPr lang="es-ES" sz="1050" b="1" i="0" u="none" strike="noStrike" dirty="0" smtClean="0">
                        <a:solidFill>
                          <a:schemeClr val="bg1"/>
                        </a:solidFill>
                        <a:effectLst/>
                        <a:latin typeface="+mn-lt"/>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288000">
                <a:tc rowSpan="2">
                  <a:txBody>
                    <a:bodyPr/>
                    <a:lstStyle/>
                    <a:p>
                      <a:pPr marL="72000" algn="l" defTabSz="914400" rtl="0" eaLnBrk="1" fontAlgn="ctr" latinLnBrk="0" hangingPunct="1"/>
                      <a:r>
                        <a:rPr lang="es-CL" sz="1050" b="1" u="none" strike="noStrike" kern="1200"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Existing</a:t>
                      </a:r>
                      <a:endParaRPr lang="es-ES" sz="1050" b="1" u="none" strike="noStrike" kern="1200"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72000" algn="l" defTabSz="914400" rtl="0" eaLnBrk="1" fontAlgn="ctr" latinLnBrk="0" hangingPunct="1"/>
                      <a:r>
                        <a:rPr lang="es-ES" sz="1050" u="none" strike="noStrike" kern="1200" dirty="0">
                          <a:solidFill>
                            <a:schemeClr val="tx1">
                              <a:lumMod val="85000"/>
                              <a:lumOff val="15000"/>
                            </a:schemeClr>
                          </a:solidFill>
                          <a:effectLst/>
                          <a:latin typeface="+mn-lt"/>
                          <a:ea typeface="Verdana" panose="020B0604030504040204" pitchFamily="34" charset="0"/>
                          <a:cs typeface="Verdana" panose="020B0604030504040204" pitchFamily="34" charset="0"/>
                        </a:rPr>
                        <a:t>Mejillones LNG</a:t>
                      </a: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ECF1F8"/>
                    </a:solidFill>
                  </a:tcPr>
                </a:tc>
                <a:tc>
                  <a:txBody>
                    <a:bodyPr/>
                    <a:lstStyle/>
                    <a:p>
                      <a:pPr algn="ctr" fontAlgn="ctr"/>
                      <a:r>
                        <a:rPr lang="es-ES" sz="1050" u="none" strike="noStrike" dirty="0" smtClean="0">
                          <a:solidFill>
                            <a:schemeClr val="tx1">
                              <a:lumMod val="85000"/>
                              <a:lumOff val="15000"/>
                            </a:schemeClr>
                          </a:solidFill>
                          <a:effectLst/>
                          <a:latin typeface="+mn-lt"/>
                        </a:rPr>
                        <a:t>5.5</a:t>
                      </a:r>
                      <a:endParaRPr lang="es-ES" sz="1050" b="0" i="0" u="none" strike="noStrike" dirty="0">
                        <a:solidFill>
                          <a:schemeClr val="tx1">
                            <a:lumMod val="85000"/>
                            <a:lumOff val="15000"/>
                          </a:schemeClr>
                        </a:solidFill>
                        <a:effectLst/>
                        <a:latin typeface="+mn-lt"/>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ECF1F8"/>
                    </a:solidFill>
                  </a:tcPr>
                </a:tc>
                <a:tc>
                  <a:txBody>
                    <a:bodyPr/>
                    <a:lstStyle/>
                    <a:p>
                      <a:pPr algn="ctr" fontAlgn="ctr"/>
                      <a:r>
                        <a:rPr lang="es-CL" sz="1050" b="0" i="0" u="none" strike="noStrike" dirty="0" err="1" smtClean="0">
                          <a:solidFill>
                            <a:schemeClr val="tx1">
                              <a:lumMod val="85000"/>
                              <a:lumOff val="15000"/>
                            </a:schemeClr>
                          </a:solidFill>
                          <a:effectLst/>
                          <a:latin typeface="+mn-lt"/>
                        </a:rPr>
                        <a:t>July</a:t>
                      </a:r>
                      <a:r>
                        <a:rPr lang="es-CL" sz="1050" b="0" i="0" u="none" strike="noStrike" dirty="0" smtClean="0">
                          <a:solidFill>
                            <a:schemeClr val="tx1">
                              <a:lumMod val="85000"/>
                              <a:lumOff val="15000"/>
                            </a:schemeClr>
                          </a:solidFill>
                          <a:effectLst/>
                          <a:latin typeface="+mn-lt"/>
                        </a:rPr>
                        <a:t> 2009</a:t>
                      </a:r>
                      <a:endParaRPr lang="es-ES" sz="1050" b="0" i="0" u="none" strike="noStrike" dirty="0">
                        <a:solidFill>
                          <a:schemeClr val="tx1">
                            <a:lumMod val="85000"/>
                            <a:lumOff val="15000"/>
                          </a:schemeClr>
                        </a:solidFill>
                        <a:effectLst/>
                        <a:latin typeface="+mn-lt"/>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ECF1F8"/>
                    </a:solidFill>
                  </a:tcPr>
                </a:tc>
                <a:extLst>
                  <a:ext uri="{0D108BD9-81ED-4DB2-BD59-A6C34878D82A}">
                    <a16:rowId xmlns:a16="http://schemas.microsoft.com/office/drawing/2014/main" val="10001"/>
                  </a:ext>
                </a:extLst>
              </a:tr>
              <a:tr h="288000">
                <a:tc vMerge="1">
                  <a:txBody>
                    <a:bodyPr/>
                    <a:lstStyle/>
                    <a:p>
                      <a:pPr marL="72000" algn="l" defTabSz="914400" rtl="0" eaLnBrk="1" fontAlgn="ctr" latinLnBrk="0" hangingPunct="1"/>
                      <a:endParaRPr lang="es-ES" sz="1050" u="none" strike="noStrike" kern="1200"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72000" algn="l" defTabSz="914400" rtl="0" eaLnBrk="1" fontAlgn="ctr" latinLnBrk="0" hangingPunct="1"/>
                      <a:r>
                        <a:rPr lang="es-ES" sz="1050" u="none" strike="noStrike" kern="1200" dirty="0">
                          <a:solidFill>
                            <a:schemeClr val="tx1">
                              <a:lumMod val="85000"/>
                              <a:lumOff val="15000"/>
                            </a:schemeClr>
                          </a:solidFill>
                          <a:effectLst/>
                          <a:latin typeface="+mn-lt"/>
                          <a:ea typeface="Verdana" panose="020B0604030504040204" pitchFamily="34" charset="0"/>
                          <a:cs typeface="Verdana" panose="020B0604030504040204" pitchFamily="34" charset="0"/>
                        </a:rPr>
                        <a:t>Quintero LNG</a:t>
                      </a: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r>
                        <a:rPr lang="es-ES" sz="1050" u="none" strike="noStrike" dirty="0" smtClean="0">
                          <a:solidFill>
                            <a:schemeClr val="tx1">
                              <a:lumMod val="85000"/>
                              <a:lumOff val="15000"/>
                            </a:schemeClr>
                          </a:solidFill>
                          <a:effectLst/>
                          <a:latin typeface="+mn-lt"/>
                        </a:rPr>
                        <a:t>15</a:t>
                      </a:r>
                      <a:endParaRPr lang="es-ES" sz="1050" b="0" i="0" u="none" strike="noStrike" dirty="0">
                        <a:solidFill>
                          <a:schemeClr val="tx1">
                            <a:lumMod val="85000"/>
                            <a:lumOff val="15000"/>
                          </a:schemeClr>
                        </a:solidFill>
                        <a:effectLst/>
                        <a:latin typeface="+mn-lt"/>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r>
                        <a:rPr lang="es-CL" sz="1050" b="0" i="0" u="none" strike="noStrike" dirty="0" smtClean="0">
                          <a:solidFill>
                            <a:schemeClr val="tx1">
                              <a:lumMod val="85000"/>
                              <a:lumOff val="15000"/>
                            </a:schemeClr>
                          </a:solidFill>
                          <a:effectLst/>
                          <a:latin typeface="+mn-lt"/>
                        </a:rPr>
                        <a:t>June</a:t>
                      </a:r>
                      <a:r>
                        <a:rPr lang="es-CL" sz="1050" b="0" i="0" u="none" strike="noStrike" baseline="0" dirty="0" smtClean="0">
                          <a:solidFill>
                            <a:schemeClr val="tx1">
                              <a:lumMod val="85000"/>
                              <a:lumOff val="15000"/>
                            </a:schemeClr>
                          </a:solidFill>
                          <a:effectLst/>
                          <a:latin typeface="+mn-lt"/>
                        </a:rPr>
                        <a:t> </a:t>
                      </a:r>
                      <a:r>
                        <a:rPr lang="es-CL" sz="1050" b="0" i="0" u="none" strike="noStrike" dirty="0" smtClean="0">
                          <a:solidFill>
                            <a:schemeClr val="tx1">
                              <a:lumMod val="85000"/>
                              <a:lumOff val="15000"/>
                            </a:schemeClr>
                          </a:solidFill>
                          <a:effectLst/>
                          <a:latin typeface="+mn-lt"/>
                        </a:rPr>
                        <a:t>2010</a:t>
                      </a:r>
                      <a:endParaRPr lang="es-ES" sz="1050" b="0" i="0" u="none" strike="noStrike" dirty="0">
                        <a:solidFill>
                          <a:schemeClr val="tx1">
                            <a:lumMod val="85000"/>
                            <a:lumOff val="15000"/>
                          </a:schemeClr>
                        </a:solidFill>
                        <a:effectLst/>
                        <a:latin typeface="+mn-lt"/>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2"/>
                  </a:ext>
                </a:extLst>
              </a:tr>
              <a:tr h="288000">
                <a:tc rowSpan="4">
                  <a:txBody>
                    <a:bodyPr/>
                    <a:lstStyle/>
                    <a:p>
                      <a:pPr marL="72000" algn="l" defTabSz="914400" rtl="0" eaLnBrk="1" fontAlgn="ctr" latinLnBrk="0" hangingPunct="1"/>
                      <a:r>
                        <a:rPr lang="es-CL" sz="1050" b="1" u="none" strike="noStrike" kern="1200"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Proposed</a:t>
                      </a:r>
                      <a:endParaRPr lang="es-ES" sz="1050" b="1" u="none" strike="noStrike" kern="1200"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72000" algn="l" defTabSz="914400" rtl="0" eaLnBrk="1" fontAlgn="ctr" latinLnBrk="0" hangingPunct="1"/>
                      <a:r>
                        <a:rPr lang="es-ES" sz="1050" u="none" strike="noStrike" kern="1200"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LNG Floating Maritime Terminal</a:t>
                      </a:r>
                      <a:endParaRPr lang="es-ES" sz="1050" u="none" strike="noStrike" kern="1200"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ECF1F8"/>
                    </a:solidFill>
                  </a:tcPr>
                </a:tc>
                <a:tc>
                  <a:txBody>
                    <a:bodyPr/>
                    <a:lstStyle/>
                    <a:p>
                      <a:pPr algn="ctr" fontAlgn="ctr"/>
                      <a:r>
                        <a:rPr lang="es-CL" sz="1050" b="0" i="0" u="none" strike="noStrike" dirty="0" smtClean="0">
                          <a:solidFill>
                            <a:schemeClr val="tx1">
                              <a:lumMod val="85000"/>
                              <a:lumOff val="15000"/>
                            </a:schemeClr>
                          </a:solidFill>
                          <a:effectLst/>
                          <a:latin typeface="+mn-lt"/>
                        </a:rPr>
                        <a:t>10</a:t>
                      </a:r>
                      <a:endParaRPr lang="es-ES" sz="1050" b="0" i="0" u="none" strike="noStrike" dirty="0">
                        <a:solidFill>
                          <a:schemeClr val="tx1">
                            <a:lumMod val="85000"/>
                            <a:lumOff val="15000"/>
                          </a:schemeClr>
                        </a:solidFill>
                        <a:effectLst/>
                        <a:latin typeface="+mn-lt"/>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ECF1F8"/>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s-CL" sz="1050" b="0" i="0" u="none" strike="noStrike" dirty="0" smtClean="0">
                          <a:solidFill>
                            <a:schemeClr val="tx1">
                              <a:lumMod val="85000"/>
                              <a:lumOff val="15000"/>
                            </a:schemeClr>
                          </a:solidFill>
                          <a:effectLst/>
                          <a:latin typeface="+mn-lt"/>
                        </a:rPr>
                        <a:t>2019</a:t>
                      </a:r>
                      <a:endParaRPr lang="es-ES" sz="1050" b="0" i="0" u="none" strike="noStrike" dirty="0" smtClean="0">
                        <a:solidFill>
                          <a:schemeClr val="tx1">
                            <a:lumMod val="85000"/>
                            <a:lumOff val="15000"/>
                          </a:schemeClr>
                        </a:solidFill>
                        <a:effectLst/>
                        <a:latin typeface="+mn-lt"/>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ECF1F8"/>
                    </a:solidFill>
                  </a:tcPr>
                </a:tc>
                <a:extLst>
                  <a:ext uri="{0D108BD9-81ED-4DB2-BD59-A6C34878D82A}">
                    <a16:rowId xmlns:a16="http://schemas.microsoft.com/office/drawing/2014/main" val="10003"/>
                  </a:ext>
                </a:extLst>
              </a:tr>
              <a:tr h="288000">
                <a:tc vMerge="1">
                  <a:txBody>
                    <a:bodyPr/>
                    <a:lstStyle/>
                    <a:p>
                      <a:pPr marL="72000" algn="l" defTabSz="914400" rtl="0" eaLnBrk="1" fontAlgn="ctr" latinLnBrk="0" hangingPunct="1"/>
                      <a:endParaRPr lang="es-ES" sz="1050" u="none" strike="noStrike" kern="1200"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72000" algn="l" defTabSz="914400" rtl="0" eaLnBrk="1" fontAlgn="ctr" latinLnBrk="0" hangingPunct="1"/>
                      <a:r>
                        <a:rPr lang="es-CL" sz="1050" u="none" strike="noStrike" kern="1200"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Andes LNG</a:t>
                      </a:r>
                      <a:endParaRPr lang="es-ES" sz="1050" u="none" strike="noStrike" kern="1200"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r>
                        <a:rPr lang="es-CL" sz="1050" b="0" i="0" u="none" strike="noStrike" dirty="0" smtClean="0">
                          <a:solidFill>
                            <a:schemeClr val="tx1">
                              <a:lumMod val="85000"/>
                              <a:lumOff val="15000"/>
                            </a:schemeClr>
                          </a:solidFill>
                          <a:effectLst/>
                          <a:latin typeface="+mn-lt"/>
                        </a:rPr>
                        <a:t>10</a:t>
                      </a:r>
                      <a:endParaRPr lang="es-ES" sz="1050" b="0" i="0" u="none" strike="noStrike" dirty="0">
                        <a:solidFill>
                          <a:schemeClr val="tx1">
                            <a:lumMod val="85000"/>
                            <a:lumOff val="15000"/>
                          </a:schemeClr>
                        </a:solidFill>
                        <a:effectLst/>
                        <a:latin typeface="+mn-lt"/>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s-CL" sz="1050" b="0" i="0" u="none" strike="noStrike" dirty="0" smtClean="0">
                          <a:solidFill>
                            <a:schemeClr val="tx1">
                              <a:lumMod val="85000"/>
                              <a:lumOff val="15000"/>
                            </a:schemeClr>
                          </a:solidFill>
                          <a:effectLst/>
                          <a:latin typeface="+mn-lt"/>
                        </a:rPr>
                        <a:t>2020</a:t>
                      </a:r>
                      <a:endParaRPr lang="es-ES" sz="1050" b="0" i="0" u="none" strike="noStrike" dirty="0" smtClean="0">
                        <a:solidFill>
                          <a:schemeClr val="tx1">
                            <a:lumMod val="85000"/>
                            <a:lumOff val="15000"/>
                          </a:schemeClr>
                        </a:solidFill>
                        <a:effectLst/>
                        <a:latin typeface="+mn-lt"/>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4"/>
                  </a:ext>
                </a:extLst>
              </a:tr>
              <a:tr h="288000">
                <a:tc vMerge="1">
                  <a:txBody>
                    <a:bodyPr/>
                    <a:lstStyle/>
                    <a:p>
                      <a:pPr marL="72000" algn="l" defTabSz="914400" rtl="0" eaLnBrk="1" fontAlgn="ctr" latinLnBrk="0" hangingPunct="1"/>
                      <a:endParaRPr lang="es-ES" sz="1050" u="none" strike="noStrike" kern="1200"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ECF1F8"/>
                    </a:solidFill>
                  </a:tcPr>
                </a:tc>
                <a:tc>
                  <a:txBody>
                    <a:bodyPr/>
                    <a:lstStyle/>
                    <a:p>
                      <a:pPr marL="72000" algn="l" defTabSz="914400" rtl="0" eaLnBrk="1" fontAlgn="ctr" latinLnBrk="0" hangingPunct="1"/>
                      <a:r>
                        <a:rPr lang="es-CL" sz="1050" u="none" strike="noStrike" kern="1200"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LNG</a:t>
                      </a:r>
                      <a:r>
                        <a:rPr lang="es-CL" sz="1050" u="none" strike="noStrike" kern="1200" baseline="0"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 Penco-</a:t>
                      </a:r>
                      <a:r>
                        <a:rPr lang="es-CL" sz="1050" u="none" strike="noStrike" kern="1200" baseline="0" dirty="0" err="1" smtClean="0">
                          <a:solidFill>
                            <a:schemeClr val="tx1">
                              <a:lumMod val="85000"/>
                              <a:lumOff val="15000"/>
                            </a:schemeClr>
                          </a:solidFill>
                          <a:effectLst/>
                          <a:latin typeface="+mn-lt"/>
                          <a:ea typeface="Verdana" panose="020B0604030504040204" pitchFamily="34" charset="0"/>
                          <a:cs typeface="Verdana" panose="020B0604030504040204" pitchFamily="34" charset="0"/>
                        </a:rPr>
                        <a:t>Lirquén</a:t>
                      </a:r>
                      <a:endParaRPr lang="es-ES" sz="1050" u="none" strike="noStrike" kern="1200"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ECF1F8"/>
                    </a:solidFill>
                  </a:tcPr>
                </a:tc>
                <a:tc>
                  <a:txBody>
                    <a:bodyPr/>
                    <a:lstStyle/>
                    <a:p>
                      <a:pPr algn="ctr" fontAlgn="ctr"/>
                      <a:r>
                        <a:rPr lang="es-CL" sz="1050" b="0" i="0" u="none" strike="noStrike" dirty="0" smtClean="0">
                          <a:solidFill>
                            <a:schemeClr val="tx1">
                              <a:lumMod val="85000"/>
                              <a:lumOff val="15000"/>
                            </a:schemeClr>
                          </a:solidFill>
                          <a:effectLst/>
                          <a:latin typeface="+mn-lt"/>
                        </a:rPr>
                        <a:t>15</a:t>
                      </a:r>
                      <a:endParaRPr lang="es-ES" sz="1050" b="0" i="0" u="none" strike="noStrike" dirty="0">
                        <a:solidFill>
                          <a:schemeClr val="tx1">
                            <a:lumMod val="85000"/>
                            <a:lumOff val="15000"/>
                          </a:schemeClr>
                        </a:solidFill>
                        <a:effectLst/>
                        <a:latin typeface="+mn-lt"/>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ECF1F8"/>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s-CL" sz="1050" b="0" i="0" u="none" strike="noStrike" dirty="0" smtClean="0">
                          <a:solidFill>
                            <a:schemeClr val="tx1">
                              <a:lumMod val="85000"/>
                              <a:lumOff val="15000"/>
                            </a:schemeClr>
                          </a:solidFill>
                          <a:effectLst/>
                          <a:latin typeface="+mn-lt"/>
                        </a:rPr>
                        <a:t>2019</a:t>
                      </a:r>
                      <a:endParaRPr lang="es-ES" sz="1050" b="0" i="0" u="none" strike="noStrike" dirty="0" smtClean="0">
                        <a:solidFill>
                          <a:schemeClr val="tx1">
                            <a:lumMod val="85000"/>
                            <a:lumOff val="15000"/>
                          </a:schemeClr>
                        </a:solidFill>
                        <a:effectLst/>
                        <a:latin typeface="+mn-lt"/>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ECF1F8"/>
                    </a:solidFill>
                  </a:tcPr>
                </a:tc>
                <a:extLst>
                  <a:ext uri="{0D108BD9-81ED-4DB2-BD59-A6C34878D82A}">
                    <a16:rowId xmlns:a16="http://schemas.microsoft.com/office/drawing/2014/main" val="10005"/>
                  </a:ext>
                </a:extLst>
              </a:tr>
              <a:tr h="288000">
                <a:tc vMerge="1">
                  <a:txBody>
                    <a:bodyPr/>
                    <a:lstStyle/>
                    <a:p>
                      <a:pPr marL="72000" algn="l" defTabSz="914400" rtl="0" eaLnBrk="1" fontAlgn="ctr" latinLnBrk="0" hangingPunct="1"/>
                      <a:endParaRPr lang="es-ES" sz="1050" u="none" strike="noStrike" kern="1200"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ECF1F8"/>
                    </a:solidFill>
                  </a:tcPr>
                </a:tc>
                <a:tc>
                  <a:txBody>
                    <a:bodyPr/>
                    <a:lstStyle/>
                    <a:p>
                      <a:pPr marL="72000" algn="l" defTabSz="914400" rtl="0" eaLnBrk="1" fontAlgn="ctr" latinLnBrk="0" hangingPunct="1"/>
                      <a:r>
                        <a:rPr lang="es-CL" sz="1050" u="none" strike="noStrike" kern="1200"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Talcahuano LNG</a:t>
                      </a:r>
                      <a:endParaRPr lang="es-ES" sz="1050" u="none" strike="noStrike" kern="1200"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r>
                        <a:rPr lang="es-CL" sz="1050" b="0" i="0" u="none" strike="noStrike" dirty="0" smtClean="0">
                          <a:solidFill>
                            <a:schemeClr val="tx1">
                              <a:lumMod val="85000"/>
                              <a:lumOff val="15000"/>
                            </a:schemeClr>
                          </a:solidFill>
                          <a:effectLst/>
                          <a:latin typeface="+mn-lt"/>
                        </a:rPr>
                        <a:t>8.5</a:t>
                      </a:r>
                      <a:endParaRPr lang="es-ES" sz="1050" b="0" i="0" u="none" strike="noStrike" dirty="0">
                        <a:solidFill>
                          <a:schemeClr val="tx1">
                            <a:lumMod val="85000"/>
                            <a:lumOff val="15000"/>
                          </a:schemeClr>
                        </a:solidFill>
                        <a:effectLst/>
                        <a:latin typeface="+mn-lt"/>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s-CL" sz="1050" b="0" i="0" u="none" strike="noStrike" dirty="0" smtClean="0">
                          <a:solidFill>
                            <a:schemeClr val="tx1">
                              <a:lumMod val="85000"/>
                              <a:lumOff val="15000"/>
                            </a:schemeClr>
                          </a:solidFill>
                          <a:effectLst/>
                          <a:latin typeface="+mn-lt"/>
                        </a:rPr>
                        <a:t>2019</a:t>
                      </a:r>
                      <a:endParaRPr lang="es-ES" sz="1050" b="0" i="0" u="none" strike="noStrike" dirty="0" smtClean="0">
                        <a:solidFill>
                          <a:schemeClr val="tx1">
                            <a:lumMod val="85000"/>
                            <a:lumOff val="15000"/>
                          </a:schemeClr>
                        </a:solidFill>
                        <a:effectLst/>
                        <a:latin typeface="+mn-lt"/>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6"/>
                  </a:ext>
                </a:extLst>
              </a:tr>
            </a:tbl>
          </a:graphicData>
        </a:graphic>
      </p:graphicFrame>
      <p:sp>
        <p:nvSpPr>
          <p:cNvPr id="27" name="Content Placeholder 12"/>
          <p:cNvSpPr txBox="1">
            <a:spLocks/>
          </p:cNvSpPr>
          <p:nvPr/>
        </p:nvSpPr>
        <p:spPr>
          <a:xfrm>
            <a:off x="2627784" y="5288884"/>
            <a:ext cx="6120680" cy="1020436"/>
          </a:xfrm>
          <a:prstGeom prst="rect">
            <a:avLst/>
          </a:prstGeom>
        </p:spPr>
        <p:txBody>
          <a:bodyPr vert="horz" lIns="91440" tIns="45720" rIns="91440" bIns="45720" rtlCol="0">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500" kern="1200" baseline="0">
                <a:solidFill>
                  <a:schemeClr val="tx1">
                    <a:lumMod val="75000"/>
                    <a:lumOff val="25000"/>
                  </a:schemeClr>
                </a:solidFill>
                <a:latin typeface="Verdana"/>
                <a:ea typeface="+mn-ea"/>
                <a:cs typeface="Verdana"/>
              </a:defRPr>
            </a:lvl1pPr>
            <a:lvl2pPr marL="742950" indent="-285750" algn="l" defTabSz="457200" rtl="0" eaLnBrk="1" latinLnBrk="0" hangingPunct="1">
              <a:spcBef>
                <a:spcPct val="20000"/>
              </a:spcBef>
              <a:buFont typeface="Arial"/>
              <a:buChar char="–"/>
              <a:defRPr sz="1800" kern="1200">
                <a:solidFill>
                  <a:schemeClr val="bg1"/>
                </a:solidFill>
                <a:latin typeface="gobCL"/>
                <a:ea typeface="+mn-ea"/>
                <a:cs typeface="gobCL"/>
              </a:defRPr>
            </a:lvl2pPr>
            <a:lvl3pPr marL="1143000" indent="-228600" algn="l" defTabSz="457200" rtl="0" eaLnBrk="1" latinLnBrk="0" hangingPunct="1">
              <a:spcBef>
                <a:spcPct val="20000"/>
              </a:spcBef>
              <a:buFont typeface="Arial"/>
              <a:buChar char="•"/>
              <a:defRPr sz="1800" kern="1200">
                <a:solidFill>
                  <a:schemeClr val="bg1"/>
                </a:solidFill>
                <a:latin typeface="gobCL"/>
                <a:ea typeface="+mn-ea"/>
                <a:cs typeface="gobCL"/>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50000"/>
              </a:lnSpc>
              <a:spcBef>
                <a:spcPts val="0"/>
              </a:spcBef>
            </a:pPr>
            <a:r>
              <a:rPr lang="en-US" sz="1050" b="1" dirty="0" err="1" smtClean="0"/>
              <a:t>Pemuco</a:t>
            </a:r>
            <a:r>
              <a:rPr lang="en-US" sz="1050" b="1" dirty="0" smtClean="0"/>
              <a:t> and the “Virtual Pipeline”</a:t>
            </a:r>
            <a:endParaRPr lang="en-US" sz="1050" b="1" dirty="0"/>
          </a:p>
          <a:p>
            <a:pPr marL="171450" indent="-171450">
              <a:lnSpc>
                <a:spcPct val="150000"/>
              </a:lnSpc>
              <a:spcBef>
                <a:spcPts val="0"/>
              </a:spcBef>
              <a:buFont typeface="Arial" panose="020B0604020202020204" pitchFamily="34" charset="0"/>
              <a:buChar char="•"/>
            </a:pPr>
            <a:r>
              <a:rPr lang="en-US" sz="1050" dirty="0" err="1" smtClean="0"/>
              <a:t>Pemuco</a:t>
            </a:r>
            <a:r>
              <a:rPr lang="en-US" sz="1050" dirty="0" smtClean="0"/>
              <a:t> is a medium sized regasification plant </a:t>
            </a:r>
            <a:r>
              <a:rPr lang="en-US" sz="1050" dirty="0"/>
              <a:t>(0.6 million m</a:t>
            </a:r>
            <a:r>
              <a:rPr lang="en-US" sz="1050" baseline="30000" dirty="0"/>
              <a:t>3</a:t>
            </a:r>
            <a:r>
              <a:rPr lang="en-US" sz="1050" dirty="0"/>
              <a:t>/d of gas) </a:t>
            </a:r>
            <a:r>
              <a:rPr lang="en-US" sz="1050" dirty="0" smtClean="0"/>
              <a:t>located</a:t>
            </a:r>
            <a:r>
              <a:rPr lang="en-US" sz="1050" dirty="0"/>
              <a:t> near </a:t>
            </a:r>
            <a:r>
              <a:rPr lang="en-US" sz="1050" dirty="0" smtClean="0"/>
              <a:t>Concepción. </a:t>
            </a:r>
          </a:p>
          <a:p>
            <a:pPr marL="171450" indent="-171450">
              <a:lnSpc>
                <a:spcPct val="150000"/>
              </a:lnSpc>
              <a:spcBef>
                <a:spcPts val="0"/>
              </a:spcBef>
              <a:buFont typeface="Arial" panose="020B0604020202020204" pitchFamily="34" charset="0"/>
              <a:buChar char="•"/>
            </a:pPr>
            <a:r>
              <a:rPr lang="en-US" sz="1050" dirty="0" smtClean="0"/>
              <a:t>LNG </a:t>
            </a:r>
            <a:r>
              <a:rPr lang="en-US" sz="1050" dirty="0"/>
              <a:t>supplies are transported by truck from Quintero to </a:t>
            </a:r>
            <a:r>
              <a:rPr lang="en-US" sz="1050" dirty="0" err="1" smtClean="0"/>
              <a:t>Pemuco</a:t>
            </a:r>
            <a:r>
              <a:rPr lang="en-US" sz="1050" dirty="0" smtClean="0"/>
              <a:t>.</a:t>
            </a:r>
            <a:endParaRPr lang="en-US" sz="1050" dirty="0" smtClean="0">
              <a:sym typeface="Wingdings" panose="05000000000000000000" pitchFamily="2" charset="2"/>
            </a:endParaRPr>
          </a:p>
          <a:p>
            <a:pPr marL="285750" indent="-285750">
              <a:lnSpc>
                <a:spcPct val="150000"/>
              </a:lnSpc>
              <a:spcBef>
                <a:spcPts val="0"/>
              </a:spcBef>
              <a:buFont typeface="Arial" panose="020B0604020202020204" pitchFamily="34" charset="0"/>
              <a:buChar char="•"/>
            </a:pPr>
            <a:endParaRPr lang="en-US" sz="1050" dirty="0" smtClean="0">
              <a:sym typeface="Wingdings" panose="05000000000000000000" pitchFamily="2" charset="2"/>
            </a:endParaRPr>
          </a:p>
          <a:p>
            <a:pPr marL="285750" indent="-285750">
              <a:lnSpc>
                <a:spcPct val="150000"/>
              </a:lnSpc>
              <a:spcBef>
                <a:spcPts val="0"/>
              </a:spcBef>
              <a:buFont typeface="Arial" panose="020B0604020202020204" pitchFamily="34" charset="0"/>
              <a:buChar char="•"/>
            </a:pPr>
            <a:endParaRPr lang="en-US" sz="1050" dirty="0"/>
          </a:p>
        </p:txBody>
      </p:sp>
    </p:spTree>
    <p:extLst>
      <p:ext uri="{BB962C8B-B14F-4D97-AF65-F5344CB8AC3E}">
        <p14:creationId xmlns:p14="http://schemas.microsoft.com/office/powerpoint/2010/main" val="20472934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467544" y="908720"/>
            <a:ext cx="828092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475928" y="6453336"/>
            <a:ext cx="828092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7380312" y="138344"/>
            <a:ext cx="1368152" cy="62636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a:ea typeface="+mn-ea"/>
                <a:cs typeface="+mn-cs"/>
              </a:rPr>
              <a:t>CHILE</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 name="TextBox 7"/>
          <p:cNvSpPr txBox="1"/>
          <p:nvPr/>
        </p:nvSpPr>
        <p:spPr>
          <a:xfrm>
            <a:off x="2852552" y="297634"/>
            <a:ext cx="351089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smtClean="0">
                <a:ln>
                  <a:noFill/>
                </a:ln>
                <a:solidFill>
                  <a:srgbClr val="4F81BD">
                    <a:lumMod val="50000"/>
                  </a:srgbClr>
                </a:solidFill>
                <a:effectLst/>
                <a:uLnTx/>
                <a:uFillTx/>
                <a:latin typeface="AngsanaUPC" panose="02020603050405020304" pitchFamily="18" charset="-34"/>
                <a:ea typeface="+mn-ea"/>
                <a:cs typeface="AngsanaUPC" panose="02020603050405020304" pitchFamily="18" charset="-34"/>
              </a:rPr>
              <a:t>Oil and Gas Security Policy </a:t>
            </a:r>
            <a:endParaRPr kumimoji="0" lang="en-US" sz="3200" b="1" i="0" u="none" strike="noStrike" kern="1200" cap="none" spc="0" normalizeH="0" baseline="0" noProof="0" dirty="0">
              <a:ln>
                <a:noFill/>
              </a:ln>
              <a:solidFill>
                <a:srgbClr val="4F81BD">
                  <a:lumMod val="50000"/>
                </a:srgbClr>
              </a:solidFill>
              <a:effectLst/>
              <a:uLnTx/>
              <a:uFillTx/>
              <a:latin typeface="AngsanaUPC" panose="02020603050405020304" pitchFamily="18" charset="-34"/>
              <a:ea typeface="+mn-ea"/>
              <a:cs typeface="AngsanaUPC" panose="02020603050405020304" pitchFamily="18" charset="-34"/>
            </a:endParaRPr>
          </a:p>
        </p:txBody>
      </p:sp>
      <p:sp>
        <p:nvSpPr>
          <p:cNvPr id="2" name="スライド番号プレースホルダー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0CFCBA-A761-4DC5-9884-E424C35298A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2" name="TextBox 11"/>
          <p:cNvSpPr txBox="1"/>
          <p:nvPr/>
        </p:nvSpPr>
        <p:spPr>
          <a:xfrm>
            <a:off x="2573860" y="6516052"/>
            <a:ext cx="4243470"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smtClean="0">
                <a:ln>
                  <a:noFill/>
                </a:ln>
                <a:solidFill>
                  <a:srgbClr val="FF0000"/>
                </a:solidFill>
                <a:effectLst/>
                <a:uLnTx/>
                <a:uFillTx/>
                <a:latin typeface="AngsanaUPC" panose="02020603050405020304" pitchFamily="18" charset="-34"/>
                <a:ea typeface="+mn-ea"/>
                <a:cs typeface="AngsanaUPC" panose="02020603050405020304" pitchFamily="18" charset="-34"/>
              </a:rPr>
              <a:t>3</a:t>
            </a:r>
            <a:r>
              <a:rPr kumimoji="0" lang="en-US" sz="1400" b="1" i="0" u="none" strike="noStrike" kern="1200" cap="none" spc="0" normalizeH="0" baseline="30000" noProof="0" dirty="0" smtClean="0">
                <a:ln>
                  <a:noFill/>
                </a:ln>
                <a:solidFill>
                  <a:srgbClr val="FF0000"/>
                </a:solidFill>
                <a:effectLst/>
                <a:uLnTx/>
                <a:uFillTx/>
                <a:latin typeface="AngsanaUPC" panose="02020603050405020304" pitchFamily="18" charset="-34"/>
                <a:ea typeface="+mn-ea"/>
                <a:cs typeface="AngsanaUPC" panose="02020603050405020304" pitchFamily="18" charset="-34"/>
              </a:rPr>
              <a:t>rd</a:t>
            </a:r>
            <a:r>
              <a:rPr kumimoji="0" lang="en-US" sz="1400" b="1" i="0" u="none" strike="noStrike" kern="1200" cap="none" spc="0" normalizeH="0" baseline="0" noProof="0" dirty="0" smtClean="0">
                <a:ln>
                  <a:noFill/>
                </a:ln>
                <a:solidFill>
                  <a:srgbClr val="FF0000"/>
                </a:solidFill>
                <a:effectLst/>
                <a:uLnTx/>
                <a:uFillTx/>
                <a:latin typeface="AngsanaUPC" panose="02020603050405020304" pitchFamily="18" charset="-34"/>
                <a:ea typeface="+mn-ea"/>
                <a:cs typeface="AngsanaUPC" panose="02020603050405020304" pitchFamily="18" charset="-34"/>
              </a:rPr>
              <a:t> Oil and Gas Security Network Forum, 29-30 June 2017, Irkutsk City, Russia </a:t>
            </a:r>
            <a:endParaRPr kumimoji="0" lang="en-US" sz="1400" b="1" i="0" u="none" strike="noStrike" kern="1200" cap="none" spc="0" normalizeH="0" baseline="0" noProof="0" dirty="0">
              <a:ln>
                <a:noFill/>
              </a:ln>
              <a:solidFill>
                <a:srgbClr val="FF0000"/>
              </a:solidFill>
              <a:effectLst/>
              <a:uLnTx/>
              <a:uFillTx/>
              <a:latin typeface="AngsanaUPC" panose="02020603050405020304" pitchFamily="18" charset="-34"/>
              <a:ea typeface="+mn-ea"/>
              <a:cs typeface="AngsanaUPC" panose="02020603050405020304" pitchFamily="18" charset="-34"/>
            </a:endParaRPr>
          </a:p>
        </p:txBody>
      </p:sp>
      <p:pic>
        <p:nvPicPr>
          <p:cNvPr id="9" name="Picture 13" descr="Complemento-Logo-Gobierno-160x14px.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06400" y="0"/>
            <a:ext cx="2032000" cy="177800"/>
          </a:xfrm>
          <a:prstGeom prst="rect">
            <a:avLst/>
          </a:prstGeom>
        </p:spPr>
      </p:pic>
      <p:graphicFrame>
        <p:nvGraphicFramePr>
          <p:cNvPr id="14" name="13 Tabla"/>
          <p:cNvGraphicFramePr>
            <a:graphicFrameLocks noGrp="1"/>
          </p:cNvGraphicFramePr>
          <p:nvPr>
            <p:extLst>
              <p:ext uri="{D42A27DB-BD31-4B8C-83A1-F6EECF244321}">
                <p14:modId xmlns:p14="http://schemas.microsoft.com/office/powerpoint/2010/main" val="629723816"/>
              </p:ext>
            </p:extLst>
          </p:nvPr>
        </p:nvGraphicFramePr>
        <p:xfrm>
          <a:off x="539552" y="1556792"/>
          <a:ext cx="2664296" cy="2172500"/>
        </p:xfrm>
        <a:graphic>
          <a:graphicData uri="http://schemas.openxmlformats.org/drawingml/2006/table">
            <a:tbl>
              <a:tblPr firstRow="1" bandRow="1">
                <a:tableStyleId>{5C22544A-7EE6-4342-B048-85BDC9FD1C3A}</a:tableStyleId>
              </a:tblPr>
              <a:tblGrid>
                <a:gridCol w="792088">
                  <a:extLst>
                    <a:ext uri="{9D8B030D-6E8A-4147-A177-3AD203B41FA5}">
                      <a16:colId xmlns:a16="http://schemas.microsoft.com/office/drawing/2014/main" val="20000"/>
                    </a:ext>
                  </a:extLst>
                </a:gridCol>
                <a:gridCol w="936104">
                  <a:extLst>
                    <a:ext uri="{9D8B030D-6E8A-4147-A177-3AD203B41FA5}">
                      <a16:colId xmlns:a16="http://schemas.microsoft.com/office/drawing/2014/main" val="20001"/>
                    </a:ext>
                  </a:extLst>
                </a:gridCol>
                <a:gridCol w="936104">
                  <a:extLst>
                    <a:ext uri="{9D8B030D-6E8A-4147-A177-3AD203B41FA5}">
                      <a16:colId xmlns:a16="http://schemas.microsoft.com/office/drawing/2014/main" val="20002"/>
                    </a:ext>
                  </a:extLst>
                </a:gridCol>
              </a:tblGrid>
              <a:tr h="444500">
                <a:tc>
                  <a:txBody>
                    <a:bodyPr/>
                    <a:lstStyle/>
                    <a:p>
                      <a:r>
                        <a:rPr lang="es-CL" sz="1100" dirty="0" smtClean="0"/>
                        <a:t>Product</a:t>
                      </a:r>
                      <a:endParaRPr lang="es-CL" sz="1100" dirty="0"/>
                    </a:p>
                  </a:txBody>
                  <a:tcPr/>
                </a:tc>
                <a:tc>
                  <a:txBody>
                    <a:bodyPr/>
                    <a:lstStyle/>
                    <a:p>
                      <a:pPr algn="ctr"/>
                      <a:r>
                        <a:rPr lang="es-CL" sz="1100" dirty="0" smtClean="0"/>
                        <a:t>Storage*</a:t>
                      </a:r>
                    </a:p>
                    <a:p>
                      <a:pPr algn="ctr"/>
                      <a:r>
                        <a:rPr lang="es-CL" sz="1100" dirty="0" smtClean="0"/>
                        <a:t>[million m</a:t>
                      </a:r>
                      <a:r>
                        <a:rPr lang="es-CL" sz="1100" baseline="30000" dirty="0" smtClean="0"/>
                        <a:t>3</a:t>
                      </a:r>
                      <a:r>
                        <a:rPr lang="es-CL" sz="1100" baseline="0" dirty="0" smtClean="0"/>
                        <a:t>]</a:t>
                      </a:r>
                      <a:endParaRPr lang="es-CL" sz="1100" baseline="0" dirty="0"/>
                    </a:p>
                  </a:txBody>
                  <a:tcPr/>
                </a:tc>
                <a:tc>
                  <a:txBody>
                    <a:bodyPr/>
                    <a:lstStyle/>
                    <a:p>
                      <a:pPr algn="ctr"/>
                      <a:r>
                        <a:rPr lang="es-CL" sz="1100" dirty="0" smtClean="0"/>
                        <a:t>Days of Stocks</a:t>
                      </a:r>
                      <a:r>
                        <a:rPr lang="es-CL" sz="1100" baseline="0" dirty="0" smtClean="0"/>
                        <a:t> </a:t>
                      </a:r>
                      <a:r>
                        <a:rPr lang="es-CL" sz="1100" dirty="0" smtClean="0"/>
                        <a:t>2015</a:t>
                      </a:r>
                      <a:endParaRPr lang="es-CL" sz="1100" dirty="0"/>
                    </a:p>
                  </a:txBody>
                  <a:tcPr/>
                </a:tc>
                <a:extLst>
                  <a:ext uri="{0D108BD9-81ED-4DB2-BD59-A6C34878D82A}">
                    <a16:rowId xmlns:a16="http://schemas.microsoft.com/office/drawing/2014/main" val="10000"/>
                  </a:ext>
                </a:extLst>
              </a:tr>
              <a:tr h="288000">
                <a:tc>
                  <a:txBody>
                    <a:bodyPr/>
                    <a:lstStyle/>
                    <a:p>
                      <a:r>
                        <a:rPr lang="es-CL" sz="1100" dirty="0" smtClean="0"/>
                        <a:t>Crude Oil</a:t>
                      </a:r>
                      <a:endParaRPr lang="es-CL" sz="1100" dirty="0"/>
                    </a:p>
                  </a:txBody>
                  <a:tcPr/>
                </a:tc>
                <a:tc>
                  <a:txBody>
                    <a:bodyPr/>
                    <a:lstStyle/>
                    <a:p>
                      <a:pPr algn="ctr"/>
                      <a:r>
                        <a:rPr lang="es-CL" sz="1100" dirty="0" smtClean="0"/>
                        <a:t> 538 </a:t>
                      </a:r>
                      <a:endParaRPr lang="es-CL" sz="1100" dirty="0"/>
                    </a:p>
                  </a:txBody>
                  <a:tcPr/>
                </a:tc>
                <a:tc>
                  <a:txBody>
                    <a:bodyPr/>
                    <a:lstStyle/>
                    <a:p>
                      <a:pPr algn="ctr"/>
                      <a:r>
                        <a:rPr lang="es-CL" sz="1100" dirty="0" smtClean="0"/>
                        <a:t>20</a:t>
                      </a:r>
                      <a:endParaRPr lang="es-CL" sz="1100" dirty="0"/>
                    </a:p>
                  </a:txBody>
                  <a:tcPr/>
                </a:tc>
                <a:extLst>
                  <a:ext uri="{0D108BD9-81ED-4DB2-BD59-A6C34878D82A}">
                    <a16:rowId xmlns:a16="http://schemas.microsoft.com/office/drawing/2014/main" val="10001"/>
                  </a:ext>
                </a:extLst>
              </a:tr>
              <a:tr h="288000">
                <a:tc>
                  <a:txBody>
                    <a:bodyPr/>
                    <a:lstStyle/>
                    <a:p>
                      <a:r>
                        <a:rPr lang="es-CL" sz="1100" dirty="0" smtClean="0"/>
                        <a:t>Motor Gas</a:t>
                      </a:r>
                      <a:endParaRPr lang="es-CL" sz="1100" dirty="0"/>
                    </a:p>
                  </a:txBody>
                  <a:tcPr/>
                </a:tc>
                <a:tc>
                  <a:txBody>
                    <a:bodyPr/>
                    <a:lstStyle/>
                    <a:p>
                      <a:pPr algn="ctr"/>
                      <a:r>
                        <a:rPr lang="es-CL" sz="1100" dirty="0" smtClean="0"/>
                        <a:t>184</a:t>
                      </a:r>
                      <a:endParaRPr lang="es-CL" sz="1100" dirty="0"/>
                    </a:p>
                  </a:txBody>
                  <a:tcPr/>
                </a:tc>
                <a:tc>
                  <a:txBody>
                    <a:bodyPr/>
                    <a:lstStyle/>
                    <a:p>
                      <a:pPr algn="ctr"/>
                      <a:r>
                        <a:rPr lang="es-CL" sz="1100" dirty="0" smtClean="0"/>
                        <a:t>16 </a:t>
                      </a:r>
                      <a:endParaRPr lang="es-CL" sz="1100" dirty="0"/>
                    </a:p>
                  </a:txBody>
                  <a:tcPr/>
                </a:tc>
                <a:extLst>
                  <a:ext uri="{0D108BD9-81ED-4DB2-BD59-A6C34878D82A}">
                    <a16:rowId xmlns:a16="http://schemas.microsoft.com/office/drawing/2014/main" val="10002"/>
                  </a:ext>
                </a:extLst>
              </a:tr>
              <a:tr h="288000">
                <a:tc>
                  <a:txBody>
                    <a:bodyPr/>
                    <a:lstStyle/>
                    <a:p>
                      <a:r>
                        <a:rPr lang="es-CL" sz="1100" dirty="0" smtClean="0"/>
                        <a:t>Kerosene</a:t>
                      </a:r>
                      <a:endParaRPr lang="es-CL" sz="1100" dirty="0"/>
                    </a:p>
                  </a:txBody>
                  <a:tcPr/>
                </a:tc>
                <a:tc>
                  <a:txBody>
                    <a:bodyPr/>
                    <a:lstStyle/>
                    <a:p>
                      <a:pPr algn="ctr"/>
                      <a:r>
                        <a:rPr lang="es-CL" sz="1100" dirty="0" smtClean="0"/>
                        <a:t>111</a:t>
                      </a:r>
                      <a:endParaRPr lang="es-CL" sz="1100" dirty="0"/>
                    </a:p>
                  </a:txBody>
                  <a:tcPr/>
                </a:tc>
                <a:tc>
                  <a:txBody>
                    <a:bodyPr/>
                    <a:lstStyle/>
                    <a:p>
                      <a:pPr algn="ctr"/>
                      <a:r>
                        <a:rPr lang="es-CL" sz="1100" dirty="0" smtClean="0"/>
                        <a:t>45</a:t>
                      </a:r>
                      <a:endParaRPr lang="es-CL" sz="1100" dirty="0"/>
                    </a:p>
                  </a:txBody>
                  <a:tcPr/>
                </a:tc>
                <a:extLst>
                  <a:ext uri="{0D108BD9-81ED-4DB2-BD59-A6C34878D82A}">
                    <a16:rowId xmlns:a16="http://schemas.microsoft.com/office/drawing/2014/main" val="10003"/>
                  </a:ext>
                </a:extLst>
              </a:tr>
              <a:tr h="288000">
                <a:tc>
                  <a:txBody>
                    <a:bodyPr/>
                    <a:lstStyle/>
                    <a:p>
                      <a:r>
                        <a:rPr lang="es-CL" sz="1100" dirty="0" smtClean="0"/>
                        <a:t>Diesel</a:t>
                      </a:r>
                      <a:endParaRPr lang="es-CL" sz="1100" dirty="0"/>
                    </a:p>
                  </a:txBody>
                  <a:tcPr/>
                </a:tc>
                <a:tc>
                  <a:txBody>
                    <a:bodyPr/>
                    <a:lstStyle/>
                    <a:p>
                      <a:pPr algn="ctr"/>
                      <a:r>
                        <a:rPr lang="es-CL" sz="1100" dirty="0" smtClean="0"/>
                        <a:t>350 </a:t>
                      </a:r>
                      <a:endParaRPr lang="es-CL" sz="1100" dirty="0"/>
                    </a:p>
                  </a:txBody>
                  <a:tcPr/>
                </a:tc>
                <a:tc>
                  <a:txBody>
                    <a:bodyPr/>
                    <a:lstStyle/>
                    <a:p>
                      <a:pPr algn="ctr"/>
                      <a:r>
                        <a:rPr lang="es-CL" sz="1100" dirty="0" smtClean="0"/>
                        <a:t>14</a:t>
                      </a:r>
                      <a:endParaRPr lang="es-CL" sz="1100" dirty="0"/>
                    </a:p>
                  </a:txBody>
                  <a:tcPr/>
                </a:tc>
                <a:extLst>
                  <a:ext uri="{0D108BD9-81ED-4DB2-BD59-A6C34878D82A}">
                    <a16:rowId xmlns:a16="http://schemas.microsoft.com/office/drawing/2014/main" val="10004"/>
                  </a:ext>
                </a:extLst>
              </a:tr>
              <a:tr h="288000">
                <a:tc>
                  <a:txBody>
                    <a:bodyPr/>
                    <a:lstStyle/>
                    <a:p>
                      <a:r>
                        <a:rPr lang="es-CL" sz="1100" dirty="0" smtClean="0"/>
                        <a:t>Fuel</a:t>
                      </a:r>
                      <a:r>
                        <a:rPr lang="es-CL" sz="1100" baseline="0" dirty="0" smtClean="0"/>
                        <a:t> Oil</a:t>
                      </a:r>
                      <a:endParaRPr lang="es-CL" sz="1100" dirty="0"/>
                    </a:p>
                  </a:txBody>
                  <a:tcPr/>
                </a:tc>
                <a:tc>
                  <a:txBody>
                    <a:bodyPr/>
                    <a:lstStyle/>
                    <a:p>
                      <a:pPr algn="ctr"/>
                      <a:r>
                        <a:rPr lang="es-CL" sz="1100" dirty="0" smtClean="0"/>
                        <a:t>111 </a:t>
                      </a:r>
                      <a:endParaRPr lang="es-CL" sz="1100" dirty="0"/>
                    </a:p>
                  </a:txBody>
                  <a:tcPr/>
                </a:tc>
                <a:tc>
                  <a:txBody>
                    <a:bodyPr/>
                    <a:lstStyle/>
                    <a:p>
                      <a:pPr algn="ctr"/>
                      <a:r>
                        <a:rPr lang="es-CL" sz="1100" dirty="0" smtClean="0"/>
                        <a:t>39</a:t>
                      </a:r>
                      <a:endParaRPr lang="es-CL" sz="1100" dirty="0"/>
                    </a:p>
                  </a:txBody>
                  <a:tcPr/>
                </a:tc>
                <a:extLst>
                  <a:ext uri="{0D108BD9-81ED-4DB2-BD59-A6C34878D82A}">
                    <a16:rowId xmlns:a16="http://schemas.microsoft.com/office/drawing/2014/main" val="10005"/>
                  </a:ext>
                </a:extLst>
              </a:tr>
              <a:tr h="288000">
                <a:tc>
                  <a:txBody>
                    <a:bodyPr/>
                    <a:lstStyle/>
                    <a:p>
                      <a:r>
                        <a:rPr lang="es-CL" sz="1100" dirty="0" smtClean="0"/>
                        <a:t>LPG</a:t>
                      </a:r>
                      <a:endParaRPr lang="es-CL" sz="1100" dirty="0"/>
                    </a:p>
                  </a:txBody>
                  <a:tcPr/>
                </a:tc>
                <a:tc>
                  <a:txBody>
                    <a:bodyPr/>
                    <a:lstStyle/>
                    <a:p>
                      <a:pPr algn="ctr"/>
                      <a:r>
                        <a:rPr lang="es-CL" sz="1100" dirty="0" smtClean="0"/>
                        <a:t>196 </a:t>
                      </a:r>
                      <a:endParaRPr lang="es-CL" sz="1100" dirty="0"/>
                    </a:p>
                  </a:txBody>
                  <a:tcPr/>
                </a:tc>
                <a:tc>
                  <a:txBody>
                    <a:bodyPr/>
                    <a:lstStyle/>
                    <a:p>
                      <a:pPr algn="ctr"/>
                      <a:r>
                        <a:rPr lang="es-CL" sz="1100" dirty="0" smtClean="0"/>
                        <a:t>36</a:t>
                      </a:r>
                      <a:endParaRPr lang="es-CL" sz="1100" dirty="0"/>
                    </a:p>
                  </a:txBody>
                  <a:tcPr/>
                </a:tc>
                <a:extLst>
                  <a:ext uri="{0D108BD9-81ED-4DB2-BD59-A6C34878D82A}">
                    <a16:rowId xmlns:a16="http://schemas.microsoft.com/office/drawing/2014/main" val="10006"/>
                  </a:ext>
                </a:extLst>
              </a:tr>
            </a:tbl>
          </a:graphicData>
        </a:graphic>
      </p:graphicFrame>
      <p:sp>
        <p:nvSpPr>
          <p:cNvPr id="16" name="Content Placeholder 12"/>
          <p:cNvSpPr txBox="1">
            <a:spLocks/>
          </p:cNvSpPr>
          <p:nvPr/>
        </p:nvSpPr>
        <p:spPr>
          <a:xfrm>
            <a:off x="539552" y="3717032"/>
            <a:ext cx="2718480" cy="465677"/>
          </a:xfrm>
          <a:prstGeom prst="rect">
            <a:avLst/>
          </a:prstGeom>
        </p:spPr>
        <p:txBody>
          <a:bodyPr vert="horz" lIns="91440" tIns="45720" rIns="91440" bIns="45720" rtlCol="0">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500" kern="1200" baseline="0">
                <a:solidFill>
                  <a:schemeClr val="tx1">
                    <a:lumMod val="75000"/>
                    <a:lumOff val="25000"/>
                  </a:schemeClr>
                </a:solidFill>
                <a:latin typeface="Verdana"/>
                <a:ea typeface="+mn-ea"/>
                <a:cs typeface="Verdana"/>
              </a:defRPr>
            </a:lvl1pPr>
            <a:lvl2pPr marL="742950" indent="-285750" algn="l" defTabSz="457200" rtl="0" eaLnBrk="1" latinLnBrk="0" hangingPunct="1">
              <a:spcBef>
                <a:spcPct val="20000"/>
              </a:spcBef>
              <a:buFont typeface="Arial"/>
              <a:buChar char="–"/>
              <a:defRPr sz="1800" kern="1200">
                <a:solidFill>
                  <a:schemeClr val="bg1"/>
                </a:solidFill>
                <a:latin typeface="gobCL"/>
                <a:ea typeface="+mn-ea"/>
                <a:cs typeface="gobCL"/>
              </a:defRPr>
            </a:lvl2pPr>
            <a:lvl3pPr marL="1143000" indent="-228600" algn="l" defTabSz="457200" rtl="0" eaLnBrk="1" latinLnBrk="0" hangingPunct="1">
              <a:spcBef>
                <a:spcPct val="20000"/>
              </a:spcBef>
              <a:buFont typeface="Arial"/>
              <a:buChar char="•"/>
              <a:defRPr sz="1800" kern="1200">
                <a:solidFill>
                  <a:schemeClr val="bg1"/>
                </a:solidFill>
                <a:latin typeface="gobCL"/>
                <a:ea typeface="+mn-ea"/>
                <a:cs typeface="gobCL"/>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50000"/>
              </a:lnSpc>
            </a:pPr>
            <a:r>
              <a:rPr lang="en-US" sz="800" dirty="0" smtClean="0"/>
              <a:t>*Average January-December 2015.</a:t>
            </a:r>
          </a:p>
          <a:p>
            <a:pPr marL="171450" indent="-171450">
              <a:lnSpc>
                <a:spcPct val="150000"/>
              </a:lnSpc>
              <a:buFont typeface="Arial" panose="020B0604020202020204" pitchFamily="34" charset="0"/>
              <a:buChar char="•"/>
            </a:pPr>
            <a:endParaRPr lang="es-CL" sz="800" dirty="0" smtClean="0"/>
          </a:p>
          <a:p>
            <a:pPr marL="285750" indent="-285750">
              <a:lnSpc>
                <a:spcPct val="150000"/>
              </a:lnSpc>
              <a:buFont typeface="Arial" panose="020B0604020202020204" pitchFamily="34" charset="0"/>
              <a:buChar char="•"/>
            </a:pPr>
            <a:endParaRPr lang="en-US" sz="800" dirty="0" smtClean="0"/>
          </a:p>
          <a:p>
            <a:pPr marL="1428750" lvl="2" indent="-285750">
              <a:lnSpc>
                <a:spcPct val="150000"/>
              </a:lnSpc>
              <a:buFont typeface="Arial" panose="020B0604020202020204" pitchFamily="34" charset="0"/>
              <a:buChar char="•"/>
            </a:pPr>
            <a:endParaRPr lang="en-US" sz="800" dirty="0" smtClean="0">
              <a:sym typeface="Wingdings" panose="05000000000000000000" pitchFamily="2" charset="2"/>
            </a:endParaRPr>
          </a:p>
          <a:p>
            <a:pPr marL="285750" indent="-285750">
              <a:lnSpc>
                <a:spcPct val="150000"/>
              </a:lnSpc>
              <a:buFont typeface="Arial" panose="020B0604020202020204" pitchFamily="34" charset="0"/>
              <a:buChar char="•"/>
            </a:pPr>
            <a:endParaRPr lang="en-US" sz="800" dirty="0" smtClean="0">
              <a:sym typeface="Wingdings" panose="05000000000000000000" pitchFamily="2" charset="2"/>
            </a:endParaRPr>
          </a:p>
          <a:p>
            <a:pPr marL="285750" indent="-285750">
              <a:lnSpc>
                <a:spcPct val="150000"/>
              </a:lnSpc>
              <a:buFont typeface="Arial" panose="020B0604020202020204" pitchFamily="34" charset="0"/>
              <a:buChar char="•"/>
            </a:pPr>
            <a:endParaRPr lang="en-US" sz="800" dirty="0" smtClean="0">
              <a:sym typeface="Wingdings" panose="05000000000000000000" pitchFamily="2" charset="2"/>
            </a:endParaRPr>
          </a:p>
          <a:p>
            <a:pPr marL="285750" indent="-285750">
              <a:lnSpc>
                <a:spcPct val="150000"/>
              </a:lnSpc>
              <a:buFont typeface="Arial" panose="020B0604020202020204" pitchFamily="34" charset="0"/>
              <a:buChar char="•"/>
            </a:pPr>
            <a:endParaRPr lang="en-US" sz="800" dirty="0"/>
          </a:p>
        </p:txBody>
      </p:sp>
      <p:sp>
        <p:nvSpPr>
          <p:cNvPr id="17" name="Content Placeholder 14"/>
          <p:cNvSpPr txBox="1">
            <a:spLocks/>
          </p:cNvSpPr>
          <p:nvPr/>
        </p:nvSpPr>
        <p:spPr>
          <a:xfrm>
            <a:off x="524297" y="1124744"/>
            <a:ext cx="2733735" cy="216000"/>
          </a:xfrm>
          <a:prstGeom prst="rect">
            <a:avLst/>
          </a:prstGeom>
          <a:solidFill>
            <a:schemeClr val="accent1"/>
          </a:solidFill>
        </p:spPr>
        <p:txBody>
          <a:bodyPr vert="horz" wrap="square" anchor="ctr" anchorCtr="0">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b="1" dirty="0" smtClean="0">
                <a:solidFill>
                  <a:schemeClr val="bg1"/>
                </a:solidFill>
              </a:rPr>
              <a:t>Oil Stockpiling</a:t>
            </a:r>
            <a:endParaRPr lang="en-US" sz="1000" b="1" dirty="0">
              <a:solidFill>
                <a:schemeClr val="bg1"/>
              </a:solidFill>
            </a:endParaRPr>
          </a:p>
        </p:txBody>
      </p:sp>
      <p:sp>
        <p:nvSpPr>
          <p:cNvPr id="18" name="Content Placeholder 12"/>
          <p:cNvSpPr txBox="1">
            <a:spLocks/>
          </p:cNvSpPr>
          <p:nvPr/>
        </p:nvSpPr>
        <p:spPr>
          <a:xfrm>
            <a:off x="543012" y="4077072"/>
            <a:ext cx="8213836" cy="2016223"/>
          </a:xfrm>
          <a:prstGeom prst="rect">
            <a:avLst/>
          </a:prstGeom>
        </p:spPr>
        <p:txBody>
          <a:bodyPr vert="horz" lIns="91440" tIns="45720" rIns="91440" bIns="45720" rtlCol="0">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500" kern="1200" baseline="0">
                <a:solidFill>
                  <a:schemeClr val="tx1">
                    <a:lumMod val="75000"/>
                    <a:lumOff val="25000"/>
                  </a:schemeClr>
                </a:solidFill>
                <a:latin typeface="Verdana"/>
                <a:ea typeface="+mn-ea"/>
                <a:cs typeface="Verdana"/>
              </a:defRPr>
            </a:lvl1pPr>
            <a:lvl2pPr marL="742950" indent="-285750" algn="l" defTabSz="457200" rtl="0" eaLnBrk="1" latinLnBrk="0" hangingPunct="1">
              <a:spcBef>
                <a:spcPct val="20000"/>
              </a:spcBef>
              <a:buFont typeface="Arial"/>
              <a:buChar char="–"/>
              <a:defRPr sz="1800" kern="1200">
                <a:solidFill>
                  <a:schemeClr val="bg1"/>
                </a:solidFill>
                <a:latin typeface="gobCL"/>
                <a:ea typeface="+mn-ea"/>
                <a:cs typeface="gobCL"/>
              </a:defRPr>
            </a:lvl2pPr>
            <a:lvl3pPr marL="1143000" indent="-228600" algn="l" defTabSz="457200" rtl="0" eaLnBrk="1" latinLnBrk="0" hangingPunct="1">
              <a:spcBef>
                <a:spcPct val="20000"/>
              </a:spcBef>
              <a:buFont typeface="Arial"/>
              <a:buChar char="•"/>
              <a:defRPr sz="1800" kern="1200">
                <a:solidFill>
                  <a:schemeClr val="bg1"/>
                </a:solidFill>
                <a:latin typeface="gobCL"/>
                <a:ea typeface="+mn-ea"/>
                <a:cs typeface="gobCL"/>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lnSpc>
                <a:spcPct val="150000"/>
              </a:lnSpc>
              <a:spcBef>
                <a:spcPts val="0"/>
              </a:spcBef>
              <a:spcAft>
                <a:spcPts val="300"/>
              </a:spcAft>
              <a:buFont typeface="Arial" panose="020B0604020202020204" pitchFamily="34" charset="0"/>
              <a:buChar char="•"/>
            </a:pPr>
            <a:r>
              <a:rPr lang="en-US" sz="1100" dirty="0"/>
              <a:t>Oil industry participants currently have the obligation to hold stocks.</a:t>
            </a:r>
          </a:p>
          <a:p>
            <a:pPr marL="285750" indent="-285750">
              <a:lnSpc>
                <a:spcPct val="150000"/>
              </a:lnSpc>
              <a:spcBef>
                <a:spcPts val="0"/>
              </a:spcBef>
              <a:spcAft>
                <a:spcPts val="300"/>
              </a:spcAft>
              <a:buFont typeface="Arial" panose="020B0604020202020204" pitchFamily="34" charset="0"/>
              <a:buChar char="•"/>
            </a:pPr>
            <a:r>
              <a:rPr lang="en-US" sz="1100" dirty="0">
                <a:sym typeface="Wingdings" panose="05000000000000000000" pitchFamily="2" charset="2"/>
              </a:rPr>
              <a:t>Article 7 of Decree with Force of Law N° 1 of 1978 of the Ministry of Mining states the following: </a:t>
            </a:r>
          </a:p>
          <a:p>
            <a:pPr>
              <a:lnSpc>
                <a:spcPct val="150000"/>
              </a:lnSpc>
              <a:spcBef>
                <a:spcPts val="0"/>
              </a:spcBef>
              <a:spcAft>
                <a:spcPts val="300"/>
              </a:spcAft>
            </a:pPr>
            <a:r>
              <a:rPr lang="en-US" sz="1100" dirty="0">
                <a:sym typeface="Wingdings" panose="05000000000000000000" pitchFamily="2" charset="2"/>
              </a:rPr>
              <a:t> </a:t>
            </a:r>
            <a:r>
              <a:rPr lang="en-US" sz="1100" dirty="0" smtClean="0">
                <a:sym typeface="Wingdings" panose="05000000000000000000" pitchFamily="2" charset="2"/>
              </a:rPr>
              <a:t>    “</a:t>
            </a:r>
            <a:r>
              <a:rPr lang="en-US" sz="1100" dirty="0">
                <a:sym typeface="Wingdings" panose="05000000000000000000" pitchFamily="2" charset="2"/>
              </a:rPr>
              <a:t>Every producer or importer of liquid, petroleum-based fuels is required to </a:t>
            </a:r>
            <a:r>
              <a:rPr lang="en-US" sz="1100" dirty="0" smtClean="0">
                <a:sym typeface="Wingdings" panose="05000000000000000000" pitchFamily="2" charset="2"/>
              </a:rPr>
              <a:t>maintain </a:t>
            </a:r>
            <a:r>
              <a:rPr lang="en-US" sz="1100" dirty="0">
                <a:sym typeface="Wingdings" panose="05000000000000000000" pitchFamily="2" charset="2"/>
              </a:rPr>
              <a:t>an average stock of each product which is equal to </a:t>
            </a:r>
            <a:r>
              <a:rPr lang="en-US" sz="1100" b="1" dirty="0">
                <a:solidFill>
                  <a:schemeClr val="accent1"/>
                </a:solidFill>
                <a:sym typeface="Wingdings" panose="05000000000000000000" pitchFamily="2" charset="2"/>
              </a:rPr>
              <a:t>25 days of </a:t>
            </a:r>
            <a:r>
              <a:rPr lang="en-US" sz="1100" b="1" dirty="0" smtClean="0">
                <a:solidFill>
                  <a:schemeClr val="accent1"/>
                </a:solidFill>
                <a:sym typeface="Wingdings" panose="05000000000000000000" pitchFamily="2" charset="2"/>
              </a:rPr>
              <a:t>average </a:t>
            </a:r>
            <a:r>
              <a:rPr lang="en-US" sz="1100" b="1" dirty="0">
                <a:solidFill>
                  <a:schemeClr val="accent1"/>
                </a:solidFill>
                <a:sym typeface="Wingdings" panose="05000000000000000000" pitchFamily="2" charset="2"/>
              </a:rPr>
              <a:t>sales</a:t>
            </a:r>
            <a:r>
              <a:rPr lang="en-US" sz="1100" dirty="0">
                <a:sym typeface="Wingdings" panose="05000000000000000000" pitchFamily="2" charset="2"/>
              </a:rPr>
              <a:t> during the previous six months or average imports for the </a:t>
            </a:r>
            <a:r>
              <a:rPr lang="en-US" sz="1100" dirty="0" smtClean="0">
                <a:sym typeface="Wingdings" panose="05000000000000000000" pitchFamily="2" charset="2"/>
              </a:rPr>
              <a:t>same </a:t>
            </a:r>
            <a:r>
              <a:rPr lang="en-US" sz="1100" dirty="0">
                <a:sym typeface="Wingdings" panose="05000000000000000000" pitchFamily="2" charset="2"/>
              </a:rPr>
              <a:t>period of time, if it is for own consumption.”</a:t>
            </a:r>
          </a:p>
          <a:p>
            <a:pPr marL="285750" indent="-285750">
              <a:lnSpc>
                <a:spcPct val="150000"/>
              </a:lnSpc>
              <a:spcBef>
                <a:spcPts val="0"/>
              </a:spcBef>
              <a:spcAft>
                <a:spcPts val="300"/>
              </a:spcAft>
              <a:buFont typeface="Arial" panose="020B0604020202020204" pitchFamily="34" charset="0"/>
              <a:buChar char="•"/>
            </a:pPr>
            <a:r>
              <a:rPr lang="en-US" sz="1100" dirty="0">
                <a:sym typeface="Wingdings" panose="05000000000000000000" pitchFamily="2" charset="2"/>
              </a:rPr>
              <a:t>Chile’s acknowledges that the </a:t>
            </a:r>
            <a:r>
              <a:rPr lang="en-US" sz="1100" dirty="0" smtClean="0">
                <a:sym typeface="Wingdings" panose="05000000000000000000" pitchFamily="2" charset="2"/>
              </a:rPr>
              <a:t>current </a:t>
            </a:r>
            <a:r>
              <a:rPr lang="en-US" sz="1100" dirty="0">
                <a:sym typeface="Wingdings" panose="05000000000000000000" pitchFamily="2" charset="2"/>
              </a:rPr>
              <a:t>25-day stockholding obligation </a:t>
            </a:r>
            <a:r>
              <a:rPr lang="en-US" sz="1100" b="1" dirty="0">
                <a:solidFill>
                  <a:schemeClr val="accent1"/>
                </a:solidFill>
                <a:sym typeface="Wingdings" panose="05000000000000000000" pitchFamily="2" charset="2"/>
              </a:rPr>
              <a:t>needs to be updated</a:t>
            </a:r>
            <a:r>
              <a:rPr lang="en-US" sz="1100" b="1" dirty="0" smtClean="0">
                <a:solidFill>
                  <a:schemeClr val="accent1"/>
                </a:solidFill>
                <a:sym typeface="Wingdings" panose="05000000000000000000" pitchFamily="2" charset="2"/>
              </a:rPr>
              <a:t>.</a:t>
            </a:r>
          </a:p>
          <a:p>
            <a:pPr marL="285750" indent="-285750">
              <a:lnSpc>
                <a:spcPct val="150000"/>
              </a:lnSpc>
              <a:spcBef>
                <a:spcPts val="0"/>
              </a:spcBef>
              <a:spcAft>
                <a:spcPts val="300"/>
              </a:spcAft>
              <a:buFont typeface="Arial" panose="020B0604020202020204" pitchFamily="34" charset="0"/>
              <a:buChar char="•"/>
            </a:pPr>
            <a:r>
              <a:rPr lang="en-US" sz="1100" dirty="0">
                <a:sym typeface="Wingdings" panose="05000000000000000000" pitchFamily="2" charset="2"/>
              </a:rPr>
              <a:t>In the future, </a:t>
            </a:r>
            <a:r>
              <a:rPr lang="en-US" sz="1100" dirty="0" smtClean="0">
                <a:sym typeface="Wingdings" panose="05000000000000000000" pitchFamily="2" charset="2"/>
              </a:rPr>
              <a:t>under a </a:t>
            </a:r>
            <a:r>
              <a:rPr lang="en-US" sz="1100" dirty="0">
                <a:sym typeface="Wingdings" panose="05000000000000000000" pitchFamily="2" charset="2"/>
              </a:rPr>
              <a:t>scenario of low demand for liquid fuels, it may be possible to reduce the stocks  requirements that the country needs.</a:t>
            </a:r>
          </a:p>
          <a:p>
            <a:pPr marL="285750" indent="-285750">
              <a:lnSpc>
                <a:spcPct val="150000"/>
              </a:lnSpc>
              <a:spcBef>
                <a:spcPts val="0"/>
              </a:spcBef>
              <a:spcAft>
                <a:spcPts val="300"/>
              </a:spcAft>
              <a:buFont typeface="Arial" panose="020B0604020202020204" pitchFamily="34" charset="0"/>
              <a:buChar char="•"/>
            </a:pPr>
            <a:endParaRPr lang="en-US" sz="1100" b="1" dirty="0">
              <a:solidFill>
                <a:schemeClr val="accent1"/>
              </a:solidFill>
              <a:sym typeface="Wingdings" panose="05000000000000000000" pitchFamily="2" charset="2"/>
            </a:endParaRPr>
          </a:p>
          <a:p>
            <a:pPr marL="1428750" lvl="2" indent="-285750">
              <a:lnSpc>
                <a:spcPct val="150000"/>
              </a:lnSpc>
              <a:spcBef>
                <a:spcPts val="0"/>
              </a:spcBef>
              <a:spcAft>
                <a:spcPts val="300"/>
              </a:spcAft>
              <a:buFont typeface="Arial" panose="020B0604020202020204" pitchFamily="34" charset="0"/>
              <a:buChar char="•"/>
            </a:pPr>
            <a:endParaRPr lang="en-US" sz="1100" dirty="0" smtClean="0">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endParaRPr>
          </a:p>
          <a:p>
            <a:pPr marL="285750" indent="-285750">
              <a:lnSpc>
                <a:spcPct val="150000"/>
              </a:lnSpc>
              <a:spcBef>
                <a:spcPts val="0"/>
              </a:spcBef>
              <a:spcAft>
                <a:spcPts val="300"/>
              </a:spcAft>
              <a:buFont typeface="Arial" panose="020B0604020202020204" pitchFamily="34" charset="0"/>
              <a:buChar char="•"/>
            </a:pPr>
            <a:endParaRPr lang="en-US" sz="700" dirty="0" smtClean="0">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endParaRPr>
          </a:p>
          <a:p>
            <a:pPr marL="285750" indent="-285750">
              <a:lnSpc>
                <a:spcPct val="150000"/>
              </a:lnSpc>
              <a:spcBef>
                <a:spcPts val="0"/>
              </a:spcBef>
              <a:spcAft>
                <a:spcPts val="300"/>
              </a:spcAft>
              <a:buFont typeface="Arial" panose="020B0604020202020204" pitchFamily="34" charset="0"/>
              <a:buChar char="•"/>
            </a:pPr>
            <a:endParaRPr lang="en-US" sz="700" dirty="0" smtClean="0">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endParaRPr>
          </a:p>
          <a:p>
            <a:pPr marL="285750" indent="-285750">
              <a:lnSpc>
                <a:spcPct val="150000"/>
              </a:lnSpc>
              <a:spcBef>
                <a:spcPts val="0"/>
              </a:spcBef>
              <a:spcAft>
                <a:spcPts val="300"/>
              </a:spcAft>
              <a:buFont typeface="Arial" panose="020B0604020202020204" pitchFamily="34" charset="0"/>
              <a:buChar char="•"/>
            </a:pPr>
            <a:endParaRPr lang="en-US" sz="700" dirty="0">
              <a:latin typeface="Verdana" panose="020B0604030504040204" pitchFamily="34" charset="0"/>
              <a:ea typeface="Verdana" panose="020B0604030504040204" pitchFamily="34" charset="0"/>
              <a:cs typeface="Verdana" panose="020B0604030504040204" pitchFamily="34" charset="0"/>
            </a:endParaRPr>
          </a:p>
        </p:txBody>
      </p:sp>
      <p:sp>
        <p:nvSpPr>
          <p:cNvPr id="20" name="Content Placeholder 12"/>
          <p:cNvSpPr txBox="1">
            <a:spLocks/>
          </p:cNvSpPr>
          <p:nvPr/>
        </p:nvSpPr>
        <p:spPr>
          <a:xfrm>
            <a:off x="3491880" y="1484784"/>
            <a:ext cx="5264968" cy="2160241"/>
          </a:xfrm>
          <a:prstGeom prst="rect">
            <a:avLst/>
          </a:prstGeom>
        </p:spPr>
        <p:txBody>
          <a:bodyPr vert="horz" lIns="91440" tIns="45720" rIns="91440" bIns="45720" rtlCol="0">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500" kern="1200" baseline="0">
                <a:solidFill>
                  <a:schemeClr val="tx1">
                    <a:lumMod val="75000"/>
                    <a:lumOff val="25000"/>
                  </a:schemeClr>
                </a:solidFill>
                <a:latin typeface="Verdana"/>
                <a:ea typeface="+mn-ea"/>
                <a:cs typeface="Verdana"/>
              </a:defRPr>
            </a:lvl1pPr>
            <a:lvl2pPr marL="742950" indent="-285750" algn="l" defTabSz="457200" rtl="0" eaLnBrk="1" latinLnBrk="0" hangingPunct="1">
              <a:spcBef>
                <a:spcPct val="20000"/>
              </a:spcBef>
              <a:buFont typeface="Arial"/>
              <a:buChar char="–"/>
              <a:defRPr sz="1800" kern="1200">
                <a:solidFill>
                  <a:schemeClr val="bg1"/>
                </a:solidFill>
                <a:latin typeface="gobCL"/>
                <a:ea typeface="+mn-ea"/>
                <a:cs typeface="gobCL"/>
              </a:defRPr>
            </a:lvl2pPr>
            <a:lvl3pPr marL="1143000" indent="-228600" algn="l" defTabSz="457200" rtl="0" eaLnBrk="1" latinLnBrk="0" hangingPunct="1">
              <a:spcBef>
                <a:spcPct val="20000"/>
              </a:spcBef>
              <a:buFont typeface="Arial"/>
              <a:buChar char="•"/>
              <a:defRPr sz="1800" kern="1200">
                <a:solidFill>
                  <a:schemeClr val="bg1"/>
                </a:solidFill>
                <a:latin typeface="gobCL"/>
                <a:ea typeface="+mn-ea"/>
                <a:cs typeface="gobCL"/>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71450" indent="-171450">
              <a:lnSpc>
                <a:spcPct val="150000"/>
              </a:lnSpc>
              <a:spcBef>
                <a:spcPts val="0"/>
              </a:spcBef>
              <a:spcAft>
                <a:spcPts val="300"/>
              </a:spcAft>
              <a:buFont typeface="Arial" panose="020B0604020202020204" pitchFamily="34" charset="0"/>
              <a:buChar char="•"/>
            </a:pPr>
            <a:r>
              <a:rPr lang="en-US" sz="1100" dirty="0"/>
              <a:t>Supply/Demand Monitoring by </a:t>
            </a:r>
            <a:r>
              <a:rPr lang="en-US" sz="1100" b="1" dirty="0"/>
              <a:t>weekly reports </a:t>
            </a:r>
            <a:r>
              <a:rPr lang="en-US" sz="1100" dirty="0"/>
              <a:t>on projections:</a:t>
            </a:r>
          </a:p>
          <a:p>
            <a:pPr>
              <a:lnSpc>
                <a:spcPct val="150000"/>
              </a:lnSpc>
              <a:spcBef>
                <a:spcPts val="0"/>
              </a:spcBef>
              <a:spcAft>
                <a:spcPts val="300"/>
              </a:spcAft>
            </a:pPr>
            <a:r>
              <a:rPr lang="en-US" sz="1100" dirty="0" smtClean="0"/>
              <a:t>    - </a:t>
            </a:r>
            <a:r>
              <a:rPr lang="en-US" sz="1100" u="sng" dirty="0" smtClean="0"/>
              <a:t>Oil </a:t>
            </a:r>
            <a:r>
              <a:rPr lang="en-US" sz="1100" u="sng" dirty="0"/>
              <a:t>Products</a:t>
            </a:r>
            <a:r>
              <a:rPr lang="en-US" sz="1100" dirty="0"/>
              <a:t>:  Imports, refinery production, stocks and demand</a:t>
            </a:r>
            <a:r>
              <a:rPr lang="en-US" sz="1100" dirty="0" smtClean="0"/>
              <a:t>.</a:t>
            </a:r>
          </a:p>
          <a:p>
            <a:pPr>
              <a:lnSpc>
                <a:spcPct val="150000"/>
              </a:lnSpc>
              <a:spcBef>
                <a:spcPts val="0"/>
              </a:spcBef>
              <a:spcAft>
                <a:spcPts val="300"/>
              </a:spcAft>
            </a:pPr>
            <a:r>
              <a:rPr lang="en-US" sz="1100" dirty="0"/>
              <a:t> </a:t>
            </a:r>
            <a:r>
              <a:rPr lang="en-US" sz="1100" dirty="0" smtClean="0"/>
              <a:t>   - </a:t>
            </a:r>
            <a:r>
              <a:rPr lang="en-US" sz="1100" u="sng" dirty="0" smtClean="0"/>
              <a:t>Gas </a:t>
            </a:r>
            <a:r>
              <a:rPr lang="en-US" sz="1100" u="sng" dirty="0"/>
              <a:t>Imported</a:t>
            </a:r>
            <a:r>
              <a:rPr lang="en-US" sz="1100" dirty="0"/>
              <a:t>: Imports, regasification, stocks and demand.</a:t>
            </a:r>
          </a:p>
          <a:p>
            <a:pPr>
              <a:lnSpc>
                <a:spcPct val="150000"/>
              </a:lnSpc>
              <a:spcBef>
                <a:spcPts val="0"/>
              </a:spcBef>
              <a:spcAft>
                <a:spcPts val="300"/>
              </a:spcAft>
            </a:pPr>
            <a:r>
              <a:rPr lang="en-US" sz="1100" dirty="0" smtClean="0"/>
              <a:t>    - </a:t>
            </a:r>
            <a:r>
              <a:rPr lang="en-US" sz="1100" u="sng" dirty="0" smtClean="0"/>
              <a:t>Gas </a:t>
            </a:r>
            <a:r>
              <a:rPr lang="en-US" sz="1100" u="sng" dirty="0"/>
              <a:t>Production</a:t>
            </a:r>
            <a:r>
              <a:rPr lang="en-US" sz="1100" dirty="0"/>
              <a:t>: Production, demand and line-pack.</a:t>
            </a:r>
          </a:p>
          <a:p>
            <a:pPr marL="171450" indent="-171450">
              <a:lnSpc>
                <a:spcPct val="150000"/>
              </a:lnSpc>
              <a:spcBef>
                <a:spcPts val="0"/>
              </a:spcBef>
              <a:spcAft>
                <a:spcPts val="300"/>
              </a:spcAft>
              <a:buFont typeface="Arial" panose="020B0604020202020204" pitchFamily="34" charset="0"/>
              <a:buChar char="•"/>
            </a:pPr>
            <a:r>
              <a:rPr lang="en-US" sz="1100" dirty="0"/>
              <a:t>Supply Monitoring of Gas &amp; Oil Production by </a:t>
            </a:r>
            <a:r>
              <a:rPr lang="en-US" sz="1100" b="1" dirty="0"/>
              <a:t>monthly reports</a:t>
            </a:r>
            <a:r>
              <a:rPr lang="en-US" sz="1100" dirty="0"/>
              <a:t>.</a:t>
            </a:r>
          </a:p>
          <a:p>
            <a:pPr marL="171450" indent="-171450">
              <a:lnSpc>
                <a:spcPct val="150000"/>
              </a:lnSpc>
              <a:spcBef>
                <a:spcPts val="0"/>
              </a:spcBef>
              <a:spcAft>
                <a:spcPts val="300"/>
              </a:spcAft>
              <a:buFont typeface="Arial" panose="020B0604020202020204" pitchFamily="34" charset="0"/>
              <a:buChar char="•"/>
            </a:pPr>
            <a:r>
              <a:rPr lang="en-US" sz="1100" dirty="0" smtClean="0"/>
              <a:t>The stock </a:t>
            </a:r>
            <a:r>
              <a:rPr lang="en-US" sz="1100" dirty="0"/>
              <a:t>level </a:t>
            </a:r>
            <a:r>
              <a:rPr lang="en-US" sz="1100" dirty="0" smtClean="0"/>
              <a:t>is monitored to accomplish the following:</a:t>
            </a:r>
          </a:p>
          <a:p>
            <a:pPr>
              <a:lnSpc>
                <a:spcPct val="150000"/>
              </a:lnSpc>
              <a:spcBef>
                <a:spcPts val="0"/>
              </a:spcBef>
              <a:spcAft>
                <a:spcPts val="300"/>
              </a:spcAft>
            </a:pPr>
            <a:r>
              <a:rPr lang="en-US" sz="1100" dirty="0">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rPr>
              <a:t> </a:t>
            </a:r>
            <a:r>
              <a:rPr lang="en-US" sz="1100" dirty="0" smtClean="0">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rPr>
              <a:t>   - Oil products: 25 days</a:t>
            </a:r>
          </a:p>
          <a:p>
            <a:pPr>
              <a:lnSpc>
                <a:spcPct val="150000"/>
              </a:lnSpc>
              <a:spcBef>
                <a:spcPts val="0"/>
              </a:spcBef>
              <a:spcAft>
                <a:spcPts val="300"/>
              </a:spcAft>
            </a:pPr>
            <a:r>
              <a:rPr lang="en-US" sz="1100" dirty="0">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rPr>
              <a:t>  </a:t>
            </a:r>
            <a:r>
              <a:rPr lang="en-US" sz="1100" dirty="0" smtClean="0">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rPr>
              <a:t>  - Gas: 10 days </a:t>
            </a:r>
          </a:p>
          <a:p>
            <a:pPr>
              <a:lnSpc>
                <a:spcPct val="150000"/>
              </a:lnSpc>
              <a:spcBef>
                <a:spcPts val="0"/>
              </a:spcBef>
              <a:spcAft>
                <a:spcPts val="300"/>
              </a:spcAft>
            </a:pPr>
            <a:endParaRPr lang="en-US" sz="1100" dirty="0">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endParaRPr>
          </a:p>
          <a:p>
            <a:pPr>
              <a:lnSpc>
                <a:spcPct val="150000"/>
              </a:lnSpc>
              <a:spcBef>
                <a:spcPts val="0"/>
              </a:spcBef>
              <a:spcAft>
                <a:spcPts val="300"/>
              </a:spcAft>
            </a:pPr>
            <a:endParaRPr lang="en-US" sz="1100" dirty="0" smtClean="0">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endParaRPr>
          </a:p>
          <a:p>
            <a:pPr>
              <a:lnSpc>
                <a:spcPct val="150000"/>
              </a:lnSpc>
              <a:spcBef>
                <a:spcPts val="0"/>
              </a:spcBef>
              <a:spcAft>
                <a:spcPts val="300"/>
              </a:spcAft>
            </a:pPr>
            <a:endParaRPr lang="en-US" sz="1100" dirty="0" smtClean="0">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endParaRPr>
          </a:p>
          <a:p>
            <a:pPr marL="285750" indent="-285750">
              <a:lnSpc>
                <a:spcPct val="150000"/>
              </a:lnSpc>
              <a:spcBef>
                <a:spcPts val="0"/>
              </a:spcBef>
              <a:spcAft>
                <a:spcPts val="300"/>
              </a:spcAft>
              <a:buFont typeface="Arial" panose="020B0604020202020204" pitchFamily="34" charset="0"/>
              <a:buChar char="•"/>
            </a:pPr>
            <a:endParaRPr lang="en-US" sz="1100" dirty="0">
              <a:latin typeface="Verdana" panose="020B0604030504040204" pitchFamily="34" charset="0"/>
              <a:ea typeface="Verdana" panose="020B0604030504040204" pitchFamily="34" charset="0"/>
              <a:cs typeface="Verdana" panose="020B0604030504040204" pitchFamily="34" charset="0"/>
            </a:endParaRPr>
          </a:p>
        </p:txBody>
      </p:sp>
      <p:sp>
        <p:nvSpPr>
          <p:cNvPr id="15" name="Content Placeholder 14"/>
          <p:cNvSpPr txBox="1">
            <a:spLocks/>
          </p:cNvSpPr>
          <p:nvPr/>
        </p:nvSpPr>
        <p:spPr>
          <a:xfrm>
            <a:off x="3491880" y="1124744"/>
            <a:ext cx="5256584" cy="216000"/>
          </a:xfrm>
          <a:prstGeom prst="rect">
            <a:avLst/>
          </a:prstGeom>
          <a:solidFill>
            <a:schemeClr val="accent1"/>
          </a:solidFill>
        </p:spPr>
        <p:txBody>
          <a:bodyPr vert="horz" wrap="square" anchor="ctr" anchorCtr="0">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b="1" dirty="0">
                <a:solidFill>
                  <a:schemeClr val="bg1"/>
                </a:solidFill>
              </a:rPr>
              <a:t>Indicators to Gauge Supply Security</a:t>
            </a:r>
          </a:p>
        </p:txBody>
      </p:sp>
    </p:spTree>
    <p:extLst>
      <p:ext uri="{BB962C8B-B14F-4D97-AF65-F5344CB8AC3E}">
        <p14:creationId xmlns:p14="http://schemas.microsoft.com/office/powerpoint/2010/main" val="36442362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467544" y="908720"/>
            <a:ext cx="828092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475928" y="6453336"/>
            <a:ext cx="828092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7380312" y="138344"/>
            <a:ext cx="1368152" cy="62636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t>CHILE</a:t>
            </a:r>
            <a:endParaRPr lang="en-US" dirty="0"/>
          </a:p>
        </p:txBody>
      </p:sp>
      <p:sp>
        <p:nvSpPr>
          <p:cNvPr id="8" name="TextBox 7"/>
          <p:cNvSpPr txBox="1"/>
          <p:nvPr/>
        </p:nvSpPr>
        <p:spPr>
          <a:xfrm>
            <a:off x="2852552" y="297634"/>
            <a:ext cx="3510897" cy="584775"/>
          </a:xfrm>
          <a:prstGeom prst="rect">
            <a:avLst/>
          </a:prstGeom>
          <a:noFill/>
        </p:spPr>
        <p:txBody>
          <a:bodyPr wrap="none" rtlCol="0">
            <a:spAutoFit/>
          </a:bodyPr>
          <a:lstStyle/>
          <a:p>
            <a:pPr algn="ctr"/>
            <a:r>
              <a:rPr lang="en-US" sz="3200" b="1" dirty="0" smtClean="0">
                <a:solidFill>
                  <a:schemeClr val="accent1">
                    <a:lumMod val="50000"/>
                  </a:schemeClr>
                </a:solidFill>
                <a:latin typeface="AngsanaUPC" panose="02020603050405020304" pitchFamily="18" charset="-34"/>
                <a:cs typeface="AngsanaUPC" panose="02020603050405020304" pitchFamily="18" charset="-34"/>
              </a:rPr>
              <a:t>Oil and Gas Security Policy </a:t>
            </a:r>
            <a:endParaRPr lang="en-US" sz="3200" b="1" dirty="0">
              <a:solidFill>
                <a:schemeClr val="accent1">
                  <a:lumMod val="50000"/>
                </a:schemeClr>
              </a:solidFill>
              <a:latin typeface="AngsanaUPC" panose="02020603050405020304" pitchFamily="18" charset="-34"/>
              <a:cs typeface="AngsanaUPC" panose="02020603050405020304" pitchFamily="18" charset="-34"/>
            </a:endParaRPr>
          </a:p>
        </p:txBody>
      </p:sp>
      <p:sp>
        <p:nvSpPr>
          <p:cNvPr id="2" name="スライド番号プレースホルダー 1"/>
          <p:cNvSpPr>
            <a:spLocks noGrp="1"/>
          </p:cNvSpPr>
          <p:nvPr>
            <p:ph type="sldNum" sz="quarter" idx="12"/>
          </p:nvPr>
        </p:nvSpPr>
        <p:spPr/>
        <p:txBody>
          <a:bodyPr/>
          <a:lstStyle/>
          <a:p>
            <a:fld id="{820CFCBA-A761-4DC5-9884-E424C35298A4}" type="slidenum">
              <a:rPr lang="en-US" smtClean="0"/>
              <a:pPr/>
              <a:t>9</a:t>
            </a:fld>
            <a:endParaRPr lang="en-US" dirty="0"/>
          </a:p>
        </p:txBody>
      </p:sp>
      <p:sp>
        <p:nvSpPr>
          <p:cNvPr id="12" name="TextBox 11"/>
          <p:cNvSpPr txBox="1"/>
          <p:nvPr/>
        </p:nvSpPr>
        <p:spPr>
          <a:xfrm>
            <a:off x="2573860" y="6516052"/>
            <a:ext cx="4243470" cy="307777"/>
          </a:xfrm>
          <a:prstGeom prst="rect">
            <a:avLst/>
          </a:prstGeom>
          <a:noFill/>
        </p:spPr>
        <p:txBody>
          <a:bodyPr wrap="none" rtlCol="0">
            <a:spAutoFit/>
          </a:bodyPr>
          <a:lstStyle/>
          <a:p>
            <a:pPr algn="ctr"/>
            <a:r>
              <a:rPr lang="en-US" sz="1400" b="1" dirty="0" smtClean="0">
                <a:solidFill>
                  <a:srgbClr val="FF0000"/>
                </a:solidFill>
                <a:latin typeface="AngsanaUPC" panose="02020603050405020304" pitchFamily="18" charset="-34"/>
                <a:cs typeface="AngsanaUPC" panose="02020603050405020304" pitchFamily="18" charset="-34"/>
              </a:rPr>
              <a:t>3</a:t>
            </a:r>
            <a:r>
              <a:rPr lang="en-US" sz="1400" b="1" baseline="30000" dirty="0" smtClean="0">
                <a:solidFill>
                  <a:srgbClr val="FF0000"/>
                </a:solidFill>
                <a:latin typeface="AngsanaUPC" panose="02020603050405020304" pitchFamily="18" charset="-34"/>
                <a:cs typeface="AngsanaUPC" panose="02020603050405020304" pitchFamily="18" charset="-34"/>
              </a:rPr>
              <a:t>rd</a:t>
            </a:r>
            <a:r>
              <a:rPr lang="en-US" sz="1400" b="1" dirty="0" smtClean="0">
                <a:solidFill>
                  <a:srgbClr val="FF0000"/>
                </a:solidFill>
                <a:latin typeface="AngsanaUPC" panose="02020603050405020304" pitchFamily="18" charset="-34"/>
                <a:cs typeface="AngsanaUPC" panose="02020603050405020304" pitchFamily="18" charset="-34"/>
              </a:rPr>
              <a:t> Oil and Gas Security Network Forum, 29-30 June 2017, Irkutsk City, Russia </a:t>
            </a:r>
            <a:endParaRPr lang="en-US" sz="1400" b="1" dirty="0">
              <a:solidFill>
                <a:srgbClr val="FF0000"/>
              </a:solidFill>
              <a:latin typeface="AngsanaUPC" panose="02020603050405020304" pitchFamily="18" charset="-34"/>
              <a:cs typeface="AngsanaUPC" panose="02020603050405020304" pitchFamily="18" charset="-34"/>
            </a:endParaRPr>
          </a:p>
        </p:txBody>
      </p:sp>
      <p:pic>
        <p:nvPicPr>
          <p:cNvPr id="9" name="Picture 13" descr="Complemento-Logo-Gobierno-160x14px.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06400" y="0"/>
            <a:ext cx="2032000" cy="177800"/>
          </a:xfrm>
          <a:prstGeom prst="rect">
            <a:avLst/>
          </a:prstGeom>
        </p:spPr>
      </p:pic>
      <p:sp>
        <p:nvSpPr>
          <p:cNvPr id="23" name="Content Placeholder 6"/>
          <p:cNvSpPr txBox="1">
            <a:spLocks/>
          </p:cNvSpPr>
          <p:nvPr/>
        </p:nvSpPr>
        <p:spPr>
          <a:xfrm>
            <a:off x="417264" y="1412776"/>
            <a:ext cx="4730800" cy="1188721"/>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smtClean="0">
                <a:solidFill>
                  <a:schemeClr val="tx1">
                    <a:lumMod val="65000"/>
                    <a:lumOff val="35000"/>
                  </a:schemeClr>
                </a:solidFill>
              </a:rPr>
              <a:t>The National Energy Policy is sustained by four pillars: </a:t>
            </a:r>
          </a:p>
        </p:txBody>
      </p:sp>
      <p:pic>
        <p:nvPicPr>
          <p:cNvPr id="25"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r="-900"/>
          <a:stretch/>
        </p:blipFill>
        <p:spPr bwMode="auto">
          <a:xfrm>
            <a:off x="1475424" y="1844824"/>
            <a:ext cx="6193151" cy="20093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7" name="Marcador de contenido 2"/>
          <p:cNvSpPr txBox="1">
            <a:spLocks/>
          </p:cNvSpPr>
          <p:nvPr/>
        </p:nvSpPr>
        <p:spPr>
          <a:xfrm>
            <a:off x="406400" y="1090484"/>
            <a:ext cx="8331200" cy="380178"/>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457200">
              <a:buNone/>
            </a:pPr>
            <a:endParaRPr lang="es-ES" sz="1600" dirty="0">
              <a:solidFill>
                <a:schemeClr val="accent1"/>
              </a:solidFill>
              <a:latin typeface="Verdana"/>
            </a:endParaRPr>
          </a:p>
        </p:txBody>
      </p:sp>
      <p:sp>
        <p:nvSpPr>
          <p:cNvPr id="34" name="33 Pentágono"/>
          <p:cNvSpPr/>
          <p:nvPr/>
        </p:nvSpPr>
        <p:spPr>
          <a:xfrm>
            <a:off x="4249318" y="5483325"/>
            <a:ext cx="3949577" cy="576064"/>
          </a:xfrm>
          <a:prstGeom prst="homePlate">
            <a:avLst>
              <a:gd name="adj" fmla="val 26890"/>
            </a:avLst>
          </a:prstGeom>
        </p:spPr>
        <p:style>
          <a:lnRef idx="2">
            <a:schemeClr val="accent1"/>
          </a:lnRef>
          <a:fillRef idx="1">
            <a:schemeClr val="lt1"/>
          </a:fillRef>
          <a:effectRef idx="0">
            <a:schemeClr val="accent1"/>
          </a:effectRef>
          <a:fontRef idx="minor">
            <a:schemeClr val="dk1"/>
          </a:fontRef>
        </p:style>
        <p:txBody>
          <a:bodyPr rtlCol="0" anchor="ctr"/>
          <a:lstStyle/>
          <a:p>
            <a:r>
              <a:rPr lang="en-US" sz="1200" dirty="0">
                <a:solidFill>
                  <a:srgbClr val="0070C0"/>
                </a:solidFill>
                <a:latin typeface="Calibri" panose="020F0502020204030204" pitchFamily="34" charset="0"/>
                <a:ea typeface="Verdana" panose="020B0604030504040204" pitchFamily="34" charset="0"/>
                <a:cs typeface="Verdana" panose="020B0604030504040204" pitchFamily="34" charset="0"/>
              </a:rPr>
              <a:t>Promote research into and exploration and exploitation of Chiles’s hydrocarbon resources.</a:t>
            </a:r>
          </a:p>
        </p:txBody>
      </p:sp>
      <p:sp>
        <p:nvSpPr>
          <p:cNvPr id="35" name="34 Pentágono"/>
          <p:cNvSpPr/>
          <p:nvPr/>
        </p:nvSpPr>
        <p:spPr>
          <a:xfrm>
            <a:off x="4249318" y="4077072"/>
            <a:ext cx="3975229" cy="608853"/>
          </a:xfrm>
          <a:prstGeom prst="homePlate">
            <a:avLst>
              <a:gd name="adj" fmla="val 26890"/>
            </a:avLst>
          </a:prstGeom>
        </p:spPr>
        <p:style>
          <a:lnRef idx="2">
            <a:schemeClr val="accent1"/>
          </a:lnRef>
          <a:fillRef idx="1">
            <a:schemeClr val="lt1"/>
          </a:fillRef>
          <a:effectRef idx="0">
            <a:schemeClr val="accent1"/>
          </a:effectRef>
          <a:fontRef idx="minor">
            <a:schemeClr val="dk1"/>
          </a:fontRef>
        </p:style>
        <p:txBody>
          <a:bodyPr rtlCol="0" anchor="ctr"/>
          <a:lstStyle/>
          <a:p>
            <a:r>
              <a:rPr lang="en-US" sz="1200" dirty="0" smtClean="0">
                <a:solidFill>
                  <a:srgbClr val="0070C0"/>
                </a:solidFill>
                <a:latin typeface="Calibri" panose="020F0502020204030204" pitchFamily="34" charset="0"/>
                <a:ea typeface="Verdana" panose="020B0604030504040204" pitchFamily="34" charset="0"/>
                <a:cs typeface="Verdana" panose="020B0604030504040204" pitchFamily="34" charset="0"/>
              </a:rPr>
              <a:t>Develop national, regional and municipal plans for managing risks and emergencies affecting the energy sector that are aligned with other sectorial and national plans.</a:t>
            </a:r>
            <a:endParaRPr lang="en-US" sz="1200" dirty="0">
              <a:solidFill>
                <a:srgbClr val="0070C0"/>
              </a:solidFill>
              <a:latin typeface="Calibri" panose="020F0502020204030204" pitchFamily="34" charset="0"/>
              <a:ea typeface="Verdana" panose="020B0604030504040204" pitchFamily="34" charset="0"/>
              <a:cs typeface="Verdana" panose="020B0604030504040204" pitchFamily="34" charset="0"/>
            </a:endParaRPr>
          </a:p>
        </p:txBody>
      </p:sp>
      <p:sp>
        <p:nvSpPr>
          <p:cNvPr id="36" name="35 Pentágono"/>
          <p:cNvSpPr/>
          <p:nvPr/>
        </p:nvSpPr>
        <p:spPr>
          <a:xfrm>
            <a:off x="4249318" y="4797153"/>
            <a:ext cx="3995090" cy="576063"/>
          </a:xfrm>
          <a:prstGeom prst="homePlate">
            <a:avLst>
              <a:gd name="adj" fmla="val 26890"/>
            </a:avLst>
          </a:prstGeom>
        </p:spPr>
        <p:style>
          <a:lnRef idx="2">
            <a:schemeClr val="accent1"/>
          </a:lnRef>
          <a:fillRef idx="1">
            <a:schemeClr val="lt1"/>
          </a:fillRef>
          <a:effectRef idx="0">
            <a:schemeClr val="accent1"/>
          </a:effectRef>
          <a:fontRef idx="minor">
            <a:schemeClr val="dk1"/>
          </a:fontRef>
        </p:style>
        <p:txBody>
          <a:bodyPr rtlCol="0" anchor="ctr"/>
          <a:lstStyle/>
          <a:p>
            <a:r>
              <a:rPr lang="en-US" sz="1200" dirty="0">
                <a:solidFill>
                  <a:srgbClr val="0070C0"/>
                </a:solidFill>
                <a:latin typeface="Calibri" panose="020F0502020204030204" pitchFamily="34" charset="0"/>
                <a:ea typeface="Verdana" panose="020B0604030504040204" pitchFamily="34" charset="0"/>
                <a:cs typeface="Verdana" panose="020B0604030504040204" pitchFamily="34" charset="0"/>
              </a:rPr>
              <a:t>Increase the security of supply, storage, transport and distributions of fuels.</a:t>
            </a:r>
          </a:p>
        </p:txBody>
      </p:sp>
      <p:sp>
        <p:nvSpPr>
          <p:cNvPr id="37" name="36 CuadroTexto"/>
          <p:cNvSpPr txBox="1"/>
          <p:nvPr/>
        </p:nvSpPr>
        <p:spPr>
          <a:xfrm>
            <a:off x="555972" y="4005064"/>
            <a:ext cx="3621337" cy="584775"/>
          </a:xfrm>
          <a:prstGeom prst="rect">
            <a:avLst/>
          </a:prstGeom>
          <a:noFill/>
        </p:spPr>
        <p:txBody>
          <a:bodyPr wrap="square" rtlCol="0">
            <a:spAutoFit/>
          </a:bodyPr>
          <a:lstStyle/>
          <a:p>
            <a:r>
              <a:rPr lang="en-US" sz="1600" dirty="0">
                <a:solidFill>
                  <a:schemeClr val="tx1">
                    <a:lumMod val="65000"/>
                    <a:lumOff val="35000"/>
                  </a:schemeClr>
                </a:solidFill>
              </a:rPr>
              <a:t>Guidelines </a:t>
            </a:r>
            <a:r>
              <a:rPr lang="en-US" sz="1600" dirty="0" smtClean="0">
                <a:solidFill>
                  <a:schemeClr val="tx1">
                    <a:lumMod val="65000"/>
                    <a:lumOff val="35000"/>
                  </a:schemeClr>
                </a:solidFill>
              </a:rPr>
              <a:t>set </a:t>
            </a:r>
            <a:r>
              <a:rPr lang="en-US" sz="1600" dirty="0">
                <a:solidFill>
                  <a:schemeClr val="tx1">
                    <a:lumMod val="65000"/>
                    <a:lumOff val="35000"/>
                  </a:schemeClr>
                </a:solidFill>
              </a:rPr>
              <a:t>forth in the National Energy Policy:</a:t>
            </a:r>
            <a:endParaRPr lang="es-CL" sz="1600" dirty="0">
              <a:solidFill>
                <a:schemeClr val="tx1">
                  <a:lumMod val="65000"/>
                  <a:lumOff val="35000"/>
                </a:schemeClr>
              </a:solidFill>
            </a:endParaRPr>
          </a:p>
        </p:txBody>
      </p:sp>
      <p:sp>
        <p:nvSpPr>
          <p:cNvPr id="16" name="Content Placeholder 14"/>
          <p:cNvSpPr txBox="1">
            <a:spLocks/>
          </p:cNvSpPr>
          <p:nvPr/>
        </p:nvSpPr>
        <p:spPr>
          <a:xfrm>
            <a:off x="467544" y="1052736"/>
            <a:ext cx="8280920" cy="252000"/>
          </a:xfrm>
          <a:prstGeom prst="rect">
            <a:avLst/>
          </a:prstGeom>
          <a:solidFill>
            <a:schemeClr val="accent1"/>
          </a:solidFill>
        </p:spPr>
        <p:txBody>
          <a:bodyPr vert="horz" wrap="square" anchor="ctr" anchorCtr="0">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100" b="1" dirty="0">
                <a:solidFill>
                  <a:schemeClr val="bg1"/>
                </a:solidFill>
              </a:rPr>
              <a:t>Oil &amp; Gas Supply Security Framework: National Energy Policy for 2050</a:t>
            </a:r>
          </a:p>
        </p:txBody>
      </p:sp>
    </p:spTree>
    <p:extLst>
      <p:ext uri="{BB962C8B-B14F-4D97-AF65-F5344CB8AC3E}">
        <p14:creationId xmlns:p14="http://schemas.microsoft.com/office/powerpoint/2010/main" val="39244572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467544" y="908720"/>
            <a:ext cx="828092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475928" y="6453336"/>
            <a:ext cx="828092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7380312" y="138344"/>
            <a:ext cx="1368152" cy="62636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t>CHILE</a:t>
            </a:r>
            <a:endParaRPr lang="en-US" dirty="0"/>
          </a:p>
        </p:txBody>
      </p:sp>
      <p:sp>
        <p:nvSpPr>
          <p:cNvPr id="13" name="TextBox 12"/>
          <p:cNvSpPr txBox="1"/>
          <p:nvPr/>
        </p:nvSpPr>
        <p:spPr>
          <a:xfrm>
            <a:off x="475928" y="1628800"/>
            <a:ext cx="8272536" cy="3039294"/>
          </a:xfrm>
          <a:prstGeom prst="rect">
            <a:avLst/>
          </a:prstGeom>
          <a:noFill/>
        </p:spPr>
        <p:txBody>
          <a:bodyPr wrap="square" rtlCol="0">
            <a:spAutoFit/>
          </a:bodyPr>
          <a:lstStyle/>
          <a:p>
            <a:pPr defTabSz="457200">
              <a:lnSpc>
                <a:spcPct val="150000"/>
              </a:lnSpc>
              <a:spcAft>
                <a:spcPts val="300"/>
              </a:spcAft>
            </a:pPr>
            <a:r>
              <a:rPr lang="en-US" sz="14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It is in Chile’s interest to maintain regional collaboration with the APEC member economies, with the aim of contributing to keep a bridge of cooperation in technical and emergency response matters. This collaboration will allow economies to provide public value to emergency management in the different phases of the risk cycle, with relevance in the preventive phase. Chile's experience could greatly contribute to strengthening APEC’s regional work in this area, as well as to the exchange of best practices among individual economies.</a:t>
            </a:r>
            <a:endParaRPr lang="es-ES" sz="1400" dirty="0" smtClean="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p>
            <a:pPr marL="1074738" indent="-1074738"/>
            <a:endParaRPr lang="en-US" sz="1400" dirty="0" smtClean="0">
              <a:latin typeface="Verdana" panose="020B0604030504040204" pitchFamily="34" charset="0"/>
              <a:ea typeface="Verdana" panose="020B0604030504040204" pitchFamily="34" charset="0"/>
              <a:cs typeface="Verdana" panose="020B0604030504040204" pitchFamily="34" charset="0"/>
            </a:endParaRPr>
          </a:p>
          <a:p>
            <a:endParaRPr lang="en-US" sz="1400" dirty="0">
              <a:latin typeface="Verdana" panose="020B0604030504040204" pitchFamily="34" charset="0"/>
              <a:ea typeface="Verdana" panose="020B0604030504040204" pitchFamily="34" charset="0"/>
              <a:cs typeface="Verdana" panose="020B0604030504040204" pitchFamily="34" charset="0"/>
            </a:endParaRPr>
          </a:p>
          <a:p>
            <a:endParaRPr lang="en-US" sz="1400" dirty="0">
              <a:latin typeface="Verdana" panose="020B0604030504040204" pitchFamily="34" charset="0"/>
              <a:ea typeface="Verdana" panose="020B0604030504040204" pitchFamily="34" charset="0"/>
              <a:cs typeface="Verdana" panose="020B0604030504040204" pitchFamily="34" charset="0"/>
            </a:endParaRPr>
          </a:p>
        </p:txBody>
      </p:sp>
      <p:sp>
        <p:nvSpPr>
          <p:cNvPr id="8" name="TextBox 7"/>
          <p:cNvSpPr txBox="1"/>
          <p:nvPr/>
        </p:nvSpPr>
        <p:spPr>
          <a:xfrm>
            <a:off x="2551188" y="297634"/>
            <a:ext cx="4113627" cy="584775"/>
          </a:xfrm>
          <a:prstGeom prst="rect">
            <a:avLst/>
          </a:prstGeom>
          <a:noFill/>
        </p:spPr>
        <p:txBody>
          <a:bodyPr wrap="none" rtlCol="0">
            <a:spAutoFit/>
          </a:bodyPr>
          <a:lstStyle/>
          <a:p>
            <a:pPr algn="ctr"/>
            <a:r>
              <a:rPr lang="en-US" sz="3200" b="1" dirty="0" smtClean="0">
                <a:solidFill>
                  <a:schemeClr val="accent1">
                    <a:lumMod val="50000"/>
                  </a:schemeClr>
                </a:solidFill>
                <a:latin typeface="AngsanaUPC" panose="02020603050405020304" pitchFamily="18" charset="-34"/>
                <a:cs typeface="AngsanaUPC" panose="02020603050405020304" pitchFamily="18" charset="-34"/>
              </a:rPr>
              <a:t>Oil and Gas Security Policy Gaps </a:t>
            </a:r>
            <a:endParaRPr lang="en-US" sz="3200" b="1" dirty="0">
              <a:solidFill>
                <a:schemeClr val="accent1">
                  <a:lumMod val="50000"/>
                </a:schemeClr>
              </a:solidFill>
              <a:latin typeface="AngsanaUPC" panose="02020603050405020304" pitchFamily="18" charset="-34"/>
              <a:cs typeface="AngsanaUPC" panose="02020603050405020304" pitchFamily="18" charset="-34"/>
            </a:endParaRPr>
          </a:p>
        </p:txBody>
      </p:sp>
      <p:sp>
        <p:nvSpPr>
          <p:cNvPr id="2" name="スライド番号プレースホルダー 1"/>
          <p:cNvSpPr>
            <a:spLocks noGrp="1"/>
          </p:cNvSpPr>
          <p:nvPr>
            <p:ph type="sldNum" sz="quarter" idx="12"/>
          </p:nvPr>
        </p:nvSpPr>
        <p:spPr/>
        <p:txBody>
          <a:bodyPr/>
          <a:lstStyle/>
          <a:p>
            <a:fld id="{820CFCBA-A761-4DC5-9884-E424C35298A4}" type="slidenum">
              <a:rPr lang="en-US" smtClean="0"/>
              <a:pPr/>
              <a:t>10</a:t>
            </a:fld>
            <a:endParaRPr lang="en-US"/>
          </a:p>
        </p:txBody>
      </p:sp>
      <p:sp>
        <p:nvSpPr>
          <p:cNvPr id="12" name="TextBox 11"/>
          <p:cNvSpPr txBox="1"/>
          <p:nvPr/>
        </p:nvSpPr>
        <p:spPr>
          <a:xfrm>
            <a:off x="2573860" y="6516052"/>
            <a:ext cx="4243470" cy="307777"/>
          </a:xfrm>
          <a:prstGeom prst="rect">
            <a:avLst/>
          </a:prstGeom>
          <a:noFill/>
        </p:spPr>
        <p:txBody>
          <a:bodyPr wrap="none" rtlCol="0">
            <a:spAutoFit/>
          </a:bodyPr>
          <a:lstStyle/>
          <a:p>
            <a:pPr algn="ctr"/>
            <a:r>
              <a:rPr lang="en-US" sz="1400" b="1" dirty="0" smtClean="0">
                <a:solidFill>
                  <a:srgbClr val="FF0000"/>
                </a:solidFill>
                <a:latin typeface="AngsanaUPC" panose="02020603050405020304" pitchFamily="18" charset="-34"/>
                <a:cs typeface="AngsanaUPC" panose="02020603050405020304" pitchFamily="18" charset="-34"/>
              </a:rPr>
              <a:t>3</a:t>
            </a:r>
            <a:r>
              <a:rPr lang="en-US" sz="1400" b="1" baseline="30000" dirty="0" smtClean="0">
                <a:solidFill>
                  <a:srgbClr val="FF0000"/>
                </a:solidFill>
                <a:latin typeface="AngsanaUPC" panose="02020603050405020304" pitchFamily="18" charset="-34"/>
                <a:cs typeface="AngsanaUPC" panose="02020603050405020304" pitchFamily="18" charset="-34"/>
              </a:rPr>
              <a:t>rd</a:t>
            </a:r>
            <a:r>
              <a:rPr lang="en-US" sz="1400" b="1" dirty="0" smtClean="0">
                <a:solidFill>
                  <a:srgbClr val="FF0000"/>
                </a:solidFill>
                <a:latin typeface="AngsanaUPC" panose="02020603050405020304" pitchFamily="18" charset="-34"/>
                <a:cs typeface="AngsanaUPC" panose="02020603050405020304" pitchFamily="18" charset="-34"/>
              </a:rPr>
              <a:t> Oil and Gas Security Network Forum, 29-30 June 2017, Irkutsk City, Russia </a:t>
            </a:r>
            <a:endParaRPr lang="en-US" sz="1400" b="1" dirty="0">
              <a:solidFill>
                <a:srgbClr val="FF0000"/>
              </a:solidFill>
              <a:latin typeface="AngsanaUPC" panose="02020603050405020304" pitchFamily="18" charset="-34"/>
              <a:cs typeface="AngsanaUPC" panose="02020603050405020304" pitchFamily="18" charset="-34"/>
            </a:endParaRPr>
          </a:p>
        </p:txBody>
      </p:sp>
      <p:pic>
        <p:nvPicPr>
          <p:cNvPr id="9" name="Picture 13" descr="Complemento-Logo-Gobierno-160x14px.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06400" y="0"/>
            <a:ext cx="2032000" cy="177800"/>
          </a:xfrm>
          <a:prstGeom prst="rect">
            <a:avLst/>
          </a:prstGeom>
        </p:spPr>
      </p:pic>
      <p:sp>
        <p:nvSpPr>
          <p:cNvPr id="14" name="Content Placeholder 14"/>
          <p:cNvSpPr txBox="1">
            <a:spLocks/>
          </p:cNvSpPr>
          <p:nvPr/>
        </p:nvSpPr>
        <p:spPr>
          <a:xfrm>
            <a:off x="467544" y="1052736"/>
            <a:ext cx="8280920" cy="252000"/>
          </a:xfrm>
          <a:prstGeom prst="rect">
            <a:avLst/>
          </a:prstGeom>
          <a:solidFill>
            <a:schemeClr val="accent1"/>
          </a:solidFill>
        </p:spPr>
        <p:txBody>
          <a:bodyPr vert="horz" wrap="square" anchor="ctr" anchorCtr="0">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100" b="1" dirty="0" smtClean="0">
                <a:solidFill>
                  <a:schemeClr val="bg1"/>
                </a:solidFill>
              </a:rPr>
              <a:t>Strengthen </a:t>
            </a:r>
            <a:r>
              <a:rPr lang="en-US" sz="1100" b="1" dirty="0">
                <a:solidFill>
                  <a:schemeClr val="bg1"/>
                </a:solidFill>
              </a:rPr>
              <a:t>regional oil and gas security</a:t>
            </a:r>
          </a:p>
        </p:txBody>
      </p:sp>
    </p:spTree>
    <p:extLst>
      <p:ext uri="{BB962C8B-B14F-4D97-AF65-F5344CB8AC3E}">
        <p14:creationId xmlns:p14="http://schemas.microsoft.com/office/powerpoint/2010/main" val="15421130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a:xfrm>
            <a:off x="475928" y="6453336"/>
            <a:ext cx="828092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561997" y="2420888"/>
            <a:ext cx="8073280" cy="1415772"/>
          </a:xfrm>
          <a:prstGeom prst="rect">
            <a:avLst/>
          </a:prstGeom>
          <a:noFill/>
        </p:spPr>
        <p:txBody>
          <a:bodyPr wrap="square" rtlCol="0">
            <a:spAutoFit/>
          </a:bodyPr>
          <a:lstStyle/>
          <a:p>
            <a:pPr marL="1074738" indent="-1074738" algn="ctr"/>
            <a:r>
              <a:rPr lang="en-US" sz="3200" b="1" dirty="0" smtClean="0">
                <a:solidFill>
                  <a:schemeClr val="tx2">
                    <a:lumMod val="75000"/>
                  </a:schemeClr>
                </a:solidFill>
              </a:rPr>
              <a:t>Chile’s </a:t>
            </a:r>
            <a:r>
              <a:rPr lang="en-US" altLang="ja-JP" sz="3200" b="1" dirty="0" smtClean="0">
                <a:solidFill>
                  <a:schemeClr val="tx2">
                    <a:lumMod val="75000"/>
                  </a:schemeClr>
                </a:solidFill>
              </a:rPr>
              <a:t>Update</a:t>
            </a:r>
            <a:endParaRPr lang="en-US" sz="3200" b="1" dirty="0" smtClean="0">
              <a:solidFill>
                <a:schemeClr val="tx2">
                  <a:lumMod val="75000"/>
                </a:schemeClr>
              </a:solidFill>
            </a:endParaRPr>
          </a:p>
          <a:p>
            <a:pPr marL="1074738" indent="-1074738" algn="ctr"/>
            <a:endParaRPr lang="en-US" dirty="0">
              <a:solidFill>
                <a:schemeClr val="tx2">
                  <a:lumMod val="75000"/>
                </a:schemeClr>
              </a:solidFill>
            </a:endParaRPr>
          </a:p>
          <a:p>
            <a:pPr marL="1074738" indent="-1074738" algn="ctr"/>
            <a:r>
              <a:rPr lang="en-US" sz="3600" b="1" dirty="0" smtClean="0">
                <a:solidFill>
                  <a:schemeClr val="tx2">
                    <a:lumMod val="75000"/>
                  </a:schemeClr>
                </a:solidFill>
              </a:rPr>
              <a:t>OIL AND GAS SECURITY </a:t>
            </a:r>
            <a:endParaRPr lang="en-US" dirty="0">
              <a:solidFill>
                <a:schemeClr val="tx2">
                  <a:lumMod val="75000"/>
                </a:schemeClr>
              </a:solidFill>
            </a:endParaRPr>
          </a:p>
        </p:txBody>
      </p:sp>
      <p:sp>
        <p:nvSpPr>
          <p:cNvPr id="9" name="TextBox 8"/>
          <p:cNvSpPr txBox="1"/>
          <p:nvPr/>
        </p:nvSpPr>
        <p:spPr>
          <a:xfrm>
            <a:off x="2573860" y="6516052"/>
            <a:ext cx="4243470" cy="307777"/>
          </a:xfrm>
          <a:prstGeom prst="rect">
            <a:avLst/>
          </a:prstGeom>
          <a:noFill/>
        </p:spPr>
        <p:txBody>
          <a:bodyPr wrap="none" rtlCol="0">
            <a:spAutoFit/>
          </a:bodyPr>
          <a:lstStyle/>
          <a:p>
            <a:pPr algn="ctr"/>
            <a:r>
              <a:rPr lang="en-US" sz="1400" b="1" dirty="0" smtClean="0">
                <a:solidFill>
                  <a:srgbClr val="FF0000"/>
                </a:solidFill>
                <a:latin typeface="AngsanaUPC" panose="02020603050405020304" pitchFamily="18" charset="-34"/>
                <a:cs typeface="AngsanaUPC" panose="02020603050405020304" pitchFamily="18" charset="-34"/>
              </a:rPr>
              <a:t>3</a:t>
            </a:r>
            <a:r>
              <a:rPr lang="en-US" sz="1400" b="1" baseline="30000" dirty="0" smtClean="0">
                <a:solidFill>
                  <a:srgbClr val="FF0000"/>
                </a:solidFill>
                <a:latin typeface="AngsanaUPC" panose="02020603050405020304" pitchFamily="18" charset="-34"/>
                <a:cs typeface="AngsanaUPC" panose="02020603050405020304" pitchFamily="18" charset="-34"/>
              </a:rPr>
              <a:t>rd</a:t>
            </a:r>
            <a:r>
              <a:rPr lang="en-US" sz="1400" b="1" dirty="0" smtClean="0">
                <a:solidFill>
                  <a:srgbClr val="FF0000"/>
                </a:solidFill>
                <a:latin typeface="AngsanaUPC" panose="02020603050405020304" pitchFamily="18" charset="-34"/>
                <a:cs typeface="AngsanaUPC" panose="02020603050405020304" pitchFamily="18" charset="-34"/>
              </a:rPr>
              <a:t> Oil and Gas Security Network Forum, 29-30 June 2017, Irkutsk City, Russia </a:t>
            </a:r>
            <a:endParaRPr lang="en-US" sz="1400" b="1" dirty="0">
              <a:solidFill>
                <a:srgbClr val="FF0000"/>
              </a:solidFill>
              <a:latin typeface="AngsanaUPC" panose="02020603050405020304" pitchFamily="18" charset="-34"/>
              <a:cs typeface="AngsanaUPC" panose="02020603050405020304" pitchFamily="18" charset="-34"/>
            </a:endParaRPr>
          </a:p>
        </p:txBody>
      </p:sp>
      <p:sp>
        <p:nvSpPr>
          <p:cNvPr id="2" name="スライド番号プレースホルダー 1"/>
          <p:cNvSpPr>
            <a:spLocks noGrp="1"/>
          </p:cNvSpPr>
          <p:nvPr>
            <p:ph type="sldNum" sz="quarter" idx="12"/>
          </p:nvPr>
        </p:nvSpPr>
        <p:spPr/>
        <p:txBody>
          <a:bodyPr/>
          <a:lstStyle/>
          <a:p>
            <a:fld id="{820CFCBA-A761-4DC5-9884-E424C35298A4}" type="slidenum">
              <a:rPr lang="en-US" smtClean="0"/>
              <a:pPr/>
              <a:t>11</a:t>
            </a:fld>
            <a:endParaRPr lang="en-US" dirty="0"/>
          </a:p>
        </p:txBody>
      </p:sp>
      <p:sp>
        <p:nvSpPr>
          <p:cNvPr id="11" name="TextBox 10"/>
          <p:cNvSpPr txBox="1"/>
          <p:nvPr/>
        </p:nvSpPr>
        <p:spPr>
          <a:xfrm>
            <a:off x="695401" y="4509120"/>
            <a:ext cx="8073280" cy="646331"/>
          </a:xfrm>
          <a:prstGeom prst="rect">
            <a:avLst/>
          </a:prstGeom>
          <a:noFill/>
        </p:spPr>
        <p:txBody>
          <a:bodyPr wrap="square" rtlCol="0">
            <a:spAutoFit/>
          </a:bodyPr>
          <a:lstStyle/>
          <a:p>
            <a:pPr marL="1074738" indent="-1074738" algn="ctr"/>
            <a:r>
              <a:rPr lang="en-US" dirty="0" smtClean="0">
                <a:solidFill>
                  <a:schemeClr val="accent1">
                    <a:lumMod val="75000"/>
                  </a:schemeClr>
                </a:solidFill>
              </a:rPr>
              <a:t>Email Address: mvalenzuela@minenergia.cl</a:t>
            </a:r>
          </a:p>
          <a:p>
            <a:pPr marL="1074738" indent="-1074738" algn="ctr"/>
            <a:r>
              <a:rPr lang="en-US" dirty="0" smtClean="0">
                <a:solidFill>
                  <a:schemeClr val="accent1">
                    <a:lumMod val="75000"/>
                  </a:schemeClr>
                </a:solidFill>
              </a:rPr>
              <a:t>Contact Number: +56 2 22367 75 79</a:t>
            </a:r>
            <a:endParaRPr lang="en-US" dirty="0">
              <a:solidFill>
                <a:schemeClr val="accent1">
                  <a:lumMod val="75000"/>
                </a:schemeClr>
              </a:solidFill>
            </a:endParaRPr>
          </a:p>
        </p:txBody>
      </p:sp>
      <p:pic>
        <p:nvPicPr>
          <p:cNvPr id="8" name="Picture 13" descr="Complemento-Logo-Gobierno-160x14px.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06400" y="0"/>
            <a:ext cx="2032000" cy="177800"/>
          </a:xfrm>
          <a:prstGeom prst="rect">
            <a:avLst/>
          </a:prstGeom>
        </p:spPr>
      </p:pic>
    </p:spTree>
    <p:extLst>
      <p:ext uri="{BB962C8B-B14F-4D97-AF65-F5344CB8AC3E}">
        <p14:creationId xmlns:p14="http://schemas.microsoft.com/office/powerpoint/2010/main" val="229001140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3884</TotalTime>
  <Words>1315</Words>
  <Application>Microsoft Office PowerPoint</Application>
  <PresentationFormat>画面に合わせる (4:3)</PresentationFormat>
  <Paragraphs>217</Paragraphs>
  <Slides>11</Slides>
  <Notes>4</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11</vt:i4>
      </vt:variant>
    </vt:vector>
  </HeadingPairs>
  <TitlesOfParts>
    <vt:vector size="21" baseType="lpstr">
      <vt:lpstr>gobCL</vt:lpstr>
      <vt:lpstr>ＭＳ Ｐゴシック</vt:lpstr>
      <vt:lpstr>ヒラギノ角ゴ Pro W3</vt:lpstr>
      <vt:lpstr>AngsanaUPC</vt:lpstr>
      <vt:lpstr>Arial</vt:lpstr>
      <vt:lpstr>Calibri</vt:lpstr>
      <vt:lpstr>Gadugi</vt:lpstr>
      <vt:lpstr>Verdana</vt:lpstr>
      <vt:lpstr>Wingdings</vt:lpstr>
      <vt:lpstr>Office Theme</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 .sinocruz</dc:creator>
  <cp:lastModifiedBy>田中 裕子</cp:lastModifiedBy>
  <cp:revision>232</cp:revision>
  <dcterms:modified xsi:type="dcterms:W3CDTF">2017-06-11T23:40:05Z</dcterms:modified>
</cp:coreProperties>
</file>