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57" r:id="rId5"/>
  </p:sldMasterIdLst>
  <p:notesMasterIdLst>
    <p:notesMasterId r:id="rId24"/>
  </p:notesMasterIdLst>
  <p:handoutMasterIdLst>
    <p:handoutMasterId r:id="rId25"/>
  </p:handoutMasterIdLst>
  <p:sldIdLst>
    <p:sldId id="288" r:id="rId6"/>
    <p:sldId id="297" r:id="rId7"/>
    <p:sldId id="271" r:id="rId8"/>
    <p:sldId id="294" r:id="rId9"/>
    <p:sldId id="274" r:id="rId10"/>
    <p:sldId id="285" r:id="rId11"/>
    <p:sldId id="286" r:id="rId12"/>
    <p:sldId id="303" r:id="rId13"/>
    <p:sldId id="276" r:id="rId14"/>
    <p:sldId id="299" r:id="rId15"/>
    <p:sldId id="292" r:id="rId16"/>
    <p:sldId id="300" r:id="rId17"/>
    <p:sldId id="293" r:id="rId18"/>
    <p:sldId id="277" r:id="rId19"/>
    <p:sldId id="302" r:id="rId20"/>
    <p:sldId id="280" r:id="rId21"/>
    <p:sldId id="281" r:id="rId22"/>
    <p:sldId id="287" r:id="rId23"/>
  </p:sldIdLst>
  <p:sldSz cx="9906000" cy="6858000" type="A4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>
          <p15:clr>
            <a:srgbClr val="A4A3A4"/>
          </p15:clr>
        </p15:guide>
        <p15:guide id="2" orient="horz" pos="4213">
          <p15:clr>
            <a:srgbClr val="A4A3A4"/>
          </p15:clr>
        </p15:guide>
        <p15:guide id="3" orient="horz" pos="538">
          <p15:clr>
            <a:srgbClr val="A4A3A4"/>
          </p15:clr>
        </p15:guide>
        <p15:guide id="4" pos="115">
          <p15:clr>
            <a:srgbClr val="A4A3A4"/>
          </p15:clr>
        </p15:guide>
        <p15:guide id="5" pos="6125">
          <p15:clr>
            <a:srgbClr val="A4A3A4"/>
          </p15:clr>
        </p15:guide>
        <p15:guide id="6" pos="3153">
          <p15:clr>
            <a:srgbClr val="A4A3A4"/>
          </p15:clr>
        </p15:guide>
        <p15:guide id="7" pos="30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FF6600"/>
    <a:srgbClr val="75F3FD"/>
    <a:srgbClr val="53ABD9"/>
    <a:srgbClr val="E72971"/>
    <a:srgbClr val="971144"/>
    <a:srgbClr val="FF5050"/>
    <a:srgbClr val="CCCC00"/>
    <a:srgbClr val="CCFF33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97470" autoAdjust="0"/>
  </p:normalViewPr>
  <p:slideViewPr>
    <p:cSldViewPr snapToGrid="0" snapToObjects="1">
      <p:cViewPr varScale="1">
        <p:scale>
          <a:sx n="95" d="100"/>
          <a:sy n="95" d="100"/>
        </p:scale>
        <p:origin x="605" y="67"/>
      </p:cViewPr>
      <p:guideLst>
        <p:guide orient="horz" pos="2170"/>
        <p:guide orient="horz" pos="4213"/>
        <p:guide orient="horz" pos="538"/>
        <p:guide pos="115"/>
        <p:guide pos="6125"/>
        <p:guide pos="3153"/>
        <p:guide pos="308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62" d="100"/>
          <a:sy n="62" d="100"/>
        </p:scale>
        <p:origin x="-3302" y="-91"/>
      </p:cViewPr>
      <p:guideLst>
        <p:guide orient="horz" pos="2880"/>
        <p:guide pos="2160"/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907C7-4B47-A541-8BF4-8BA0EE5BCE6C}" type="datetime1">
              <a:rPr lang="ja-JP" altLang="en-US" smtClean="0"/>
              <a:pPr/>
              <a:t>2017/11/27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6439B-19B3-F14A-B510-9591B67DF79E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489200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C5D97-F892-7D46-8DF3-763AE4F9EC06}" type="datetime1">
              <a:rPr lang="ja-JP" altLang="en-US" smtClean="0"/>
              <a:pPr/>
              <a:t>2017/11/27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11F68-CAF7-E049-81FC-20DA5C6A8AAE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920968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695325" y="739775"/>
            <a:ext cx="5345113" cy="3700463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05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Here is a diagram of our activities.</a:t>
            </a:r>
          </a:p>
          <a:p>
            <a:pPr marL="171450" indent="-171450">
              <a:buFontTx/>
              <a:buChar char="-"/>
            </a:pPr>
            <a:endParaRPr lang="en-US" altLang="ja-JP" dirty="0"/>
          </a:p>
          <a:p>
            <a:r>
              <a:rPr kumimoji="1" lang="en-US" altLang="ja-JP" dirty="0" smtClean="0"/>
              <a:t>As you can see by the key at the upper right, our activities have evolved over time.  The Outlook and data collection were some of the earliest activity; security work and the LNG conference are some of the newest.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0007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1101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696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P_chapter.jpg"/>
          <p:cNvPicPr>
            <a:picLocks noChangeAspect="1"/>
          </p:cNvPicPr>
          <p:nvPr userDrawn="1"/>
        </p:nvPicPr>
        <p:blipFill rotWithShape="1">
          <a:blip r:embed="rId2"/>
          <a:srcRect t="13537" b="40181"/>
          <a:stretch/>
        </p:blipFill>
        <p:spPr>
          <a:xfrm>
            <a:off x="2" y="0"/>
            <a:ext cx="9906000" cy="1438275"/>
          </a:xfrm>
          <a:prstGeom prst="rect">
            <a:avLst/>
          </a:prstGeom>
        </p:spPr>
      </p:pic>
      <p:pic>
        <p:nvPicPr>
          <p:cNvPr id="26" name="Picture 2" descr="C:\Users\ksakamoto\Desktop\Powerpoint\P_cover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5" b="-1"/>
          <a:stretch/>
        </p:blipFill>
        <p:spPr bwMode="auto">
          <a:xfrm>
            <a:off x="0" y="1438275"/>
            <a:ext cx="9906002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182562" y="1543294"/>
            <a:ext cx="9540875" cy="2757266"/>
          </a:xfrm>
          <a:prstGeom prst="rect">
            <a:avLst/>
          </a:prstGeom>
        </p:spPr>
        <p:txBody>
          <a:bodyPr wrap="square" lIns="0" tIns="108000" rIns="0" bIns="108000" anchor="ctr">
            <a:spAutoFit/>
          </a:bodyPr>
          <a:lstStyle>
            <a:lvl1pPr algn="l">
              <a:lnSpc>
                <a:spcPct val="125000"/>
              </a:lnSpc>
              <a:defRPr sz="4400" b="0" cap="none" spc="0" baseline="0">
                <a:ln w="9525" cmpd="sng">
                  <a:noFill/>
                  <a:prstDash val="solid"/>
                </a:ln>
                <a:solidFill>
                  <a:srgbClr val="FFFFFF"/>
                </a:solidFill>
                <a:effectLst/>
              </a:defRPr>
            </a:lvl1pPr>
          </a:lstStyle>
          <a:p>
            <a:r>
              <a:rPr lang="en-US" altLang="ja-JP" dirty="0" smtClean="0"/>
              <a:t>Presentation  title</a:t>
            </a:r>
            <a:br>
              <a:rPr lang="en-US" altLang="ja-JP" dirty="0" smtClean="0"/>
            </a:br>
            <a:r>
              <a:rPr lang="en-US" altLang="ja-JP" dirty="0" smtClean="0"/>
              <a:t>Presentation  title</a:t>
            </a:r>
            <a:br>
              <a:rPr lang="en-US" altLang="ja-JP" dirty="0" smtClean="0"/>
            </a:br>
            <a:r>
              <a:rPr lang="en-US" altLang="ja-JP" dirty="0" smtClean="0"/>
              <a:t>Up to 3 lines</a:t>
            </a:r>
            <a:endParaRPr lang="ja-JP" altLang="en-US" dirty="0"/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2" y="4436413"/>
            <a:ext cx="9540876" cy="85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accent2"/>
                </a:solidFill>
              </a:defRPr>
            </a:lvl2pPr>
            <a:lvl3pPr marL="914400" indent="0">
              <a:buNone/>
              <a:defRPr b="1">
                <a:solidFill>
                  <a:schemeClr val="accent2"/>
                </a:solidFill>
              </a:defRPr>
            </a:lvl3pPr>
            <a:lvl4pPr marL="1371600" indent="0">
              <a:buNone/>
              <a:defRPr b="1">
                <a:solidFill>
                  <a:schemeClr val="accent2"/>
                </a:solidFill>
              </a:defRPr>
            </a:lvl4pPr>
            <a:lvl5pPr marL="1828800" indent="0">
              <a:buNone/>
              <a:defRPr b="1">
                <a:solidFill>
                  <a:schemeClr val="accent2"/>
                </a:solidFill>
              </a:defRPr>
            </a:lvl5pPr>
          </a:lstStyle>
          <a:p>
            <a:pPr lvl="0"/>
            <a:r>
              <a:rPr kumimoji="1" lang="en-US" altLang="ja-JP" dirty="0" smtClean="0"/>
              <a:t>Presenter’s name</a:t>
            </a:r>
          </a:p>
          <a:p>
            <a:pPr lvl="0"/>
            <a:r>
              <a:rPr kumimoji="1" lang="en-US" altLang="ja-JP" dirty="0" smtClean="0"/>
              <a:t>Date Venue </a:t>
            </a:r>
          </a:p>
        </p:txBody>
      </p:sp>
      <p:pic>
        <p:nvPicPr>
          <p:cNvPr id="10" name="図 9" descr="APERC logo_horizontal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6248" y="5632931"/>
            <a:ext cx="2539664" cy="854142"/>
          </a:xfrm>
          <a:prstGeom prst="rect">
            <a:avLst/>
          </a:prstGeom>
        </p:spPr>
      </p:pic>
      <p:pic>
        <p:nvPicPr>
          <p:cNvPr id="11" name="図 10" descr="APEC logo_horizontal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918589" y="5826002"/>
            <a:ext cx="2766748" cy="46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P_chapt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" y="1095374"/>
            <a:ext cx="9904258" cy="4819651"/>
          </a:xfrm>
          <a:prstGeom prst="rect">
            <a:avLst/>
          </a:prstGeom>
        </p:spPr>
      </p:pic>
      <p:sp>
        <p:nvSpPr>
          <p:cNvPr id="10" name="正方形/長方形 9"/>
          <p:cNvSpPr/>
          <p:nvPr userDrawn="1"/>
        </p:nvSpPr>
        <p:spPr>
          <a:xfrm>
            <a:off x="871" y="2975168"/>
            <a:ext cx="9906000" cy="1080000"/>
          </a:xfrm>
          <a:prstGeom prst="rect">
            <a:avLst/>
          </a:prstGeom>
          <a:solidFill>
            <a:schemeClr val="accent2"/>
          </a:solidFill>
          <a:ln w="0">
            <a:noFill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95300" y="2975168"/>
            <a:ext cx="8915400" cy="1080000"/>
          </a:xfrm>
          <a:prstGeom prst="rect">
            <a:avLst/>
          </a:prstGeom>
          <a:ln>
            <a:noFill/>
          </a:ln>
        </p:spPr>
        <p:txBody>
          <a:bodyPr anchor="ctr" anchorCtr="1"/>
          <a:lstStyle>
            <a:lvl1pPr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altLang="ja-JP" dirty="0" smtClean="0"/>
              <a:t>Chapter title here</a:t>
            </a:r>
            <a:endParaRPr lang="ja-JP" altLang="en-US" dirty="0"/>
          </a:p>
        </p:txBody>
      </p:sp>
      <p:pic>
        <p:nvPicPr>
          <p:cNvPr id="5" name="図 4" descr="APERC logo_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6063" y="6006806"/>
            <a:ext cx="2140815" cy="7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_you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P_chap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" y="1095374"/>
            <a:ext cx="9904258" cy="4819651"/>
          </a:xfrm>
          <a:prstGeom prst="rect">
            <a:avLst/>
          </a:prstGeom>
        </p:spPr>
      </p:pic>
      <p:sp>
        <p:nvSpPr>
          <p:cNvPr id="10" name="正方形/長方形 9"/>
          <p:cNvSpPr/>
          <p:nvPr userDrawn="1"/>
        </p:nvSpPr>
        <p:spPr>
          <a:xfrm>
            <a:off x="871" y="2752724"/>
            <a:ext cx="9906000" cy="1676401"/>
          </a:xfrm>
          <a:prstGeom prst="rect">
            <a:avLst/>
          </a:prstGeom>
          <a:solidFill>
            <a:schemeClr val="accent2">
              <a:alpha val="98000"/>
            </a:schemeClr>
          </a:solidFill>
          <a:ln w="0">
            <a:noFill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95300" y="2832598"/>
            <a:ext cx="8915400" cy="914401"/>
          </a:xfrm>
          <a:prstGeom prst="rect">
            <a:avLst/>
          </a:prstGeom>
          <a:ln>
            <a:noFill/>
          </a:ln>
        </p:spPr>
        <p:txBody>
          <a:bodyPr anchor="ctr" anchorCtr="1"/>
          <a:lstStyle>
            <a:lvl1pPr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altLang="ja-JP" dirty="0" smtClean="0"/>
              <a:t>Thank you message</a:t>
            </a:r>
            <a:endParaRPr lang="ja-JP" altLang="en-US" dirty="0"/>
          </a:p>
        </p:txBody>
      </p:sp>
      <p:pic>
        <p:nvPicPr>
          <p:cNvPr id="5" name="図 4" descr="APERC logo_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6063" y="6006806"/>
            <a:ext cx="2140815" cy="720000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 userDrawn="1"/>
        </p:nvSpPr>
        <p:spPr>
          <a:xfrm>
            <a:off x="182562" y="3746999"/>
            <a:ext cx="9540875" cy="5964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 smtClean="0"/>
              <a:t>http://aperc.ieej.or.jp/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16860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182563" y="854075"/>
            <a:ext cx="9540875" cy="5046959"/>
          </a:xfrm>
          <a:prstGeom prst="rect">
            <a:avLst/>
          </a:prstGeom>
        </p:spPr>
        <p:txBody>
          <a:bodyPr lIns="72000" tIns="108000" rIns="72000" bIns="180000"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 baseline="0"/>
            </a:lvl1pPr>
          </a:lstStyle>
          <a:p>
            <a:pPr lvl="0"/>
            <a:r>
              <a:rPr kumimoji="1" lang="en-US" altLang="ja-JP" dirty="0" smtClean="0"/>
              <a:t>Text area</a:t>
            </a:r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smtClean="0"/>
              <a:t>Slide Title</a:t>
            </a:r>
            <a:endParaRPr kumimoji="1" lang="en-GB" dirty="0"/>
          </a:p>
        </p:txBody>
      </p:sp>
      <p:sp>
        <p:nvSpPr>
          <p:cNvPr id="5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/>
            </a:lvl1pPr>
          </a:lstStyle>
          <a:p>
            <a:pPr lvl="0"/>
            <a:r>
              <a:rPr kumimoji="1" lang="en-US" altLang="ja-JP" dirty="0" smtClean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845732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image &amp;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/>
            </a:lvl1pPr>
          </a:lstStyle>
          <a:p>
            <a:pPr lvl="0"/>
            <a:r>
              <a:rPr kumimoji="1" lang="en-US" altLang="ja-JP" dirty="0" smtClean="0"/>
              <a:t>Note Area</a:t>
            </a:r>
            <a:endParaRPr kumimoji="1" lang="ja-JP" altLang="en-US" dirty="0"/>
          </a:p>
        </p:txBody>
      </p:sp>
      <p:sp>
        <p:nvSpPr>
          <p:cNvPr id="5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>
            <a:off x="182563" y="1286734"/>
            <a:ext cx="9540875" cy="3780000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/>
            </a:lvl1pPr>
          </a:lstStyle>
          <a:p>
            <a:r>
              <a:rPr kumimoji="1" lang="en-US" altLang="ja-JP" dirty="0" smtClean="0"/>
              <a:t>Click to insert image here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82562" y="852668"/>
            <a:ext cx="9540875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Image title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>
            <a:spLocks noGrp="1"/>
          </p:cNvSpPr>
          <p:nvPr>
            <p:ph type="body" sz="quarter" idx="16" hasCustomPrompt="1"/>
          </p:nvPr>
        </p:nvSpPr>
        <p:spPr>
          <a:xfrm>
            <a:off x="182563" y="5066734"/>
            <a:ext cx="9540875" cy="834300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800" b="1" i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Key message area</a:t>
            </a:r>
            <a:endParaRPr kumimoji="1" lang="ja-JP" altLang="en-US" dirty="0"/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smtClean="0"/>
              <a:t>Slide Title</a:t>
            </a:r>
            <a:endParaRPr kumimoji="1" lang="en-GB" dirty="0"/>
          </a:p>
        </p:txBody>
      </p:sp>
    </p:spTree>
    <p:extLst>
      <p:ext uri="{BB962C8B-B14F-4D97-AF65-F5344CB8AC3E}">
        <p14:creationId xmlns:p14="http://schemas.microsoft.com/office/powerpoint/2010/main" val="159081947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x image &amp;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/>
            </a:lvl1pPr>
          </a:lstStyle>
          <a:p>
            <a:pPr lvl="0"/>
            <a:r>
              <a:rPr kumimoji="1" lang="en-US" altLang="ja-JP" dirty="0" smtClean="0"/>
              <a:t>Note Area</a:t>
            </a:r>
            <a:endParaRPr kumimoji="1" lang="ja-JP" altLang="en-US" dirty="0"/>
          </a:p>
        </p:txBody>
      </p:sp>
      <p:sp>
        <p:nvSpPr>
          <p:cNvPr id="13" name="コンテンツ プレースホルダー 15"/>
          <p:cNvSpPr>
            <a:spLocks noGrp="1"/>
          </p:cNvSpPr>
          <p:nvPr>
            <p:ph sz="quarter" idx="12" hasCustomPrompt="1"/>
          </p:nvPr>
        </p:nvSpPr>
        <p:spPr>
          <a:xfrm>
            <a:off x="182563" y="2121034"/>
            <a:ext cx="9540875" cy="3780000"/>
          </a:xfrm>
          <a:prstGeom prst="rect">
            <a:avLst/>
          </a:prstGeom>
        </p:spPr>
        <p:txBody>
          <a:bodyPr lIns="72000" tIns="0" rIns="72000" bIns="180000"/>
          <a:lstStyle>
            <a:lvl1pPr marL="0" indent="0">
              <a:buNone/>
              <a:defRPr sz="1400"/>
            </a:lvl1pPr>
          </a:lstStyle>
          <a:p>
            <a:pPr lvl="0"/>
            <a:r>
              <a:rPr kumimoji="1" lang="en-US" altLang="ja-JP" dirty="0" smtClean="0"/>
              <a:t>Table or graph Here</a:t>
            </a:r>
            <a:endParaRPr kumimoji="1" lang="ja-JP" altLang="en-US" dirty="0"/>
          </a:p>
        </p:txBody>
      </p:sp>
      <p:sp>
        <p:nvSpPr>
          <p:cNvPr id="14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82562" y="852668"/>
            <a:ext cx="9540875" cy="1268366"/>
          </a:xfrm>
          <a:prstGeom prst="rect">
            <a:avLst/>
          </a:prstGeom>
        </p:spPr>
        <p:txBody>
          <a:bodyPr lIns="72000" tIns="108000" rIns="72000" bIns="108000" anchor="t" anchorCtr="0"/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 area</a:t>
            </a:r>
            <a:endParaRPr kumimoji="1" lang="ja-JP" altLang="en-US" dirty="0"/>
          </a:p>
        </p:txBody>
      </p:sp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smtClean="0"/>
              <a:t>Slide Title</a:t>
            </a:r>
            <a:endParaRPr kumimoji="1" lang="en-GB" dirty="0"/>
          </a:p>
        </p:txBody>
      </p:sp>
    </p:spTree>
    <p:extLst>
      <p:ext uri="{BB962C8B-B14F-4D97-AF65-F5344CB8AC3E}">
        <p14:creationId xmlns:p14="http://schemas.microsoft.com/office/powerpoint/2010/main" val="89106421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コンテンツ プレースホルダー 15"/>
          <p:cNvSpPr>
            <a:spLocks noGrp="1"/>
          </p:cNvSpPr>
          <p:nvPr>
            <p:ph sz="quarter" idx="12" hasCustomPrompt="1"/>
          </p:nvPr>
        </p:nvSpPr>
        <p:spPr>
          <a:xfrm>
            <a:off x="182564" y="972457"/>
            <a:ext cx="9540874" cy="4928577"/>
          </a:xfrm>
          <a:prstGeom prst="rect">
            <a:avLst/>
          </a:prstGeom>
        </p:spPr>
        <p:txBody>
          <a:bodyPr lIns="72000" tIns="0" rIns="72000" bIns="72000"/>
          <a:lstStyle>
            <a:lvl1pPr marL="363538" indent="-363538" fontAlgn="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l"/>
              <a:defRPr sz="2400" baseline="0"/>
            </a:lvl1pPr>
            <a:lvl2pPr marL="623888" indent="-3619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400"/>
            </a:lvl2pPr>
            <a:lvl3pPr marL="900113" indent="-3603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400"/>
            </a:lvl3pPr>
          </a:lstStyle>
          <a:p>
            <a:pPr lvl="0"/>
            <a:r>
              <a:rPr kumimoji="1" lang="en-US" altLang="ja-JP" dirty="0" smtClean="0"/>
              <a:t>Bullet level 1</a:t>
            </a:r>
          </a:p>
          <a:p>
            <a:pPr lvl="1"/>
            <a:r>
              <a:rPr kumimoji="1" lang="en-US" altLang="ja-JP" dirty="0" smtClean="0"/>
              <a:t>Bullet level 2</a:t>
            </a:r>
          </a:p>
          <a:p>
            <a:pPr lvl="2"/>
            <a:r>
              <a:rPr kumimoji="1" lang="en-US" altLang="ja-JP" dirty="0" smtClean="0"/>
              <a:t>Bullet level 3</a:t>
            </a:r>
            <a:endParaRPr kumimoji="1"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smtClean="0"/>
              <a:t>Slide Title</a:t>
            </a:r>
            <a:endParaRPr kumimoji="1" lang="en-GB" dirty="0"/>
          </a:p>
        </p:txBody>
      </p:sp>
      <p:sp>
        <p:nvSpPr>
          <p:cNvPr id="6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/>
            </a:lvl1pPr>
          </a:lstStyle>
          <a:p>
            <a:pPr lvl="0"/>
            <a:r>
              <a:rPr kumimoji="1" lang="en-US" altLang="ja-JP" dirty="0" smtClean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497766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x image &amp;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82562" y="1289434"/>
            <a:ext cx="4716462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/>
            </a:lvl1pPr>
          </a:lstStyle>
          <a:p>
            <a:r>
              <a:rPr kumimoji="1" lang="en-US" altLang="ja-JP" dirty="0" smtClean="0"/>
              <a:t>Click to insert image here</a:t>
            </a:r>
            <a:endParaRPr kumimoji="1" lang="ja-JP" altLang="en-US" dirty="0"/>
          </a:p>
        </p:txBody>
      </p:sp>
      <p:sp>
        <p:nvSpPr>
          <p:cNvPr id="14" name="図プレースホルダー 2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11737" y="1289434"/>
            <a:ext cx="4716000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/>
            </a:lvl1pPr>
          </a:lstStyle>
          <a:p>
            <a:r>
              <a:rPr kumimoji="1" lang="en-US" altLang="ja-JP" dirty="0" smtClean="0"/>
              <a:t>Click to insert image here</a:t>
            </a:r>
            <a:endParaRPr kumimoji="1" lang="ja-JP" altLang="en-US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82564" y="855368"/>
            <a:ext cx="4716460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Image title</a:t>
            </a:r>
            <a:endParaRPr kumimoji="1" lang="ja-JP" altLang="en-US" dirty="0"/>
          </a:p>
        </p:txBody>
      </p:sp>
      <p:sp>
        <p:nvSpPr>
          <p:cNvPr id="16" name="テキスト プレースホルダー 3"/>
          <p:cNvSpPr>
            <a:spLocks noGrp="1"/>
          </p:cNvSpPr>
          <p:nvPr>
            <p:ph type="body" sz="quarter" idx="20" hasCustomPrompt="1"/>
          </p:nvPr>
        </p:nvSpPr>
        <p:spPr>
          <a:xfrm>
            <a:off x="182564" y="4991101"/>
            <a:ext cx="9539286" cy="909934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800" b="1" i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 area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011737" y="855368"/>
            <a:ext cx="4718511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Image title</a:t>
            </a:r>
            <a:endParaRPr kumimoji="1" lang="ja-JP" altLang="en-US" dirty="0"/>
          </a:p>
        </p:txBody>
      </p:sp>
      <p:sp>
        <p:nvSpPr>
          <p:cNvPr id="20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smtClean="0"/>
              <a:t>Slide Title</a:t>
            </a:r>
            <a:endParaRPr kumimoji="1" lang="en-GB" dirty="0"/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23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/>
            </a:lvl1pPr>
          </a:lstStyle>
          <a:p>
            <a:pPr lvl="0"/>
            <a:r>
              <a:rPr kumimoji="1" lang="en-US" altLang="ja-JP" dirty="0" smtClean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713378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image &amp; 2 x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82562" y="1289434"/>
            <a:ext cx="4716462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/>
            </a:lvl1pPr>
          </a:lstStyle>
          <a:p>
            <a:r>
              <a:rPr kumimoji="1" lang="en-US" altLang="ja-JP" dirty="0" smtClean="0"/>
              <a:t>Click to insert image here</a:t>
            </a:r>
            <a:endParaRPr kumimoji="1" lang="ja-JP" altLang="en-US" dirty="0"/>
          </a:p>
        </p:txBody>
      </p:sp>
      <p:sp>
        <p:nvSpPr>
          <p:cNvPr id="14" name="図プレースホルダー 2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11737" y="1289434"/>
            <a:ext cx="4716000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/>
            </a:lvl1pPr>
          </a:lstStyle>
          <a:p>
            <a:r>
              <a:rPr kumimoji="1" lang="en-US" altLang="ja-JP" dirty="0" smtClean="0"/>
              <a:t>Click to insert image here</a:t>
            </a:r>
            <a:endParaRPr kumimoji="1" lang="ja-JP" altLang="en-US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82564" y="855368"/>
            <a:ext cx="4716460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Image title</a:t>
            </a:r>
            <a:endParaRPr kumimoji="1" lang="ja-JP" altLang="en-US" dirty="0"/>
          </a:p>
        </p:txBody>
      </p:sp>
      <p:sp>
        <p:nvSpPr>
          <p:cNvPr id="16" name="テキスト プレースホルダー 3"/>
          <p:cNvSpPr>
            <a:spLocks noGrp="1"/>
          </p:cNvSpPr>
          <p:nvPr>
            <p:ph type="body" sz="quarter" idx="20" hasCustomPrompt="1"/>
          </p:nvPr>
        </p:nvSpPr>
        <p:spPr>
          <a:xfrm>
            <a:off x="182564" y="4991101"/>
            <a:ext cx="4716462" cy="909933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600" b="1" i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 area</a:t>
            </a:r>
            <a:endParaRPr kumimoji="1" lang="ja-JP" altLang="en-US" dirty="0"/>
          </a:p>
        </p:txBody>
      </p:sp>
      <p:sp>
        <p:nvSpPr>
          <p:cNvPr id="17" name="テキスト プレースホルダー 3"/>
          <p:cNvSpPr>
            <a:spLocks noGrp="1"/>
          </p:cNvSpPr>
          <p:nvPr>
            <p:ph type="body" sz="quarter" idx="21" hasCustomPrompt="1"/>
          </p:nvPr>
        </p:nvSpPr>
        <p:spPr>
          <a:xfrm>
            <a:off x="5006975" y="4991101"/>
            <a:ext cx="4716462" cy="909934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600" b="1" i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Text area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011737" y="855368"/>
            <a:ext cx="4718511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en-US" altLang="ja-JP" dirty="0" smtClean="0"/>
              <a:t>Image title</a:t>
            </a:r>
            <a:endParaRPr kumimoji="1" lang="ja-JP" altLang="en-US" dirty="0"/>
          </a:p>
        </p:txBody>
      </p:sp>
      <p:sp>
        <p:nvSpPr>
          <p:cNvPr id="20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smtClean="0"/>
              <a:t>Slide Title</a:t>
            </a:r>
            <a:endParaRPr kumimoji="1" lang="en-GB" dirty="0"/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23" hasCustomPrompt="1"/>
          </p:nvPr>
        </p:nvSpPr>
        <p:spPr>
          <a:xfrm>
            <a:off x="182563" y="5901034"/>
            <a:ext cx="4716463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/>
            </a:lvl1pPr>
          </a:lstStyle>
          <a:p>
            <a:pPr lvl="0"/>
            <a:r>
              <a:rPr kumimoji="1" lang="en-US" altLang="ja-JP" dirty="0" smtClean="0"/>
              <a:t>Note Area</a:t>
            </a:r>
            <a:endParaRPr kumimoji="1" lang="ja-JP" altLang="en-US" dirty="0"/>
          </a:p>
        </p:txBody>
      </p:sp>
      <p:sp>
        <p:nvSpPr>
          <p:cNvPr id="12" name="テキスト プレースホルダー 3"/>
          <p:cNvSpPr>
            <a:spLocks noGrp="1"/>
          </p:cNvSpPr>
          <p:nvPr>
            <p:ph type="body" sz="quarter" idx="24" hasCustomPrompt="1"/>
          </p:nvPr>
        </p:nvSpPr>
        <p:spPr>
          <a:xfrm>
            <a:off x="5006975" y="5901034"/>
            <a:ext cx="4716463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/>
            </a:lvl1pPr>
          </a:lstStyle>
          <a:p>
            <a:pPr lvl="0"/>
            <a:r>
              <a:rPr kumimoji="1" lang="en-US" altLang="ja-JP" dirty="0" smtClean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452430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_you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P_chap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" y="1095374"/>
            <a:ext cx="9904258" cy="4819651"/>
          </a:xfrm>
          <a:prstGeom prst="rect">
            <a:avLst/>
          </a:prstGeom>
        </p:spPr>
      </p:pic>
      <p:sp>
        <p:nvSpPr>
          <p:cNvPr id="10" name="正方形/長方形 9"/>
          <p:cNvSpPr/>
          <p:nvPr userDrawn="1"/>
        </p:nvSpPr>
        <p:spPr>
          <a:xfrm>
            <a:off x="871" y="2752724"/>
            <a:ext cx="9906000" cy="1676401"/>
          </a:xfrm>
          <a:prstGeom prst="rect">
            <a:avLst/>
          </a:prstGeom>
          <a:solidFill>
            <a:schemeClr val="accent2">
              <a:alpha val="98000"/>
            </a:schemeClr>
          </a:solidFill>
          <a:ln w="0">
            <a:noFill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95300" y="2832598"/>
            <a:ext cx="8915400" cy="914401"/>
          </a:xfrm>
          <a:prstGeom prst="rect">
            <a:avLst/>
          </a:prstGeom>
          <a:ln>
            <a:noFill/>
          </a:ln>
        </p:spPr>
        <p:txBody>
          <a:bodyPr anchor="ctr" anchorCtr="1"/>
          <a:lstStyle>
            <a:lvl1pPr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altLang="ja-JP" dirty="0" smtClean="0"/>
              <a:t>Thank you message</a:t>
            </a:r>
            <a:endParaRPr lang="ja-JP" altLang="en-US" dirty="0"/>
          </a:p>
        </p:txBody>
      </p:sp>
      <p:pic>
        <p:nvPicPr>
          <p:cNvPr id="5" name="図 4" descr="APERC logo_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6063" y="6006806"/>
            <a:ext cx="2140815" cy="720000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 userDrawn="1"/>
        </p:nvSpPr>
        <p:spPr>
          <a:xfrm>
            <a:off x="182562" y="3746999"/>
            <a:ext cx="9540875" cy="5964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 smtClean="0"/>
              <a:t>http://aperc.ieej.or.jp/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15465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9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 userDrawn="1"/>
        </p:nvSpPr>
        <p:spPr>
          <a:xfrm>
            <a:off x="9227573" y="6487512"/>
            <a:ext cx="468000" cy="18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fld id="{4FF361A0-9A99-D04C-AB78-ECFA5FA71852}" type="slidenum">
              <a:rPr lang="ja-JP" altLang="en-US" sz="1400" b="1" smtClean="0">
                <a:solidFill>
                  <a:schemeClr val="accent2"/>
                </a:solidFill>
                <a:effectLst/>
                <a:latin typeface="+mn-ea"/>
                <a:ea typeface="+mn-ea"/>
              </a:rPr>
              <a:pPr algn="ctr"/>
              <a:t>‹#›</a:t>
            </a:fld>
            <a:endParaRPr kumimoji="1" lang="ja-JP" altLang="en-US" sz="1100" b="1" dirty="0">
              <a:solidFill>
                <a:schemeClr val="accent2"/>
              </a:solidFill>
              <a:effectLst/>
              <a:latin typeface="+mn-ea"/>
              <a:ea typeface="+mn-ea"/>
            </a:endParaRPr>
          </a:p>
        </p:txBody>
      </p:sp>
      <p:pic>
        <p:nvPicPr>
          <p:cNvPr id="6" name="図 5" descr="APERC logo_horizontal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3" y="6361512"/>
            <a:ext cx="1284488" cy="432000"/>
          </a:xfrm>
          <a:prstGeom prst="rect">
            <a:avLst/>
          </a:prstGeom>
        </p:spPr>
      </p:pic>
      <p:cxnSp>
        <p:nvCxnSpPr>
          <p:cNvPr id="9" name="直線コネクタ 8"/>
          <p:cNvCxnSpPr/>
          <p:nvPr userDrawn="1"/>
        </p:nvCxnSpPr>
        <p:spPr>
          <a:xfrm>
            <a:off x="0" y="6319963"/>
            <a:ext cx="9900000" cy="0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図 11" descr="P_chapter.jp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1"/>
          <a:stretch/>
        </p:blipFill>
        <p:spPr>
          <a:xfrm>
            <a:off x="0" y="-1"/>
            <a:ext cx="9906000" cy="7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1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7" r:id="rId2"/>
    <p:sldLayoutId id="2147483688" r:id="rId3"/>
    <p:sldLayoutId id="2147483683" r:id="rId4"/>
    <p:sldLayoutId id="2147483690" r:id="rId5"/>
    <p:sldLayoutId id="2147483681" r:id="rId6"/>
    <p:sldLayoutId id="2147483691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aperc.ieej.or.jp/publications/reports/energy_overview.php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82561" y="1621165"/>
            <a:ext cx="9540875" cy="2680322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ja-JP" sz="2000" dirty="0">
                <a:solidFill>
                  <a:schemeClr val="bg1"/>
                </a:solidFill>
              </a:rPr>
              <a:t>The </a:t>
            </a:r>
            <a:r>
              <a:rPr lang="en-GB" altLang="ja-JP" sz="2000" dirty="0" smtClean="0">
                <a:solidFill>
                  <a:schemeClr val="bg1"/>
                </a:solidFill>
              </a:rPr>
              <a:t>5</a:t>
            </a:r>
            <a:r>
              <a:rPr lang="en-US" altLang="ja-JP" sz="2000" dirty="0" smtClean="0">
                <a:solidFill>
                  <a:schemeClr val="bg1"/>
                </a:solidFill>
              </a:rPr>
              <a:t>4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th</a:t>
            </a:r>
            <a:r>
              <a:rPr lang="en-GB" altLang="ja-JP" sz="2000" dirty="0" smtClean="0">
                <a:solidFill>
                  <a:schemeClr val="bg1"/>
                </a:solidFill>
              </a:rPr>
              <a:t> </a:t>
            </a:r>
            <a:r>
              <a:rPr lang="en-GB" altLang="ja-JP" sz="2000" dirty="0">
                <a:solidFill>
                  <a:schemeClr val="bg1"/>
                </a:solidFill>
              </a:rPr>
              <a:t>Meeting of APEC Energy Working Group (EWG</a:t>
            </a:r>
            <a:r>
              <a:rPr lang="en-GB" altLang="ja-JP" sz="2000" dirty="0" smtClean="0">
                <a:solidFill>
                  <a:schemeClr val="bg1"/>
                </a:solidFill>
              </a:rPr>
              <a:t>)</a:t>
            </a:r>
            <a:r>
              <a:rPr lang="en-GB" altLang="ja-JP" sz="2000" dirty="0">
                <a:solidFill>
                  <a:schemeClr val="bg1"/>
                </a:solidFill>
              </a:rPr>
              <a:t/>
            </a:r>
            <a:br>
              <a:rPr lang="en-GB" altLang="ja-JP" sz="2000" dirty="0">
                <a:solidFill>
                  <a:schemeClr val="bg1"/>
                </a:solidFill>
              </a:rPr>
            </a:br>
            <a:r>
              <a:rPr lang="en-GB" altLang="ja-JP" sz="2000" dirty="0" smtClean="0">
                <a:solidFill>
                  <a:schemeClr val="bg1"/>
                </a:solidFill>
              </a:rPr>
              <a:t>Wellington, New Zealand</a:t>
            </a:r>
            <a:r>
              <a:rPr lang="en-US" altLang="ja-JP" sz="2000" dirty="0" smtClean="0">
                <a:solidFill>
                  <a:schemeClr val="bg1"/>
                </a:solidFill>
              </a:rPr>
              <a:t>, 22-23 November, 2017</a:t>
            </a:r>
            <a:br>
              <a:rPr lang="en-US" altLang="ja-JP" sz="2000" dirty="0" smtClean="0">
                <a:solidFill>
                  <a:schemeClr val="bg1"/>
                </a:solidFill>
              </a:rPr>
            </a:br>
            <a:r>
              <a:rPr lang="en-US" altLang="ja-JP" sz="4000" dirty="0">
                <a:solidFill>
                  <a:schemeClr val="bg1"/>
                </a:solidFill>
                <a:ea typeface="MS PGothic" pitchFamily="34" charset="-128"/>
              </a:rPr>
              <a:t>6</a:t>
            </a:r>
            <a:r>
              <a:rPr lang="en-US" altLang="ja-JP" sz="4000" dirty="0" smtClean="0">
                <a:solidFill>
                  <a:schemeClr val="bg1"/>
                </a:solidFill>
                <a:ea typeface="MS PGothic" pitchFamily="34" charset="-128"/>
              </a:rPr>
              <a:t>.a</a:t>
            </a:r>
            <a:r>
              <a:rPr lang="en-US" altLang="ja-JP" sz="4000" dirty="0">
                <a:solidFill>
                  <a:schemeClr val="bg1"/>
                </a:solidFill>
                <a:ea typeface="MS PGothic" pitchFamily="34" charset="-128"/>
              </a:rPr>
              <a:t>. APERC President’s Report</a:t>
            </a:r>
            <a:r>
              <a:rPr lang="en-US" altLang="ja-JP" sz="3600" dirty="0">
                <a:solidFill>
                  <a:schemeClr val="bg1"/>
                </a:solidFill>
                <a:ea typeface="MS PGothic" pitchFamily="34" charset="-128"/>
              </a:rPr>
              <a:t/>
            </a:r>
            <a:br>
              <a:rPr lang="en-US" altLang="ja-JP" sz="3600" dirty="0">
                <a:solidFill>
                  <a:schemeClr val="bg1"/>
                </a:solidFill>
                <a:ea typeface="MS PGothic" pitchFamily="34" charset="-128"/>
              </a:rPr>
            </a:br>
            <a:endParaRPr kumimoji="1" lang="ja-JP" altLang="en-US" sz="4800" b="0" dirty="0">
              <a:ln w="9525" cmpd="sng">
                <a:solidFill>
                  <a:schemeClr val="bg1"/>
                </a:solidFill>
                <a:prstDash val="solid"/>
              </a:ln>
            </a:endParaRPr>
          </a:p>
        </p:txBody>
      </p:sp>
      <p:sp>
        <p:nvSpPr>
          <p:cNvPr id="3" name="テキスト プレースホルダー 8"/>
          <p:cNvSpPr>
            <a:spLocks noGrp="1"/>
          </p:cNvSpPr>
          <p:nvPr>
            <p:ph type="body" sz="quarter" idx="10"/>
          </p:nvPr>
        </p:nvSpPr>
        <p:spPr>
          <a:xfrm>
            <a:off x="182561" y="4293538"/>
            <a:ext cx="9540876" cy="859487"/>
          </a:xfrm>
        </p:spPr>
        <p:txBody>
          <a:bodyPr/>
          <a:lstStyle/>
          <a:p>
            <a:r>
              <a:rPr kumimoji="1" lang="en-US" altLang="ja-JP" b="0" dirty="0" smtClean="0"/>
              <a:t>Takato OJIMI</a:t>
            </a:r>
          </a:p>
          <a:p>
            <a:r>
              <a:rPr lang="en-US" altLang="ja-JP" dirty="0" smtClean="0"/>
              <a:t>President, APERC</a:t>
            </a:r>
            <a:endParaRPr kumimoji="1" lang="en-US" altLang="ja-JP" b="0" dirty="0" smtClean="0"/>
          </a:p>
        </p:txBody>
      </p:sp>
    </p:spTree>
    <p:extLst>
      <p:ext uri="{BB962C8B-B14F-4D97-AF65-F5344CB8AC3E}">
        <p14:creationId xmlns:p14="http://schemas.microsoft.com/office/powerpoint/2010/main" val="89674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角丸四角形 207"/>
          <p:cNvSpPr/>
          <p:nvPr/>
        </p:nvSpPr>
        <p:spPr>
          <a:xfrm>
            <a:off x="86606" y="2757746"/>
            <a:ext cx="9636831" cy="3438042"/>
          </a:xfrm>
          <a:prstGeom prst="roundRect">
            <a:avLst>
              <a:gd name="adj" fmla="val 4859"/>
            </a:avLst>
          </a:prstGeom>
          <a:solidFill>
            <a:srgbClr val="75F3FD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2" name="角丸四角形 201"/>
          <p:cNvSpPr/>
          <p:nvPr/>
        </p:nvSpPr>
        <p:spPr>
          <a:xfrm>
            <a:off x="148823" y="2919286"/>
            <a:ext cx="3497829" cy="3201812"/>
          </a:xfrm>
          <a:prstGeom prst="roundRect">
            <a:avLst>
              <a:gd name="adj" fmla="val 581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角丸四角形 85"/>
          <p:cNvSpPr/>
          <p:nvPr/>
        </p:nvSpPr>
        <p:spPr>
          <a:xfrm>
            <a:off x="2788924" y="3199028"/>
            <a:ext cx="478255" cy="399211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3" name="Straight Connector 128"/>
          <p:cNvCxnSpPr/>
          <p:nvPr/>
        </p:nvCxnSpPr>
        <p:spPr>
          <a:xfrm>
            <a:off x="602429" y="1725486"/>
            <a:ext cx="8549507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32"/>
          <p:cNvCxnSpPr>
            <a:endCxn id="36" idx="0"/>
          </p:cNvCxnSpPr>
          <p:nvPr/>
        </p:nvCxnSpPr>
        <p:spPr>
          <a:xfrm>
            <a:off x="3850454" y="1735047"/>
            <a:ext cx="0" cy="108043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33"/>
          <p:cNvCxnSpPr>
            <a:endCxn id="37" idx="0"/>
          </p:cNvCxnSpPr>
          <p:nvPr/>
        </p:nvCxnSpPr>
        <p:spPr>
          <a:xfrm>
            <a:off x="1586948" y="1725486"/>
            <a:ext cx="0" cy="528279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34"/>
          <p:cNvCxnSpPr/>
          <p:nvPr/>
        </p:nvCxnSpPr>
        <p:spPr>
          <a:xfrm>
            <a:off x="2668244" y="1725486"/>
            <a:ext cx="0" cy="155469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36"/>
          <p:cNvCxnSpPr>
            <a:endCxn id="85" idx="0"/>
          </p:cNvCxnSpPr>
          <p:nvPr/>
        </p:nvCxnSpPr>
        <p:spPr>
          <a:xfrm>
            <a:off x="606173" y="1706181"/>
            <a:ext cx="0" cy="145454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137"/>
          <p:cNvCxnSpPr/>
          <p:nvPr/>
        </p:nvCxnSpPr>
        <p:spPr>
          <a:xfrm>
            <a:off x="9143142" y="1706181"/>
            <a:ext cx="0" cy="147218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138"/>
          <p:cNvCxnSpPr/>
          <p:nvPr/>
        </p:nvCxnSpPr>
        <p:spPr>
          <a:xfrm>
            <a:off x="4880081" y="1608590"/>
            <a:ext cx="0" cy="97591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82"/>
          <p:cNvSpPr/>
          <p:nvPr/>
        </p:nvSpPr>
        <p:spPr>
          <a:xfrm>
            <a:off x="8490916" y="1804317"/>
            <a:ext cx="1304452" cy="348866"/>
          </a:xfrm>
          <a:prstGeom prst="roundRect">
            <a:avLst/>
          </a:prstGeom>
          <a:solidFill>
            <a:srgbClr val="D4EDF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EGEDA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6" name="Rounded Rectangle 84"/>
          <p:cNvSpPr/>
          <p:nvPr/>
        </p:nvSpPr>
        <p:spPr>
          <a:xfrm>
            <a:off x="3334632" y="1843090"/>
            <a:ext cx="1031644" cy="341523"/>
          </a:xfrm>
          <a:prstGeom prst="roundRect">
            <a:avLst/>
          </a:prstGeom>
          <a:solidFill>
            <a:srgbClr val="D4EDF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EGCFE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ounded Rectangle 85"/>
          <p:cNvSpPr/>
          <p:nvPr/>
        </p:nvSpPr>
        <p:spPr>
          <a:xfrm>
            <a:off x="1009087" y="2253765"/>
            <a:ext cx="1128315" cy="341523"/>
          </a:xfrm>
          <a:prstGeom prst="roundRect">
            <a:avLst/>
          </a:prstGeom>
          <a:solidFill>
            <a:srgbClr val="D4EDF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LCMT-TF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8" name="Rounded Rectangle 86"/>
          <p:cNvSpPr/>
          <p:nvPr/>
        </p:nvSpPr>
        <p:spPr>
          <a:xfrm>
            <a:off x="2069310" y="1848925"/>
            <a:ext cx="1197869" cy="341523"/>
          </a:xfrm>
          <a:prstGeom prst="roundRect">
            <a:avLst/>
          </a:prstGeom>
          <a:solidFill>
            <a:srgbClr val="D4EDF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EGNRET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9" name="Rounded Rectangle 87"/>
          <p:cNvSpPr/>
          <p:nvPr/>
        </p:nvSpPr>
        <p:spPr>
          <a:xfrm>
            <a:off x="4372589" y="1309009"/>
            <a:ext cx="994370" cy="3363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EWG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0" name="Rounded Rectangle 88"/>
          <p:cNvSpPr/>
          <p:nvPr/>
        </p:nvSpPr>
        <p:spPr>
          <a:xfrm>
            <a:off x="4372587" y="819380"/>
            <a:ext cx="1197869" cy="3415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EMM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141"/>
          <p:cNvCxnSpPr/>
          <p:nvPr/>
        </p:nvCxnSpPr>
        <p:spPr>
          <a:xfrm flipV="1">
            <a:off x="4721797" y="1160903"/>
            <a:ext cx="0" cy="155568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154"/>
          <p:cNvCxnSpPr/>
          <p:nvPr/>
        </p:nvCxnSpPr>
        <p:spPr>
          <a:xfrm>
            <a:off x="5040181" y="1169683"/>
            <a:ext cx="0" cy="1666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ounded Rectangle 83"/>
          <p:cNvSpPr/>
          <p:nvPr/>
        </p:nvSpPr>
        <p:spPr>
          <a:xfrm>
            <a:off x="90351" y="1851635"/>
            <a:ext cx="1031644" cy="341523"/>
          </a:xfrm>
          <a:prstGeom prst="roundRect">
            <a:avLst/>
          </a:prstGeom>
          <a:solidFill>
            <a:srgbClr val="D4EDF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EGEEC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89" name="Straight Arrow Connector 154"/>
          <p:cNvCxnSpPr/>
          <p:nvPr/>
        </p:nvCxnSpPr>
        <p:spPr>
          <a:xfrm>
            <a:off x="5449562" y="1169683"/>
            <a:ext cx="0" cy="15846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141"/>
          <p:cNvCxnSpPr/>
          <p:nvPr/>
        </p:nvCxnSpPr>
        <p:spPr>
          <a:xfrm flipV="1">
            <a:off x="1628077" y="1324733"/>
            <a:ext cx="0" cy="155568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154"/>
          <p:cNvCxnSpPr/>
          <p:nvPr/>
        </p:nvCxnSpPr>
        <p:spPr>
          <a:xfrm>
            <a:off x="1628077" y="1003000"/>
            <a:ext cx="0" cy="1666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テキスト ボックス 98"/>
          <p:cNvSpPr txBox="1"/>
          <p:nvPr/>
        </p:nvSpPr>
        <p:spPr>
          <a:xfrm>
            <a:off x="1788917" y="925998"/>
            <a:ext cx="1131720" cy="307777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1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Instruction</a:t>
            </a:r>
            <a:endParaRPr kumimoji="1" lang="ja-JP" altLang="en-US" sz="14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1795062" y="1240725"/>
            <a:ext cx="993862" cy="307777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1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Reporting</a:t>
            </a:r>
            <a:endParaRPr kumimoji="1" lang="ja-JP" altLang="en-US" sz="14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2" name="Straight Arrow Connector 154"/>
          <p:cNvCxnSpPr/>
          <p:nvPr/>
        </p:nvCxnSpPr>
        <p:spPr>
          <a:xfrm>
            <a:off x="5043991" y="1642123"/>
            <a:ext cx="0" cy="1112250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41"/>
          <p:cNvCxnSpPr/>
          <p:nvPr/>
        </p:nvCxnSpPr>
        <p:spPr>
          <a:xfrm flipV="1">
            <a:off x="4725607" y="1610488"/>
            <a:ext cx="0" cy="1147258"/>
          </a:xfrm>
          <a:prstGeom prst="straightConnector1">
            <a:avLst/>
          </a:prstGeom>
          <a:ln w="63500">
            <a:solidFill>
              <a:schemeClr val="accent1">
                <a:lumMod val="40000"/>
                <a:lumOff val="60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角丸四角形 122"/>
          <p:cNvSpPr/>
          <p:nvPr/>
        </p:nvSpPr>
        <p:spPr>
          <a:xfrm>
            <a:off x="6299625" y="2887698"/>
            <a:ext cx="1552785" cy="2459197"/>
          </a:xfrm>
          <a:prstGeom prst="roundRect">
            <a:avLst>
              <a:gd name="adj" fmla="val 10586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6458051" y="2940226"/>
            <a:ext cx="1211331" cy="2246769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FF0000"/>
                </a:solidFill>
              </a:rPr>
              <a:t>(1)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0070C0"/>
                </a:solidFill>
              </a:rPr>
              <a:t>APEC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0070C0"/>
                </a:solidFill>
              </a:rPr>
              <a:t>Energy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0070C0"/>
                </a:solidFill>
              </a:rPr>
              <a:t>Demand &amp;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0070C0"/>
                </a:solidFill>
              </a:rPr>
              <a:t>Supply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0070C0"/>
                </a:solidFill>
              </a:rPr>
              <a:t>Outlook</a:t>
            </a:r>
            <a:endParaRPr kumimoji="1" lang="ja-JP" altLang="en-US" sz="2000" b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31" name="角丸四角形 130"/>
          <p:cNvSpPr/>
          <p:nvPr/>
        </p:nvSpPr>
        <p:spPr>
          <a:xfrm>
            <a:off x="3726119" y="2902478"/>
            <a:ext cx="2526777" cy="2444418"/>
          </a:xfrm>
          <a:prstGeom prst="roundRect">
            <a:avLst>
              <a:gd name="adj" fmla="val 9449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132" name="テキスト ボックス 131"/>
          <p:cNvSpPr txBox="1"/>
          <p:nvPr/>
        </p:nvSpPr>
        <p:spPr>
          <a:xfrm>
            <a:off x="3917386" y="3135670"/>
            <a:ext cx="2319707" cy="1538883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FF0000"/>
                </a:solidFill>
              </a:rPr>
              <a:t>         (2)   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0070C0"/>
                </a:solidFill>
              </a:rPr>
              <a:t>Research on 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b="1" dirty="0" smtClean="0">
                <a:solidFill>
                  <a:srgbClr val="0070C0"/>
                </a:solidFill>
              </a:rPr>
              <a:t>Market Development &amp; 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b="1" dirty="0">
                <a:solidFill>
                  <a:srgbClr val="0070C0"/>
                </a:solidFill>
              </a:rPr>
              <a:t>E</a:t>
            </a:r>
            <a:r>
              <a:rPr lang="en-US" altLang="ja-JP" b="1" dirty="0" smtClean="0">
                <a:solidFill>
                  <a:srgbClr val="0070C0"/>
                </a:solidFill>
              </a:rPr>
              <a:t>nergy </a:t>
            </a:r>
            <a:r>
              <a:rPr lang="en-US" altLang="ja-JP" b="1" dirty="0">
                <a:solidFill>
                  <a:srgbClr val="0070C0"/>
                </a:solidFill>
              </a:rPr>
              <a:t>P</a:t>
            </a:r>
            <a:r>
              <a:rPr lang="en-US" altLang="ja-JP" b="1" dirty="0" smtClean="0">
                <a:solidFill>
                  <a:srgbClr val="0070C0"/>
                </a:solidFill>
              </a:rPr>
              <a:t>olicies</a:t>
            </a:r>
            <a:endParaRPr kumimoji="1" lang="ja-JP" altLang="en-US" b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42" name="角丸四角形 141"/>
          <p:cNvSpPr/>
          <p:nvPr/>
        </p:nvSpPr>
        <p:spPr>
          <a:xfrm>
            <a:off x="7677534" y="5420484"/>
            <a:ext cx="1962974" cy="721554"/>
          </a:xfrm>
          <a:prstGeom prst="roundRect">
            <a:avLst>
              <a:gd name="adj" fmla="val 11569"/>
            </a:avLst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テキスト ボックス 142"/>
          <p:cNvSpPr txBox="1"/>
          <p:nvPr/>
        </p:nvSpPr>
        <p:spPr>
          <a:xfrm>
            <a:off x="7698829" y="5458095"/>
            <a:ext cx="1941679" cy="64633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15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LNG Producer-Consumer Conference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1200" dirty="0"/>
              <a:t>w</a:t>
            </a:r>
            <a:r>
              <a:rPr lang="en-US" altLang="ja-JP" sz="1200" dirty="0" smtClean="0"/>
              <a:t>ith METI</a:t>
            </a:r>
            <a:endParaRPr kumimoji="1" lang="ja-JP" altLang="en-US" sz="1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44" name="角丸四角形 143"/>
          <p:cNvSpPr/>
          <p:nvPr/>
        </p:nvSpPr>
        <p:spPr>
          <a:xfrm>
            <a:off x="3756876" y="5428299"/>
            <a:ext cx="3861545" cy="705696"/>
          </a:xfrm>
          <a:prstGeom prst="roundRect">
            <a:avLst>
              <a:gd name="adj" fmla="val 11569"/>
            </a:avLst>
          </a:prstGeom>
          <a:solidFill>
            <a:srgbClr val="FF6600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4195953" y="5531674"/>
            <a:ext cx="3104882" cy="584775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 smtClean="0"/>
              <a:t>Annual Conference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6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Advisory Board Meeting</a:t>
            </a:r>
            <a:endParaRPr kumimoji="1" lang="ja-JP" altLang="en-US" sz="12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58" name="角丸四角形 157"/>
          <p:cNvSpPr/>
          <p:nvPr/>
        </p:nvSpPr>
        <p:spPr>
          <a:xfrm>
            <a:off x="7930691" y="4445274"/>
            <a:ext cx="1615361" cy="901622"/>
          </a:xfrm>
          <a:prstGeom prst="roundRect">
            <a:avLst>
              <a:gd name="adj" fmla="val 11569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角丸四角形 159"/>
          <p:cNvSpPr/>
          <p:nvPr/>
        </p:nvSpPr>
        <p:spPr>
          <a:xfrm>
            <a:off x="7920126" y="3482111"/>
            <a:ext cx="1625926" cy="872955"/>
          </a:xfrm>
          <a:prstGeom prst="roundRect">
            <a:avLst>
              <a:gd name="adj" fmla="val 11569"/>
            </a:avLst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7983958" y="3442930"/>
            <a:ext cx="1534324" cy="92333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(4)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b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Data Network</a:t>
            </a:r>
            <a:endParaRPr kumimoji="1" lang="ja-JP" altLang="en-US" b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62" name="角丸四角形 161"/>
          <p:cNvSpPr/>
          <p:nvPr/>
        </p:nvSpPr>
        <p:spPr>
          <a:xfrm>
            <a:off x="7910947" y="2887699"/>
            <a:ext cx="1240989" cy="474955"/>
          </a:xfrm>
          <a:prstGeom prst="roundRect">
            <a:avLst>
              <a:gd name="adj" fmla="val 11569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3" name="テキスト ボックス 162"/>
          <p:cNvSpPr txBox="1"/>
          <p:nvPr/>
        </p:nvSpPr>
        <p:spPr>
          <a:xfrm>
            <a:off x="7920236" y="2951775"/>
            <a:ext cx="1240989" cy="338554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1600" b="1" dirty="0" smtClean="0"/>
              <a:t>Overview</a:t>
            </a:r>
            <a:endParaRPr kumimoji="1" lang="ja-JP" altLang="en-US" sz="16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64" name="テキスト ボックス 163"/>
          <p:cNvSpPr txBox="1"/>
          <p:nvPr/>
        </p:nvSpPr>
        <p:spPr>
          <a:xfrm>
            <a:off x="7896837" y="4394913"/>
            <a:ext cx="1783245" cy="92333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b="1" dirty="0" smtClean="0">
                <a:solidFill>
                  <a:srgbClr val="FF0000"/>
                </a:solidFill>
              </a:rPr>
              <a:t>(3)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b="1" dirty="0" smtClean="0">
                <a:solidFill>
                  <a:srgbClr val="0070C0"/>
                </a:solidFill>
              </a:rPr>
              <a:t>Model Training</a:t>
            </a:r>
            <a:endParaRPr kumimoji="1" lang="ja-JP" altLang="en-US" b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cxnSp>
        <p:nvCxnSpPr>
          <p:cNvPr id="166" name="Straight Arrow Connector 141"/>
          <p:cNvCxnSpPr/>
          <p:nvPr/>
        </p:nvCxnSpPr>
        <p:spPr>
          <a:xfrm flipV="1">
            <a:off x="8736899" y="2148446"/>
            <a:ext cx="0" cy="737365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41"/>
          <p:cNvCxnSpPr/>
          <p:nvPr/>
        </p:nvCxnSpPr>
        <p:spPr>
          <a:xfrm flipV="1">
            <a:off x="9216918" y="2181681"/>
            <a:ext cx="0" cy="130043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54"/>
          <p:cNvCxnSpPr/>
          <p:nvPr/>
        </p:nvCxnSpPr>
        <p:spPr>
          <a:xfrm>
            <a:off x="9305282" y="2181681"/>
            <a:ext cx="0" cy="13445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角丸四角形 177"/>
          <p:cNvSpPr/>
          <p:nvPr/>
        </p:nvSpPr>
        <p:spPr>
          <a:xfrm>
            <a:off x="1097079" y="3103422"/>
            <a:ext cx="1342526" cy="539563"/>
          </a:xfrm>
          <a:prstGeom prst="roundRect">
            <a:avLst>
              <a:gd name="adj" fmla="val 11569"/>
            </a:avLst>
          </a:prstGeom>
          <a:solidFill>
            <a:schemeClr val="bg1"/>
          </a:solidFill>
          <a:ln w="38100">
            <a:solidFill>
              <a:srgbClr val="00C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角丸四角形 179"/>
          <p:cNvSpPr/>
          <p:nvPr/>
        </p:nvSpPr>
        <p:spPr>
          <a:xfrm>
            <a:off x="1827736" y="3776426"/>
            <a:ext cx="1418366" cy="539061"/>
          </a:xfrm>
          <a:prstGeom prst="roundRect">
            <a:avLst>
              <a:gd name="adj" fmla="val 11569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1" name="テキスト ボックス 180"/>
          <p:cNvSpPr txBox="1"/>
          <p:nvPr/>
        </p:nvSpPr>
        <p:spPr>
          <a:xfrm>
            <a:off x="1817835" y="3826377"/>
            <a:ext cx="1252910" cy="4001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2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PRLCE</a:t>
            </a:r>
            <a:endParaRPr kumimoji="1" lang="ja-JP" altLang="en-US" sz="20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82" name="角丸四角形 181"/>
          <p:cNvSpPr/>
          <p:nvPr/>
        </p:nvSpPr>
        <p:spPr>
          <a:xfrm>
            <a:off x="1827736" y="4408717"/>
            <a:ext cx="1757434" cy="1277413"/>
          </a:xfrm>
          <a:prstGeom prst="roundRect">
            <a:avLst>
              <a:gd name="adj" fmla="val 6006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3" name="テキスト ボックス 182"/>
          <p:cNvSpPr txBox="1"/>
          <p:nvPr/>
        </p:nvSpPr>
        <p:spPr>
          <a:xfrm>
            <a:off x="1887726" y="4515443"/>
            <a:ext cx="1755323" cy="954107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/>
              <a:t>OGSI</a:t>
            </a:r>
          </a:p>
          <a:p>
            <a:pPr marL="172800" indent="-172800">
              <a:buFont typeface="Wingdings" panose="05000000000000000000" pitchFamily="2" charset="2"/>
              <a:buChar char="Ø"/>
            </a:pPr>
            <a:r>
              <a:rPr lang="en-US" altLang="ja-JP" sz="1200" b="1" dirty="0" smtClean="0"/>
              <a:t>OGSE (Exercise)</a:t>
            </a:r>
          </a:p>
          <a:p>
            <a:pPr marL="172800" indent="-172800">
              <a:buFont typeface="Wingdings" panose="05000000000000000000" pitchFamily="2" charset="2"/>
              <a:buChar char="Ø"/>
            </a:pPr>
            <a:r>
              <a:rPr kumimoji="1" lang="en-US" altLang="ja-JP" sz="12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OGSN (Network)</a:t>
            </a:r>
          </a:p>
          <a:p>
            <a:pPr marL="172800" indent="-172800">
              <a:buFont typeface="Wingdings" panose="05000000000000000000" pitchFamily="2" charset="2"/>
              <a:buChar char="Ø"/>
            </a:pPr>
            <a:r>
              <a:rPr lang="en-US" altLang="ja-JP" sz="1200" b="1" dirty="0" smtClean="0"/>
              <a:t>OGSS (Study)</a:t>
            </a:r>
            <a:endParaRPr kumimoji="1" lang="ja-JP" altLang="en-US" sz="105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185" name="Straight Arrow Connector 141"/>
          <p:cNvCxnSpPr/>
          <p:nvPr/>
        </p:nvCxnSpPr>
        <p:spPr>
          <a:xfrm flipH="1" flipV="1">
            <a:off x="3917386" y="2190083"/>
            <a:ext cx="13362" cy="2484470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41"/>
          <p:cNvCxnSpPr/>
          <p:nvPr/>
        </p:nvCxnSpPr>
        <p:spPr>
          <a:xfrm flipH="1" flipV="1">
            <a:off x="2584450" y="2184613"/>
            <a:ext cx="3492" cy="1582077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41"/>
          <p:cNvCxnSpPr/>
          <p:nvPr/>
        </p:nvCxnSpPr>
        <p:spPr>
          <a:xfrm flipV="1">
            <a:off x="1435704" y="2570338"/>
            <a:ext cx="0" cy="530069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54"/>
          <p:cNvCxnSpPr/>
          <p:nvPr/>
        </p:nvCxnSpPr>
        <p:spPr>
          <a:xfrm>
            <a:off x="1768342" y="2595288"/>
            <a:ext cx="0" cy="5554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41"/>
          <p:cNvCxnSpPr/>
          <p:nvPr/>
        </p:nvCxnSpPr>
        <p:spPr>
          <a:xfrm flipV="1">
            <a:off x="853495" y="2216538"/>
            <a:ext cx="0" cy="2082603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テキスト ボックス 205"/>
          <p:cNvSpPr txBox="1"/>
          <p:nvPr/>
        </p:nvSpPr>
        <p:spPr>
          <a:xfrm>
            <a:off x="182562" y="5720988"/>
            <a:ext cx="3464090" cy="400110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dirty="0" smtClean="0">
                <a:solidFill>
                  <a:srgbClr val="FF0000"/>
                </a:solidFill>
              </a:rPr>
              <a:t>(5)</a:t>
            </a:r>
            <a:r>
              <a:rPr lang="en-US" altLang="ja-JP" sz="2000" b="1" dirty="0" smtClean="0">
                <a:solidFill>
                  <a:srgbClr val="0070C0"/>
                </a:solidFill>
              </a:rPr>
              <a:t>Cooperative Projects</a:t>
            </a:r>
            <a:endParaRPr kumimoji="1" lang="ja-JP" altLang="en-US" sz="2000" b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cxnSp>
        <p:nvCxnSpPr>
          <p:cNvPr id="224" name="Straight Arrow Connector 141"/>
          <p:cNvCxnSpPr/>
          <p:nvPr/>
        </p:nvCxnSpPr>
        <p:spPr>
          <a:xfrm flipV="1">
            <a:off x="2248360" y="2202265"/>
            <a:ext cx="8673" cy="898142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3" name="テキスト ボックス 242"/>
          <p:cNvSpPr txBox="1"/>
          <p:nvPr/>
        </p:nvSpPr>
        <p:spPr>
          <a:xfrm>
            <a:off x="10648426" y="4228991"/>
            <a:ext cx="1674064" cy="2616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1" lang="ja-JP" altLang="en-US" sz="1100" b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53" name="グループ化 252"/>
          <p:cNvGrpSpPr/>
          <p:nvPr/>
        </p:nvGrpSpPr>
        <p:grpSpPr>
          <a:xfrm>
            <a:off x="243781" y="3952572"/>
            <a:ext cx="1641742" cy="1752064"/>
            <a:chOff x="19604691" y="1012568"/>
            <a:chExt cx="1532264" cy="2095407"/>
          </a:xfrm>
        </p:grpSpPr>
        <p:sp>
          <p:nvSpPr>
            <p:cNvPr id="244" name="角丸四角形 243"/>
            <p:cNvSpPr/>
            <p:nvPr/>
          </p:nvSpPr>
          <p:spPr>
            <a:xfrm>
              <a:off x="19604691" y="1012568"/>
              <a:ext cx="1398565" cy="2095407"/>
            </a:xfrm>
            <a:prstGeom prst="roundRect">
              <a:avLst>
                <a:gd name="adj" fmla="val 5848"/>
              </a:avLst>
            </a:prstGeom>
            <a:solidFill>
              <a:schemeClr val="bg1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5" name="テキスト ボックス 244"/>
            <p:cNvSpPr txBox="1"/>
            <p:nvPr/>
          </p:nvSpPr>
          <p:spPr>
            <a:xfrm>
              <a:off x="19689888" y="1227954"/>
              <a:ext cx="1447067" cy="1508105"/>
            </a:xfrm>
            <a:prstGeom prst="rect">
              <a:avLst/>
            </a:prstGeom>
            <a:ln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marL="0" marR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ja-JP" sz="2000" b="1" dirty="0" smtClean="0"/>
                <a:t>  PREE</a:t>
              </a:r>
            </a:p>
            <a:p>
              <a:pPr marL="171450" marR="0" indent="-17145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kumimoji="1" lang="en-US" altLang="ja-JP" sz="1200" b="1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PREE &amp; </a:t>
              </a:r>
            </a:p>
            <a:p>
              <a:pPr marR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en-US" altLang="ja-JP" sz="1200" b="1" dirty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en-US" altLang="ja-JP" sz="1200" b="1" dirty="0" smtClean="0">
                  <a:solidFill>
                    <a:schemeClr val="accent3">
                      <a:lumMod val="75000"/>
                    </a:schemeClr>
                  </a:solidFill>
                </a:rPr>
                <a:t>  </a:t>
              </a:r>
              <a:r>
                <a:rPr kumimoji="1" lang="en-US" altLang="ja-JP" sz="1200" b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</a:rPr>
                <a:t>Follow-up </a:t>
              </a:r>
            </a:p>
            <a:p>
              <a:pPr marR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en-US" altLang="ja-JP" sz="1200" b="1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en-US" altLang="ja-JP" sz="1200" b="1" dirty="0" smtClean="0">
                  <a:solidFill>
                    <a:schemeClr val="accent3">
                      <a:lumMod val="50000"/>
                    </a:schemeClr>
                  </a:solidFill>
                </a:rPr>
                <a:t>  </a:t>
              </a:r>
              <a:r>
                <a:rPr kumimoji="1" lang="en-US" altLang="ja-JP" sz="1200" b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</a:rPr>
                <a:t>PREE</a:t>
              </a:r>
            </a:p>
            <a:p>
              <a:pPr marL="171450" marR="0" indent="-17145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altLang="ja-JP" sz="1200" b="1" dirty="0" smtClean="0"/>
                <a:t>Compendium</a:t>
              </a:r>
            </a:p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ja-JP" sz="1200" b="1" dirty="0" smtClean="0">
                  <a:solidFill>
                    <a:schemeClr val="accent3">
                      <a:lumMod val="50000"/>
                    </a:schemeClr>
                  </a:solidFill>
                </a:rPr>
                <a:t>EE Policy</a:t>
              </a:r>
            </a:p>
            <a:p>
              <a:r>
                <a:rPr lang="en-US" altLang="ja-JP" sz="1200" b="1" dirty="0">
                  <a:solidFill>
                    <a:schemeClr val="accent3">
                      <a:lumMod val="50000"/>
                    </a:schemeClr>
                  </a:solidFill>
                </a:rPr>
                <a:t> </a:t>
              </a:r>
              <a:r>
                <a:rPr lang="en-US" altLang="ja-JP" sz="1200" b="1" dirty="0" smtClean="0">
                  <a:solidFill>
                    <a:schemeClr val="accent3">
                      <a:lumMod val="50000"/>
                    </a:schemeClr>
                  </a:solidFill>
                </a:rPr>
                <a:t>   Workshop</a:t>
              </a:r>
              <a:endParaRPr lang="ja-JP" altLang="en-US" sz="12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255" name="角丸四角形 254"/>
          <p:cNvSpPr/>
          <p:nvPr/>
        </p:nvSpPr>
        <p:spPr>
          <a:xfrm>
            <a:off x="6946800" y="795792"/>
            <a:ext cx="662940" cy="183620"/>
          </a:xfrm>
          <a:prstGeom prst="round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7" name="角丸四角形 256"/>
          <p:cNvSpPr/>
          <p:nvPr/>
        </p:nvSpPr>
        <p:spPr>
          <a:xfrm>
            <a:off x="6964882" y="1064389"/>
            <a:ext cx="662940" cy="183620"/>
          </a:xfrm>
          <a:prstGeom prst="roundRect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8" name="角丸四角形 257"/>
          <p:cNvSpPr/>
          <p:nvPr/>
        </p:nvSpPr>
        <p:spPr>
          <a:xfrm>
            <a:off x="8273004" y="1376014"/>
            <a:ext cx="662940" cy="18362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59" name="テキスト ボックス 258"/>
          <p:cNvSpPr txBox="1"/>
          <p:nvPr/>
        </p:nvSpPr>
        <p:spPr>
          <a:xfrm>
            <a:off x="7664592" y="756939"/>
            <a:ext cx="532197" cy="276999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:1996-</a:t>
            </a:r>
            <a:endParaRPr kumimoji="1" lang="ja-JP" altLang="en-US" sz="1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0" name="テキスト ボックス 259"/>
          <p:cNvSpPr txBox="1"/>
          <p:nvPr/>
        </p:nvSpPr>
        <p:spPr>
          <a:xfrm>
            <a:off x="7669382" y="1021955"/>
            <a:ext cx="532197" cy="276999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:2008-</a:t>
            </a:r>
            <a:endParaRPr kumimoji="1" lang="ja-JP" altLang="en-US" sz="1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1" name="テキスト ボックス 260"/>
          <p:cNvSpPr txBox="1"/>
          <p:nvPr/>
        </p:nvSpPr>
        <p:spPr>
          <a:xfrm>
            <a:off x="8999217" y="1291804"/>
            <a:ext cx="532197" cy="276999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:2017-</a:t>
            </a:r>
            <a:endParaRPr kumimoji="1" lang="ja-JP" altLang="en-US" sz="1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4" name="タイトル 9"/>
          <p:cNvSpPr txBox="1">
            <a:spLocks/>
          </p:cNvSpPr>
          <p:nvPr/>
        </p:nvSpPr>
        <p:spPr>
          <a:xfrm>
            <a:off x="182562" y="93334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 defTabSz="457200" rtl="0" eaLnBrk="1" latinLnBrk="0" hangingPunct="1">
              <a:spcBef>
                <a:spcPct val="0"/>
              </a:spcBef>
              <a:buNone/>
              <a:defRPr kumimoji="1" sz="28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2000" b="1" i="1" dirty="0" smtClean="0">
                <a:ea typeface="ＭＳ Ｐゴシック" pitchFamily="34" charset="-128"/>
              </a:rPr>
              <a:t>6.a. (1) APERC  Activities Overview </a:t>
            </a:r>
            <a:endParaRPr lang="en-GB" sz="2000" dirty="0"/>
          </a:p>
        </p:txBody>
      </p:sp>
      <p:pic>
        <p:nvPicPr>
          <p:cNvPr id="76" name="図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94" y="1850914"/>
            <a:ext cx="2227606" cy="787375"/>
          </a:xfrm>
          <a:prstGeom prst="rect">
            <a:avLst/>
          </a:prstGeom>
        </p:spPr>
      </p:pic>
      <p:sp>
        <p:nvSpPr>
          <p:cNvPr id="87" name="角丸四角形 86"/>
          <p:cNvSpPr/>
          <p:nvPr/>
        </p:nvSpPr>
        <p:spPr>
          <a:xfrm>
            <a:off x="3873922" y="4696936"/>
            <a:ext cx="1613630" cy="490059"/>
          </a:xfrm>
          <a:prstGeom prst="roundRect">
            <a:avLst>
              <a:gd name="adj" fmla="val 11569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b="1" dirty="0">
              <a:solidFill>
                <a:schemeClr val="tx1"/>
              </a:solidFill>
            </a:endParaRPr>
          </a:p>
        </p:txBody>
      </p:sp>
      <p:cxnSp>
        <p:nvCxnSpPr>
          <p:cNvPr id="98" name="Straight Arrow Connector 141"/>
          <p:cNvCxnSpPr/>
          <p:nvPr/>
        </p:nvCxnSpPr>
        <p:spPr>
          <a:xfrm flipH="1" flipV="1">
            <a:off x="3435235" y="2190520"/>
            <a:ext cx="2132" cy="2203709"/>
          </a:xfrm>
          <a:prstGeom prst="straightConnector1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角丸四角形 102"/>
          <p:cNvSpPr/>
          <p:nvPr/>
        </p:nvSpPr>
        <p:spPr>
          <a:xfrm>
            <a:off x="6967583" y="1390328"/>
            <a:ext cx="662940" cy="183620"/>
          </a:xfrm>
          <a:prstGeom prst="roundRect">
            <a:avLst/>
          </a:prstGeom>
          <a:ln w="38100">
            <a:solidFill>
              <a:srgbClr val="00CC6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7677534" y="1326020"/>
            <a:ext cx="532197" cy="276999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:2011-</a:t>
            </a:r>
            <a:endParaRPr kumimoji="1" lang="ja-JP" altLang="en-US" sz="1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5" name="角丸四角形 104"/>
          <p:cNvSpPr/>
          <p:nvPr/>
        </p:nvSpPr>
        <p:spPr>
          <a:xfrm>
            <a:off x="8295266" y="780006"/>
            <a:ext cx="662940" cy="18362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9013855" y="721249"/>
            <a:ext cx="532197" cy="276999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:2012-</a:t>
            </a:r>
            <a:endParaRPr kumimoji="1" lang="ja-JP" altLang="en-US" sz="1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7" name="角丸四角形 106"/>
          <p:cNvSpPr/>
          <p:nvPr/>
        </p:nvSpPr>
        <p:spPr>
          <a:xfrm>
            <a:off x="8260000" y="1063610"/>
            <a:ext cx="662940" cy="183620"/>
          </a:xfrm>
          <a:prstGeom prst="roundRect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9029538" y="1039472"/>
            <a:ext cx="532197" cy="276999"/>
          </a:xfrm>
          <a:prstGeom prst="rect">
            <a:avLst/>
          </a:prstGeom>
        </p:spPr>
        <p:txBody>
          <a:bodyPr wrap="non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:2014-</a:t>
            </a:r>
            <a:endParaRPr kumimoji="1" lang="ja-JP" altLang="en-US" sz="120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9" name="テキスト ボックス 178"/>
          <p:cNvSpPr txBox="1"/>
          <p:nvPr/>
        </p:nvSpPr>
        <p:spPr>
          <a:xfrm>
            <a:off x="1266699" y="3198129"/>
            <a:ext cx="951143" cy="4001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2000" b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LCMT</a:t>
            </a:r>
            <a:endParaRPr kumimoji="1" lang="ja-JP" altLang="en-US" sz="20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873922" y="4674553"/>
            <a:ext cx="1493037" cy="707886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altLang="ja-JP" sz="1200" b="1" dirty="0" smtClean="0"/>
              <a:t>Oil/Gas/Coal  Reports</a:t>
            </a:r>
            <a:endParaRPr lang="ja-JP" altLang="en-US" sz="1200" b="1" dirty="0"/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1" lang="ja-JP" altLang="en-US" sz="16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8" name="Straight Arrow Connector 141"/>
          <p:cNvCxnSpPr/>
          <p:nvPr/>
        </p:nvCxnSpPr>
        <p:spPr>
          <a:xfrm flipV="1">
            <a:off x="606173" y="2166736"/>
            <a:ext cx="0" cy="11603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角丸四角形 79"/>
          <p:cNvSpPr/>
          <p:nvPr/>
        </p:nvSpPr>
        <p:spPr>
          <a:xfrm>
            <a:off x="222868" y="3162599"/>
            <a:ext cx="494645" cy="400110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282143" y="3152352"/>
            <a:ext cx="376096" cy="4001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</a:t>
            </a:r>
            <a:endParaRPr kumimoji="1" lang="ja-JP" altLang="en-US" sz="2000" b="1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2" name="Straight Arrow Connector 141"/>
          <p:cNvCxnSpPr/>
          <p:nvPr/>
        </p:nvCxnSpPr>
        <p:spPr>
          <a:xfrm flipV="1">
            <a:off x="3070745" y="2193158"/>
            <a:ext cx="0" cy="10076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/>
          <p:cNvSpPr txBox="1"/>
          <p:nvPr/>
        </p:nvSpPr>
        <p:spPr>
          <a:xfrm>
            <a:off x="2826235" y="3162599"/>
            <a:ext cx="428847" cy="4001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i="1" dirty="0" smtClean="0">
                <a:solidFill>
                  <a:schemeClr val="bg1"/>
                </a:solidFill>
              </a:rPr>
              <a:t>RE</a:t>
            </a:r>
          </a:p>
        </p:txBody>
      </p:sp>
      <p:cxnSp>
        <p:nvCxnSpPr>
          <p:cNvPr id="88" name="Straight Arrow Connector 141"/>
          <p:cNvCxnSpPr/>
          <p:nvPr/>
        </p:nvCxnSpPr>
        <p:spPr>
          <a:xfrm flipV="1">
            <a:off x="4507440" y="1642123"/>
            <a:ext cx="0" cy="12603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141"/>
          <p:cNvCxnSpPr/>
          <p:nvPr/>
        </p:nvCxnSpPr>
        <p:spPr>
          <a:xfrm flipV="1">
            <a:off x="5312854" y="1647658"/>
            <a:ext cx="0" cy="12842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角丸四角形 93"/>
          <p:cNvSpPr/>
          <p:nvPr/>
        </p:nvSpPr>
        <p:spPr>
          <a:xfrm>
            <a:off x="4195953" y="2931927"/>
            <a:ext cx="494645" cy="400110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4261751" y="2931927"/>
            <a:ext cx="428847" cy="4001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</a:t>
            </a:r>
            <a:endParaRPr kumimoji="1" lang="ja-JP" altLang="en-US" sz="2000" b="1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4" name="角丸四角形 113"/>
          <p:cNvSpPr/>
          <p:nvPr/>
        </p:nvSpPr>
        <p:spPr>
          <a:xfrm>
            <a:off x="5185730" y="2951163"/>
            <a:ext cx="478255" cy="399211"/>
          </a:xfrm>
          <a:prstGeom prst="roundRect">
            <a:avLst/>
          </a:prstGeom>
          <a:solidFill>
            <a:schemeClr val="tx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5235138" y="2935615"/>
            <a:ext cx="428847" cy="4001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sz="2000" b="1" i="1" dirty="0" smtClean="0">
                <a:solidFill>
                  <a:schemeClr val="bg1"/>
                </a:solidFill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182246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0" grpId="0" animBg="1"/>
      <p:bldP spid="81" grpId="0"/>
      <p:bldP spid="83" grpId="0"/>
      <p:bldP spid="94" grpId="0" animBg="1"/>
      <p:bldP spid="90" grpId="0"/>
      <p:bldP spid="114" grpId="0" animBg="1"/>
      <p:bldP spid="1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(2) </a:t>
            </a:r>
            <a:r>
              <a:rPr lang="en-US" altLang="ja-JP" sz="2000" b="1" i="1" dirty="0">
                <a:ea typeface="ＭＳ Ｐゴシック" pitchFamily="34" charset="-128"/>
              </a:rPr>
              <a:t>APERC Tasks and Activities in </a:t>
            </a:r>
            <a:r>
              <a:rPr lang="en-US" altLang="ja-JP" sz="2000" b="1" i="1" dirty="0" smtClean="0">
                <a:ea typeface="ＭＳ Ｐゴシック" pitchFamily="34" charset="-128"/>
              </a:rPr>
              <a:t>2017</a:t>
            </a:r>
            <a:endParaRPr kumimoji="1" lang="en-GB" sz="2000" dirty="0"/>
          </a:p>
        </p:txBody>
      </p:sp>
      <p:sp>
        <p:nvSpPr>
          <p:cNvPr id="5" name="コンテンツ プレースホルダー 1"/>
          <p:cNvSpPr txBox="1">
            <a:spLocks/>
          </p:cNvSpPr>
          <p:nvPr/>
        </p:nvSpPr>
        <p:spPr>
          <a:xfrm>
            <a:off x="304800" y="859971"/>
            <a:ext cx="9285514" cy="523602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ea typeface="ＭＳ Ｐゴシック" pitchFamily="50" charset="-128"/>
              </a:rPr>
              <a:t>Continue to meet </a:t>
            </a:r>
            <a:r>
              <a:rPr lang="en-US" altLang="ja-JP" sz="2000" b="1" dirty="0">
                <a:ea typeface="ＭＳ Ｐゴシック" pitchFamily="50" charset="-128"/>
              </a:rPr>
              <a:t>the current acute needs of APEC member economies </a:t>
            </a:r>
            <a:r>
              <a:rPr lang="en-US" altLang="ja-JP" sz="2000" b="1" dirty="0" smtClean="0">
                <a:ea typeface="ＭＳ Ｐゴシック" pitchFamily="50" charset="-128"/>
              </a:rPr>
              <a:t>by</a:t>
            </a:r>
            <a:r>
              <a:rPr lang="ja-JP" altLang="en-US" sz="2000" b="1" dirty="0" smtClean="0">
                <a:ea typeface="ＭＳ Ｐゴシック" pitchFamily="50" charset="-128"/>
              </a:rPr>
              <a:t> </a:t>
            </a:r>
            <a:r>
              <a:rPr lang="en-US" altLang="ja-JP" sz="2000" b="1" dirty="0" smtClean="0">
                <a:ea typeface="ＭＳ Ｐゴシック" pitchFamily="50" charset="-128"/>
              </a:rPr>
              <a:t>choosing appropriate </a:t>
            </a:r>
            <a:r>
              <a:rPr lang="en-US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research themes </a:t>
            </a:r>
            <a:r>
              <a:rPr lang="en-US" altLang="ja-JP" sz="2000" b="1" dirty="0" smtClean="0">
                <a:ea typeface="ＭＳ Ｐゴシック" pitchFamily="50" charset="-128"/>
              </a:rPr>
              <a:t>including preparation for </a:t>
            </a:r>
            <a:r>
              <a:rPr lang="en-US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the 7</a:t>
            </a:r>
            <a:r>
              <a:rPr lang="en-US" altLang="ja-JP" sz="2000" b="1" baseline="30000" dirty="0" smtClean="0">
                <a:solidFill>
                  <a:srgbClr val="53ABD9"/>
                </a:solidFill>
                <a:ea typeface="ＭＳ Ｐゴシック" pitchFamily="50" charset="-128"/>
              </a:rPr>
              <a:t>th</a:t>
            </a:r>
            <a:r>
              <a:rPr lang="en-US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 Edition of APEC Demand and Supply (D/S) Outlook </a:t>
            </a:r>
            <a:r>
              <a:rPr lang="en-US" altLang="ja-JP" sz="2000" b="1" dirty="0" smtClean="0">
                <a:solidFill>
                  <a:srgbClr val="FF0000"/>
                </a:solidFill>
                <a:ea typeface="ＭＳ Ｐゴシック" pitchFamily="50" charset="-128"/>
              </a:rPr>
              <a:t>&lt;TOR (</a:t>
            </a:r>
            <a:r>
              <a:rPr lang="en-US" altLang="ja-JP" sz="2000" b="1" dirty="0" smtClean="0">
                <a:solidFill>
                  <a:srgbClr val="FF0000"/>
                </a:solidFill>
                <a:ea typeface="ＭＳ Ｐゴシック" pitchFamily="50" charset="-128"/>
                <a:sym typeface="Wingdings" panose="05000000000000000000" pitchFamily="2" charset="2"/>
              </a:rPr>
              <a:t>1)(2)&gt;</a:t>
            </a:r>
            <a:endParaRPr lang="en-US" altLang="ja-JP" sz="2000" b="1" dirty="0" smtClean="0">
              <a:solidFill>
                <a:srgbClr val="FF0000"/>
              </a:solidFill>
              <a:ea typeface="ＭＳ Ｐゴシック" pitchFamily="50" charset="-128"/>
            </a:endParaRP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ea typeface="ＭＳ Ｐゴシック" pitchFamily="50" charset="-128"/>
              </a:rPr>
              <a:t>Explore win-win collaboration between APEC D/S Outlook exercise and</a:t>
            </a:r>
            <a:r>
              <a:rPr lang="en-GB" altLang="ja-JP" sz="2000" b="1" dirty="0" smtClean="0"/>
              <a:t> </a:t>
            </a:r>
            <a:r>
              <a:rPr lang="en-GB" altLang="ja-JP" sz="2000" b="1" dirty="0" smtClean="0">
                <a:solidFill>
                  <a:srgbClr val="53ABD9"/>
                </a:solidFill>
              </a:rPr>
              <a:t>APEC energy data network </a:t>
            </a:r>
            <a:r>
              <a:rPr lang="en-GB" altLang="ja-JP" sz="2000" b="1" dirty="0" smtClean="0">
                <a:solidFill>
                  <a:srgbClr val="FF0000"/>
                </a:solidFill>
              </a:rPr>
              <a:t>&lt;TOR(4)&gt;</a:t>
            </a: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ja-JP" sz="2000" b="1" dirty="0" smtClean="0"/>
              <a:t>Accept </a:t>
            </a:r>
            <a:r>
              <a:rPr lang="en-GB" altLang="ja-JP" sz="2000" b="1" dirty="0" smtClean="0">
                <a:solidFill>
                  <a:srgbClr val="53ABD9"/>
                </a:solidFill>
              </a:rPr>
              <a:t>trainees and dispatch experts </a:t>
            </a:r>
            <a:r>
              <a:rPr lang="en-GB" altLang="ja-JP" sz="2000" b="1" dirty="0" smtClean="0"/>
              <a:t>through listening to real needs of each economy </a:t>
            </a:r>
            <a:r>
              <a:rPr lang="en-GB" altLang="ja-JP" sz="2000" b="1" dirty="0" smtClean="0">
                <a:solidFill>
                  <a:srgbClr val="FF0000"/>
                </a:solidFill>
              </a:rPr>
              <a:t>&lt;TOR(3)&gt;</a:t>
            </a:r>
            <a:endParaRPr lang="ja-JP" altLang="ja-JP" sz="2000" b="1" dirty="0" smtClean="0">
              <a:solidFill>
                <a:srgbClr val="FF0000"/>
              </a:solidFill>
            </a:endParaRP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ea typeface="ＭＳ Ｐゴシック" pitchFamily="50" charset="-128"/>
              </a:rPr>
              <a:t>Directly assist </a:t>
            </a:r>
            <a:r>
              <a:rPr lang="en-US" altLang="ja-JP" sz="2000" b="1" dirty="0"/>
              <a:t>APEC member economies </a:t>
            </a:r>
            <a:r>
              <a:rPr lang="en-US" altLang="ja-JP" sz="2000" b="1" dirty="0" smtClean="0"/>
              <a:t>with </a:t>
            </a:r>
            <a:r>
              <a:rPr lang="en-US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Cooperative Activities </a:t>
            </a:r>
            <a:r>
              <a:rPr lang="en-US" altLang="ja-JP" sz="2000" b="1" dirty="0" smtClean="0"/>
              <a:t>to achieve </a:t>
            </a:r>
            <a:r>
              <a:rPr lang="en-US" altLang="ja-JP" sz="2000" b="1" dirty="0" smtClean="0">
                <a:solidFill>
                  <a:srgbClr val="000000"/>
                </a:solidFill>
              </a:rPr>
              <a:t>APEC’s </a:t>
            </a:r>
            <a:r>
              <a:rPr lang="en-US" altLang="ja-JP" sz="2000" b="1" dirty="0">
                <a:solidFill>
                  <a:srgbClr val="000000"/>
                </a:solidFill>
              </a:rPr>
              <a:t>aggregate </a:t>
            </a:r>
            <a:r>
              <a:rPr lang="en-US" altLang="ja-JP" sz="2000" b="1" dirty="0">
                <a:solidFill>
                  <a:srgbClr val="53ABD9"/>
                </a:solidFill>
              </a:rPr>
              <a:t>energy intensity reduction goal of </a:t>
            </a:r>
            <a:r>
              <a:rPr lang="en-US" altLang="ja-JP" sz="2000" b="1" dirty="0" smtClean="0">
                <a:solidFill>
                  <a:srgbClr val="53ABD9"/>
                </a:solidFill>
              </a:rPr>
              <a:t>45% </a:t>
            </a:r>
            <a:r>
              <a:rPr lang="en-US" altLang="ja-JP" sz="2000" b="1" dirty="0" smtClean="0"/>
              <a:t>by 2035 and </a:t>
            </a:r>
            <a:r>
              <a:rPr lang="en-US" altLang="ja-JP" sz="2000" b="1" dirty="0" smtClean="0">
                <a:solidFill>
                  <a:srgbClr val="53ABD9"/>
                </a:solidFill>
              </a:rPr>
              <a:t>goal of doubling the share of renewables</a:t>
            </a:r>
            <a:r>
              <a:rPr lang="en-US" altLang="ja-JP" sz="2000" b="1" dirty="0" smtClean="0"/>
              <a:t> by 2030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&lt;TOR(5)&gt;</a:t>
            </a: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2000" b="1" dirty="0" smtClean="0"/>
              <a:t>Strengthen efforts into </a:t>
            </a:r>
            <a:r>
              <a:rPr lang="en-US" altLang="ja-JP" sz="2000" b="1" dirty="0" smtClean="0">
                <a:solidFill>
                  <a:srgbClr val="53ABD9"/>
                </a:solidFill>
              </a:rPr>
              <a:t>oil and gas security </a:t>
            </a:r>
            <a:r>
              <a:rPr lang="en-US" altLang="ja-JP" sz="2000" b="1" dirty="0" smtClean="0"/>
              <a:t>and continue to promote dissemination of </a:t>
            </a:r>
            <a:r>
              <a:rPr lang="en-US" altLang="ja-JP" sz="2000" b="1" dirty="0" smtClean="0">
                <a:solidFill>
                  <a:srgbClr val="53ABD9"/>
                </a:solidFill>
              </a:rPr>
              <a:t>low-carbon town development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&lt;TOR(5)&gt;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pPr marL="571500" indent="-5715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6847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/>
              <a:t>6</a:t>
            </a:r>
            <a:r>
              <a:rPr lang="en-US" altLang="ja-JP" sz="2000" b="1" i="1" dirty="0" smtClean="0"/>
              <a:t>.a</a:t>
            </a:r>
            <a:r>
              <a:rPr lang="en-US" altLang="ja-JP" sz="2000" b="1" i="1" dirty="0"/>
              <a:t>. </a:t>
            </a:r>
            <a:r>
              <a:rPr lang="en-US" altLang="ja-JP" sz="2000" b="1" i="1" dirty="0" smtClean="0"/>
              <a:t>(3) </a:t>
            </a:r>
            <a:r>
              <a:rPr lang="en-US" altLang="ja-JP" sz="2000" b="1" i="1" dirty="0"/>
              <a:t>APEC Energy Demand &amp; Supply Outlook</a:t>
            </a:r>
            <a:endParaRPr kumimoji="1" lang="en-GB" sz="2000" dirty="0"/>
          </a:p>
        </p:txBody>
      </p:sp>
      <p:sp>
        <p:nvSpPr>
          <p:cNvPr id="5" name="コンテンツ プレースホルダ 8"/>
          <p:cNvSpPr txBox="1">
            <a:spLocks/>
          </p:cNvSpPr>
          <p:nvPr/>
        </p:nvSpPr>
        <p:spPr>
          <a:xfrm>
            <a:off x="68959" y="840659"/>
            <a:ext cx="9654478" cy="53979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2400" indent="-457200">
              <a:spcBef>
                <a:spcPts val="60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NZ" altLang="ja-JP" sz="2000" b="1" dirty="0" smtClean="0">
                <a:ea typeface="ＭＳ Ｐゴシック" pitchFamily="50" charset="-128"/>
              </a:rPr>
              <a:t>The </a:t>
            </a:r>
            <a:r>
              <a:rPr lang="en-NZ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‘APEC Energy Demand and Supply Outlook’ </a:t>
            </a:r>
            <a:r>
              <a:rPr lang="en-NZ" altLang="ja-JP" sz="2000" b="1" dirty="0" smtClean="0">
                <a:ea typeface="ＭＳ Ｐゴシック" pitchFamily="50" charset="-128"/>
              </a:rPr>
              <a:t>project is a </a:t>
            </a:r>
            <a:r>
              <a:rPr lang="en-NZ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priority task </a:t>
            </a:r>
            <a:r>
              <a:rPr lang="en-NZ" altLang="ja-JP" sz="2000" b="1" dirty="0" smtClean="0">
                <a:ea typeface="ＭＳ Ｐゴシック" pitchFamily="50" charset="-128"/>
              </a:rPr>
              <a:t>for APERC under the </a:t>
            </a:r>
            <a:r>
              <a:rPr lang="en-NZ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APEC Energy Action Programme</a:t>
            </a:r>
            <a:r>
              <a:rPr lang="en-NZ" altLang="ja-JP" sz="2000" b="1" dirty="0" smtClean="0">
                <a:solidFill>
                  <a:srgbClr val="FF0000"/>
                </a:solidFill>
                <a:ea typeface="ＭＳ Ｐゴシック" pitchFamily="50" charset="-128"/>
              </a:rPr>
              <a:t> </a:t>
            </a:r>
            <a:r>
              <a:rPr lang="en-NZ" altLang="ja-JP" sz="2000" b="1" dirty="0" smtClean="0">
                <a:ea typeface="ＭＳ Ｐゴシック" pitchFamily="50" charset="-128"/>
              </a:rPr>
              <a:t>adopted by leaders in 1995.</a:t>
            </a:r>
          </a:p>
          <a:p>
            <a:pPr marL="572400" indent="-457200">
              <a:spcBef>
                <a:spcPts val="60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altLang="ja-JP" sz="2000" b="1" dirty="0">
                <a:solidFill>
                  <a:srgbClr val="53ABD9"/>
                </a:solidFill>
                <a:latin typeface="+mn-ea"/>
                <a:cs typeface="Segoe UI" panose="020B0502040204020203" pitchFamily="34" charset="0"/>
              </a:rPr>
              <a:t>The </a:t>
            </a:r>
            <a:r>
              <a:rPr lang="en-US" altLang="ja-JP" sz="2000" b="1" dirty="0" smtClean="0">
                <a:solidFill>
                  <a:srgbClr val="53ABD9"/>
                </a:solidFill>
                <a:latin typeface="+mn-ea"/>
                <a:cs typeface="Segoe UI" panose="020B0502040204020203" pitchFamily="34" charset="0"/>
              </a:rPr>
              <a:t>7th </a:t>
            </a:r>
            <a:r>
              <a:rPr lang="en-US" altLang="ja-JP" sz="2000" b="1" dirty="0">
                <a:solidFill>
                  <a:srgbClr val="53ABD9"/>
                </a:solidFill>
                <a:latin typeface="+mn-ea"/>
                <a:cs typeface="Segoe UI" panose="020B0502040204020203" pitchFamily="34" charset="0"/>
              </a:rPr>
              <a:t>edition </a:t>
            </a:r>
            <a:r>
              <a:rPr lang="en-US" altLang="ja-JP" sz="2000" b="1" dirty="0" smtClean="0">
                <a:latin typeface="+mn-ea"/>
                <a:cs typeface="Segoe UI" panose="020B0502040204020203" pitchFamily="34" charset="0"/>
              </a:rPr>
              <a:t>is underway and builds on enhanced engagement with energy experts in economies initiated during 6</a:t>
            </a:r>
            <a:r>
              <a:rPr lang="en-US" altLang="ja-JP" sz="2000" b="1" baseline="30000" dirty="0" smtClean="0">
                <a:latin typeface="+mn-ea"/>
                <a:cs typeface="Segoe UI" panose="020B0502040204020203" pitchFamily="34" charset="0"/>
              </a:rPr>
              <a:t>th</a:t>
            </a:r>
            <a:r>
              <a:rPr lang="en-US" altLang="ja-JP" sz="2000" b="1" dirty="0" smtClean="0">
                <a:latin typeface="+mn-ea"/>
                <a:cs typeface="Segoe UI" panose="020B0502040204020203" pitchFamily="34" charset="0"/>
              </a:rPr>
              <a:t> edition Outlook roadshow. </a:t>
            </a:r>
          </a:p>
          <a:p>
            <a:pPr marL="572400" indent="-457200">
              <a:spcBef>
                <a:spcPts val="60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altLang="ja-JP" sz="2000" b="1" dirty="0" smtClean="0">
                <a:solidFill>
                  <a:srgbClr val="53ABD9"/>
                </a:solidFill>
              </a:rPr>
              <a:t>Economy input: </a:t>
            </a:r>
            <a:r>
              <a:rPr lang="en-US" altLang="ja-JP" sz="2000" b="1" dirty="0">
                <a:latin typeface="+mn-ea"/>
                <a:cs typeface="Segoe UI" panose="020B0502040204020203" pitchFamily="34" charset="0"/>
              </a:rPr>
              <a:t>Valuable feedback received during assumptions </a:t>
            </a:r>
            <a:r>
              <a:rPr lang="en-US" altLang="ja-JP" sz="2000" b="1" dirty="0" smtClean="0">
                <a:latin typeface="+mn-ea"/>
                <a:cs typeface="Segoe UI" panose="020B0502040204020203" pitchFamily="34" charset="0"/>
              </a:rPr>
              <a:t>review helped </a:t>
            </a:r>
            <a:r>
              <a:rPr lang="en-US" altLang="ja-JP" sz="2000" b="1" dirty="0">
                <a:latin typeface="+mn-ea"/>
                <a:cs typeface="Segoe UI" panose="020B0502040204020203" pitchFamily="34" charset="0"/>
              </a:rPr>
              <a:t>to improve APERC assumptions</a:t>
            </a:r>
            <a:r>
              <a:rPr lang="en-US" altLang="ja-JP" sz="2000" b="1" dirty="0" smtClean="0">
                <a:latin typeface="+mn-ea"/>
                <a:cs typeface="Segoe UI" panose="020B0502040204020203" pitchFamily="34" charset="0"/>
              </a:rPr>
              <a:t>. </a:t>
            </a:r>
            <a:r>
              <a:rPr lang="en-GB" altLang="ja-JP" sz="2000" b="1" dirty="0" smtClean="0"/>
              <a:t>Further feedback on preliminary results and text will be needed this year and next year.</a:t>
            </a:r>
            <a:endParaRPr lang="en-GB" altLang="ja-JP" sz="2000" b="1" dirty="0"/>
          </a:p>
          <a:p>
            <a:pPr marL="572400" indent="-457200">
              <a:spcBef>
                <a:spcPts val="60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altLang="ja-JP" sz="2000" b="1" dirty="0" smtClean="0">
                <a:solidFill>
                  <a:srgbClr val="53ABD9"/>
                </a:solidFill>
              </a:rPr>
              <a:t>3 Scenarios are planned: </a:t>
            </a:r>
            <a:r>
              <a:rPr lang="en-GB" altLang="ja-JP" sz="2000" b="1" dirty="0" smtClean="0"/>
              <a:t>Business as Usual (current policies); </a:t>
            </a:r>
            <a:br>
              <a:rPr lang="en-GB" altLang="ja-JP" sz="2000" b="1" dirty="0" smtClean="0"/>
            </a:br>
            <a:r>
              <a:rPr lang="en-GB" altLang="ja-JP" sz="2000" b="1" dirty="0" smtClean="0"/>
              <a:t>APEC Target </a:t>
            </a:r>
            <a:r>
              <a:rPr lang="en-GB" altLang="ja-JP" sz="2000" b="1" dirty="0" smtClean="0">
                <a:solidFill>
                  <a:srgbClr val="FF0000"/>
                </a:solidFill>
              </a:rPr>
              <a:t>(combines Intensity Goal with Doubling RE Goal);</a:t>
            </a:r>
            <a:br>
              <a:rPr lang="en-GB" altLang="ja-JP" sz="2000" b="1" dirty="0" smtClean="0">
                <a:solidFill>
                  <a:srgbClr val="FF0000"/>
                </a:solidFill>
              </a:rPr>
            </a:br>
            <a:r>
              <a:rPr lang="en-GB" altLang="ja-JP" sz="2000" b="1" dirty="0" smtClean="0"/>
              <a:t>Low Carbon Scenario (consistent with 2ºC increase) </a:t>
            </a:r>
          </a:p>
          <a:p>
            <a:pPr marL="572400" indent="-457200">
              <a:spcBef>
                <a:spcPts val="600"/>
              </a:spcBef>
              <a:spcAft>
                <a:spcPts val="12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altLang="ja-JP" sz="2000" b="1" dirty="0" smtClean="0">
                <a:solidFill>
                  <a:srgbClr val="53ABD9"/>
                </a:solidFill>
              </a:rPr>
              <a:t>Timeline: </a:t>
            </a:r>
            <a:r>
              <a:rPr lang="en-GB" altLang="ja-JP" sz="2000" b="1" dirty="0" smtClean="0"/>
              <a:t>Nov 2017 Scenario results for economy review; Aug-Oct 2018 EWG and expert review of publication; </a:t>
            </a:r>
            <a:r>
              <a:rPr lang="en-GB" altLang="ja-JP" sz="2000" b="1" dirty="0"/>
              <a:t>April 2019 publication </a:t>
            </a:r>
            <a:r>
              <a:rPr lang="en-GB" altLang="ja-JP" sz="2000" b="1" dirty="0" smtClean="0"/>
              <a:t>release at EWG 57</a:t>
            </a:r>
          </a:p>
        </p:txBody>
      </p:sp>
    </p:spTree>
    <p:extLst>
      <p:ext uri="{BB962C8B-B14F-4D97-AF65-F5344CB8AC3E}">
        <p14:creationId xmlns:p14="http://schemas.microsoft.com/office/powerpoint/2010/main" val="54765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/>
              <a:t>6</a:t>
            </a:r>
            <a:r>
              <a:rPr lang="en-US" altLang="ja-JP" sz="2000" b="1" i="1" dirty="0" smtClean="0"/>
              <a:t>.a</a:t>
            </a:r>
            <a:r>
              <a:rPr lang="en-US" altLang="ja-JP" sz="2000" b="1" i="1" dirty="0"/>
              <a:t>. </a:t>
            </a:r>
            <a:r>
              <a:rPr lang="en-US" altLang="ja-JP" sz="2000" b="1" i="1" dirty="0" smtClean="0"/>
              <a:t>(4) </a:t>
            </a:r>
            <a:r>
              <a:rPr lang="en-US" altLang="ja-JP" sz="2000" b="1" i="1" dirty="0"/>
              <a:t>APEC Energy Overview</a:t>
            </a:r>
            <a:endParaRPr kumimoji="1" lang="en-GB" sz="2000" dirty="0"/>
          </a:p>
        </p:txBody>
      </p:sp>
      <p:sp>
        <p:nvSpPr>
          <p:cNvPr id="5" name="コンテンツ プレースホルダー 1"/>
          <p:cNvSpPr txBox="1">
            <a:spLocks/>
          </p:cNvSpPr>
          <p:nvPr/>
        </p:nvSpPr>
        <p:spPr>
          <a:xfrm>
            <a:off x="314960" y="1066800"/>
            <a:ext cx="9408476" cy="500888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GB" altLang="ja-JP" sz="2000" b="1" dirty="0" smtClean="0">
                <a:ea typeface="ＭＳ Ｐゴシック" pitchFamily="50" charset="-128"/>
              </a:rPr>
              <a:t>The </a:t>
            </a:r>
            <a:r>
              <a:rPr lang="en-GB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‘APEC Energy Overview</a:t>
            </a:r>
            <a:r>
              <a:rPr lang="en-GB" altLang="ja-JP" sz="2000" b="1" i="1" dirty="0" smtClean="0">
                <a:solidFill>
                  <a:srgbClr val="53ABD9"/>
                </a:solidFill>
                <a:ea typeface="ＭＳ Ｐゴシック" pitchFamily="50" charset="-128"/>
              </a:rPr>
              <a:t>’ </a:t>
            </a:r>
            <a:r>
              <a:rPr lang="en-GB" altLang="ja-JP" sz="2000" b="1" dirty="0" smtClean="0">
                <a:ea typeface="ＭＳ Ｐゴシック" pitchFamily="50" charset="-128"/>
              </a:rPr>
              <a:t>series started in 2000 with the approval of EWG19, in order to help policymakers to share useful information and deepen understanding on energy issues in the APEC region.   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GB" altLang="ja-JP" sz="2000" b="1" dirty="0" smtClean="0">
                <a:ea typeface="ＭＳ Ｐゴシック" pitchFamily="50" charset="-128"/>
              </a:rPr>
              <a:t>The Overview is an annual publication, which contains updated energy demand/supply data as well as descriptions of energy policy and </a:t>
            </a:r>
            <a:r>
              <a:rPr lang="en-GB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‘Notable Energy Developments’.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GB" altLang="ja-JP" sz="2000" b="1" dirty="0" smtClean="0">
                <a:ea typeface="ＭＳ Ｐゴシック" pitchFamily="50" charset="-128"/>
              </a:rPr>
              <a:t>In 2014, </a:t>
            </a:r>
            <a:r>
              <a:rPr lang="en-GB" altLang="ja-JP" sz="2000" b="1" dirty="0" smtClean="0">
                <a:solidFill>
                  <a:srgbClr val="FF0000"/>
                </a:solidFill>
                <a:ea typeface="ＭＳ Ｐゴシック" pitchFamily="50" charset="-128"/>
              </a:rPr>
              <a:t>“Energy Intensity Analysis” </a:t>
            </a:r>
            <a:r>
              <a:rPr lang="en-GB" altLang="ja-JP" sz="2000" b="1" dirty="0" smtClean="0">
                <a:ea typeface="ＭＳ Ｐゴシック" pitchFamily="50" charset="-128"/>
              </a:rPr>
              <a:t>on year-on-year progress for each economy was included as agreed by EGEDA.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GB" altLang="ja-JP" sz="2000" b="1" dirty="0" smtClean="0">
                <a:ea typeface="ＭＳ Ｐゴシック" pitchFamily="50" charset="-128"/>
              </a:rPr>
              <a:t>The </a:t>
            </a:r>
            <a:r>
              <a:rPr lang="en-GB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2016 Edition </a:t>
            </a:r>
            <a:r>
              <a:rPr lang="en-GB" altLang="ja-JP" sz="2000" b="1" dirty="0" smtClean="0">
                <a:ea typeface="ＭＳ Ｐゴシック" pitchFamily="50" charset="-128"/>
              </a:rPr>
              <a:t>was</a:t>
            </a:r>
            <a:r>
              <a:rPr lang="en-GB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 </a:t>
            </a:r>
            <a:r>
              <a:rPr lang="en-GB" altLang="ja-JP" sz="2000" b="1" dirty="0" smtClean="0">
                <a:ea typeface="ＭＳ Ｐゴシック" pitchFamily="50" charset="-128"/>
              </a:rPr>
              <a:t>published in May 2017 and is available at: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ja-JP" altLang="en-US" sz="2000" b="1" dirty="0">
                <a:ea typeface="ＭＳ Ｐゴシック" pitchFamily="50" charset="-128"/>
              </a:rPr>
              <a:t>　</a:t>
            </a:r>
            <a:r>
              <a:rPr lang="ja-JP" altLang="en-US" sz="2000" b="1" dirty="0" smtClean="0">
                <a:ea typeface="ＭＳ Ｐゴシック" pitchFamily="50" charset="-128"/>
              </a:rPr>
              <a:t>　</a:t>
            </a:r>
            <a:r>
              <a:rPr lang="en-US" altLang="ja-JP" sz="1900" b="1" dirty="0">
                <a:ea typeface="ＭＳ Ｐゴシック" pitchFamily="50" charset="-128"/>
                <a:hlinkClick r:id="rId2"/>
              </a:rPr>
              <a:t>http://</a:t>
            </a:r>
            <a:r>
              <a:rPr lang="en-US" altLang="ja-JP" sz="1900" b="1" dirty="0" err="1" smtClean="0">
                <a:ea typeface="ＭＳ Ｐゴシック" pitchFamily="50" charset="-128"/>
                <a:hlinkClick r:id="rId2"/>
              </a:rPr>
              <a:t>aperc.ieej.or.jp</a:t>
            </a:r>
            <a:r>
              <a:rPr lang="en-US" altLang="ja-JP" sz="1900" b="1" dirty="0" smtClean="0">
                <a:ea typeface="ＭＳ Ｐゴシック" pitchFamily="50" charset="-128"/>
                <a:hlinkClick r:id="rId2"/>
              </a:rPr>
              <a:t>/publications/reports/</a:t>
            </a:r>
            <a:r>
              <a:rPr lang="en-US" altLang="ja-JP" sz="1900" b="1" dirty="0" err="1" smtClean="0">
                <a:ea typeface="ＭＳ Ｐゴシック" pitchFamily="50" charset="-128"/>
                <a:hlinkClick r:id="rId2"/>
              </a:rPr>
              <a:t>energy_overview.php</a:t>
            </a:r>
            <a:endParaRPr lang="en-US" altLang="ja-JP" sz="1900" b="1" dirty="0" smtClean="0">
              <a:ea typeface="ＭＳ Ｐゴシック" pitchFamily="50" charset="-128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en-GB" altLang="ja-JP" sz="2000" b="1" dirty="0" smtClean="0">
                <a:ea typeface="ＭＳ Ｐゴシック" pitchFamily="50" charset="-128"/>
              </a:rPr>
              <a:t>In </a:t>
            </a:r>
            <a:r>
              <a:rPr lang="en-GB" altLang="ja-JP" sz="2000" b="1" dirty="0">
                <a:ea typeface="ＭＳ Ｐゴシック" pitchFamily="50" charset="-128"/>
              </a:rPr>
              <a:t>response to the EGNRET request to monitor RE share development, </a:t>
            </a:r>
            <a:r>
              <a:rPr lang="en-GB" altLang="ja-JP" sz="2000" b="1" dirty="0">
                <a:solidFill>
                  <a:srgbClr val="FF0000"/>
                </a:solidFill>
                <a:ea typeface="ＭＳ Ｐゴシック" pitchFamily="50" charset="-128"/>
              </a:rPr>
              <a:t>“RE Share Analysis” </a:t>
            </a:r>
            <a:r>
              <a:rPr lang="en-GB" altLang="ja-JP" sz="2000" b="1" dirty="0">
                <a:ea typeface="ＭＳ Ｐゴシック" pitchFamily="50" charset="-128"/>
              </a:rPr>
              <a:t>may also be included in the Overview 2017 edition.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GB" altLang="ja-JP" sz="2000" b="1" i="1" dirty="0" smtClean="0">
                <a:solidFill>
                  <a:srgbClr val="0070C0"/>
                </a:solidFill>
                <a:ea typeface="ＭＳ Ｐゴシック" pitchFamily="50" charset="-128"/>
              </a:rPr>
              <a:t>* APERC appreciates the contributions and assistance by EWG and EGEDA members.</a:t>
            </a: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984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/>
              <a:t>6</a:t>
            </a:r>
            <a:r>
              <a:rPr lang="en-US" altLang="ja-JP" sz="2000" b="1" i="1" dirty="0" smtClean="0"/>
              <a:t>.a</a:t>
            </a:r>
            <a:r>
              <a:rPr lang="en-US" altLang="ja-JP" sz="2000" b="1" i="1" dirty="0"/>
              <a:t>. </a:t>
            </a:r>
            <a:r>
              <a:rPr lang="en-US" altLang="ja-JP" sz="2000" b="1" i="1" dirty="0" smtClean="0"/>
              <a:t>(5) </a:t>
            </a:r>
            <a:r>
              <a:rPr lang="en-US" altLang="ja-JP" sz="2000" b="1" i="1" dirty="0"/>
              <a:t>Trainees and Experts</a:t>
            </a:r>
            <a:endParaRPr kumimoji="1" lang="en-GB" sz="2000" dirty="0"/>
          </a:p>
        </p:txBody>
      </p:sp>
      <p:sp>
        <p:nvSpPr>
          <p:cNvPr id="5" name="コンテンツ プレースホルダ 8"/>
          <p:cNvSpPr txBox="1">
            <a:spLocks/>
          </p:cNvSpPr>
          <p:nvPr/>
        </p:nvSpPr>
        <p:spPr>
          <a:xfrm>
            <a:off x="110490" y="3069046"/>
            <a:ext cx="9795509" cy="326202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  <a:buSzPct val="80000"/>
            </a:pPr>
            <a:r>
              <a:rPr lang="en-GB" altLang="ja-JP" sz="2000" b="1" dirty="0" smtClean="0">
                <a:latin typeface="+mn-ea"/>
              </a:rPr>
              <a:t>APERC also dispatches</a:t>
            </a:r>
            <a:r>
              <a:rPr lang="en-US" altLang="ja-JP" sz="2000" b="1" dirty="0" smtClean="0">
                <a:latin typeface="+mn-ea"/>
              </a:rPr>
              <a:t> </a:t>
            </a:r>
            <a:r>
              <a:rPr lang="en-US" altLang="ja-JP" sz="2000" b="1" dirty="0" smtClean="0">
                <a:solidFill>
                  <a:srgbClr val="53ABD9"/>
                </a:solidFill>
                <a:latin typeface="+mn-ea"/>
              </a:rPr>
              <a:t>experts</a:t>
            </a:r>
            <a:r>
              <a:rPr lang="en-US" altLang="ja-JP" sz="20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ja-JP" sz="2000" b="1" dirty="0" smtClean="0">
                <a:latin typeface="+mn-ea"/>
              </a:rPr>
              <a:t>to</a:t>
            </a:r>
            <a:r>
              <a:rPr lang="en-GB" altLang="ja-JP" sz="2000" b="1" dirty="0" smtClean="0">
                <a:latin typeface="+mn-ea"/>
              </a:rPr>
              <a:t> help develop energy data and prepare energy demand and supply outlooks while enhancing ‘energy literacy’ of future leaders in the APEC region.</a:t>
            </a:r>
            <a:endParaRPr lang="en-AU" altLang="ja-JP" sz="2000" b="1" dirty="0">
              <a:latin typeface="+mn-ea"/>
            </a:endParaRPr>
          </a:p>
          <a:p>
            <a:pPr lvl="1">
              <a:lnSpc>
                <a:spcPct val="1100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GB" altLang="ja-JP" sz="2000" b="1" dirty="0">
                <a:solidFill>
                  <a:srgbClr val="53ABD9"/>
                </a:solidFill>
                <a:ea typeface="ＭＳ Ｐゴシック" pitchFamily="50" charset="-128"/>
              </a:rPr>
              <a:t>4</a:t>
            </a:r>
            <a:r>
              <a:rPr lang="en-GB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 workshops </a:t>
            </a:r>
            <a:r>
              <a:rPr lang="en-GB" altLang="ja-JP" sz="2000" b="1" dirty="0" smtClean="0">
                <a:ea typeface="ＭＳ Ｐゴシック" pitchFamily="50" charset="-128"/>
              </a:rPr>
              <a:t>were held in Mexico,                                    Papua New Guinea, Peru and                                       Indonesia in 2017</a:t>
            </a:r>
            <a:endParaRPr lang="en-GB" altLang="ja-JP" sz="2000" b="1" dirty="0">
              <a:ea typeface="ＭＳ Ｐゴシック" pitchFamily="50" charset="-128"/>
            </a:endParaRPr>
          </a:p>
          <a:p>
            <a:pPr lvl="1">
              <a:lnSpc>
                <a:spcPct val="1100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GB" altLang="ja-JP" sz="1600" b="1" dirty="0" smtClean="0">
                <a:solidFill>
                  <a:srgbClr val="53ABD9"/>
                </a:solidFill>
                <a:ea typeface="ＭＳ Ｐゴシック" pitchFamily="50" charset="-128"/>
              </a:rPr>
              <a:t>A cooperation course </a:t>
            </a:r>
            <a:r>
              <a:rPr lang="en-GB" altLang="ja-JP" sz="1600" b="1" dirty="0" smtClean="0">
                <a:ea typeface="ＭＳ Ｐゴシック" pitchFamily="50" charset="-128"/>
              </a:rPr>
              <a:t>on ‘Energy Issues in the                                                                 Asia-Pacific Region’ at </a:t>
            </a:r>
            <a:r>
              <a:rPr lang="en-GB" altLang="ja-JP" sz="1600" b="1" dirty="0" err="1" smtClean="0">
                <a:ea typeface="ＭＳ Ｐゴシック" pitchFamily="50" charset="-128"/>
              </a:rPr>
              <a:t>Waseda</a:t>
            </a:r>
            <a:r>
              <a:rPr lang="en-GB" altLang="ja-JP" sz="1600" b="1" dirty="0" smtClean="0">
                <a:ea typeface="ＭＳ Ｐゴシック" pitchFamily="50" charset="-128"/>
              </a:rPr>
              <a:t> University,                                                  Japan is now in the second year.</a:t>
            </a:r>
            <a:endParaRPr lang="en-US" altLang="ja-JP" sz="1600" b="1" dirty="0" smtClean="0">
              <a:ea typeface="ＭＳ Ｐゴシック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22" y="801977"/>
            <a:ext cx="3022758" cy="226706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1920" y="4135166"/>
            <a:ext cx="3027680" cy="227076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3759516" y="1053110"/>
            <a:ext cx="5892483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GB" altLang="ja-JP" sz="2000" b="1" dirty="0">
                <a:ea typeface="ＭＳ Ｐゴシック" pitchFamily="50" charset="-128"/>
              </a:rPr>
              <a:t>APERC accepts energy modelling </a:t>
            </a:r>
          </a:p>
          <a:p>
            <a:pPr>
              <a:lnSpc>
                <a:spcPct val="110000"/>
              </a:lnSpc>
              <a:spcAft>
                <a:spcPts val="600"/>
              </a:spcAft>
              <a:buSzPct val="80000"/>
            </a:pPr>
            <a:r>
              <a:rPr lang="ja-JP" altLang="en-US" sz="2000" b="1" dirty="0">
                <a:solidFill>
                  <a:srgbClr val="53ABD9"/>
                </a:solidFill>
                <a:ea typeface="ＭＳ Ｐゴシック" pitchFamily="50" charset="-128"/>
              </a:rPr>
              <a:t>　　</a:t>
            </a:r>
            <a:r>
              <a:rPr lang="en-GB" altLang="ja-JP" sz="2000" b="1" dirty="0">
                <a:solidFill>
                  <a:srgbClr val="53ABD9"/>
                </a:solidFill>
                <a:ea typeface="ＭＳ Ｐゴシック" pitchFamily="50" charset="-128"/>
              </a:rPr>
              <a:t>trainees</a:t>
            </a:r>
            <a:r>
              <a:rPr lang="en-GB" altLang="ja-JP" sz="2000" b="1" dirty="0">
                <a:ea typeface="ＭＳ Ｐゴシック" pitchFamily="50" charset="-128"/>
              </a:rPr>
              <a:t> from developing economies. </a:t>
            </a:r>
          </a:p>
          <a:p>
            <a:pPr lvl="1">
              <a:lnSpc>
                <a:spcPct val="110000"/>
              </a:lnSpc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GB" altLang="ja-JP" sz="2000" b="1" dirty="0">
                <a:solidFill>
                  <a:srgbClr val="53ABD9"/>
                </a:solidFill>
                <a:ea typeface="ＭＳ Ｐゴシック" pitchFamily="50" charset="-128"/>
              </a:rPr>
              <a:t>A seminar</a:t>
            </a:r>
            <a:r>
              <a:rPr lang="en-GB" altLang="ja-JP" sz="2000" b="1" dirty="0">
                <a:solidFill>
                  <a:srgbClr val="FF0000"/>
                </a:solidFill>
                <a:ea typeface="ＭＳ Ｐゴシック" pitchFamily="50" charset="-128"/>
              </a:rPr>
              <a:t> </a:t>
            </a:r>
            <a:r>
              <a:rPr lang="en-GB" altLang="ja-JP" sz="2000" b="1" dirty="0">
                <a:ea typeface="ＭＳ Ｐゴシック" pitchFamily="50" charset="-128"/>
              </a:rPr>
              <a:t>in Tokyo w</a:t>
            </a:r>
            <a:r>
              <a:rPr lang="en-US" altLang="ja-JP" sz="2000" b="1" dirty="0">
                <a:ea typeface="ＭＳ Ｐゴシック" pitchFamily="50" charset="-128"/>
              </a:rPr>
              <a:t>as</a:t>
            </a:r>
            <a:r>
              <a:rPr lang="en-GB" altLang="ja-JP" sz="2000" b="1" dirty="0">
                <a:ea typeface="ＭＳ Ｐゴシック" pitchFamily="50" charset="-128"/>
              </a:rPr>
              <a:t> held </a:t>
            </a:r>
          </a:p>
          <a:p>
            <a:pPr lvl="1">
              <a:lnSpc>
                <a:spcPct val="110000"/>
              </a:lnSpc>
              <a:spcAft>
                <a:spcPts val="600"/>
              </a:spcAft>
              <a:buSzPct val="80000"/>
            </a:pPr>
            <a:r>
              <a:rPr lang="ja-JP" altLang="en-US" sz="2000" b="1" dirty="0">
                <a:ea typeface="ＭＳ Ｐゴシック" pitchFamily="50" charset="-128"/>
              </a:rPr>
              <a:t>　　</a:t>
            </a:r>
            <a:r>
              <a:rPr lang="en-GB" altLang="ja-JP" sz="2000" b="1" dirty="0">
                <a:ea typeface="ＭＳ Ｐゴシック" pitchFamily="50" charset="-128"/>
              </a:rPr>
              <a:t>on  24-28 July 2017</a:t>
            </a:r>
          </a:p>
        </p:txBody>
      </p:sp>
    </p:spTree>
    <p:extLst>
      <p:ext uri="{BB962C8B-B14F-4D97-AF65-F5344CB8AC3E}">
        <p14:creationId xmlns:p14="http://schemas.microsoft.com/office/powerpoint/2010/main" val="218583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/>
              <a:t>6</a:t>
            </a:r>
            <a:r>
              <a:rPr lang="en-US" altLang="ja-JP" sz="2000" b="1" i="1" dirty="0" smtClean="0"/>
              <a:t>.a</a:t>
            </a:r>
            <a:r>
              <a:rPr lang="en-US" altLang="ja-JP" sz="2000" b="1" i="1" dirty="0"/>
              <a:t>. </a:t>
            </a:r>
            <a:r>
              <a:rPr lang="en-US" altLang="ja-JP" sz="2000" b="1" i="1" dirty="0" smtClean="0"/>
              <a:t>(6) </a:t>
            </a:r>
            <a:r>
              <a:rPr lang="en-US" altLang="ja-JP" sz="2000" b="1" i="1" dirty="0"/>
              <a:t>APEC Energy Data Management </a:t>
            </a:r>
            <a:r>
              <a:rPr lang="en-US" altLang="ja-JP" sz="2000" b="1" i="1" dirty="0" smtClean="0"/>
              <a:t>Networks </a:t>
            </a:r>
            <a:r>
              <a:rPr lang="en-US" altLang="ja-JP" sz="2000" b="1" i="1" dirty="0">
                <a:ea typeface="ＭＳ Ｐゴシック" pitchFamily="34" charset="-128"/>
              </a:rPr>
              <a:t>[⇒ </a:t>
            </a:r>
            <a:r>
              <a:rPr lang="en-US" altLang="ja-JP" sz="2000" b="1" i="1" dirty="0" smtClean="0">
                <a:ea typeface="ＭＳ Ｐゴシック" pitchFamily="34" charset="-128"/>
              </a:rPr>
              <a:t>10.a.] </a:t>
            </a:r>
            <a:endParaRPr kumimoji="1" lang="en-GB" sz="2000" dirty="0"/>
          </a:p>
        </p:txBody>
      </p:sp>
      <p:sp>
        <p:nvSpPr>
          <p:cNvPr id="5" name="コンテンツ プレースホルダ 8"/>
          <p:cNvSpPr txBox="1">
            <a:spLocks/>
          </p:cNvSpPr>
          <p:nvPr/>
        </p:nvSpPr>
        <p:spPr>
          <a:xfrm>
            <a:off x="94407" y="807489"/>
            <a:ext cx="9466470" cy="538529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ja-JP" altLang="en-US" sz="1800" b="1" dirty="0" smtClean="0">
                <a:solidFill>
                  <a:srgbClr val="53ABD9"/>
                </a:solidFill>
                <a:latin typeface="+mn-ea"/>
              </a:rPr>
              <a:t>・　</a:t>
            </a: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EGEDA Training Program </a:t>
            </a:r>
            <a:r>
              <a:rPr lang="en-GB" altLang="ja-JP" sz="1800" b="1" dirty="0" smtClean="0">
                <a:latin typeface="+mn-ea"/>
              </a:rPr>
              <a:t>on Energy Statistics is now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ja-JP" altLang="en-US" sz="1800" b="1" dirty="0">
                <a:latin typeface="+mn-ea"/>
              </a:rPr>
              <a:t>　</a:t>
            </a:r>
            <a:r>
              <a:rPr lang="ja-JP" altLang="en-US" sz="1800" b="1" dirty="0" smtClean="0">
                <a:latin typeface="+mn-ea"/>
              </a:rPr>
              <a:t>　</a:t>
            </a:r>
            <a:r>
              <a:rPr lang="en-GB" altLang="ja-JP" sz="1800" b="1" dirty="0" smtClean="0">
                <a:latin typeface="+mn-ea"/>
              </a:rPr>
              <a:t>on its fourth year.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Short-term training </a:t>
            </a:r>
            <a:r>
              <a:rPr lang="en-GB" altLang="ja-JP" sz="1800" b="1" dirty="0" smtClean="0">
                <a:latin typeface="+mn-ea"/>
              </a:rPr>
              <a:t>was held on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GB" altLang="ja-JP" sz="1800" b="1" dirty="0">
                <a:latin typeface="+mn-ea"/>
              </a:rPr>
              <a:t> </a:t>
            </a:r>
            <a:r>
              <a:rPr lang="en-GB" altLang="ja-JP" sz="1800" b="1" dirty="0" smtClean="0">
                <a:latin typeface="+mn-ea"/>
              </a:rPr>
              <a:t>  12-23 June 2017.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Middle-term training </a:t>
            </a:r>
            <a:r>
              <a:rPr lang="en-GB" altLang="ja-JP" sz="1800" b="1" dirty="0" smtClean="0">
                <a:latin typeface="+mn-ea"/>
              </a:rPr>
              <a:t>was held from 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GB" altLang="ja-JP" sz="1800" b="1" dirty="0">
                <a:latin typeface="+mn-ea"/>
              </a:rPr>
              <a:t> </a:t>
            </a:r>
            <a:r>
              <a:rPr lang="en-GB" altLang="ja-JP" sz="1800" b="1" dirty="0" smtClean="0">
                <a:latin typeface="+mn-ea"/>
              </a:rPr>
              <a:t>  4 September to 27 October 2017.</a:t>
            </a:r>
          </a:p>
          <a:p>
            <a:pPr marL="0" indent="0">
              <a:lnSpc>
                <a:spcPts val="400"/>
              </a:lnSpc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ja-JP" altLang="en-US" sz="1800" b="1" dirty="0" smtClean="0">
                <a:solidFill>
                  <a:srgbClr val="53ABD9"/>
                </a:solidFill>
                <a:latin typeface="+mn-ea"/>
              </a:rPr>
              <a:t>　　　　　　　　　　　　　　　　　　　　　　　　　　　　　　</a:t>
            </a:r>
            <a:endParaRPr lang="en-US" altLang="ja-JP" sz="1800" b="1" dirty="0" smtClean="0">
              <a:solidFill>
                <a:srgbClr val="53ABD9"/>
              </a:solidFill>
              <a:latin typeface="+mn-ea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ja-JP" altLang="en-US" sz="1800" b="1" dirty="0" smtClean="0">
                <a:solidFill>
                  <a:srgbClr val="53ABD9"/>
                </a:solidFill>
                <a:latin typeface="+mn-ea"/>
              </a:rPr>
              <a:t>　　　　　　　　　　　　　　　　　・</a:t>
            </a: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The 29</a:t>
            </a:r>
            <a:r>
              <a:rPr lang="en-GB" altLang="ja-JP" sz="1800" b="1" baseline="30000" dirty="0" smtClean="0">
                <a:solidFill>
                  <a:srgbClr val="53ABD9"/>
                </a:solidFill>
                <a:latin typeface="+mn-ea"/>
              </a:rPr>
              <a:t>th</a:t>
            </a: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 EGEDA Meeting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ja-JP" altLang="en-US" sz="1800" b="1" dirty="0">
                <a:solidFill>
                  <a:srgbClr val="53ABD9"/>
                </a:solidFill>
                <a:latin typeface="+mn-ea"/>
              </a:rPr>
              <a:t>　</a:t>
            </a:r>
            <a:r>
              <a:rPr lang="ja-JP" altLang="en-US" sz="1800" b="1" dirty="0" smtClean="0">
                <a:solidFill>
                  <a:srgbClr val="53ABD9"/>
                </a:solidFill>
                <a:latin typeface="+mn-ea"/>
              </a:rPr>
              <a:t>　　　　　　　　　　　　　　　　　</a:t>
            </a:r>
            <a:r>
              <a:rPr lang="en-GB" altLang="ja-JP" sz="1800" b="1" dirty="0" smtClean="0">
                <a:latin typeface="+mn-ea"/>
              </a:rPr>
              <a:t>was held in Canberra,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GB" altLang="ja-JP" sz="1800" b="1" dirty="0">
                <a:latin typeface="+mn-ea"/>
              </a:rPr>
              <a:t> </a:t>
            </a:r>
            <a:r>
              <a:rPr lang="en-GB" altLang="ja-JP" sz="1800" b="1" dirty="0" smtClean="0">
                <a:latin typeface="+mn-ea"/>
              </a:rPr>
              <a:t>                                                      Australia, </a:t>
            </a:r>
            <a:r>
              <a:rPr lang="en-US" altLang="ja-JP" sz="1800" b="1" dirty="0" smtClean="0">
                <a:latin typeface="+mn-ea"/>
              </a:rPr>
              <a:t>o</a:t>
            </a:r>
            <a:r>
              <a:rPr lang="en-GB" altLang="ja-JP" sz="1800" b="1" dirty="0" smtClean="0">
                <a:latin typeface="+mn-ea"/>
              </a:rPr>
              <a:t>n 7-9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GB" altLang="ja-JP" sz="1800" b="1" dirty="0">
                <a:latin typeface="+mn-ea"/>
              </a:rPr>
              <a:t> </a:t>
            </a:r>
            <a:r>
              <a:rPr lang="en-GB" altLang="ja-JP" sz="1800" b="1" dirty="0" smtClean="0">
                <a:latin typeface="+mn-ea"/>
              </a:rPr>
              <a:t>                                                      November 2017. 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APEC </a:t>
            </a:r>
            <a:r>
              <a:rPr lang="en-GB" altLang="ja-JP" sz="1800" b="1" dirty="0">
                <a:solidFill>
                  <a:srgbClr val="53ABD9"/>
                </a:solidFill>
                <a:latin typeface="+mn-ea"/>
              </a:rPr>
              <a:t>Energy Statistics </a:t>
            </a: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2015 </a:t>
            </a:r>
            <a:r>
              <a:rPr lang="en-GB" altLang="ja-JP" sz="1800" b="1" dirty="0">
                <a:latin typeface="+mn-ea"/>
              </a:rPr>
              <a:t>and </a:t>
            </a:r>
            <a:r>
              <a:rPr lang="en-GB" altLang="ja-JP" sz="1800" b="1" dirty="0">
                <a:solidFill>
                  <a:srgbClr val="53ABD9"/>
                </a:solidFill>
                <a:latin typeface="+mn-ea"/>
              </a:rPr>
              <a:t>APEC Energy </a:t>
            </a:r>
            <a:endParaRPr lang="en-GB" altLang="ja-JP" sz="1800" b="1" dirty="0" smtClean="0">
              <a:solidFill>
                <a:srgbClr val="53ABD9"/>
              </a:solidFill>
              <a:latin typeface="+mn-ea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SzPct val="80000"/>
              <a:buNone/>
            </a:pP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    Handbook 2015 </a:t>
            </a:r>
            <a:r>
              <a:rPr lang="en-GB" altLang="ja-JP" sz="1800" b="1" dirty="0" smtClean="0">
                <a:latin typeface="+mn-ea"/>
              </a:rPr>
              <a:t>were</a:t>
            </a:r>
            <a:r>
              <a:rPr lang="en-GB" altLang="ja-JP" sz="1800" b="1" dirty="0" smtClean="0">
                <a:solidFill>
                  <a:srgbClr val="53ABD9"/>
                </a:solidFill>
                <a:latin typeface="+mn-ea"/>
              </a:rPr>
              <a:t> </a:t>
            </a:r>
            <a:r>
              <a:rPr lang="en-GB" altLang="ja-JP" sz="1800" b="1" dirty="0" smtClean="0">
                <a:latin typeface="+mn-ea"/>
              </a:rPr>
              <a:t>published in October 2017.</a:t>
            </a:r>
            <a:endParaRPr lang="en-GB" altLang="ja-JP" sz="1800" b="1" dirty="0"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endParaRPr lang="en-US" altLang="ja-JP" sz="1800" b="1" dirty="0">
              <a:latin typeface="+mn-ea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46" y="3327419"/>
            <a:ext cx="3021369" cy="1955964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050" y="1239520"/>
            <a:ext cx="3733257" cy="2008296"/>
          </a:xfrm>
          <a:prstGeom prst="rect">
            <a:avLst/>
          </a:prstGeom>
        </p:spPr>
      </p:pic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341994"/>
              </p:ext>
            </p:extLst>
          </p:nvPr>
        </p:nvGraphicFramePr>
        <p:xfrm>
          <a:off x="7706855" y="3684916"/>
          <a:ext cx="1772452" cy="2507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crobat Document" r:id="rId5" imgW="4533695" imgH="6415848" progId="AcroExch.Document.7">
                  <p:embed/>
                </p:oleObj>
              </mc:Choice>
              <mc:Fallback>
                <p:oleObj name="Acrobat Document" r:id="rId5" imgW="4533695" imgH="6415848" progId="AcroExch.Document.7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6855" y="3684916"/>
                        <a:ext cx="1772452" cy="25078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830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(7) </a:t>
            </a:r>
            <a:r>
              <a:rPr lang="en-US" altLang="ja-JP" sz="2000" b="1" i="1" dirty="0">
                <a:ea typeface="ＭＳ Ｐゴシック" pitchFamily="34" charset="-128"/>
              </a:rPr>
              <a:t>Cooperative Activities</a:t>
            </a:r>
            <a:endParaRPr kumimoji="1" lang="en-GB" sz="2000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/>
          </p:nvPr>
        </p:nvGraphicFramePr>
        <p:xfrm>
          <a:off x="182563" y="1139610"/>
          <a:ext cx="9318502" cy="3497704"/>
        </p:xfrm>
        <a:graphic>
          <a:graphicData uri="http://schemas.openxmlformats.org/drawingml/2006/table">
            <a:tbl>
              <a:tblPr bandRow="1"/>
              <a:tblGrid>
                <a:gridCol w="837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81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71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dirty="0" smtClean="0">
                          <a:solidFill>
                            <a:schemeClr val="bg1"/>
                          </a:solidFill>
                        </a:rPr>
                        <a:t>PREE</a:t>
                      </a:r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8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r>
                        <a:rPr lang="en-US" altLang="ja-JP" sz="1200" b="1" dirty="0" smtClean="0">
                          <a:solidFill>
                            <a:schemeClr val="bg1"/>
                          </a:solidFill>
                        </a:rPr>
                        <a:t>Follow-up</a:t>
                      </a:r>
                      <a:r>
                        <a:rPr lang="en-US" altLang="ja-JP" sz="12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ja-JP" sz="1400" b="0" baseline="0" dirty="0" smtClean="0">
                          <a:solidFill>
                            <a:schemeClr val="bg1"/>
                          </a:solidFill>
                        </a:rPr>
                        <a:t>PREE</a:t>
                      </a:r>
                      <a:endParaRPr lang="ja-JP" altLang="en-US" sz="14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8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dirty="0" smtClean="0">
                          <a:solidFill>
                            <a:schemeClr val="bg1"/>
                          </a:solidFill>
                        </a:rPr>
                        <a:t>PRLCE</a:t>
                      </a:r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dirty="0" smtClean="0">
                          <a:solidFill>
                            <a:schemeClr val="bg1"/>
                          </a:solidFill>
                        </a:rPr>
                        <a:t>LCMT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929"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solidFill>
                            <a:schemeClr val="bg1"/>
                          </a:solidFill>
                        </a:rPr>
                        <a:t>LCMT </a:t>
                      </a:r>
                      <a:r>
                        <a:rPr kumimoji="1" lang="en-US" altLang="ja-JP" sz="800" dirty="0" smtClean="0">
                          <a:solidFill>
                            <a:schemeClr val="bg1"/>
                          </a:solidFill>
                        </a:rPr>
                        <a:t>Symposium</a:t>
                      </a:r>
                      <a:endParaRPr kumimoji="1" lang="ja-JP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710360"/>
                  </a:ext>
                </a:extLst>
              </a:tr>
              <a:tr h="3383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r>
                        <a:rPr kumimoji="1" lang="en-US" altLang="ja-JP" dirty="0" smtClean="0">
                          <a:solidFill>
                            <a:schemeClr val="bg1"/>
                          </a:solidFill>
                        </a:rPr>
                        <a:t>OGSE</a:t>
                      </a:r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71144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ＭＳ Ｐゴシック"/>
                        </a:defRPr>
                      </a:lvl9pPr>
                    </a:lstStyle>
                    <a:p>
                      <a:endParaRPr kumimoji="1" lang="ja-JP" alt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411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OGSN</a:t>
                      </a:r>
                      <a:r>
                        <a:rPr kumimoji="1" lang="en-US" altLang="ja-JP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297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ounded Rectangle 6"/>
          <p:cNvSpPr>
            <a:spLocks noChangeArrowheads="1"/>
          </p:cNvSpPr>
          <p:nvPr/>
        </p:nvSpPr>
        <p:spPr bwMode="auto">
          <a:xfrm>
            <a:off x="3216760" y="5111235"/>
            <a:ext cx="1487419" cy="1162337"/>
          </a:xfrm>
          <a:prstGeom prst="roundRect">
            <a:avLst>
              <a:gd name="adj" fmla="val 7256"/>
            </a:avLst>
          </a:prstGeom>
          <a:solidFill>
            <a:srgbClr val="BBE0E3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ja-JP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1947360" y="5111235"/>
            <a:ext cx="1229105" cy="1162337"/>
          </a:xfrm>
          <a:prstGeom prst="roundRect">
            <a:avLst>
              <a:gd name="adj" fmla="val 7256"/>
            </a:avLst>
          </a:prstGeom>
          <a:solidFill>
            <a:srgbClr val="BBE0E3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ja-JP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13" name="TextBox 48"/>
          <p:cNvSpPr txBox="1">
            <a:spLocks noChangeArrowheads="1"/>
          </p:cNvSpPr>
          <p:nvPr/>
        </p:nvSpPr>
        <p:spPr bwMode="auto">
          <a:xfrm>
            <a:off x="4399865" y="867592"/>
            <a:ext cx="8225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600" dirty="0" smtClean="0">
                <a:latin typeface="Arial" charset="0"/>
              </a:rPr>
              <a:t>2013</a:t>
            </a:r>
            <a:endParaRPr lang="en-GB" altLang="ja-JP" sz="1600" dirty="0">
              <a:latin typeface="Arial" charset="0"/>
            </a:endParaRP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1541623" y="1448427"/>
            <a:ext cx="658281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2. Chile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2147169" y="1184865"/>
            <a:ext cx="856209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3. Viet Nam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" name="TextBox 12"/>
          <p:cNvSpPr txBox="1">
            <a:spLocks noChangeArrowheads="1"/>
          </p:cNvSpPr>
          <p:nvPr/>
        </p:nvSpPr>
        <p:spPr bwMode="auto">
          <a:xfrm>
            <a:off x="2225149" y="1449694"/>
            <a:ext cx="837444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4. Thailand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49759" y="1187547"/>
            <a:ext cx="1077539" cy="246221"/>
          </a:xfrm>
          <a:prstGeom prst="rect">
            <a:avLst/>
          </a:prstGeom>
          <a:solidFill>
            <a:srgbClr val="003399"/>
          </a:solidFill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GB" altLang="ja-JP" sz="1000" dirty="0" smtClean="0">
                <a:solidFill>
                  <a:srgbClr val="FFFFFF"/>
                </a:solidFill>
                <a:latin typeface="Arial" charset="0"/>
              </a:rPr>
              <a:t>1. New Zealand</a:t>
            </a:r>
            <a:endParaRPr kumimoji="1"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2" name="Rounded Rectangle 6"/>
          <p:cNvSpPr>
            <a:spLocks noChangeArrowheads="1"/>
          </p:cNvSpPr>
          <p:nvPr/>
        </p:nvSpPr>
        <p:spPr bwMode="auto">
          <a:xfrm>
            <a:off x="433118" y="5095079"/>
            <a:ext cx="1473947" cy="1178493"/>
          </a:xfrm>
          <a:prstGeom prst="roundRect">
            <a:avLst>
              <a:gd name="adj" fmla="val 7256"/>
            </a:avLst>
          </a:prstGeom>
          <a:solidFill>
            <a:srgbClr val="BBE0E3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ja-JP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23" name="TextBox 7"/>
          <p:cNvSpPr txBox="1">
            <a:spLocks noChangeArrowheads="1"/>
          </p:cNvSpPr>
          <p:nvPr/>
        </p:nvSpPr>
        <p:spPr bwMode="auto">
          <a:xfrm>
            <a:off x="404137" y="5309780"/>
            <a:ext cx="1568868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100" dirty="0" smtClean="0">
                <a:solidFill>
                  <a:srgbClr val="000000"/>
                </a:solidFill>
                <a:latin typeface="Arial" charset="0"/>
              </a:rPr>
              <a:t>Energy </a:t>
            </a:r>
            <a:r>
              <a:rPr lang="en-GB" altLang="ja-JP" sz="1100" dirty="0">
                <a:solidFill>
                  <a:srgbClr val="000000"/>
                </a:solidFill>
                <a:latin typeface="Arial" charset="0"/>
              </a:rPr>
              <a:t>intensity </a:t>
            </a:r>
            <a:r>
              <a:rPr lang="en-GB" altLang="ja-JP" sz="1100" dirty="0" smtClean="0">
                <a:solidFill>
                  <a:srgbClr val="000000"/>
                </a:solidFill>
                <a:latin typeface="Arial" charset="0"/>
              </a:rPr>
              <a:t>reduction goal of </a:t>
            </a:r>
            <a:r>
              <a:rPr lang="en-GB" altLang="ja-JP" sz="1100" dirty="0">
                <a:solidFill>
                  <a:srgbClr val="000000"/>
                </a:solidFill>
                <a:latin typeface="Arial" charset="0"/>
              </a:rPr>
              <a:t>APEC region by at least </a:t>
            </a:r>
            <a:r>
              <a:rPr lang="en-GB" altLang="ja-JP" sz="1100" b="1" dirty="0">
                <a:solidFill>
                  <a:srgbClr val="FF0000"/>
                </a:solidFill>
                <a:latin typeface="Arial" charset="0"/>
              </a:rPr>
              <a:t>25% by </a:t>
            </a:r>
            <a:r>
              <a:rPr lang="en-GB" altLang="ja-JP" sz="1100" b="1" dirty="0" smtClean="0">
                <a:solidFill>
                  <a:srgbClr val="FF0000"/>
                </a:solidFill>
                <a:latin typeface="Arial" charset="0"/>
              </a:rPr>
              <a:t>2030</a:t>
            </a:r>
            <a:endParaRPr lang="en-GB" altLang="ja-JP" sz="1100" dirty="0">
              <a:solidFill>
                <a:srgbClr val="000000"/>
              </a:solidFill>
              <a:latin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100" dirty="0">
                <a:solidFill>
                  <a:srgbClr val="000000"/>
                </a:solidFill>
                <a:latin typeface="Arial" charset="0"/>
              </a:rPr>
              <a:t>Introduction of </a:t>
            </a:r>
            <a:r>
              <a:rPr lang="en-GB" altLang="ja-JP" sz="1100" b="1" dirty="0" smtClean="0">
                <a:solidFill>
                  <a:srgbClr val="FF0000"/>
                </a:solidFill>
                <a:latin typeface="Arial" charset="0"/>
              </a:rPr>
              <a:t>PREE</a:t>
            </a:r>
            <a:endParaRPr lang="en-GB" altLang="ja-JP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504632" y="4872934"/>
            <a:ext cx="1319511" cy="430887"/>
          </a:xfrm>
          <a:prstGeom prst="rect">
            <a:avLst/>
          </a:prstGeom>
          <a:solidFill>
            <a:srgbClr val="BBE0E3">
              <a:lumMod val="75000"/>
            </a:srgbClr>
          </a:solidFill>
          <a:ln>
            <a:noFill/>
          </a:ln>
        </p:spPr>
        <p:txBody>
          <a:bodyPr wrap="square" lIns="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APEC Leaders </a:t>
            </a:r>
            <a:endParaRPr kumimoji="1" lang="en-GB" altLang="ja-JP" sz="11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Sydney Meeting</a:t>
            </a:r>
            <a:endParaRPr kumimoji="1" lang="en-GB" altLang="ja-JP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25" name="正方形/長方形 84"/>
          <p:cNvSpPr>
            <a:spLocks noChangeArrowheads="1"/>
          </p:cNvSpPr>
          <p:nvPr/>
        </p:nvSpPr>
        <p:spPr bwMode="auto">
          <a:xfrm>
            <a:off x="1960401" y="5309780"/>
            <a:ext cx="155638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Launch of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PRLCE </a:t>
            </a:r>
            <a:r>
              <a:rPr lang="en-US" altLang="ja-JP" sz="1100" dirty="0" smtClean="0">
                <a:latin typeface="Arial" charset="0"/>
              </a:rPr>
              <a:t>&amp;</a:t>
            </a: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LCMT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Continuation of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PREE</a:t>
            </a:r>
            <a:r>
              <a:rPr lang="en-US" altLang="ja-JP" sz="11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&amp;</a:t>
            </a:r>
            <a:r>
              <a:rPr lang="en-US" altLang="ja-JP" sz="11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CEEDS</a:t>
            </a:r>
            <a:endParaRPr lang="ja-JP" altLang="en-US" sz="11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6" name="正方形/長方形 84"/>
          <p:cNvSpPr>
            <a:spLocks noChangeArrowheads="1"/>
          </p:cNvSpPr>
          <p:nvPr/>
        </p:nvSpPr>
        <p:spPr bwMode="auto">
          <a:xfrm>
            <a:off x="3228414" y="5303821"/>
            <a:ext cx="14350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APEC's </a:t>
            </a:r>
            <a:r>
              <a:rPr lang="en-US" altLang="ja-JP" sz="1100" dirty="0">
                <a:solidFill>
                  <a:srgbClr val="000000"/>
                </a:solidFill>
                <a:latin typeface="Arial" charset="0"/>
              </a:rPr>
              <a:t>aggregate energy intensity </a:t>
            </a: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reduction goal of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45% </a:t>
            </a:r>
            <a:r>
              <a:rPr lang="en-US" altLang="ja-JP" sz="1100" b="1" dirty="0">
                <a:solidFill>
                  <a:srgbClr val="FF0000"/>
                </a:solidFill>
                <a:latin typeface="Arial" charset="0"/>
              </a:rPr>
              <a:t>by 2035</a:t>
            </a:r>
            <a:endParaRPr lang="ja-JP" altLang="en-US" sz="11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3281378" y="4890731"/>
            <a:ext cx="1368152" cy="430887"/>
          </a:xfrm>
          <a:prstGeom prst="rect">
            <a:avLst/>
          </a:prstGeom>
          <a:solidFill>
            <a:srgbClr val="BBE0E3">
              <a:lumMod val="75000"/>
            </a:srgbClr>
          </a:solidFill>
          <a:ln>
            <a:noFill/>
          </a:ln>
        </p:spPr>
        <p:txBody>
          <a:bodyPr wrap="square" lIns="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APEC Leaders Honolulu</a:t>
            </a:r>
            <a:r>
              <a:rPr kumimoji="1" lang="en-US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 </a:t>
            </a: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meeting</a:t>
            </a:r>
          </a:p>
        </p:txBody>
      </p:sp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3028235" y="1186293"/>
            <a:ext cx="1217767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>
                <a:solidFill>
                  <a:srgbClr val="FFFFFF"/>
                </a:solidFill>
                <a:latin typeface="Arial" charset="0"/>
              </a:rPr>
              <a:t>5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. Chinese Taipei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9" name="TextBox 12"/>
          <p:cNvSpPr txBox="1">
            <a:spLocks noChangeArrowheads="1"/>
          </p:cNvSpPr>
          <p:nvPr/>
        </p:nvSpPr>
        <p:spPr bwMode="auto">
          <a:xfrm>
            <a:off x="3082553" y="1442400"/>
            <a:ext cx="663801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6. Peru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>
            <a:off x="3766314" y="1440725"/>
            <a:ext cx="875901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>
                <a:solidFill>
                  <a:srgbClr val="FFFFFF"/>
                </a:solidFill>
                <a:latin typeface="Arial" charset="0"/>
              </a:rPr>
              <a:t>7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. Malaysia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1" name="TextBox 12"/>
          <p:cNvSpPr txBox="1">
            <a:spLocks noChangeArrowheads="1"/>
          </p:cNvSpPr>
          <p:nvPr/>
        </p:nvSpPr>
        <p:spPr bwMode="auto">
          <a:xfrm>
            <a:off x="4266674" y="1183266"/>
            <a:ext cx="875901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8. Indonesia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2" name="TextBox 12"/>
          <p:cNvSpPr txBox="1">
            <a:spLocks noChangeArrowheads="1"/>
          </p:cNvSpPr>
          <p:nvPr/>
        </p:nvSpPr>
        <p:spPr bwMode="auto">
          <a:xfrm>
            <a:off x="4652061" y="1445862"/>
            <a:ext cx="1240662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>
                <a:solidFill>
                  <a:srgbClr val="FFFFFF"/>
                </a:solidFill>
                <a:latin typeface="Arial" charset="0"/>
              </a:rPr>
              <a:t>9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. The Philippines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4834627" y="1801933"/>
            <a:ext cx="875530" cy="246221"/>
          </a:xfrm>
          <a:prstGeom prst="rect">
            <a:avLst/>
          </a:prstGeom>
          <a:solidFill>
            <a:srgbClr val="333399">
              <a:lumMod val="60000"/>
              <a:lumOff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1</a:t>
            </a:r>
            <a:r>
              <a:rPr kumimoji="1" lang="en-GB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. Viet Nam</a:t>
            </a:r>
            <a:endParaRPr kumimoji="1" lang="en-GB" altLang="ja-JP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34" name="TextBox 12"/>
          <p:cNvSpPr txBox="1">
            <a:spLocks noChangeArrowheads="1"/>
          </p:cNvSpPr>
          <p:nvPr/>
        </p:nvSpPr>
        <p:spPr bwMode="auto">
          <a:xfrm>
            <a:off x="5756621" y="1795783"/>
            <a:ext cx="942280" cy="246221"/>
          </a:xfrm>
          <a:prstGeom prst="rect">
            <a:avLst/>
          </a:prstGeom>
          <a:solidFill>
            <a:srgbClr val="333399">
              <a:lumMod val="60000"/>
              <a:lumOff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2. Philippines</a:t>
            </a:r>
            <a:endParaRPr kumimoji="1" lang="en-GB" altLang="ja-JP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35" name="TextBox 12"/>
          <p:cNvSpPr txBox="1">
            <a:spLocks noChangeArrowheads="1"/>
          </p:cNvSpPr>
          <p:nvPr/>
        </p:nvSpPr>
        <p:spPr bwMode="auto">
          <a:xfrm>
            <a:off x="5160122" y="1186442"/>
            <a:ext cx="1492954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10. Brunei Darussalam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" name="TextBox 12"/>
          <p:cNvSpPr txBox="1">
            <a:spLocks noChangeArrowheads="1"/>
          </p:cNvSpPr>
          <p:nvPr/>
        </p:nvSpPr>
        <p:spPr bwMode="auto">
          <a:xfrm>
            <a:off x="2947486" y="2780263"/>
            <a:ext cx="758468" cy="400110"/>
          </a:xfrm>
          <a:prstGeom prst="rect">
            <a:avLst/>
          </a:prstGeom>
          <a:solidFill>
            <a:srgbClr val="99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1. </a:t>
            </a:r>
            <a:r>
              <a:rPr lang="en-GB" altLang="ja-JP" sz="1000" dirty="0" err="1" smtClean="0">
                <a:solidFill>
                  <a:srgbClr val="FFFFFF"/>
                </a:solidFill>
                <a:latin typeface="Arial" charset="0"/>
              </a:rPr>
              <a:t>Yujiapu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, China 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5" name="TextBox 12"/>
          <p:cNvSpPr txBox="1">
            <a:spLocks noChangeArrowheads="1"/>
          </p:cNvSpPr>
          <p:nvPr/>
        </p:nvSpPr>
        <p:spPr bwMode="auto">
          <a:xfrm>
            <a:off x="3787212" y="2782517"/>
            <a:ext cx="758468" cy="400110"/>
          </a:xfrm>
          <a:prstGeom prst="rect">
            <a:avLst/>
          </a:prstGeom>
          <a:solidFill>
            <a:srgbClr val="99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2. </a:t>
            </a:r>
            <a:r>
              <a:rPr lang="en-GB" altLang="ja-JP" sz="1000" dirty="0" err="1" smtClean="0">
                <a:solidFill>
                  <a:srgbClr val="FFFFFF"/>
                </a:solidFill>
                <a:latin typeface="Arial" charset="0"/>
              </a:rPr>
              <a:t>Samui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, Thailand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6" name="TextBox 12"/>
          <p:cNvSpPr txBox="1">
            <a:spLocks noChangeArrowheads="1"/>
          </p:cNvSpPr>
          <p:nvPr/>
        </p:nvSpPr>
        <p:spPr bwMode="auto">
          <a:xfrm>
            <a:off x="4613100" y="2783030"/>
            <a:ext cx="890798" cy="400110"/>
          </a:xfrm>
          <a:prstGeom prst="rect">
            <a:avLst/>
          </a:prstGeom>
          <a:solidFill>
            <a:srgbClr val="99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>
                <a:solidFill>
                  <a:srgbClr val="FFFFFF"/>
                </a:solidFill>
                <a:latin typeface="Arial" charset="0"/>
              </a:rPr>
              <a:t>3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. Da Nang, Viet Nam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7" name="TextBox 12"/>
          <p:cNvSpPr txBox="1">
            <a:spLocks noChangeArrowheads="1"/>
          </p:cNvSpPr>
          <p:nvPr/>
        </p:nvSpPr>
        <p:spPr bwMode="auto">
          <a:xfrm>
            <a:off x="5531209" y="2782041"/>
            <a:ext cx="890798" cy="400110"/>
          </a:xfrm>
          <a:prstGeom prst="rect">
            <a:avLst/>
          </a:prstGeom>
          <a:solidFill>
            <a:srgbClr val="99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4. San Borja, Peru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8" name="TextBox 12"/>
          <p:cNvSpPr txBox="1">
            <a:spLocks noChangeArrowheads="1"/>
          </p:cNvSpPr>
          <p:nvPr/>
        </p:nvSpPr>
        <p:spPr bwMode="auto">
          <a:xfrm>
            <a:off x="6444931" y="2774650"/>
            <a:ext cx="802139" cy="400110"/>
          </a:xfrm>
          <a:prstGeom prst="rect">
            <a:avLst/>
          </a:prstGeom>
          <a:solidFill>
            <a:srgbClr val="99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smtClean="0">
                <a:solidFill>
                  <a:srgbClr val="FFFFFF"/>
                </a:solidFill>
                <a:latin typeface="Arial" charset="0"/>
              </a:rPr>
              <a:t>5. Bitung, Indonesia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9" name="TextBox 12"/>
          <p:cNvSpPr txBox="1">
            <a:spLocks noChangeArrowheads="1"/>
          </p:cNvSpPr>
          <p:nvPr/>
        </p:nvSpPr>
        <p:spPr bwMode="auto">
          <a:xfrm>
            <a:off x="4105950" y="2241809"/>
            <a:ext cx="875530" cy="246221"/>
          </a:xfrm>
          <a:prstGeom prst="rect">
            <a:avLst/>
          </a:prstGeom>
          <a:solidFill>
            <a:srgbClr val="00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>
                <a:solidFill>
                  <a:srgbClr val="FFFFFF"/>
                </a:solidFill>
                <a:latin typeface="Arial" charset="0"/>
              </a:rPr>
              <a:t>1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. Thailand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" name="TextBox 12"/>
          <p:cNvSpPr txBox="1">
            <a:spLocks noChangeArrowheads="1"/>
          </p:cNvSpPr>
          <p:nvPr/>
        </p:nvSpPr>
        <p:spPr bwMode="auto">
          <a:xfrm>
            <a:off x="4264417" y="2513176"/>
            <a:ext cx="1195252" cy="246221"/>
          </a:xfrm>
          <a:prstGeom prst="rect">
            <a:avLst/>
          </a:prstGeom>
          <a:solidFill>
            <a:srgbClr val="00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2. The Philippines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1" name="TextBox 12"/>
          <p:cNvSpPr txBox="1">
            <a:spLocks noChangeArrowheads="1"/>
          </p:cNvSpPr>
          <p:nvPr/>
        </p:nvSpPr>
        <p:spPr bwMode="auto">
          <a:xfrm>
            <a:off x="5031430" y="2241313"/>
            <a:ext cx="875530" cy="246221"/>
          </a:xfrm>
          <a:prstGeom prst="rect">
            <a:avLst/>
          </a:prstGeom>
          <a:solidFill>
            <a:srgbClr val="00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3. Indonesia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2" name="TextBox 12"/>
          <p:cNvSpPr txBox="1">
            <a:spLocks noChangeArrowheads="1"/>
          </p:cNvSpPr>
          <p:nvPr/>
        </p:nvSpPr>
        <p:spPr bwMode="auto">
          <a:xfrm>
            <a:off x="5504708" y="2510762"/>
            <a:ext cx="984128" cy="246221"/>
          </a:xfrm>
          <a:prstGeom prst="rect">
            <a:avLst/>
          </a:prstGeom>
          <a:solidFill>
            <a:srgbClr val="00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>
                <a:solidFill>
                  <a:srgbClr val="FFFFFF"/>
                </a:solidFill>
                <a:latin typeface="Arial" charset="0"/>
              </a:rPr>
              <a:t>4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. Malaysia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3" name="TextBox 12"/>
          <p:cNvSpPr txBox="1">
            <a:spLocks noChangeArrowheads="1"/>
          </p:cNvSpPr>
          <p:nvPr/>
        </p:nvSpPr>
        <p:spPr bwMode="auto">
          <a:xfrm>
            <a:off x="6954093" y="2254677"/>
            <a:ext cx="875530" cy="246221"/>
          </a:xfrm>
          <a:prstGeom prst="rect">
            <a:avLst/>
          </a:prstGeom>
          <a:solidFill>
            <a:srgbClr val="00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5. Viet Nam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4" name="TextBox 12"/>
          <p:cNvSpPr txBox="1">
            <a:spLocks noChangeArrowheads="1"/>
          </p:cNvSpPr>
          <p:nvPr/>
        </p:nvSpPr>
        <p:spPr bwMode="auto">
          <a:xfrm>
            <a:off x="6742258" y="1796549"/>
            <a:ext cx="883164" cy="246221"/>
          </a:xfrm>
          <a:prstGeom prst="rect">
            <a:avLst/>
          </a:prstGeom>
          <a:solidFill>
            <a:srgbClr val="333399">
              <a:lumMod val="60000"/>
              <a:lumOff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3</a:t>
            </a:r>
            <a:r>
              <a:rPr kumimoji="1" lang="en-GB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. Thailand</a:t>
            </a:r>
            <a:endParaRPr kumimoji="1" lang="en-GB" altLang="ja-JP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55" name="TextBox 12"/>
          <p:cNvSpPr txBox="1">
            <a:spLocks noChangeArrowheads="1"/>
          </p:cNvSpPr>
          <p:nvPr/>
        </p:nvSpPr>
        <p:spPr bwMode="auto">
          <a:xfrm>
            <a:off x="4894969" y="3717789"/>
            <a:ext cx="733663" cy="249169"/>
          </a:xfrm>
          <a:prstGeom prst="rect">
            <a:avLst/>
          </a:prstGeom>
          <a:solidFill>
            <a:srgbClr val="971144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SE Asia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8" name="Rounded Rectangle 6"/>
          <p:cNvSpPr>
            <a:spLocks noChangeArrowheads="1"/>
          </p:cNvSpPr>
          <p:nvPr/>
        </p:nvSpPr>
        <p:spPr bwMode="auto">
          <a:xfrm>
            <a:off x="4753052" y="5118746"/>
            <a:ext cx="1375778" cy="1160392"/>
          </a:xfrm>
          <a:prstGeom prst="roundRect">
            <a:avLst>
              <a:gd name="adj" fmla="val 7256"/>
            </a:avLst>
          </a:prstGeom>
          <a:solidFill>
            <a:srgbClr val="BBE0E3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ja-JP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59" name="TextBox 4"/>
          <p:cNvSpPr txBox="1">
            <a:spLocks noChangeArrowheads="1"/>
          </p:cNvSpPr>
          <p:nvPr/>
        </p:nvSpPr>
        <p:spPr bwMode="auto">
          <a:xfrm>
            <a:off x="4808775" y="4872934"/>
            <a:ext cx="1259017" cy="430887"/>
          </a:xfrm>
          <a:prstGeom prst="rect">
            <a:avLst/>
          </a:prstGeom>
          <a:solidFill>
            <a:srgbClr val="BBE0E3">
              <a:lumMod val="75000"/>
            </a:srgbClr>
          </a:solidFill>
          <a:ln>
            <a:noFill/>
          </a:ln>
        </p:spPr>
        <p:txBody>
          <a:bodyPr wrap="square" lIns="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APEC </a:t>
            </a: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EMM in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St. Petersburg</a:t>
            </a:r>
            <a:endParaRPr kumimoji="1" lang="en-GB" altLang="ja-JP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60" name="Rounded Rectangle 6"/>
          <p:cNvSpPr>
            <a:spLocks noChangeArrowheads="1"/>
          </p:cNvSpPr>
          <p:nvPr/>
        </p:nvSpPr>
        <p:spPr bwMode="auto">
          <a:xfrm>
            <a:off x="6172116" y="5118746"/>
            <a:ext cx="1327842" cy="1160392"/>
          </a:xfrm>
          <a:prstGeom prst="roundRect">
            <a:avLst>
              <a:gd name="adj" fmla="val 7256"/>
            </a:avLst>
          </a:prstGeom>
          <a:solidFill>
            <a:srgbClr val="BBE0E3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ja-JP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61" name="TextBox 4"/>
          <p:cNvSpPr txBox="1">
            <a:spLocks noChangeArrowheads="1"/>
          </p:cNvSpPr>
          <p:nvPr/>
        </p:nvSpPr>
        <p:spPr bwMode="auto">
          <a:xfrm>
            <a:off x="6241197" y="4850839"/>
            <a:ext cx="1202468" cy="430887"/>
          </a:xfrm>
          <a:prstGeom prst="rect">
            <a:avLst/>
          </a:prstGeom>
          <a:solidFill>
            <a:srgbClr val="BBE0E3">
              <a:lumMod val="75000"/>
            </a:srgbClr>
          </a:solidFill>
          <a:ln>
            <a:noFill/>
          </a:ln>
        </p:spPr>
        <p:txBody>
          <a:bodyPr wrap="square" lIns="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APEC </a:t>
            </a: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EMM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in Beijing</a:t>
            </a:r>
            <a:endParaRPr kumimoji="1" lang="en-GB" altLang="ja-JP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62" name="正方形/長方形 84"/>
          <p:cNvSpPr>
            <a:spLocks noChangeArrowheads="1"/>
          </p:cNvSpPr>
          <p:nvPr/>
        </p:nvSpPr>
        <p:spPr bwMode="auto">
          <a:xfrm>
            <a:off x="4753053" y="5303821"/>
            <a:ext cx="1474708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Instruction on improving the response to oil and gas emergency situations </a:t>
            </a:r>
            <a:r>
              <a:rPr lang="en-US" altLang="ja-JP" sz="1100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OGSE</a:t>
            </a:r>
            <a:r>
              <a:rPr lang="en-US" altLang="ja-JP" sz="1100" b="1" dirty="0" smtClean="0">
                <a:solidFill>
                  <a:srgbClr val="000000"/>
                </a:solidFill>
                <a:latin typeface="Arial" charset="0"/>
              </a:rPr>
              <a:t>)</a:t>
            </a:r>
            <a:endParaRPr lang="ja-JP" altLang="en-US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3" name="正方形/長方形 84"/>
          <p:cNvSpPr>
            <a:spLocks noChangeArrowheads="1"/>
          </p:cNvSpPr>
          <p:nvPr/>
        </p:nvSpPr>
        <p:spPr bwMode="auto">
          <a:xfrm>
            <a:off x="6192370" y="5281726"/>
            <a:ext cx="145057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-Approval of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OGSI</a:t>
            </a:r>
            <a:endParaRPr lang="en-US" altLang="ja-JP" sz="1100" b="1" dirty="0" smtClean="0">
              <a:latin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-Goal of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doubling </a:t>
            </a: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the share of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renewables by 2030</a:t>
            </a:r>
            <a:endParaRPr lang="ja-JP" altLang="en-US" sz="11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4" name="TextBox 37"/>
          <p:cNvSpPr txBox="1">
            <a:spLocks noChangeArrowheads="1"/>
          </p:cNvSpPr>
          <p:nvPr/>
        </p:nvSpPr>
        <p:spPr bwMode="auto">
          <a:xfrm>
            <a:off x="2017964" y="4616391"/>
            <a:ext cx="601625" cy="261610"/>
          </a:xfrm>
          <a:prstGeom prst="rect">
            <a:avLst/>
          </a:prstGeom>
          <a:solidFill>
            <a:srgbClr val="FFFFFF">
              <a:lumMod val="85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EMM9</a:t>
            </a:r>
          </a:p>
        </p:txBody>
      </p:sp>
      <p:sp>
        <p:nvSpPr>
          <p:cNvPr id="65" name="TextBox 37"/>
          <p:cNvSpPr txBox="1">
            <a:spLocks noChangeArrowheads="1"/>
          </p:cNvSpPr>
          <p:nvPr/>
        </p:nvSpPr>
        <p:spPr bwMode="auto">
          <a:xfrm>
            <a:off x="4803506" y="4613365"/>
            <a:ext cx="677707" cy="261610"/>
          </a:xfrm>
          <a:prstGeom prst="rect">
            <a:avLst/>
          </a:prstGeom>
          <a:solidFill>
            <a:srgbClr val="FFFFFF">
              <a:lumMod val="85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EMM10</a:t>
            </a:r>
          </a:p>
        </p:txBody>
      </p:sp>
      <p:sp>
        <p:nvSpPr>
          <p:cNvPr id="66" name="TextBox 37"/>
          <p:cNvSpPr txBox="1">
            <a:spLocks noChangeArrowheads="1"/>
          </p:cNvSpPr>
          <p:nvPr/>
        </p:nvSpPr>
        <p:spPr bwMode="auto">
          <a:xfrm>
            <a:off x="504632" y="4613365"/>
            <a:ext cx="622529" cy="261610"/>
          </a:xfrm>
          <a:prstGeom prst="rect">
            <a:avLst/>
          </a:prstGeom>
          <a:solidFill>
            <a:srgbClr val="FFFFFF">
              <a:lumMod val="85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EMM8</a:t>
            </a:r>
          </a:p>
        </p:txBody>
      </p:sp>
      <p:sp>
        <p:nvSpPr>
          <p:cNvPr id="67" name="TextBox 4"/>
          <p:cNvSpPr txBox="1">
            <a:spLocks noChangeArrowheads="1"/>
          </p:cNvSpPr>
          <p:nvPr/>
        </p:nvSpPr>
        <p:spPr bwMode="auto">
          <a:xfrm>
            <a:off x="2009400" y="4878298"/>
            <a:ext cx="1090472" cy="430887"/>
          </a:xfrm>
          <a:prstGeom prst="rect">
            <a:avLst/>
          </a:prstGeom>
          <a:solidFill>
            <a:srgbClr val="BBE0E3">
              <a:lumMod val="75000"/>
            </a:srgbClr>
          </a:solidFill>
          <a:ln>
            <a:noFill/>
          </a:ln>
        </p:spPr>
        <p:txBody>
          <a:bodyPr wrap="square" lIns="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APEC </a:t>
            </a: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EMM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in Fukui</a:t>
            </a:r>
            <a:endParaRPr kumimoji="1" lang="en-GB" altLang="ja-JP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68" name="TextBox 48"/>
          <p:cNvSpPr txBox="1">
            <a:spLocks noChangeArrowheads="1"/>
          </p:cNvSpPr>
          <p:nvPr/>
        </p:nvSpPr>
        <p:spPr bwMode="auto">
          <a:xfrm>
            <a:off x="6325375" y="866234"/>
            <a:ext cx="8225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600" dirty="0" smtClean="0">
                <a:latin typeface="Arial" charset="0"/>
              </a:rPr>
              <a:t>2016</a:t>
            </a:r>
            <a:endParaRPr lang="en-GB" altLang="ja-JP" sz="1600" dirty="0">
              <a:latin typeface="Arial" charset="0"/>
            </a:endParaRPr>
          </a:p>
        </p:txBody>
      </p:sp>
      <p:sp>
        <p:nvSpPr>
          <p:cNvPr id="69" name="TextBox 12"/>
          <p:cNvSpPr txBox="1">
            <a:spLocks noChangeArrowheads="1"/>
          </p:cNvSpPr>
          <p:nvPr/>
        </p:nvSpPr>
        <p:spPr bwMode="auto">
          <a:xfrm>
            <a:off x="7266869" y="2772824"/>
            <a:ext cx="891128" cy="369332"/>
          </a:xfrm>
          <a:prstGeom prst="rect">
            <a:avLst/>
          </a:prstGeom>
          <a:solidFill>
            <a:srgbClr val="99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6. </a:t>
            </a:r>
            <a:r>
              <a:rPr lang="en-GB" altLang="ja-JP" sz="1000" dirty="0" err="1" smtClean="0">
                <a:solidFill>
                  <a:srgbClr val="FFFFFF"/>
                </a:solidFill>
                <a:latin typeface="Arial" charset="0"/>
              </a:rPr>
              <a:t>Mandaue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, </a:t>
            </a:r>
            <a:r>
              <a:rPr lang="en-GB" altLang="ja-JP" sz="800" dirty="0" smtClean="0">
                <a:solidFill>
                  <a:srgbClr val="FFFFFF"/>
                </a:solidFill>
                <a:latin typeface="Arial" charset="0"/>
              </a:rPr>
              <a:t>The Philippines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0" name="TextBox 37"/>
          <p:cNvSpPr txBox="1">
            <a:spLocks noChangeArrowheads="1"/>
          </p:cNvSpPr>
          <p:nvPr/>
        </p:nvSpPr>
        <p:spPr bwMode="auto">
          <a:xfrm>
            <a:off x="6241197" y="4591306"/>
            <a:ext cx="713893" cy="261610"/>
          </a:xfrm>
          <a:prstGeom prst="rect">
            <a:avLst/>
          </a:prstGeom>
          <a:solidFill>
            <a:srgbClr val="FFFFFF">
              <a:lumMod val="85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EMM11</a:t>
            </a:r>
            <a:endParaRPr kumimoji="1" lang="en-GB" altLang="ja-JP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71" name="TextBox 37"/>
          <p:cNvSpPr txBox="1">
            <a:spLocks noChangeArrowheads="1"/>
          </p:cNvSpPr>
          <p:nvPr/>
        </p:nvSpPr>
        <p:spPr bwMode="auto">
          <a:xfrm>
            <a:off x="7768670" y="4590077"/>
            <a:ext cx="719599" cy="261610"/>
          </a:xfrm>
          <a:prstGeom prst="rect">
            <a:avLst/>
          </a:prstGeom>
          <a:solidFill>
            <a:srgbClr val="FFFFFF">
              <a:lumMod val="85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</a:rPr>
              <a:t>EMM12</a:t>
            </a:r>
            <a:endParaRPr kumimoji="1" lang="en-GB" altLang="ja-JP" sz="11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</a:endParaRPr>
          </a:p>
        </p:txBody>
      </p:sp>
      <p:sp>
        <p:nvSpPr>
          <p:cNvPr id="72" name="Rounded Rectangle 6"/>
          <p:cNvSpPr>
            <a:spLocks noChangeArrowheads="1"/>
          </p:cNvSpPr>
          <p:nvPr/>
        </p:nvSpPr>
        <p:spPr bwMode="auto">
          <a:xfrm>
            <a:off x="7543245" y="5113180"/>
            <a:ext cx="1894820" cy="1160392"/>
          </a:xfrm>
          <a:prstGeom prst="roundRect">
            <a:avLst>
              <a:gd name="adj" fmla="val 7256"/>
            </a:avLst>
          </a:prstGeom>
          <a:solidFill>
            <a:srgbClr val="BBE0E3"/>
          </a:solidFill>
          <a:ln w="19050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ja-JP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73" name="正方形/長方形 84"/>
          <p:cNvSpPr>
            <a:spLocks noChangeArrowheads="1"/>
          </p:cNvSpPr>
          <p:nvPr/>
        </p:nvSpPr>
        <p:spPr bwMode="auto">
          <a:xfrm>
            <a:off x="7499959" y="5200154"/>
            <a:ext cx="2001106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-Instruction on enhancing the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quality of electric power infrastructure</a:t>
            </a:r>
            <a:endParaRPr lang="en-US" altLang="ja-JP" sz="1100" dirty="0">
              <a:solidFill>
                <a:srgbClr val="000000"/>
              </a:solidFill>
              <a:latin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100" smtClean="0">
                <a:solidFill>
                  <a:srgbClr val="000000"/>
                </a:solidFill>
                <a:latin typeface="Arial" charset="0"/>
              </a:rPr>
              <a:t>-Move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" charset="0"/>
              </a:rPr>
              <a:t>LCMT</a:t>
            </a:r>
            <a:r>
              <a:rPr lang="en-US" altLang="ja-JP" sz="1100" dirty="0" smtClean="0">
                <a:solidFill>
                  <a:srgbClr val="000000"/>
                </a:solidFill>
                <a:latin typeface="Arial" charset="0"/>
              </a:rPr>
              <a:t> to the dissemination stage</a:t>
            </a:r>
            <a:endParaRPr lang="ja-JP" altLang="en-US" sz="11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4" name="TextBox 4"/>
          <p:cNvSpPr txBox="1">
            <a:spLocks noChangeArrowheads="1"/>
          </p:cNvSpPr>
          <p:nvPr/>
        </p:nvSpPr>
        <p:spPr bwMode="auto">
          <a:xfrm>
            <a:off x="7769470" y="4840844"/>
            <a:ext cx="1311725" cy="430887"/>
          </a:xfrm>
          <a:prstGeom prst="rect">
            <a:avLst/>
          </a:prstGeom>
          <a:solidFill>
            <a:srgbClr val="BBE0E3">
              <a:lumMod val="75000"/>
            </a:srgbClr>
          </a:solidFill>
          <a:ln>
            <a:noFill/>
          </a:ln>
        </p:spPr>
        <p:txBody>
          <a:bodyPr wrap="square" lIns="0" r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APEC </a:t>
            </a: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EMM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GB" altLang="ja-JP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in Cebu</a:t>
            </a:r>
            <a:endParaRPr kumimoji="1" lang="en-GB" altLang="ja-JP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75" name="正方形/長方形 74"/>
          <p:cNvSpPr/>
          <p:nvPr/>
        </p:nvSpPr>
        <p:spPr bwMode="auto">
          <a:xfrm>
            <a:off x="6444931" y="3738968"/>
            <a:ext cx="3013745" cy="656750"/>
          </a:xfrm>
          <a:prstGeom prst="rect">
            <a:avLst/>
          </a:prstGeom>
          <a:solidFill>
            <a:srgbClr val="FFFFFF">
              <a:lumMod val="9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6488836" y="3713775"/>
            <a:ext cx="11426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100" dirty="0">
                <a:solidFill>
                  <a:srgbClr val="000000"/>
                </a:solidFill>
                <a:latin typeface="Arial" charset="0"/>
              </a:rPr>
              <a:t>l</a:t>
            </a:r>
            <a:r>
              <a:rPr kumimoji="1" lang="en-US" altLang="ja-JP" sz="1100" dirty="0" smtClean="0">
                <a:solidFill>
                  <a:srgbClr val="000000"/>
                </a:solidFill>
                <a:latin typeface="Arial" charset="0"/>
              </a:rPr>
              <a:t>aunched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100" dirty="0" smtClean="0">
                <a:solidFill>
                  <a:srgbClr val="000000"/>
                </a:solidFill>
                <a:latin typeface="Arial" charset="0"/>
              </a:rPr>
              <a:t>OGSI</a:t>
            </a:r>
            <a:endParaRPr kumimoji="1" lang="ja-JP" altLang="en-US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" name="TextBox 12"/>
          <p:cNvSpPr txBox="1">
            <a:spLocks noChangeArrowheads="1"/>
          </p:cNvSpPr>
          <p:nvPr/>
        </p:nvSpPr>
        <p:spPr bwMode="auto">
          <a:xfrm>
            <a:off x="7178952" y="3723587"/>
            <a:ext cx="1063646" cy="230832"/>
          </a:xfrm>
          <a:prstGeom prst="rect">
            <a:avLst/>
          </a:prstGeom>
          <a:solidFill>
            <a:srgbClr val="971144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1.The Philippines</a:t>
            </a:r>
            <a:endParaRPr lang="en-GB" altLang="ja-JP" sz="9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8" name="TextBox 12"/>
          <p:cNvSpPr txBox="1">
            <a:spLocks noChangeArrowheads="1"/>
          </p:cNvSpPr>
          <p:nvPr/>
        </p:nvSpPr>
        <p:spPr bwMode="auto">
          <a:xfrm>
            <a:off x="5875192" y="4193623"/>
            <a:ext cx="867066" cy="384721"/>
          </a:xfrm>
          <a:prstGeom prst="rect">
            <a:avLst/>
          </a:prstGeom>
          <a:solidFill>
            <a:srgbClr val="E7297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1.Kitakyushu,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Japan</a:t>
            </a:r>
          </a:p>
        </p:txBody>
      </p:sp>
      <p:sp>
        <p:nvSpPr>
          <p:cNvPr id="79" name="TextBox 12"/>
          <p:cNvSpPr txBox="1">
            <a:spLocks noChangeArrowheads="1"/>
          </p:cNvSpPr>
          <p:nvPr/>
        </p:nvSpPr>
        <p:spPr bwMode="auto">
          <a:xfrm>
            <a:off x="5646364" y="3729527"/>
            <a:ext cx="766230" cy="246221"/>
          </a:xfrm>
          <a:prstGeom prst="rect">
            <a:avLst/>
          </a:prstGeom>
          <a:solidFill>
            <a:srgbClr val="971144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Indonesia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0" name="TextBox 12"/>
          <p:cNvSpPr txBox="1">
            <a:spLocks noChangeArrowheads="1"/>
          </p:cNvSpPr>
          <p:nvPr/>
        </p:nvSpPr>
        <p:spPr bwMode="auto">
          <a:xfrm>
            <a:off x="7793318" y="1204788"/>
            <a:ext cx="986094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11. Mexico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1" name="TextBox 5"/>
          <p:cNvSpPr txBox="1">
            <a:spLocks noChangeArrowheads="1"/>
          </p:cNvSpPr>
          <p:nvPr/>
        </p:nvSpPr>
        <p:spPr bwMode="auto">
          <a:xfrm>
            <a:off x="1163601" y="867730"/>
            <a:ext cx="878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600" dirty="0" smtClean="0">
                <a:latin typeface="Arial" charset="0"/>
              </a:rPr>
              <a:t>2007</a:t>
            </a:r>
            <a:endParaRPr lang="en-GB" altLang="ja-JP" sz="1600" dirty="0">
              <a:latin typeface="Arial" charset="0"/>
            </a:endParaRPr>
          </a:p>
        </p:txBody>
      </p:sp>
      <p:sp>
        <p:nvSpPr>
          <p:cNvPr id="82" name="TextBox 5"/>
          <p:cNvSpPr txBox="1">
            <a:spLocks noChangeArrowheads="1"/>
          </p:cNvSpPr>
          <p:nvPr/>
        </p:nvSpPr>
        <p:spPr bwMode="auto">
          <a:xfrm>
            <a:off x="2809283" y="877063"/>
            <a:ext cx="878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600" dirty="0" smtClean="0">
                <a:latin typeface="Arial" charset="0"/>
              </a:rPr>
              <a:t>2010</a:t>
            </a:r>
            <a:endParaRPr lang="en-GB" altLang="ja-JP" sz="1600" dirty="0">
              <a:latin typeface="Arial" charset="0"/>
            </a:endParaRPr>
          </a:p>
        </p:txBody>
      </p:sp>
      <p:sp>
        <p:nvSpPr>
          <p:cNvPr id="83" name="TextBox 48"/>
          <p:cNvSpPr txBox="1">
            <a:spLocks noChangeArrowheads="1"/>
          </p:cNvSpPr>
          <p:nvPr/>
        </p:nvSpPr>
        <p:spPr bwMode="auto">
          <a:xfrm>
            <a:off x="7526317" y="871518"/>
            <a:ext cx="8225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600" dirty="0" smtClean="0">
                <a:latin typeface="Arial" charset="0"/>
              </a:rPr>
              <a:t>2017</a:t>
            </a:r>
            <a:endParaRPr lang="en-GB" altLang="ja-JP" sz="1600" dirty="0">
              <a:latin typeface="Arial" charset="0"/>
            </a:endParaRPr>
          </a:p>
        </p:txBody>
      </p:sp>
      <p:sp>
        <p:nvSpPr>
          <p:cNvPr id="84" name="TextBox 12"/>
          <p:cNvSpPr txBox="1">
            <a:spLocks noChangeArrowheads="1"/>
          </p:cNvSpPr>
          <p:nvPr/>
        </p:nvSpPr>
        <p:spPr bwMode="auto">
          <a:xfrm>
            <a:off x="6774333" y="4193623"/>
            <a:ext cx="877215" cy="384721"/>
          </a:xfrm>
          <a:prstGeom prst="rect">
            <a:avLst/>
          </a:prstGeom>
          <a:solidFill>
            <a:srgbClr val="E7297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2.Kagoshima,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Japan</a:t>
            </a:r>
          </a:p>
        </p:txBody>
      </p:sp>
      <p:sp>
        <p:nvSpPr>
          <p:cNvPr id="85" name="TextBox 12"/>
          <p:cNvSpPr txBox="1">
            <a:spLocks noChangeArrowheads="1"/>
          </p:cNvSpPr>
          <p:nvPr/>
        </p:nvSpPr>
        <p:spPr bwMode="auto">
          <a:xfrm>
            <a:off x="7672701" y="4194725"/>
            <a:ext cx="784776" cy="400110"/>
          </a:xfrm>
          <a:prstGeom prst="rect">
            <a:avLst/>
          </a:prstGeom>
          <a:solidFill>
            <a:srgbClr val="E7297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3.Irkutsk, Russia</a:t>
            </a:r>
          </a:p>
        </p:txBody>
      </p:sp>
      <p:sp>
        <p:nvSpPr>
          <p:cNvPr id="87" name="TextBox 12"/>
          <p:cNvSpPr txBox="1">
            <a:spLocks noChangeArrowheads="1"/>
          </p:cNvSpPr>
          <p:nvPr/>
        </p:nvSpPr>
        <p:spPr bwMode="auto">
          <a:xfrm>
            <a:off x="8382011" y="3719535"/>
            <a:ext cx="890481" cy="230832"/>
          </a:xfrm>
          <a:prstGeom prst="rect">
            <a:avLst/>
          </a:prstGeom>
          <a:solidFill>
            <a:srgbClr val="971144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900" dirty="0">
                <a:solidFill>
                  <a:srgbClr val="FFFFFF"/>
                </a:solidFill>
                <a:latin typeface="Arial" charset="0"/>
              </a:rPr>
              <a:t>3</a:t>
            </a: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. </a:t>
            </a:r>
            <a:r>
              <a:rPr lang="en-US" altLang="ja-JP" sz="900" dirty="0" smtClean="0">
                <a:solidFill>
                  <a:srgbClr val="FFFFFF"/>
                </a:solidFill>
                <a:latin typeface="Arial" charset="0"/>
              </a:rPr>
              <a:t>Peru</a:t>
            </a:r>
            <a:endParaRPr lang="en-GB" altLang="ja-JP" sz="900" dirty="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8" name="TextBox 12"/>
          <p:cNvSpPr txBox="1">
            <a:spLocks noChangeArrowheads="1"/>
          </p:cNvSpPr>
          <p:nvPr/>
        </p:nvSpPr>
        <p:spPr bwMode="auto">
          <a:xfrm>
            <a:off x="7864405" y="2249594"/>
            <a:ext cx="875530" cy="246221"/>
          </a:xfrm>
          <a:prstGeom prst="rect">
            <a:avLst/>
          </a:prstGeom>
          <a:solidFill>
            <a:srgbClr val="00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>
                <a:solidFill>
                  <a:srgbClr val="FFFFFF"/>
                </a:solidFill>
                <a:latin typeface="Arial" charset="0"/>
              </a:rPr>
              <a:t>6</a:t>
            </a: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. PNG</a:t>
            </a:r>
          </a:p>
        </p:txBody>
      </p:sp>
      <p:sp>
        <p:nvSpPr>
          <p:cNvPr id="89" name="TextBox 48"/>
          <p:cNvSpPr txBox="1">
            <a:spLocks noChangeArrowheads="1"/>
          </p:cNvSpPr>
          <p:nvPr/>
        </p:nvSpPr>
        <p:spPr bwMode="auto">
          <a:xfrm>
            <a:off x="8232397" y="867592"/>
            <a:ext cx="8225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600" dirty="0" smtClean="0">
                <a:latin typeface="Arial" charset="0"/>
              </a:rPr>
              <a:t>2018</a:t>
            </a:r>
            <a:endParaRPr lang="en-GB" altLang="ja-JP" sz="1600" dirty="0">
              <a:latin typeface="Arial" charset="0"/>
            </a:endParaRPr>
          </a:p>
        </p:txBody>
      </p:sp>
      <p:sp>
        <p:nvSpPr>
          <p:cNvPr id="90" name="TextBox 12"/>
          <p:cNvSpPr txBox="1">
            <a:spLocks noChangeArrowheads="1"/>
          </p:cNvSpPr>
          <p:nvPr/>
        </p:nvSpPr>
        <p:spPr bwMode="auto">
          <a:xfrm>
            <a:off x="7829623" y="1796549"/>
            <a:ext cx="883164" cy="246221"/>
          </a:xfrm>
          <a:prstGeom prst="rect">
            <a:avLst/>
          </a:prstGeom>
          <a:solidFill>
            <a:srgbClr val="333399">
              <a:lumMod val="60000"/>
              <a:lumOff val="40000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ja-JP" sz="1000" kern="0" dirty="0">
                <a:solidFill>
                  <a:srgbClr val="FFFFFF"/>
                </a:solidFill>
                <a:latin typeface="Arial" charset="0"/>
              </a:rPr>
              <a:t>4</a:t>
            </a:r>
            <a:r>
              <a:rPr kumimoji="1" lang="en-GB" altLang="ja-JP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. Malaysia</a:t>
            </a:r>
          </a:p>
        </p:txBody>
      </p:sp>
      <p:sp>
        <p:nvSpPr>
          <p:cNvPr id="91" name="TextBox 12"/>
          <p:cNvSpPr txBox="1">
            <a:spLocks noChangeArrowheads="1"/>
          </p:cNvSpPr>
          <p:nvPr/>
        </p:nvSpPr>
        <p:spPr bwMode="auto">
          <a:xfrm>
            <a:off x="8177796" y="2771326"/>
            <a:ext cx="983188" cy="369332"/>
          </a:xfrm>
          <a:prstGeom prst="rect">
            <a:avLst/>
          </a:prstGeom>
          <a:solidFill>
            <a:srgbClr val="99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7.Krasnoyarsk, Russia</a:t>
            </a:r>
            <a:endParaRPr lang="en-GB" altLang="ja-JP" sz="9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34" name="TextBox 12"/>
          <p:cNvSpPr txBox="1">
            <a:spLocks noChangeArrowheads="1"/>
          </p:cNvSpPr>
          <p:nvPr/>
        </p:nvSpPr>
        <p:spPr bwMode="auto">
          <a:xfrm>
            <a:off x="8285356" y="1454494"/>
            <a:ext cx="1211236" cy="246221"/>
          </a:xfrm>
          <a:prstGeom prst="rect">
            <a:avLst/>
          </a:prstGeom>
          <a:solidFill>
            <a:srgbClr val="003399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12. Russia (TBC)</a:t>
            </a:r>
            <a:endParaRPr lang="en-GB" altLang="ja-JP" sz="10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35" name="TextBox 48"/>
          <p:cNvSpPr txBox="1">
            <a:spLocks noChangeArrowheads="1"/>
          </p:cNvSpPr>
          <p:nvPr/>
        </p:nvSpPr>
        <p:spPr bwMode="auto">
          <a:xfrm>
            <a:off x="8917411" y="858685"/>
            <a:ext cx="8225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1600" dirty="0" smtClean="0">
                <a:latin typeface="Arial" charset="0"/>
              </a:rPr>
              <a:t>2019</a:t>
            </a:r>
            <a:endParaRPr lang="en-GB" altLang="ja-JP" sz="1600" dirty="0">
              <a:latin typeface="Arial" charset="0"/>
            </a:endParaRPr>
          </a:p>
        </p:txBody>
      </p:sp>
      <p:sp>
        <p:nvSpPr>
          <p:cNvPr id="136" name="TextBox 12"/>
          <p:cNvSpPr txBox="1">
            <a:spLocks noChangeArrowheads="1"/>
          </p:cNvSpPr>
          <p:nvPr/>
        </p:nvSpPr>
        <p:spPr bwMode="auto">
          <a:xfrm>
            <a:off x="7323468" y="3237681"/>
            <a:ext cx="890404" cy="369332"/>
          </a:xfrm>
          <a:prstGeom prst="rect">
            <a:avLst/>
          </a:prstGeom>
          <a:solidFill>
            <a:srgbClr val="CC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marL="228600" indent="-228600" algn="ctr"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Jakarta,</a:t>
            </a:r>
            <a:endParaRPr lang="en-GB" altLang="ja-JP" sz="900" dirty="0">
              <a:solidFill>
                <a:srgbClr val="FFFFFF"/>
              </a:solidFill>
              <a:latin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Indonesia</a:t>
            </a:r>
          </a:p>
        </p:txBody>
      </p:sp>
      <p:sp>
        <p:nvSpPr>
          <p:cNvPr id="137" name="TextBox 12"/>
          <p:cNvSpPr txBox="1">
            <a:spLocks noChangeArrowheads="1"/>
          </p:cNvSpPr>
          <p:nvPr/>
        </p:nvSpPr>
        <p:spPr bwMode="auto">
          <a:xfrm>
            <a:off x="8240695" y="3231263"/>
            <a:ext cx="815158" cy="369332"/>
          </a:xfrm>
          <a:prstGeom prst="rect">
            <a:avLst/>
          </a:prstGeom>
          <a:solidFill>
            <a:srgbClr val="CCCC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2. Da Nang, Viet Nam</a:t>
            </a:r>
            <a:endParaRPr lang="en-GB" altLang="ja-JP" sz="9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39" name="TextBox 12"/>
          <p:cNvSpPr txBox="1">
            <a:spLocks noChangeArrowheads="1"/>
          </p:cNvSpPr>
          <p:nvPr/>
        </p:nvSpPr>
        <p:spPr bwMode="auto">
          <a:xfrm>
            <a:off x="8465128" y="4205134"/>
            <a:ext cx="784776" cy="400110"/>
          </a:xfrm>
          <a:prstGeom prst="rect">
            <a:avLst/>
          </a:prstGeom>
          <a:solidFill>
            <a:srgbClr val="E7297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ja-JP" sz="1000" dirty="0" smtClean="0">
                <a:solidFill>
                  <a:srgbClr val="FFFFFF"/>
                </a:solidFill>
                <a:latin typeface="Arial" charset="0"/>
              </a:rPr>
              <a:t>4.Tokyo, Japan</a:t>
            </a:r>
          </a:p>
        </p:txBody>
      </p:sp>
      <p:sp>
        <p:nvSpPr>
          <p:cNvPr id="86" name="TextBox 12"/>
          <p:cNvSpPr txBox="1">
            <a:spLocks noChangeArrowheads="1"/>
          </p:cNvSpPr>
          <p:nvPr/>
        </p:nvSpPr>
        <p:spPr bwMode="auto">
          <a:xfrm>
            <a:off x="7790019" y="3962791"/>
            <a:ext cx="769516" cy="230832"/>
          </a:xfrm>
          <a:prstGeom prst="rect">
            <a:avLst/>
          </a:prstGeom>
          <a:solidFill>
            <a:srgbClr val="971144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ja-JP" sz="900" dirty="0" smtClean="0">
                <a:solidFill>
                  <a:srgbClr val="FFFFFF"/>
                </a:solidFill>
                <a:latin typeface="Arial" charset="0"/>
              </a:rPr>
              <a:t>2. Australia</a:t>
            </a:r>
            <a:endParaRPr lang="en-GB" altLang="ja-JP" sz="900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53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0252" y="3386028"/>
            <a:ext cx="3627154" cy="2962018"/>
          </a:xfrm>
          <a:prstGeom prst="rect">
            <a:avLst/>
          </a:prstGeom>
          <a:noFill/>
        </p:spPr>
        <p:txBody>
          <a:bodyPr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Experts: 6</a:t>
            </a:r>
            <a:endParaRPr lang="ja-JP" altLang="ja-JP" sz="2000" dirty="0"/>
          </a:p>
          <a:p>
            <a:pPr fontAlgn="ctr"/>
            <a:r>
              <a:rPr lang="en-US" altLang="ja-JP" sz="1500" dirty="0" smtClean="0"/>
              <a:t>-</a:t>
            </a:r>
            <a:r>
              <a:rPr lang="en-US" altLang="ja-JP" sz="1500" dirty="0"/>
              <a:t>Mr. </a:t>
            </a:r>
            <a:r>
              <a:rPr lang="en-US" altLang="ja-JP" sz="1500" dirty="0" err="1"/>
              <a:t>Borwornpong</a:t>
            </a:r>
            <a:r>
              <a:rPr lang="en-US" altLang="ja-JP" sz="1500" dirty="0"/>
              <a:t> </a:t>
            </a:r>
            <a:r>
              <a:rPr lang="en-US" altLang="ja-JP" sz="1500" dirty="0" err="1"/>
              <a:t>Sunipasa</a:t>
            </a:r>
            <a:r>
              <a:rPr lang="en-US" altLang="ja-JP" sz="1500" dirty="0"/>
              <a:t> (THA)</a:t>
            </a:r>
            <a:endParaRPr lang="ja-JP" altLang="ja-JP" sz="1500" dirty="0"/>
          </a:p>
          <a:p>
            <a:pPr fontAlgn="ctr"/>
            <a:r>
              <a:rPr lang="en-US" altLang="ja-JP" sz="1500" dirty="0" smtClean="0"/>
              <a:t>-</a:t>
            </a:r>
            <a:r>
              <a:rPr lang="en-US" altLang="ja-JP" sz="1500" dirty="0"/>
              <a:t>Dr. Zhang </a:t>
            </a:r>
            <a:r>
              <a:rPr lang="en-US" altLang="ja-JP" sz="1500" dirty="0" err="1"/>
              <a:t>Shicong</a:t>
            </a:r>
            <a:r>
              <a:rPr lang="en-US" altLang="ja-JP" sz="1500" dirty="0"/>
              <a:t> (China)</a:t>
            </a:r>
            <a:endParaRPr lang="ja-JP" altLang="ja-JP" sz="1500" dirty="0"/>
          </a:p>
          <a:p>
            <a:pPr fontAlgn="ctr"/>
            <a:r>
              <a:rPr lang="en-US" altLang="ja-JP" sz="1500" dirty="0"/>
              <a:t>-Mr. </a:t>
            </a:r>
            <a:r>
              <a:rPr lang="en-US" altLang="ja-JP" sz="1500" dirty="0" err="1"/>
              <a:t>Pramesh</a:t>
            </a:r>
            <a:r>
              <a:rPr lang="en-US" altLang="ja-JP" sz="1500" dirty="0"/>
              <a:t> </a:t>
            </a:r>
            <a:r>
              <a:rPr lang="en-US" altLang="ja-JP" sz="1500" dirty="0" err="1"/>
              <a:t>Maharaj</a:t>
            </a:r>
            <a:r>
              <a:rPr lang="en-US" altLang="ja-JP" sz="1500" dirty="0"/>
              <a:t> (NZ)</a:t>
            </a:r>
            <a:endParaRPr lang="ja-JP" altLang="ja-JP" sz="1500" dirty="0"/>
          </a:p>
          <a:p>
            <a:pPr fontAlgn="ctr"/>
            <a:r>
              <a:rPr lang="en-US" altLang="ja-JP" sz="1500" dirty="0"/>
              <a:t>-Ms. Elizabeth </a:t>
            </a:r>
            <a:r>
              <a:rPr lang="en-US" altLang="ja-JP" sz="1500" dirty="0" err="1"/>
              <a:t>Yeaman</a:t>
            </a:r>
            <a:r>
              <a:rPr lang="en-US" altLang="ja-JP" sz="1500" dirty="0"/>
              <a:t> (NZ)</a:t>
            </a:r>
            <a:endParaRPr lang="ja-JP" altLang="ja-JP" sz="1500" dirty="0"/>
          </a:p>
          <a:p>
            <a:pPr fontAlgn="ctr"/>
            <a:r>
              <a:rPr lang="en-US" altLang="ja-JP" sz="1500" dirty="0"/>
              <a:t>-Mr. Graham Parker (USA)</a:t>
            </a:r>
            <a:endParaRPr lang="ja-JP" altLang="ja-JP" sz="1500" dirty="0"/>
          </a:p>
          <a:p>
            <a:pPr fontAlgn="ctr"/>
            <a:r>
              <a:rPr lang="en-US" altLang="ja-JP" sz="1500" dirty="0"/>
              <a:t>-Dr. Ming-Shan </a:t>
            </a:r>
            <a:r>
              <a:rPr lang="en-US" altLang="ja-JP" sz="1500" dirty="0" err="1"/>
              <a:t>Jeng</a:t>
            </a:r>
            <a:r>
              <a:rPr lang="ja-JP" altLang="ja-JP" sz="1500" dirty="0"/>
              <a:t> </a:t>
            </a:r>
            <a:r>
              <a:rPr lang="en-US" altLang="ja-JP" sz="1500" dirty="0"/>
              <a:t>(CT</a:t>
            </a:r>
            <a:r>
              <a:rPr lang="en-US" altLang="ja-JP" sz="1500" dirty="0" smtClean="0"/>
              <a:t>)</a:t>
            </a:r>
          </a:p>
          <a:p>
            <a:pPr fontAlgn="ctr">
              <a:buFont typeface="Wingdings" panose="05000000000000000000" pitchFamily="2" charset="2"/>
              <a:buChar char="ü"/>
            </a:pPr>
            <a:r>
              <a:rPr lang="en-US" altLang="ja-JP" sz="2200" dirty="0" smtClean="0"/>
              <a:t>Secretariat: 4</a:t>
            </a:r>
          </a:p>
          <a:p>
            <a:pPr fontAlgn="ctr"/>
            <a:r>
              <a:rPr lang="en-US" altLang="ja-JP" sz="1400" dirty="0" smtClean="0"/>
              <a:t>Mr. Takato </a:t>
            </a:r>
            <a:r>
              <a:rPr lang="en-US" altLang="ja-JP" sz="1400" dirty="0" err="1" smtClean="0"/>
              <a:t>Ojimi</a:t>
            </a:r>
            <a:endParaRPr lang="en-US" altLang="ja-JP" sz="1400" dirty="0"/>
          </a:p>
          <a:p>
            <a:pPr fontAlgn="ctr"/>
            <a:r>
              <a:rPr lang="en-US" altLang="ja-JP" sz="1400" dirty="0" smtClean="0"/>
              <a:t>Dr</a:t>
            </a:r>
            <a:r>
              <a:rPr lang="en-US" altLang="ja-JP" sz="1400" dirty="0"/>
              <a:t>. </a:t>
            </a:r>
            <a:r>
              <a:rPr lang="en-US" altLang="ja-JP" sz="1400" dirty="0" err="1"/>
              <a:t>Kazutomo</a:t>
            </a:r>
            <a:r>
              <a:rPr lang="en-US" altLang="ja-JP" sz="1400" dirty="0"/>
              <a:t> </a:t>
            </a:r>
            <a:r>
              <a:rPr lang="en-US" altLang="ja-JP" sz="1400" dirty="0" err="1" smtClean="0"/>
              <a:t>Irie</a:t>
            </a:r>
            <a:endParaRPr lang="en-US" altLang="ja-JP" sz="1400" dirty="0" smtClean="0"/>
          </a:p>
          <a:p>
            <a:pPr fontAlgn="ctr"/>
            <a:r>
              <a:rPr lang="en-US" altLang="ja-JP" sz="1400" dirty="0" smtClean="0"/>
              <a:t>Ms. Elvira Torres </a:t>
            </a:r>
            <a:r>
              <a:rPr lang="en-US" altLang="ja-JP" sz="1400" dirty="0" err="1" smtClean="0"/>
              <a:t>Gelindon</a:t>
            </a:r>
            <a:endParaRPr lang="en-US" altLang="ja-JP" sz="1400" dirty="0" smtClean="0"/>
          </a:p>
          <a:p>
            <a:pPr fontAlgn="ctr"/>
            <a:r>
              <a:rPr lang="en-US" altLang="ja-JP" sz="1400" dirty="0" smtClean="0"/>
              <a:t>Mr. Diego Rivera </a:t>
            </a:r>
            <a:r>
              <a:rPr lang="en-US" altLang="ja-JP" sz="1400" dirty="0" err="1" smtClean="0"/>
              <a:t>Rivota</a:t>
            </a:r>
            <a:r>
              <a:rPr lang="en-US" altLang="ja-JP" sz="1400" dirty="0" smtClean="0"/>
              <a:t> </a:t>
            </a:r>
            <a:endParaRPr lang="ja-JP" altLang="ja-JP" sz="1400" dirty="0"/>
          </a:p>
          <a:p>
            <a:pPr fontAlgn="ctr"/>
            <a:endParaRPr lang="ja-JP" altLang="ja-JP" sz="1400" dirty="0"/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(7) </a:t>
            </a:r>
            <a:r>
              <a:rPr lang="en-US" altLang="ja-JP" sz="2000" b="1" i="1" dirty="0">
                <a:ea typeface="ＭＳ Ｐゴシック" pitchFamily="34" charset="-128"/>
              </a:rPr>
              <a:t>Cooperative Activities (cont’d)</a:t>
            </a:r>
            <a:endParaRPr kumimoji="1" lang="en-GB" sz="2000" dirty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29778" r="9500" b="24592"/>
          <a:stretch/>
        </p:blipFill>
        <p:spPr>
          <a:xfrm>
            <a:off x="3971706" y="3541239"/>
            <a:ext cx="5487579" cy="2367191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230252" y="750933"/>
            <a:ext cx="93970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altLang="ja-JP" sz="2000" b="1" dirty="0" smtClean="0">
                <a:latin typeface="+mn-ea"/>
              </a:rPr>
              <a:t>(1) Peer </a:t>
            </a:r>
            <a:r>
              <a:rPr lang="en-US" altLang="ja-JP" sz="2000" b="1" dirty="0">
                <a:latin typeface="+mn-ea"/>
              </a:rPr>
              <a:t>Review on Energy Efficiency (</a:t>
            </a:r>
            <a:r>
              <a:rPr lang="en-US" altLang="ja-JP" sz="2000" b="1" dirty="0">
                <a:solidFill>
                  <a:srgbClr val="53ABD9"/>
                </a:solidFill>
                <a:latin typeface="+mn-ea"/>
              </a:rPr>
              <a:t>PREE</a:t>
            </a:r>
            <a:r>
              <a:rPr lang="en-US" altLang="ja-JP" sz="2000" b="1" dirty="0">
                <a:latin typeface="+mn-ea"/>
              </a:rPr>
              <a:t>)   [</a:t>
            </a:r>
            <a:r>
              <a:rPr lang="ja-JP" altLang="en-US" sz="2000" b="1" dirty="0">
                <a:latin typeface="+mn-ea"/>
              </a:rPr>
              <a:t>⇒</a:t>
            </a:r>
            <a:r>
              <a:rPr lang="en-US" altLang="ja-JP" sz="2000" b="1" dirty="0" smtClean="0">
                <a:latin typeface="+mn-ea"/>
              </a:rPr>
              <a:t>11.b.]</a:t>
            </a:r>
            <a:endParaRPr lang="en-US" altLang="ja-JP" sz="2000" b="1" dirty="0">
              <a:latin typeface="+mn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003177" y="1910694"/>
            <a:ext cx="435428" cy="276999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tt</a:t>
            </a:r>
            <a:endParaRPr kumimoji="1" lang="ja-JP" altLang="en-US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169851" y="1151043"/>
            <a:ext cx="9893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PREE: Phase-6</a:t>
            </a:r>
            <a:endParaRPr lang="en-US" altLang="ja-JP" sz="2000" dirty="0">
              <a:latin typeface="+mn-ea"/>
            </a:endParaRP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>
                <a:latin typeface="+mn-ea"/>
              </a:rPr>
              <a:t>Economy: </a:t>
            </a:r>
            <a:r>
              <a:rPr lang="en-US" altLang="ja-JP" sz="2000" dirty="0" smtClean="0">
                <a:latin typeface="+mn-ea"/>
              </a:rPr>
              <a:t>Mexico</a:t>
            </a:r>
            <a:endParaRPr lang="en-US" altLang="ja-JP" sz="2000" dirty="0">
              <a:latin typeface="+mn-ea"/>
            </a:endParaRP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>
                <a:latin typeface="+mn-ea"/>
              </a:rPr>
              <a:t>Venue: H</a:t>
            </a:r>
            <a:r>
              <a:rPr lang="en-US" altLang="ja-JP" sz="2000" dirty="0" smtClean="0">
                <a:latin typeface="+mn-ea"/>
              </a:rPr>
              <a:t>oliday Inn Mexico City</a:t>
            </a:r>
            <a:endParaRPr lang="en-US" altLang="ja-JP" sz="2000" dirty="0">
              <a:latin typeface="+mn-ea"/>
            </a:endParaRP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>
                <a:latin typeface="+mn-ea"/>
              </a:rPr>
              <a:t>Schedule: </a:t>
            </a:r>
            <a:r>
              <a:rPr lang="en-US" altLang="ja-JP" sz="2000" dirty="0" smtClean="0">
                <a:latin typeface="+mn-ea"/>
              </a:rPr>
              <a:t>6-10 May 2017</a:t>
            </a:r>
            <a:endParaRPr lang="en-US" altLang="ja-JP" sz="2000" dirty="0">
              <a:latin typeface="+mn-ea"/>
            </a:endParaRP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>
                <a:latin typeface="+mn-ea"/>
              </a:rPr>
              <a:t>Focus: </a:t>
            </a:r>
            <a:r>
              <a:rPr lang="en-US" altLang="ja-JP" sz="2000" dirty="0" smtClean="0">
                <a:latin typeface="+mn-ea"/>
              </a:rPr>
              <a:t>Energy Efficiency Policies in general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Mexico </a:t>
            </a:r>
            <a:r>
              <a:rPr lang="en-US" altLang="ja-JP" sz="2000" dirty="0">
                <a:latin typeface="+mn-ea"/>
              </a:rPr>
              <a:t>Participants: </a:t>
            </a:r>
            <a:r>
              <a:rPr lang="en-US" altLang="ja-JP" sz="2000" dirty="0" smtClean="0">
                <a:latin typeface="+mn-ea"/>
              </a:rPr>
              <a:t>31, Ministry of Energy, CONUE, FIDE, CENACE</a:t>
            </a:r>
            <a:endParaRPr lang="en-US" altLang="ja-JP" sz="2000" dirty="0">
              <a:latin typeface="+mn-ea"/>
            </a:endParaRP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Recommendations:46</a:t>
            </a:r>
            <a:endParaRPr lang="ja-JP" altLang="ja-JP" sz="2000" dirty="0"/>
          </a:p>
        </p:txBody>
      </p:sp>
    </p:spTree>
    <p:extLst>
      <p:ext uri="{BB962C8B-B14F-4D97-AF65-F5344CB8AC3E}">
        <p14:creationId xmlns:p14="http://schemas.microsoft.com/office/powerpoint/2010/main" val="371541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561" y="844731"/>
            <a:ext cx="9794560" cy="604581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800" b="1" dirty="0" smtClean="0">
                <a:latin typeface="+mn-ea"/>
              </a:rPr>
              <a:t>Recommendations made in PREE 11 in Mexico</a:t>
            </a:r>
            <a:r>
              <a:rPr lang="en-US" altLang="ja-JP" sz="1800" b="1" dirty="0">
                <a:latin typeface="+mn-ea"/>
              </a:rPr>
              <a:t> </a:t>
            </a:r>
            <a:r>
              <a:rPr lang="en-US" altLang="ja-JP" sz="1800" b="1" dirty="0" smtClean="0">
                <a:latin typeface="+mn-ea"/>
              </a:rPr>
              <a:t>in March 2017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ja-JP" sz="1600" b="1" dirty="0" smtClean="0">
              <a:latin typeface="+mn-ea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ja-JP" sz="1600" b="1" dirty="0">
              <a:latin typeface="+mn-ea"/>
            </a:endParaRP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altLang="ja-JP" sz="1600" b="1" dirty="0" smtClean="0">
              <a:latin typeface="+mn-ea"/>
            </a:endParaRPr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(7) </a:t>
            </a:r>
            <a:r>
              <a:rPr lang="en-US" altLang="ja-JP" sz="2000" b="1" i="1" dirty="0">
                <a:ea typeface="ＭＳ Ｐゴシック" pitchFamily="34" charset="-128"/>
              </a:rPr>
              <a:t>Cooperative Activities (cont’d)</a:t>
            </a:r>
            <a:endParaRPr kumimoji="1" lang="en-GB" sz="2000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116390"/>
              </p:ext>
            </p:extLst>
          </p:nvPr>
        </p:nvGraphicFramePr>
        <p:xfrm>
          <a:off x="182561" y="1311126"/>
          <a:ext cx="9540875" cy="492338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747838">
                  <a:extLst>
                    <a:ext uri="{9D8B030D-6E8A-4147-A177-3AD203B41FA5}">
                      <a16:colId xmlns:a16="http://schemas.microsoft.com/office/drawing/2014/main" val="2977764136"/>
                    </a:ext>
                  </a:extLst>
                </a:gridCol>
                <a:gridCol w="7793037">
                  <a:extLst>
                    <a:ext uri="{9D8B030D-6E8A-4147-A177-3AD203B41FA5}">
                      <a16:colId xmlns:a16="http://schemas.microsoft.com/office/drawing/2014/main" val="3271469156"/>
                    </a:ext>
                  </a:extLst>
                </a:gridCol>
              </a:tblGrid>
              <a:tr h="80554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Institutional Context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kern="1200" dirty="0" smtClean="0">
                          <a:effectLst/>
                        </a:rPr>
                        <a:t>Recommendation 1</a:t>
                      </a:r>
                      <a:r>
                        <a:rPr kumimoji="1" lang="en-AU" altLang="ja-JP" sz="1200" b="0" kern="1200" dirty="0" smtClean="0">
                          <a:effectLst/>
                        </a:rPr>
                        <a:t>: SENER and CONUEE should continue keeping communication and coordination among them, not only for the successful implementation by CONUEE of SENER-designed energy efficiency policies, but also for getting feedback from CONUEE’s experience to SENER’s policy designing.</a:t>
                      </a:r>
                      <a:endParaRPr kumimoji="1" lang="ja-JP" altLang="ja-JP" sz="12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75687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 Efficiency Goals, Targets, and Strategy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AU" altLang="ja-JP" sz="1200" b="1" kern="1200" dirty="0" smtClean="0">
                          <a:effectLst/>
                        </a:rPr>
                        <a:t>Recommendation 5</a:t>
                      </a:r>
                      <a:r>
                        <a:rPr kumimoji="1" lang="en-AU" altLang="ja-JP" sz="1200" kern="1200" dirty="0" smtClean="0">
                          <a:effectLst/>
                        </a:rPr>
                        <a:t>: The government should continue to have energy efficiency as a priority in its energy policy and make sure that the committed targets are achieved. 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6218"/>
                  </a:ext>
                </a:extLst>
              </a:tr>
              <a:tr h="61830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 Data Collection and Monitoring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kern="1200" dirty="0" smtClean="0">
                          <a:effectLst/>
                        </a:rPr>
                        <a:t>Recommendation 11</a:t>
                      </a:r>
                      <a:r>
                        <a:rPr kumimoji="1" lang="en-AU" altLang="ja-JP" sz="1200" kern="1200" dirty="0" smtClean="0">
                          <a:effectLst/>
                        </a:rPr>
                        <a:t>: Enhance cooperation with relevant actors in conducting household energy consumption surveys. </a:t>
                      </a:r>
                      <a:endParaRPr kumimoji="1" lang="ja-JP" altLang="ja-JP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532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Measure – Government and Buildings Sectors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kern="1200" dirty="0" smtClean="0">
                          <a:effectLst/>
                        </a:rPr>
                        <a:t>Recommendation 17</a:t>
                      </a:r>
                      <a:r>
                        <a:rPr kumimoji="1" lang="en-AU" altLang="ja-JP" sz="1200" kern="1200" dirty="0" smtClean="0">
                          <a:effectLst/>
                        </a:rPr>
                        <a:t>: Consider a stronger energy demand growth in the buildings sector due to a rise on people’s living standards. </a:t>
                      </a:r>
                      <a:endParaRPr kumimoji="1" lang="ja-JP" altLang="ja-JP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649494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Measure –Industrial Sector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AU" altLang="ja-JP" sz="1200" b="1" kern="1200" dirty="0" smtClean="0">
                          <a:effectLst/>
                        </a:rPr>
                        <a:t>Recommendation 22</a:t>
                      </a:r>
                      <a:r>
                        <a:rPr kumimoji="1" lang="en-AU" altLang="ja-JP" sz="1200" b="0" kern="1200" dirty="0" smtClean="0">
                          <a:effectLst/>
                        </a:rPr>
                        <a:t>:</a:t>
                      </a:r>
                      <a:r>
                        <a:rPr kumimoji="1" lang="en-AU" altLang="ja-JP" sz="1200" b="1" kern="1200" dirty="0" smtClean="0">
                          <a:effectLst/>
                        </a:rPr>
                        <a:t> </a:t>
                      </a:r>
                      <a:r>
                        <a:rPr kumimoji="1" lang="en-AU" altLang="ja-JP" sz="1200" kern="1200" dirty="0" smtClean="0">
                          <a:effectLst/>
                        </a:rPr>
                        <a:t>The government should continue expanding the Learning Network approach for large energy users.</a:t>
                      </a:r>
                      <a:endParaRPr kumimoji="1" lang="ja-JP" altLang="ja-JP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07144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Measure – Transport Sector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kern="1200" dirty="0" smtClean="0">
                          <a:effectLst/>
                        </a:rPr>
                        <a:t>Recommendation 29</a:t>
                      </a:r>
                      <a:r>
                        <a:rPr kumimoji="1" lang="en-AU" altLang="ja-JP" sz="1200" kern="1200" dirty="0" smtClean="0">
                          <a:effectLst/>
                        </a:rPr>
                        <a:t>: Push for greater coordination around transport planning and energy efficiency between all levels of government. </a:t>
                      </a:r>
                      <a:endParaRPr kumimoji="1" lang="ja-JP" altLang="ja-JP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88801"/>
                  </a:ext>
                </a:extLst>
              </a:tr>
              <a:tr h="48332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Measure – Electricity Sector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kern="1200" dirty="0" smtClean="0">
                          <a:effectLst/>
                        </a:rPr>
                        <a:t>Recommendation 34</a:t>
                      </a:r>
                      <a:r>
                        <a:rPr kumimoji="1" lang="en-AU" altLang="ja-JP" sz="1200" kern="1200" dirty="0" smtClean="0">
                          <a:effectLst/>
                        </a:rPr>
                        <a:t>: Establish energy efficiency Public Benefits funds program.</a:t>
                      </a:r>
                      <a:endParaRPr kumimoji="1" lang="ja-JP" altLang="ja-JP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857416"/>
                  </a:ext>
                </a:extLst>
              </a:tr>
              <a:tr h="7476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AU" altLang="ja-JP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Policy Measure – Appliances and Equipment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AU" altLang="ja-JP" sz="1200" b="1" kern="1200" dirty="0" smtClean="0">
                          <a:effectLst/>
                        </a:rPr>
                        <a:t>Recommendation 40</a:t>
                      </a:r>
                      <a:r>
                        <a:rPr kumimoji="1" lang="en-AU" altLang="ja-JP" sz="1200" kern="1200" dirty="0" smtClean="0">
                          <a:effectLst/>
                        </a:rPr>
                        <a:t>: Benchmark energy efficiency standards with other APEC economies.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35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69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3251" y="1438738"/>
            <a:ext cx="9675747" cy="608293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PRLCE: Phase-4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Economy: Papua New Guinea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Venue: Crowne Plaza Port </a:t>
            </a:r>
            <a:r>
              <a:rPr lang="en-US" altLang="ja-JP" sz="2000" dirty="0">
                <a:latin typeface="+mn-ea"/>
              </a:rPr>
              <a:t>M</a:t>
            </a:r>
            <a:r>
              <a:rPr lang="en-US" altLang="ja-JP" sz="2000" dirty="0" smtClean="0">
                <a:latin typeface="+mn-ea"/>
              </a:rPr>
              <a:t>oresby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Schedule: 1-4 August 2017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Focus: Hydro Power Resources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PNG Participants: 23,  Dept. of petroleum and Energy, Climate Change Dev. Authority, PNG Power Ltd. etc.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Recommendations:44</a:t>
            </a:r>
            <a:endParaRPr lang="ja-JP" altLang="ja-JP" sz="2000" dirty="0" smtClean="0"/>
          </a:p>
          <a:p>
            <a:pPr indent="-285750">
              <a:spcBef>
                <a:spcPts val="0"/>
              </a:spcBef>
              <a:buFont typeface="Wingdings" panose="05000000000000000000" pitchFamily="2" charset="2"/>
              <a:buChar char="u"/>
            </a:pPr>
            <a:endParaRPr lang="en-US" altLang="ja-JP" sz="1500" dirty="0" smtClean="0">
              <a:latin typeface="+mn-ea"/>
            </a:endParaRPr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xfrm>
            <a:off x="182562" y="24125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(7) </a:t>
            </a:r>
            <a:r>
              <a:rPr lang="en-US" altLang="ja-JP" sz="2000" b="1" i="1" dirty="0">
                <a:ea typeface="ＭＳ Ｐゴシック" pitchFamily="34" charset="-128"/>
              </a:rPr>
              <a:t>Cooperative Activities (cont’d)</a:t>
            </a:r>
            <a:endParaRPr kumimoji="1" lang="en-GB" sz="2000" dirty="0"/>
          </a:p>
        </p:txBody>
      </p:sp>
      <p:sp>
        <p:nvSpPr>
          <p:cNvPr id="3" name="正方形/長方形 2"/>
          <p:cNvSpPr/>
          <p:nvPr/>
        </p:nvSpPr>
        <p:spPr>
          <a:xfrm>
            <a:off x="182562" y="730852"/>
            <a:ext cx="9631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sz="2000" b="1" dirty="0">
                <a:latin typeface="+mn-ea"/>
              </a:rPr>
              <a:t>(2) Peer Review on Low Carbon Energy Policies (</a:t>
            </a:r>
            <a:r>
              <a:rPr lang="en-US" altLang="ja-JP" sz="2000" b="1" dirty="0">
                <a:solidFill>
                  <a:srgbClr val="53ABD9"/>
                </a:solidFill>
                <a:latin typeface="+mn-ea"/>
              </a:rPr>
              <a:t>PRLCE</a:t>
            </a:r>
            <a:r>
              <a:rPr lang="en-US" altLang="ja-JP" sz="2000" b="1" dirty="0">
                <a:latin typeface="+mn-ea"/>
              </a:rPr>
              <a:t>) </a:t>
            </a:r>
            <a:r>
              <a:rPr lang="en-US" altLang="ja-JP" sz="2000" b="1" dirty="0" smtClean="0">
                <a:latin typeface="+mn-ea"/>
              </a:rPr>
              <a:t>                                                                                [</a:t>
            </a:r>
            <a:r>
              <a:rPr lang="ja-JP" altLang="en-US" sz="2000" b="1" dirty="0">
                <a:latin typeface="+mn-ea"/>
              </a:rPr>
              <a:t>⇒</a:t>
            </a:r>
            <a:r>
              <a:rPr lang="en-US" altLang="ja-JP" sz="2000" b="1" dirty="0" smtClean="0">
                <a:latin typeface="+mn-ea"/>
              </a:rPr>
              <a:t>12.b.]</a:t>
            </a:r>
            <a:endParaRPr lang="en-US" altLang="ja-JP" sz="2000" b="1" dirty="0">
              <a:latin typeface="+mn-ea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614" y="1242997"/>
            <a:ext cx="4150020" cy="166699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 flipH="1">
            <a:off x="220975" y="4133527"/>
            <a:ext cx="3254832" cy="1908215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342900" indent="-342900" fontAlgn="t"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Experts: 7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Dr</a:t>
            </a:r>
            <a:r>
              <a:rPr lang="en-US" altLang="ja-JP" sz="1400" dirty="0"/>
              <a:t>. Dennis Y.C. Leung (HKC)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/>
              <a:t>Mr. Faisal </a:t>
            </a:r>
            <a:r>
              <a:rPr lang="en-US" altLang="ja-JP" sz="1400" dirty="0" err="1"/>
              <a:t>Rahadian</a:t>
            </a:r>
            <a:r>
              <a:rPr lang="en-US" altLang="ja-JP" sz="1400" dirty="0"/>
              <a:t> (INA)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/>
              <a:t>Mr. David Rohan (NZ)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/>
              <a:t>Mr. </a:t>
            </a:r>
            <a:r>
              <a:rPr lang="en-US" altLang="ja-JP" sz="1400" dirty="0" err="1"/>
              <a:t>Andresito</a:t>
            </a:r>
            <a:r>
              <a:rPr lang="en-US" altLang="ja-JP" sz="1400" dirty="0"/>
              <a:t> </a:t>
            </a:r>
            <a:r>
              <a:rPr lang="en-US" altLang="ja-JP" sz="1400" dirty="0" err="1"/>
              <a:t>Ulgado</a:t>
            </a:r>
            <a:r>
              <a:rPr lang="en-US" altLang="ja-JP" sz="1400" dirty="0"/>
              <a:t> (RP)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/>
              <a:t>Dr. Fu-Ming Lin (CT)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/>
              <a:t>Dr. </a:t>
            </a:r>
            <a:r>
              <a:rPr lang="en-US" altLang="ja-JP" sz="1400" dirty="0" err="1"/>
              <a:t>Nuwong</a:t>
            </a:r>
            <a:r>
              <a:rPr lang="en-US" altLang="ja-JP" sz="1400" dirty="0"/>
              <a:t> </a:t>
            </a:r>
            <a:r>
              <a:rPr lang="en-US" altLang="ja-JP" sz="1400" dirty="0" err="1"/>
              <a:t>Chollacoop</a:t>
            </a:r>
            <a:r>
              <a:rPr lang="en-US" altLang="ja-JP" sz="1400" dirty="0"/>
              <a:t>(THA)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/>
              <a:t>Mr. Stephen C. Walls (US</a:t>
            </a:r>
            <a:r>
              <a:rPr lang="en-US" altLang="ja-JP" sz="1400" dirty="0" smtClean="0"/>
              <a:t>)</a:t>
            </a:r>
            <a:r>
              <a:rPr lang="en-US" altLang="ja-JP" sz="1400" b="1" dirty="0"/>
              <a:t> </a:t>
            </a:r>
            <a:r>
              <a:rPr lang="en-US" altLang="ja-JP" sz="1400" b="1" dirty="0" smtClean="0"/>
              <a:t> </a:t>
            </a:r>
            <a:endParaRPr kumimoji="1" lang="ja-JP" altLang="en-US" sz="14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199017" y="4815840"/>
            <a:ext cx="2542903" cy="121920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1" lang="ja-JP" altLang="en-US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789714" y="4287455"/>
            <a:ext cx="163285" cy="276999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1" lang="ja-JP" altLang="en-US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931124" y="4808124"/>
            <a:ext cx="5390605" cy="1261884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342900" indent="-342900" fontAlgn="ctr"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Secretariat(APERC): 4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Mr. Takato </a:t>
            </a:r>
            <a:r>
              <a:rPr lang="en-US" altLang="ja-JP" sz="1400" dirty="0" err="1" smtClean="0"/>
              <a:t>Ojimi</a:t>
            </a:r>
            <a:r>
              <a:rPr lang="en-US" altLang="ja-JP" sz="1400" dirty="0" smtClean="0"/>
              <a:t> 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/>
              <a:t>Dr. </a:t>
            </a:r>
            <a:r>
              <a:rPr lang="en-US" altLang="ja-JP" sz="1400" dirty="0" err="1"/>
              <a:t>Kazutomo</a:t>
            </a:r>
            <a:r>
              <a:rPr lang="en-US" altLang="ja-JP" sz="1400" dirty="0"/>
              <a:t> </a:t>
            </a:r>
            <a:r>
              <a:rPr lang="en-US" altLang="ja-JP" sz="1400" dirty="0" err="1"/>
              <a:t>Irie</a:t>
            </a:r>
            <a:r>
              <a:rPr lang="en-US" altLang="ja-JP" sz="1400" dirty="0"/>
              <a:t> 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Ms</a:t>
            </a:r>
            <a:r>
              <a:rPr lang="en-US" altLang="ja-JP" sz="1400" dirty="0"/>
              <a:t>. Elvira Torres </a:t>
            </a:r>
            <a:r>
              <a:rPr lang="en-US" altLang="ja-JP" sz="1400" dirty="0" err="1"/>
              <a:t>Gelindon</a:t>
            </a:r>
            <a:r>
              <a:rPr lang="en-US" altLang="ja-JP" sz="1400" dirty="0"/>
              <a:t> 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Ms</a:t>
            </a:r>
            <a:r>
              <a:rPr lang="en-US" altLang="ja-JP" sz="1400" dirty="0"/>
              <a:t>. Lay Hui </a:t>
            </a:r>
            <a:r>
              <a:rPr lang="en-US" altLang="ja-JP" sz="1400" dirty="0" err="1" smtClean="0"/>
              <a:t>Teo</a:t>
            </a:r>
            <a:endParaRPr kumimoji="1" lang="ja-JP" alt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8169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30253" y="689484"/>
            <a:ext cx="9675747" cy="589134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spcBef>
                <a:spcPts val="0"/>
              </a:spcBef>
              <a:buNone/>
            </a:pPr>
            <a:r>
              <a:rPr lang="en-US" altLang="ja-JP" sz="1800" b="1" dirty="0" smtClean="0">
                <a:latin typeface="+mn-ea"/>
              </a:rPr>
              <a:t>Recommendations made in PRLCE for Papua New Guinea </a:t>
            </a:r>
            <a:endParaRPr lang="en-US" altLang="ja-JP" sz="1400" b="1" dirty="0" smtClean="0">
              <a:latin typeface="+mn-ea"/>
            </a:endParaRPr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(7) </a:t>
            </a:r>
            <a:r>
              <a:rPr lang="en-US" altLang="ja-JP" sz="2000" b="1" i="1" dirty="0">
                <a:ea typeface="ＭＳ Ｐゴシック" pitchFamily="34" charset="-128"/>
              </a:rPr>
              <a:t>Cooperative Activities (cont’d)</a:t>
            </a:r>
            <a:endParaRPr kumimoji="1" lang="en-GB" sz="2000" dirty="0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378407"/>
              </p:ext>
            </p:extLst>
          </p:nvPr>
        </p:nvGraphicFramePr>
        <p:xfrm>
          <a:off x="130207" y="1030907"/>
          <a:ext cx="9645584" cy="540500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553289">
                  <a:extLst>
                    <a:ext uri="{9D8B030D-6E8A-4147-A177-3AD203B41FA5}">
                      <a16:colId xmlns:a16="http://schemas.microsoft.com/office/drawing/2014/main" val="2977764136"/>
                    </a:ext>
                  </a:extLst>
                </a:gridCol>
                <a:gridCol w="7092295">
                  <a:extLst>
                    <a:ext uri="{9D8B030D-6E8A-4147-A177-3AD203B41FA5}">
                      <a16:colId xmlns:a16="http://schemas.microsoft.com/office/drawing/2014/main" val="3271469156"/>
                    </a:ext>
                  </a:extLst>
                </a:gridCol>
              </a:tblGrid>
              <a:tr h="38084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Overarching Findings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Recommendation 1</a:t>
                      </a:r>
                      <a:r>
                        <a:rPr kumimoji="1" lang="en-US" altLang="ja-JP" sz="1300" b="0" kern="1200" dirty="0" smtClean="0">
                          <a:effectLst/>
                        </a:rPr>
                        <a:t>:</a:t>
                      </a:r>
                      <a:r>
                        <a:rPr kumimoji="1" lang="en-US" altLang="ja-JP" sz="1300" b="0" kern="1200" baseline="0" dirty="0" smtClean="0">
                          <a:effectLst/>
                        </a:rPr>
                        <a:t> </a:t>
                      </a:r>
                      <a:r>
                        <a:rPr kumimoji="1" lang="en-US" altLang="ja-JP" sz="1300" b="0" kern="1200" dirty="0" smtClean="0">
                          <a:effectLst/>
                        </a:rPr>
                        <a:t>Conduct survey.</a:t>
                      </a:r>
                      <a:endParaRPr kumimoji="1" lang="ja-JP" altLang="ja-JP" sz="13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75687"/>
                  </a:ext>
                </a:extLst>
              </a:tr>
              <a:tr h="32128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Institutional Context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/>
                        <a:t>Recommendation 8</a:t>
                      </a:r>
                      <a:r>
                        <a:rPr kumimoji="1" lang="en-US" altLang="ja-JP" sz="1300" dirty="0" smtClean="0"/>
                        <a:t>:</a:t>
                      </a:r>
                      <a:r>
                        <a:rPr kumimoji="1" lang="en-US" altLang="ja-JP" sz="1300" baseline="0" dirty="0" smtClean="0"/>
                        <a:t> </a:t>
                      </a:r>
                      <a:r>
                        <a:rPr kumimoji="1" lang="en-US" altLang="ja-JP" sz="1300" dirty="0" smtClean="0"/>
                        <a:t>Ensure sufficient human resources to drive energy policies.</a:t>
                      </a:r>
                      <a:endParaRPr kumimoji="1" lang="ja-JP" alt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6218"/>
                  </a:ext>
                </a:extLst>
              </a:tr>
              <a:tr h="7043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Renewable Energy Goals,</a:t>
                      </a:r>
                      <a:r>
                        <a:rPr kumimoji="1" lang="en-US" altLang="ja-JP" sz="1200" b="1" kern="1200" baseline="0" dirty="0" smtClean="0">
                          <a:effectLst/>
                        </a:rPr>
                        <a:t> Targets and Strategy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Recommendation 14</a:t>
                      </a:r>
                      <a:r>
                        <a:rPr kumimoji="1" lang="en-US" altLang="ja-JP" sz="1300" kern="1200" dirty="0" smtClean="0">
                          <a:effectLst/>
                        </a:rPr>
                        <a:t>: PNG should focus attention and resources on a near-term action plan to develop the lowest cost renewable resource available near load </a:t>
                      </a:r>
                      <a:r>
                        <a:rPr kumimoji="1" lang="en-US" altLang="ja-JP" sz="1300" kern="1200" dirty="0" err="1" smtClean="0">
                          <a:effectLst/>
                        </a:rPr>
                        <a:t>centres</a:t>
                      </a:r>
                      <a:r>
                        <a:rPr kumimoji="1" lang="en-US" altLang="ja-JP" sz="1300" kern="1200" dirty="0" smtClean="0">
                          <a:effectLst/>
                        </a:rPr>
                        <a:t>.</a:t>
                      </a:r>
                      <a:endParaRPr kumimoji="1" lang="ja-JP" altLang="ja-JP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53294"/>
                  </a:ext>
                </a:extLst>
              </a:tr>
              <a:tr h="5008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Regulation and Infrastructure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Recommendation 17</a:t>
                      </a:r>
                      <a:r>
                        <a:rPr kumimoji="1" lang="en-US" altLang="ja-JP" sz="1300" kern="1200" dirty="0" smtClean="0">
                          <a:effectLst/>
                        </a:rPr>
                        <a:t>: PNG should rely on internationally-</a:t>
                      </a:r>
                      <a:r>
                        <a:rPr kumimoji="1" lang="en-US" altLang="ja-JP" sz="1300" kern="1200" dirty="0" err="1" smtClean="0">
                          <a:effectLst/>
                        </a:rPr>
                        <a:t>recognised</a:t>
                      </a:r>
                      <a:r>
                        <a:rPr kumimoji="1" lang="en-US" altLang="ja-JP" sz="1300" kern="1200" dirty="0" smtClean="0">
                          <a:effectLst/>
                        </a:rPr>
                        <a:t> standards when establishing new regulations covering the performance of technology.</a:t>
                      </a:r>
                      <a:endParaRPr kumimoji="1" lang="ja-JP" altLang="ja-JP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649494"/>
                  </a:ext>
                </a:extLst>
              </a:tr>
              <a:tr h="46953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Bioenergy - Biofuels, Biomass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Recommendation 21</a:t>
                      </a:r>
                      <a:r>
                        <a:rPr kumimoji="1" lang="en-US" altLang="ja-JP" sz="1300" kern="1200" dirty="0" smtClean="0">
                          <a:solidFill>
                            <a:schemeClr val="tx1"/>
                          </a:solidFill>
                          <a:effectLst/>
                        </a:rPr>
                        <a:t>: Take best practices from other APEC economies regarding biofuel implementation.</a:t>
                      </a:r>
                      <a:endParaRPr kumimoji="1" lang="ja-JP" altLang="ja-JP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07144"/>
                  </a:ext>
                </a:extLst>
              </a:tr>
              <a:tr h="5008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Hydropower and Ocean Energy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Recommendation 22</a:t>
                      </a:r>
                      <a:r>
                        <a:rPr kumimoji="1" lang="en-US" altLang="ja-JP" sz="1300" kern="1200" dirty="0" smtClean="0">
                          <a:solidFill>
                            <a:schemeClr val="tx1"/>
                          </a:solidFill>
                          <a:effectLst/>
                        </a:rPr>
                        <a:t>: Enact a law that provides policy direction and incentives on developing hydropower and ocean resources.</a:t>
                      </a:r>
                      <a:endParaRPr kumimoji="1" lang="ja-JP" altLang="ja-JP" sz="13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88801"/>
                  </a:ext>
                </a:extLst>
              </a:tr>
              <a:tr h="5008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Solar PV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Recommendation 23</a:t>
                      </a:r>
                      <a:r>
                        <a:rPr kumimoji="1" lang="en-US" altLang="ja-JP" sz="1300" kern="1200" dirty="0" smtClean="0">
                          <a:solidFill>
                            <a:schemeClr val="tx1"/>
                          </a:solidFill>
                          <a:effectLst/>
                        </a:rPr>
                        <a:t>: Establish solar energy demonstration projects at school campuses.</a:t>
                      </a:r>
                      <a:endParaRPr kumimoji="1" lang="ja-JP" altLang="ja-JP" sz="13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857416"/>
                  </a:ext>
                </a:extLst>
              </a:tr>
              <a:tr h="56667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Geothermal Energy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tx1"/>
                          </a:solidFill>
                        </a:rPr>
                        <a:t>Recommendation 25</a:t>
                      </a:r>
                      <a:r>
                        <a:rPr kumimoji="1" lang="en-US" altLang="ja-JP" sz="1300" dirty="0" smtClean="0">
                          <a:solidFill>
                            <a:schemeClr val="tx1"/>
                          </a:solidFill>
                        </a:rPr>
                        <a:t>: Enact a law that provides policy direction and incentives on developing geothermal energy resources.</a:t>
                      </a:r>
                      <a:endParaRPr kumimoji="1" lang="ja-JP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35918"/>
                  </a:ext>
                </a:extLst>
              </a:tr>
              <a:tr h="30836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Wind Energy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tx1"/>
                          </a:solidFill>
                        </a:rPr>
                        <a:t>Recommendation 26</a:t>
                      </a:r>
                      <a:r>
                        <a:rPr kumimoji="1" lang="en-US" altLang="ja-JP" sz="1300" dirty="0" smtClean="0">
                          <a:solidFill>
                            <a:schemeClr val="tx1"/>
                          </a:solidFill>
                        </a:rPr>
                        <a:t>: Early planning of wind turbines installation</a:t>
                      </a:r>
                      <a:endParaRPr kumimoji="1" lang="ja-JP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67888"/>
                  </a:ext>
                </a:extLst>
              </a:tr>
              <a:tr h="56667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kern="1200" dirty="0" smtClean="0">
                          <a:effectLst/>
                        </a:rPr>
                        <a:t>Power Supply System, Smart Grid, Private Participation</a:t>
                      </a:r>
                      <a:endParaRPr kumimoji="1" lang="ja-JP" altLang="ja-JP" sz="11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tx1"/>
                          </a:solidFill>
                        </a:rPr>
                        <a:t>Recommendation 32</a:t>
                      </a:r>
                      <a:r>
                        <a:rPr kumimoji="1" lang="en-US" altLang="ja-JP" sz="1300" dirty="0" smtClean="0">
                          <a:solidFill>
                            <a:schemeClr val="tx1"/>
                          </a:solidFill>
                        </a:rPr>
                        <a:t>: The investment focus should move from individual ‘least-cost generation projects’ to a ‘least-cost generation portfolio’ approach.</a:t>
                      </a:r>
                      <a:endParaRPr kumimoji="1" lang="ja-JP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596751"/>
                  </a:ext>
                </a:extLst>
              </a:tr>
              <a:tr h="56667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kern="1200" dirty="0" smtClean="0">
                          <a:effectLst/>
                        </a:rPr>
                        <a:t>Greenhouse Gas Management</a:t>
                      </a:r>
                      <a:endParaRPr kumimoji="1" lang="ja-JP" altLang="ja-JP" sz="12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b="1" dirty="0" smtClean="0">
                          <a:solidFill>
                            <a:schemeClr val="tx1"/>
                          </a:solidFill>
                        </a:rPr>
                        <a:t>Recommendation 37</a:t>
                      </a:r>
                      <a:r>
                        <a:rPr kumimoji="1" lang="en-US" altLang="ja-JP" sz="1300" dirty="0" smtClean="0">
                          <a:solidFill>
                            <a:schemeClr val="tx1"/>
                          </a:solidFill>
                        </a:rPr>
                        <a:t>: Expedite the implementation of National Climate Change Policy, and formulation of National</a:t>
                      </a:r>
                      <a:r>
                        <a:rPr kumimoji="1" lang="en-US" altLang="ja-JP" sz="13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1300" dirty="0" smtClean="0">
                          <a:solidFill>
                            <a:schemeClr val="tx1"/>
                          </a:solidFill>
                        </a:rPr>
                        <a:t>Energy Policy</a:t>
                      </a:r>
                      <a:r>
                        <a:rPr kumimoji="1" lang="en-US" altLang="ja-JP" sz="1300" baseline="0" dirty="0" smtClean="0">
                          <a:solidFill>
                            <a:schemeClr val="tx1"/>
                          </a:solidFill>
                        </a:rPr>
                        <a:t> (NEP)</a:t>
                      </a:r>
                      <a:r>
                        <a:rPr kumimoji="1" lang="en-US" altLang="ja-JP" sz="130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1" lang="ja-JP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27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76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563" y="822960"/>
            <a:ext cx="9723438" cy="603504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2000" b="1" dirty="0" smtClean="0">
                <a:latin typeface="+mn-ea"/>
              </a:rPr>
              <a:t>Low-Carbon Model Town (</a:t>
            </a:r>
            <a:r>
              <a:rPr lang="en-US" altLang="ja-JP" sz="2000" b="1" dirty="0" smtClean="0">
                <a:solidFill>
                  <a:srgbClr val="53ABD9"/>
                </a:solidFill>
                <a:latin typeface="+mn-ea"/>
              </a:rPr>
              <a:t>LCMT</a:t>
            </a:r>
            <a:r>
              <a:rPr lang="en-US" altLang="ja-JP" sz="2000" b="1" dirty="0" smtClean="0">
                <a:latin typeface="+mn-ea"/>
              </a:rPr>
              <a:t>)  [</a:t>
            </a:r>
            <a:r>
              <a:rPr lang="ja-JP" altLang="en-US" sz="2000" b="1" dirty="0" smtClean="0">
                <a:latin typeface="+mn-ea"/>
              </a:rPr>
              <a:t>⇒</a:t>
            </a:r>
            <a:r>
              <a:rPr lang="en-US" altLang="ja-JP" sz="2000" b="1" dirty="0">
                <a:latin typeface="+mn-ea"/>
              </a:rPr>
              <a:t>7</a:t>
            </a:r>
            <a:r>
              <a:rPr lang="en-US" altLang="ja-JP" sz="2000" b="1" dirty="0" smtClean="0">
                <a:latin typeface="+mn-ea"/>
              </a:rPr>
              <a:t>.b.] </a:t>
            </a:r>
            <a:endParaRPr lang="en-US" altLang="ja-JP" sz="2000" b="1" dirty="0"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ja-JP" sz="1600" b="1" dirty="0" smtClean="0">
                <a:solidFill>
                  <a:srgbClr val="0070C0"/>
                </a:solidFill>
                <a:latin typeface="+mn-ea"/>
              </a:rPr>
              <a:t>Phase 7: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600" b="1" dirty="0" smtClean="0">
                <a:latin typeface="+mn-ea"/>
              </a:rPr>
              <a:t>LCMT 7 in Krasnoyarsk, Russia in 2017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 smtClean="0">
                <a:latin typeface="+mn-ea"/>
              </a:rPr>
              <a:t>     -Feasibility Study for Krasnoyarsk is underway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 smtClean="0">
                <a:latin typeface="+mn-ea"/>
              </a:rPr>
              <a:t>     -Policy Review for Krasnoyarsk will be conducted on 5-7 December 2017.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600" b="1" dirty="0" smtClean="0">
                <a:latin typeface="+mn-ea"/>
              </a:rPr>
              <a:t>The 1</a:t>
            </a:r>
            <a:r>
              <a:rPr lang="en-US" altLang="ja-JP" sz="1600" b="1" baseline="30000" dirty="0" smtClean="0">
                <a:latin typeface="+mn-ea"/>
              </a:rPr>
              <a:t>st</a:t>
            </a:r>
            <a:r>
              <a:rPr lang="en-US" altLang="ja-JP" sz="1600" b="1" dirty="0" smtClean="0">
                <a:latin typeface="+mn-ea"/>
              </a:rPr>
              <a:t> LCMT Symposium was held on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>
                <a:latin typeface="+mn-ea"/>
              </a:rPr>
              <a:t> </a:t>
            </a:r>
            <a:r>
              <a:rPr lang="en-US" altLang="ja-JP" sz="1600" b="1" dirty="0" smtClean="0">
                <a:latin typeface="+mn-ea"/>
              </a:rPr>
              <a:t>    14-15 September in Jakarta, Indonesia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altLang="ja-JP" sz="1600" b="1" dirty="0" smtClean="0"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ja-JP" sz="1600" b="1" dirty="0" smtClean="0">
                <a:solidFill>
                  <a:srgbClr val="0070C0"/>
                </a:solidFill>
                <a:latin typeface="+mn-ea"/>
              </a:rPr>
              <a:t>Dissemination Phase 1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 smtClean="0">
                <a:latin typeface="+mn-ea"/>
              </a:rPr>
              <a:t>     -The 2</a:t>
            </a:r>
            <a:r>
              <a:rPr lang="en-US" altLang="ja-JP" sz="1600" b="1" baseline="30000" dirty="0" smtClean="0">
                <a:latin typeface="+mn-ea"/>
              </a:rPr>
              <a:t>nd</a:t>
            </a:r>
            <a:r>
              <a:rPr lang="en-US" altLang="ja-JP" sz="1600" b="1" dirty="0" smtClean="0">
                <a:latin typeface="+mn-ea"/>
              </a:rPr>
              <a:t> LCMT Symposium is planned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>
                <a:latin typeface="+mn-ea"/>
              </a:rPr>
              <a:t> </a:t>
            </a:r>
            <a:r>
              <a:rPr lang="en-US" altLang="ja-JP" sz="1600" b="1" dirty="0" smtClean="0">
                <a:latin typeface="+mn-ea"/>
              </a:rPr>
              <a:t>     to be held in September 2018 in Da Nang,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>
                <a:latin typeface="+mn-ea"/>
              </a:rPr>
              <a:t> </a:t>
            </a:r>
            <a:r>
              <a:rPr lang="en-US" altLang="ja-JP" sz="1600" b="1" dirty="0" smtClean="0">
                <a:latin typeface="+mn-ea"/>
              </a:rPr>
              <a:t>     Viet Nam (case town of the LCMT Phase 3)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altLang="ja-JP" sz="1600" b="1" dirty="0" smtClean="0">
                <a:solidFill>
                  <a:srgbClr val="0070C0"/>
                </a:solidFill>
                <a:latin typeface="+mn-ea"/>
              </a:rPr>
              <a:t>Dissemination Phase 2 </a:t>
            </a:r>
            <a:r>
              <a:rPr lang="en-US" altLang="ja-JP" sz="1600" b="1" dirty="0" smtClean="0">
                <a:latin typeface="+mn-ea"/>
              </a:rPr>
              <a:t>(Concept Note was submitted to Session 1, 2018)</a:t>
            </a:r>
          </a:p>
          <a:p>
            <a:pPr marL="457200" lvl="4" indent="0">
              <a:spcBef>
                <a:spcPts val="600"/>
              </a:spcBef>
              <a:spcAft>
                <a:spcPts val="300"/>
              </a:spcAft>
              <a:buNone/>
            </a:pPr>
            <a:endParaRPr lang="en-US" altLang="ja-JP" sz="2600" b="1" baseline="-25000" dirty="0" smtClean="0">
              <a:latin typeface="+mn-ea"/>
            </a:endParaRPr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(7) </a:t>
            </a:r>
            <a:r>
              <a:rPr lang="en-US" altLang="ja-JP" sz="2000" b="1" i="1" dirty="0">
                <a:ea typeface="ＭＳ Ｐゴシック" pitchFamily="34" charset="-128"/>
              </a:rPr>
              <a:t>Cooperative Activities (cont’d)</a:t>
            </a:r>
            <a:endParaRPr kumimoji="1" lang="en-GB" sz="20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532" y="2769575"/>
            <a:ext cx="4242803" cy="290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0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4.a. </a:t>
            </a:r>
            <a:r>
              <a:rPr lang="en-US" altLang="ja-JP" sz="2000" b="1" i="1" dirty="0" smtClean="0">
                <a:ea typeface="ＭＳ Ｐゴシック" pitchFamily="34" charset="-128"/>
              </a:rPr>
              <a:t>(8) </a:t>
            </a:r>
            <a:r>
              <a:rPr lang="en-US" altLang="ja-JP" sz="2000" b="1" i="1" dirty="0">
                <a:ea typeface="ＭＳ Ｐゴシック" pitchFamily="34" charset="-128"/>
              </a:rPr>
              <a:t>Oil and Gas Security </a:t>
            </a:r>
            <a:r>
              <a:rPr lang="en-US" altLang="ja-JP" sz="2000" b="1" i="1" dirty="0" smtClean="0">
                <a:ea typeface="ＭＳ Ｐゴシック" pitchFamily="34" charset="-128"/>
              </a:rPr>
              <a:t>Initiative [⇒ 13.c.] </a:t>
            </a:r>
            <a:endParaRPr kumimoji="1" lang="en-GB" sz="2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82562" y="1145302"/>
            <a:ext cx="9675747" cy="608293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OGSI:2017 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Economy: Australia (Indonesia, the Philippines, Thailand)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Venue: Novotel Melbourne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Schedule: 29-31 March 2017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Focus: A regional Capacity Building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n-ea"/>
              </a:rPr>
              <a:t> Participants: </a:t>
            </a:r>
            <a:r>
              <a:rPr lang="en-US" altLang="ja-JP" sz="1800" dirty="0" smtClean="0">
                <a:latin typeface="+mn-ea"/>
              </a:rPr>
              <a:t>Australia;8 Dept. of Environment and </a:t>
            </a:r>
            <a:r>
              <a:rPr lang="en-US" altLang="ja-JP" sz="1800" dirty="0" err="1" smtClean="0">
                <a:latin typeface="+mn-ea"/>
              </a:rPr>
              <a:t>Eenrgy</a:t>
            </a:r>
            <a:r>
              <a:rPr lang="en-US" altLang="ja-JP" sz="1800" dirty="0" smtClean="0">
                <a:latin typeface="+mn-ea"/>
              </a:rPr>
              <a:t>, etc.</a:t>
            </a:r>
          </a:p>
          <a:p>
            <a:pPr marL="57150" indent="0">
              <a:spcBef>
                <a:spcPts val="0"/>
              </a:spcBef>
              <a:buNone/>
            </a:pPr>
            <a:r>
              <a:rPr lang="en-US" altLang="ja-JP" sz="1800" dirty="0" smtClean="0">
                <a:latin typeface="+mn-ea"/>
              </a:rPr>
              <a:t>                        Indonesa;3 National Energy council, Ministry of Energy</a:t>
            </a:r>
          </a:p>
          <a:p>
            <a:pPr marL="57150" indent="0">
              <a:spcBef>
                <a:spcPts val="0"/>
              </a:spcBef>
              <a:buNone/>
            </a:pPr>
            <a:r>
              <a:rPr lang="en-US" altLang="ja-JP" sz="1800" dirty="0">
                <a:latin typeface="+mn-ea"/>
              </a:rPr>
              <a:t> </a:t>
            </a:r>
            <a:r>
              <a:rPr lang="en-US" altLang="ja-JP" sz="1800" dirty="0" smtClean="0">
                <a:latin typeface="+mn-ea"/>
              </a:rPr>
              <a:t>                                         and </a:t>
            </a:r>
            <a:r>
              <a:rPr lang="en-US" altLang="ja-JP" sz="1800" dirty="0" err="1" smtClean="0">
                <a:latin typeface="+mn-ea"/>
              </a:rPr>
              <a:t>Minerl</a:t>
            </a:r>
            <a:r>
              <a:rPr lang="en-US" altLang="ja-JP" sz="1800" dirty="0" smtClean="0">
                <a:latin typeface="+mn-ea"/>
              </a:rPr>
              <a:t> </a:t>
            </a:r>
            <a:r>
              <a:rPr lang="en-US" altLang="ja-JP" sz="1800" dirty="0" err="1" smtClean="0">
                <a:latin typeface="+mn-ea"/>
              </a:rPr>
              <a:t>rsouces</a:t>
            </a:r>
            <a:endParaRPr lang="en-US" altLang="ja-JP" sz="1800" dirty="0" smtClean="0">
              <a:latin typeface="+mn-ea"/>
            </a:endParaRPr>
          </a:p>
          <a:p>
            <a:pPr marL="57150" indent="0">
              <a:spcBef>
                <a:spcPts val="0"/>
              </a:spcBef>
              <a:buNone/>
            </a:pPr>
            <a:r>
              <a:rPr lang="en-US" altLang="ja-JP" sz="1800" dirty="0">
                <a:latin typeface="+mn-ea"/>
              </a:rPr>
              <a:t> </a:t>
            </a:r>
            <a:r>
              <a:rPr lang="en-US" altLang="ja-JP" sz="1800" dirty="0" smtClean="0">
                <a:latin typeface="+mn-ea"/>
              </a:rPr>
              <a:t>                       the Philippines;2 Department of Energy</a:t>
            </a:r>
          </a:p>
          <a:p>
            <a:pPr marL="57150" indent="0">
              <a:spcBef>
                <a:spcPts val="0"/>
              </a:spcBef>
              <a:buNone/>
            </a:pPr>
            <a:r>
              <a:rPr lang="en-US" altLang="ja-JP" sz="1800" dirty="0">
                <a:latin typeface="+mn-ea"/>
              </a:rPr>
              <a:t> </a:t>
            </a:r>
            <a:r>
              <a:rPr lang="en-US" altLang="ja-JP" sz="1800" dirty="0" smtClean="0">
                <a:latin typeface="+mn-ea"/>
              </a:rPr>
              <a:t>                       Thailand:2 Ministry of </a:t>
            </a:r>
            <a:r>
              <a:rPr lang="en-US" altLang="ja-JP" sz="1800" dirty="0" err="1" smtClean="0">
                <a:latin typeface="+mn-ea"/>
              </a:rPr>
              <a:t>Enrgy</a:t>
            </a:r>
            <a:r>
              <a:rPr lang="en-US" altLang="ja-JP" sz="1800" dirty="0" smtClean="0">
                <a:latin typeface="+mn-ea"/>
              </a:rPr>
              <a:t>, etc.</a:t>
            </a:r>
          </a:p>
          <a:p>
            <a:pPr marL="400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Recommendations:65</a:t>
            </a:r>
            <a:endParaRPr lang="ja-JP" altLang="ja-JP" sz="2000" dirty="0" smtClean="0"/>
          </a:p>
          <a:p>
            <a:pPr indent="-285750">
              <a:spcBef>
                <a:spcPts val="0"/>
              </a:spcBef>
              <a:buFont typeface="Wingdings" panose="05000000000000000000" pitchFamily="2" charset="2"/>
              <a:buChar char="u"/>
            </a:pPr>
            <a:endParaRPr lang="en-US" altLang="ja-JP" sz="1500" dirty="0" smtClean="0">
              <a:latin typeface="+mn-ea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flipH="1">
            <a:off x="334106" y="4423412"/>
            <a:ext cx="3683977" cy="1908215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342900" indent="-342900" fontAlgn="t"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Experts: 7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Ms. Dagmar </a:t>
            </a:r>
            <a:r>
              <a:rPr lang="en-US" altLang="ja-JP" sz="1400" dirty="0" err="1" smtClean="0"/>
              <a:t>Graczyk</a:t>
            </a:r>
            <a:r>
              <a:rPr lang="en-US" altLang="ja-JP" sz="1400" dirty="0" smtClean="0"/>
              <a:t> (IEA)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Dr. </a:t>
            </a:r>
            <a:r>
              <a:rPr lang="en-US" altLang="ja-JP" sz="1400" dirty="0" err="1" smtClean="0"/>
              <a:t>Phoumin</a:t>
            </a:r>
            <a:r>
              <a:rPr lang="en-US" altLang="ja-JP" sz="1400" dirty="0" smtClean="0"/>
              <a:t> Han (ERIA)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/>
              <a:t>Mr. </a:t>
            </a:r>
            <a:r>
              <a:rPr lang="en-US" altLang="ja-JP" sz="1400" dirty="0" smtClean="0"/>
              <a:t>Christopher Zamora (ACE)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Mr. Jun </a:t>
            </a:r>
            <a:r>
              <a:rPr lang="en-US" altLang="ja-JP" sz="1400" dirty="0" err="1" smtClean="0"/>
              <a:t>Okunishi</a:t>
            </a:r>
            <a:r>
              <a:rPr lang="en-US" altLang="ja-JP" sz="1400" dirty="0" smtClean="0"/>
              <a:t> (METI, Japan)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Mr. Doug </a:t>
            </a:r>
            <a:r>
              <a:rPr lang="en-US" altLang="ja-JP" sz="1400" dirty="0" err="1" smtClean="0"/>
              <a:t>MacIntyre</a:t>
            </a:r>
            <a:r>
              <a:rPr lang="en-US" altLang="ja-JP" sz="1400" dirty="0" smtClean="0"/>
              <a:t> (DOE, US)</a:t>
            </a:r>
            <a:endParaRPr lang="ja-JP" altLang="ja-JP" sz="1400" dirty="0"/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US" altLang="ja-JP" sz="1400" dirty="0"/>
              <a:t>Dr. </a:t>
            </a:r>
            <a:r>
              <a:rPr lang="en-US" altLang="ja-JP" sz="1400" dirty="0" smtClean="0"/>
              <a:t>Ken Koyama (IEEJ)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Ms. Robyn Casey (DOEE, Australia)</a:t>
            </a:r>
            <a:r>
              <a:rPr lang="en-US" altLang="ja-JP" sz="1400" b="1" dirty="0" smtClean="0"/>
              <a:t>  </a:t>
            </a:r>
            <a:endParaRPr kumimoji="1" lang="ja-JP" altLang="en-US" sz="1400" b="1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34507" y="4461552"/>
            <a:ext cx="3437794" cy="1261884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342900" indent="-342900" fontAlgn="ctr"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Secretariat(APERC): 4</a:t>
            </a:r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Mr. Takato </a:t>
            </a:r>
            <a:r>
              <a:rPr lang="en-US" altLang="ja-JP" sz="1400" dirty="0" err="1" smtClean="0"/>
              <a:t>Ojimi</a:t>
            </a:r>
            <a:r>
              <a:rPr lang="en-US" altLang="ja-JP" sz="1400" dirty="0" smtClean="0"/>
              <a:t> 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/>
              <a:t>Dr. </a:t>
            </a:r>
            <a:r>
              <a:rPr lang="en-US" altLang="ja-JP" sz="1400" dirty="0" err="1"/>
              <a:t>Kazutomo</a:t>
            </a:r>
            <a:r>
              <a:rPr lang="en-US" altLang="ja-JP" sz="1400" dirty="0"/>
              <a:t> </a:t>
            </a:r>
            <a:r>
              <a:rPr lang="en-US" altLang="ja-JP" sz="1400" dirty="0" err="1"/>
              <a:t>Irie</a:t>
            </a:r>
            <a:r>
              <a:rPr lang="en-US" altLang="ja-JP" sz="1400" dirty="0"/>
              <a:t> 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Mr. Michael </a:t>
            </a:r>
            <a:r>
              <a:rPr lang="en-US" altLang="ja-JP" sz="1400" dirty="0" err="1" smtClean="0"/>
              <a:t>Sinocruz</a:t>
            </a:r>
            <a:r>
              <a:rPr lang="en-US" altLang="ja-JP" sz="1400" dirty="0" smtClean="0"/>
              <a:t> </a:t>
            </a:r>
            <a:endParaRPr lang="ja-JP" altLang="ja-JP" sz="1400" dirty="0"/>
          </a:p>
          <a:p>
            <a:pPr marL="285750" indent="-285750" fontAlgn="ctr">
              <a:buFont typeface="Arial" panose="020B0604020202020204" pitchFamily="34" charset="0"/>
              <a:buChar char="•"/>
            </a:pPr>
            <a:r>
              <a:rPr lang="en-US" altLang="ja-JP" sz="1400" dirty="0" smtClean="0"/>
              <a:t>Ms</a:t>
            </a:r>
            <a:r>
              <a:rPr lang="en-US" altLang="ja-JP" sz="1400" dirty="0"/>
              <a:t>. </a:t>
            </a:r>
            <a:r>
              <a:rPr lang="en-US" altLang="ja-JP" sz="1400" dirty="0" smtClean="0"/>
              <a:t>Fang Chia Lee</a:t>
            </a:r>
            <a:endParaRPr kumimoji="1" lang="ja-JP" alt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34108" y="766134"/>
            <a:ext cx="5802923" cy="400110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r>
              <a:rPr lang="en-US" altLang="ja-JP" sz="2000" b="1" dirty="0" smtClean="0">
                <a:ea typeface="ＭＳ Ｐゴシック" pitchFamily="50" charset="-128"/>
              </a:rPr>
              <a:t>Oil </a:t>
            </a:r>
            <a:r>
              <a:rPr lang="en-US" altLang="ja-JP" sz="2000" b="1" dirty="0">
                <a:ea typeface="ＭＳ Ｐゴシック" pitchFamily="50" charset="-128"/>
              </a:rPr>
              <a:t>and Gas Security Exercise </a:t>
            </a:r>
            <a:r>
              <a:rPr lang="en-US" altLang="ja-JP" sz="2000" b="1" dirty="0" smtClean="0">
                <a:ea typeface="ＭＳ Ｐゴシック" pitchFamily="50" charset="-128"/>
              </a:rPr>
              <a:t>(</a:t>
            </a:r>
            <a:r>
              <a:rPr lang="en-US" altLang="ja-JP" sz="2000" b="1" dirty="0" smtClean="0">
                <a:solidFill>
                  <a:srgbClr val="53ABD9"/>
                </a:solidFill>
                <a:ea typeface="ＭＳ Ｐゴシック" pitchFamily="50" charset="-128"/>
              </a:rPr>
              <a:t>OGSE</a:t>
            </a:r>
            <a:r>
              <a:rPr lang="en-US" altLang="ja-JP" sz="2000" b="1" dirty="0" smtClean="0">
                <a:ea typeface="ＭＳ Ｐゴシック" pitchFamily="50" charset="-128"/>
              </a:rPr>
              <a:t>)</a:t>
            </a:r>
            <a:endParaRPr lang="en-US" altLang="ja-JP" sz="2000" b="1" dirty="0">
              <a:ea typeface="ＭＳ Ｐゴシック" pitchFamily="50" charset="-128"/>
            </a:endParaRPr>
          </a:p>
        </p:txBody>
      </p:sp>
      <p:pic>
        <p:nvPicPr>
          <p:cNvPr id="2050" name="Picture 2" descr="DSC032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7" b="11899"/>
          <a:stretch>
            <a:fillRect/>
          </a:stretch>
        </p:blipFill>
        <p:spPr bwMode="auto">
          <a:xfrm>
            <a:off x="5953135" y="4809391"/>
            <a:ext cx="3602393" cy="15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41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4.a. </a:t>
            </a:r>
            <a:r>
              <a:rPr lang="en-US" altLang="ja-JP" sz="2000" b="1" i="1" dirty="0" smtClean="0">
                <a:ea typeface="ＭＳ Ｐゴシック" pitchFamily="34" charset="-128"/>
              </a:rPr>
              <a:t>(8) </a:t>
            </a:r>
            <a:r>
              <a:rPr lang="en-US" altLang="ja-JP" sz="2000" b="1" i="1" dirty="0">
                <a:ea typeface="ＭＳ Ｐゴシック" pitchFamily="34" charset="-128"/>
              </a:rPr>
              <a:t>Oil and Gas Security </a:t>
            </a:r>
            <a:r>
              <a:rPr lang="en-US" altLang="ja-JP" sz="2000" b="1" i="1" dirty="0" smtClean="0">
                <a:ea typeface="ＭＳ Ｐゴシック" pitchFamily="34" charset="-128"/>
              </a:rPr>
              <a:t>Initiative [⇒ 13.c.] </a:t>
            </a:r>
            <a:endParaRPr kumimoji="1" lang="en-GB" sz="2000" dirty="0"/>
          </a:p>
        </p:txBody>
      </p:sp>
      <p:sp>
        <p:nvSpPr>
          <p:cNvPr id="5" name="コンテンツ プレースホルダー 1"/>
          <p:cNvSpPr txBox="1">
            <a:spLocks/>
          </p:cNvSpPr>
          <p:nvPr/>
        </p:nvSpPr>
        <p:spPr>
          <a:xfrm>
            <a:off x="221423" y="750874"/>
            <a:ext cx="9502014" cy="46182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altLang="ja-JP" sz="1800" b="1" dirty="0" smtClean="0">
                <a:ea typeface="ＭＳ Ｐゴシック" pitchFamily="50" charset="-128"/>
              </a:rPr>
              <a:t>Oil and Gas Security Exercise in Australia</a:t>
            </a:r>
          </a:p>
          <a:p>
            <a:pPr>
              <a:spcBef>
                <a:spcPts val="300"/>
              </a:spcBef>
            </a:pPr>
            <a:r>
              <a:rPr lang="en-GB" altLang="ja-JP" sz="1400" b="1" dirty="0" smtClean="0"/>
              <a:t>One </a:t>
            </a:r>
            <a:r>
              <a:rPr lang="en-GB" altLang="ja-JP" sz="1400" b="1" dirty="0"/>
              <a:t>common oil emergency scenario and three gas emergency scenarios – one each for participating economies based on individual domestic gas </a:t>
            </a:r>
            <a:r>
              <a:rPr lang="en-GB" altLang="ja-JP" sz="1400" b="1" dirty="0" smtClean="0"/>
              <a:t>situation were provided</a:t>
            </a:r>
          </a:p>
          <a:p>
            <a:pPr>
              <a:spcBef>
                <a:spcPts val="300"/>
              </a:spcBef>
            </a:pPr>
            <a:r>
              <a:rPr lang="en-GB" altLang="ja-JP" sz="1400" b="1" dirty="0" smtClean="0"/>
              <a:t>The </a:t>
            </a:r>
            <a:r>
              <a:rPr lang="en-GB" altLang="ja-JP" sz="1400" b="1" dirty="0"/>
              <a:t>t</a:t>
            </a:r>
            <a:r>
              <a:rPr lang="en-GB" altLang="ja-JP" sz="1400" b="1" dirty="0" smtClean="0"/>
              <a:t>eam </a:t>
            </a:r>
            <a:r>
              <a:rPr lang="en-GB" altLang="ja-JP" sz="1400" b="1" dirty="0"/>
              <a:t>made some common observations and/or recommendations, such as:  </a:t>
            </a:r>
            <a:endParaRPr lang="ja-JP" altLang="ja-JP" sz="1400" b="1" dirty="0"/>
          </a:p>
          <a:p>
            <a:pPr marL="0" indent="0">
              <a:buNone/>
            </a:pPr>
            <a:r>
              <a:rPr lang="en-GB" altLang="ja-JP" dirty="0"/>
              <a:t> </a:t>
            </a:r>
            <a:endParaRPr lang="ja-JP" altLang="ja-JP" sz="4000" b="1" dirty="0"/>
          </a:p>
          <a:p>
            <a:pPr marL="508500" indent="0">
              <a:spcAft>
                <a:spcPts val="600"/>
              </a:spcAft>
              <a:buNone/>
            </a:pPr>
            <a:endParaRPr lang="ja-JP" altLang="en-US" sz="1800" b="1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808691"/>
              </p:ext>
            </p:extLst>
          </p:nvPr>
        </p:nvGraphicFramePr>
        <p:xfrm>
          <a:off x="417852" y="2023067"/>
          <a:ext cx="9070294" cy="39979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070294">
                  <a:extLst>
                    <a:ext uri="{9D8B030D-6E8A-4147-A177-3AD203B41FA5}">
                      <a16:colId xmlns:a16="http://schemas.microsoft.com/office/drawing/2014/main" val="1991730090"/>
                    </a:ext>
                  </a:extLst>
                </a:gridCol>
              </a:tblGrid>
              <a:tr h="415108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kumimoji="1" lang="en-GB" altLang="ja-JP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testing existing emergency policies, instruments and institutional setups, and revise them (if necessary) to reflect national, regional and global developments</a:t>
                      </a:r>
                      <a:endParaRPr kumimoji="1" lang="ja-JP" altLang="en-US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4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1" lang="en-GB" altLang="ja-JP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Consider a policy on floating price mechanism for “business-as-usual” and supply emergency situation to support faster market response and resolution of the supply shortfall</a:t>
                      </a:r>
                      <a:endParaRPr lang="ja-JP" altLang="ja-JP" sz="140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1" lang="en-US" altLang="ja-JP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 capacities of all the agencies involved by sharing and reviewing actual fuel and gas supply-related emergency responses</a:t>
                      </a:r>
                      <a:endParaRPr kumimoji="1" lang="ja-JP" altLang="ja-JP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08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1" lang="en-GB" altLang="ja-JP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Undertake studies by Indonesia, the Philippines and Thailand on maritime oil supply routes and shipping arrangements in the event of  supply emergency scenario</a:t>
                      </a:r>
                      <a:endParaRPr lang="ja-JP" altLang="ja-JP" sz="1400" dirty="0" smtClean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7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1" lang="en-US" altLang="ja-JP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better-integrated domestic and international gas markets through government policies that support market transparency and supply flexibility</a:t>
                      </a:r>
                      <a:endParaRPr kumimoji="1" lang="ja-JP" altLang="ja-JP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a more accurate modelling on gas infrastructure and surge capability since disruption in gas market has an impact on electricity supply 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50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1" lang="en-GB" altLang="ja-JP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Ensure adequate infrastructure and the need to finance such to meet future demand.    This should be linked to medium- to long-term planning exercises</a:t>
                      </a:r>
                      <a:endParaRPr kumimoji="1" lang="ja-JP" altLang="ja-JP" sz="1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30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kumimoji="1" lang="en-US" altLang="ja-JP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Assess demand elasticity and the economic and financial cost of an emergency</a:t>
                      </a:r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843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38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(9) </a:t>
            </a:r>
            <a:r>
              <a:rPr lang="en-US" altLang="ja-JP" sz="2000" b="1" i="1" dirty="0">
                <a:ea typeface="ＭＳ Ｐゴシック" pitchFamily="34" charset="-128"/>
              </a:rPr>
              <a:t>APERC Research Staff</a:t>
            </a:r>
            <a:endParaRPr kumimoji="1" lang="en-GB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28034" y="837361"/>
            <a:ext cx="90409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APERC has 29 research staff, </a:t>
            </a:r>
            <a:r>
              <a:rPr lang="en-US" altLang="ja-JP" sz="2200" b="1" dirty="0" smtClean="0">
                <a:solidFill>
                  <a:srgbClr val="53ABD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 of whom </a:t>
            </a:r>
            <a:r>
              <a:rPr lang="en-US" altLang="ja-JP" sz="2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joined APERC since EWG53</a:t>
            </a:r>
            <a:endParaRPr kumimoji="1" lang="ja-JP" altLang="en-US" sz="2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8789" y="1400764"/>
            <a:ext cx="4876802" cy="39244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err="1" smtClean="0"/>
              <a:t>Takato</a:t>
            </a:r>
            <a:r>
              <a:rPr lang="en-GB" altLang="ja-JP" sz="1600" dirty="0" smtClean="0"/>
              <a:t> </a:t>
            </a:r>
            <a:r>
              <a:rPr lang="en-GB" altLang="ja-JP" sz="1600" dirty="0" err="1" smtClean="0"/>
              <a:t>Ojimi</a:t>
            </a:r>
            <a:r>
              <a:rPr lang="en-GB" altLang="ja-JP" sz="1600" dirty="0" smtClean="0"/>
              <a:t>  (President)</a:t>
            </a:r>
            <a:endParaRPr lang="ja-JP" altLang="ja-JP" sz="1600" dirty="0" smtClean="0">
              <a:ea typeface="ＭＳ Ｐゴシック" pitchFamily="50" charset="-128"/>
            </a:endParaRP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smtClean="0"/>
              <a:t>James Michael Kendell (Vice President)</a:t>
            </a:r>
            <a:r>
              <a:rPr lang="en-US" altLang="ja-JP" sz="1600" dirty="0" smtClean="0"/>
              <a:t>*</a:t>
            </a:r>
            <a:endParaRPr lang="en-GB" altLang="ja-JP" sz="1600" dirty="0" smtClean="0"/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err="1" smtClean="0"/>
              <a:t>Kazutomo</a:t>
            </a:r>
            <a:r>
              <a:rPr lang="en-GB" altLang="ja-JP" sz="1600" dirty="0" smtClean="0"/>
              <a:t> </a:t>
            </a:r>
            <a:r>
              <a:rPr lang="en-GB" altLang="ja-JP" sz="1600" dirty="0" err="1" smtClean="0"/>
              <a:t>Irie</a:t>
            </a:r>
            <a:r>
              <a:rPr lang="en-GB" altLang="ja-JP" sz="1600" dirty="0" smtClean="0"/>
              <a:t>  (General Manager)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rgbClr val="53ABD9"/>
                </a:solidFill>
              </a:rPr>
              <a:t>Melissa </a:t>
            </a:r>
            <a:r>
              <a:rPr lang="en-US" altLang="ja-JP" sz="1600" dirty="0" err="1">
                <a:solidFill>
                  <a:srgbClr val="53ABD9"/>
                </a:solidFill>
              </a:rPr>
              <a:t>Christenberry</a:t>
            </a:r>
            <a:r>
              <a:rPr lang="en-US" altLang="ja-JP" sz="1600" dirty="0">
                <a:solidFill>
                  <a:srgbClr val="53ABD9"/>
                </a:solidFill>
              </a:rPr>
              <a:t> </a:t>
            </a:r>
            <a:r>
              <a:rPr lang="en-US" altLang="ja-JP" sz="1600" dirty="0" smtClean="0">
                <a:solidFill>
                  <a:srgbClr val="53ABD9"/>
                </a:solidFill>
              </a:rPr>
              <a:t>Lott </a:t>
            </a:r>
          </a:p>
          <a:p>
            <a:pPr marL="0" indent="0">
              <a:spcBef>
                <a:spcPts val="384"/>
              </a:spcBef>
              <a:buNone/>
            </a:pPr>
            <a:r>
              <a:rPr lang="en-US" altLang="ja-JP" sz="1600" dirty="0">
                <a:solidFill>
                  <a:srgbClr val="53ABD9"/>
                </a:solidFill>
              </a:rPr>
              <a:t> </a:t>
            </a:r>
            <a:r>
              <a:rPr lang="en-US" altLang="ja-JP" sz="1600" dirty="0" smtClean="0">
                <a:solidFill>
                  <a:srgbClr val="53ABD9"/>
                </a:solidFill>
              </a:rPr>
              <a:t>   (Assistant Vice President)*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smtClean="0">
                <a:solidFill>
                  <a:srgbClr val="53ABD9"/>
                </a:solidFill>
              </a:rPr>
              <a:t>Kaoru Yamaguchi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err="1" smtClean="0"/>
              <a:t>Edito</a:t>
            </a:r>
            <a:r>
              <a:rPr lang="en-GB" altLang="ja-JP" sz="1600" dirty="0" smtClean="0"/>
              <a:t> Barcelona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US" altLang="ja-JP" sz="1600" dirty="0">
                <a:cs typeface="Times New Roman" pitchFamily="18" charset="0"/>
              </a:rPr>
              <a:t>Cho Yee </a:t>
            </a:r>
            <a:r>
              <a:rPr lang="en-US" altLang="ja-JP" sz="1600" dirty="0" smtClean="0">
                <a:cs typeface="Times New Roman" pitchFamily="18" charset="0"/>
              </a:rPr>
              <a:t>IP*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US" altLang="ja-JP" sz="1600" dirty="0" err="1" smtClean="0">
                <a:cs typeface="Times New Roman" pitchFamily="18" charset="0"/>
              </a:rPr>
              <a:t>Ruengsak</a:t>
            </a:r>
            <a:r>
              <a:rPr lang="en-US" altLang="ja-JP" sz="1600" dirty="0" smtClean="0">
                <a:cs typeface="Times New Roman" pitchFamily="18" charset="0"/>
              </a:rPr>
              <a:t> </a:t>
            </a:r>
            <a:r>
              <a:rPr lang="en-US" altLang="ja-JP" sz="1600" dirty="0" err="1">
                <a:cs typeface="Times New Roman" pitchFamily="18" charset="0"/>
              </a:rPr>
              <a:t>Thitiratsakul</a:t>
            </a:r>
            <a:r>
              <a:rPr lang="en-US" altLang="ja-JP" sz="1600" dirty="0">
                <a:cs typeface="Times New Roman" pitchFamily="18" charset="0"/>
              </a:rPr>
              <a:t>*</a:t>
            </a:r>
            <a:endParaRPr lang="en-GB" altLang="ja-JP" sz="1600" dirty="0" smtClean="0"/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err="1" smtClean="0"/>
              <a:t>Goichi</a:t>
            </a:r>
            <a:r>
              <a:rPr lang="en-GB" altLang="ja-JP" sz="1600" dirty="0" smtClean="0"/>
              <a:t> Komori 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smtClean="0"/>
              <a:t>Elvira Torres </a:t>
            </a:r>
            <a:r>
              <a:rPr lang="en-GB" altLang="ja-JP" sz="1600" dirty="0" err="1" smtClean="0"/>
              <a:t>Gelindon</a:t>
            </a:r>
            <a:r>
              <a:rPr lang="en-US" altLang="ja-JP" sz="1600" dirty="0" smtClean="0"/>
              <a:t> 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smtClean="0"/>
              <a:t>Michael </a:t>
            </a:r>
            <a:r>
              <a:rPr lang="en-GB" altLang="ja-JP" sz="1600" dirty="0" err="1" smtClean="0"/>
              <a:t>Ochoada</a:t>
            </a:r>
            <a:r>
              <a:rPr lang="en-GB" altLang="ja-JP" sz="1600" dirty="0" smtClean="0"/>
              <a:t> </a:t>
            </a:r>
            <a:r>
              <a:rPr lang="en-GB" altLang="ja-JP" sz="1600" dirty="0" err="1" smtClean="0"/>
              <a:t>Sinocruz</a:t>
            </a:r>
            <a:r>
              <a:rPr lang="en-GB" altLang="ja-JP" sz="1600" dirty="0" smtClean="0"/>
              <a:t>*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err="1" smtClean="0"/>
              <a:t>Choong</a:t>
            </a:r>
            <a:r>
              <a:rPr lang="en-GB" altLang="ja-JP" sz="1600" dirty="0" smtClean="0"/>
              <a:t> Jong Oh*</a:t>
            </a: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US" altLang="ja-JP" sz="1600" dirty="0" smtClean="0">
                <a:latin typeface="+mn-ea"/>
                <a:cs typeface="Segoe UI" panose="020B0502040204020203" pitchFamily="34" charset="0"/>
              </a:rPr>
              <a:t>Yusuke</a:t>
            </a:r>
            <a:r>
              <a:rPr lang="ja-JP" altLang="en-US" sz="1600" dirty="0" smtClean="0">
                <a:latin typeface="+mn-ea"/>
                <a:cs typeface="Segoe UI" panose="020B0502040204020203" pitchFamily="34" charset="0"/>
              </a:rPr>
              <a:t> </a:t>
            </a:r>
            <a:r>
              <a:rPr lang="en-US" altLang="ja-JP" sz="1600" dirty="0" smtClean="0">
                <a:latin typeface="+mn-ea"/>
                <a:cs typeface="Segoe UI" panose="020B0502040204020203" pitchFamily="34" charset="0"/>
              </a:rPr>
              <a:t>Kimura</a:t>
            </a:r>
            <a:endParaRPr lang="en-GB" altLang="ja-JP" sz="1600" dirty="0" smtClean="0">
              <a:latin typeface="+mn-ea"/>
              <a:cs typeface="Segoe UI" panose="020B0502040204020203" pitchFamily="34" charset="0"/>
            </a:endParaRPr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r>
              <a:rPr lang="en-GB" altLang="ja-JP" sz="1600" dirty="0" smtClean="0">
                <a:latin typeface="+mn-ea"/>
                <a:cs typeface="Segoe UI" panose="020B0502040204020203" pitchFamily="34" charset="0"/>
              </a:rPr>
              <a:t>Martin </a:t>
            </a:r>
            <a:r>
              <a:rPr lang="en-GB" altLang="ja-JP" sz="1600" dirty="0">
                <a:latin typeface="+mn-ea"/>
                <a:cs typeface="Segoe UI" panose="020B0502040204020203" pitchFamily="34" charset="0"/>
              </a:rPr>
              <a:t>M. Brown-</a:t>
            </a:r>
            <a:r>
              <a:rPr lang="en-GB" altLang="ja-JP" sz="1600" dirty="0" err="1">
                <a:latin typeface="+mn-ea"/>
                <a:cs typeface="Segoe UI" panose="020B0502040204020203" pitchFamily="34" charset="0"/>
              </a:rPr>
              <a:t>Santirso</a:t>
            </a:r>
            <a:r>
              <a:rPr lang="en-GB" altLang="ja-JP" sz="1600" dirty="0" smtClean="0">
                <a:latin typeface="+mn-ea"/>
                <a:cs typeface="Segoe UI" panose="020B0502040204020203" pitchFamily="34" charset="0"/>
              </a:rPr>
              <a:t>*</a:t>
            </a:r>
            <a:endParaRPr lang="en-GB" altLang="ja-JP" sz="1600" dirty="0" smtClean="0"/>
          </a:p>
          <a:p>
            <a:pPr marL="285750" indent="-285750">
              <a:spcBef>
                <a:spcPts val="384"/>
              </a:spcBef>
              <a:buFont typeface="Arial" panose="020B0604020202020204" pitchFamily="34" charset="0"/>
              <a:buChar char="•"/>
            </a:pPr>
            <a:endParaRPr lang="en-GB" altLang="ja-JP" sz="16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264984" y="1411651"/>
            <a:ext cx="3963410" cy="392443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 smtClean="0">
                <a:latin typeface="+mn-ea"/>
                <a:cs typeface="Segoe UI" panose="020B0502040204020203" pitchFamily="34" charset="0"/>
              </a:rPr>
              <a:t>Takashi </a:t>
            </a:r>
            <a:r>
              <a:rPr lang="en-GB" altLang="ja-JP" sz="1600" dirty="0" err="1">
                <a:latin typeface="+mn-ea"/>
                <a:cs typeface="Segoe UI" panose="020B0502040204020203" pitchFamily="34" charset="0"/>
              </a:rPr>
              <a:t>Otsuki</a:t>
            </a:r>
            <a:r>
              <a:rPr lang="en-GB" altLang="ja-JP" sz="1600" dirty="0">
                <a:latin typeface="+mn-ea"/>
                <a:cs typeface="Segoe UI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Muhamad </a:t>
            </a:r>
            <a:r>
              <a:rPr lang="en-GB" altLang="ja-JP" sz="1600" dirty="0" err="1">
                <a:latin typeface="+mn-ea"/>
                <a:ea typeface="+mn-ea"/>
                <a:cs typeface="Segoe UI" panose="020B0502040204020203" pitchFamily="34" charset="0"/>
              </a:rPr>
              <a:t>Izham</a:t>
            </a:r>
            <a:r>
              <a:rPr lang="en-GB" altLang="ja-JP" sz="1600" dirty="0">
                <a:latin typeface="+mn-ea"/>
                <a:ea typeface="+mn-ea"/>
                <a:cs typeface="Segoe UI" panose="020B0502040204020203" pitchFamily="34" charset="0"/>
              </a:rPr>
              <a:t> ABD. </a:t>
            </a:r>
            <a:r>
              <a:rPr lang="en-GB" altLang="ja-JP" sz="1600" dirty="0" err="1" smtClean="0">
                <a:latin typeface="+mn-ea"/>
                <a:ea typeface="+mn-ea"/>
                <a:cs typeface="Segoe UI" panose="020B0502040204020203" pitchFamily="34" charset="0"/>
              </a:rPr>
              <a:t>Shukor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>
                <a:latin typeface="+mn-ea"/>
                <a:ea typeface="+mn-ea"/>
                <a:cs typeface="Segoe UI" panose="020B0502040204020203" pitchFamily="34" charset="0"/>
              </a:rPr>
              <a:t>Alexey </a:t>
            </a:r>
            <a:r>
              <a:rPr lang="en-GB" altLang="ja-JP" sz="1600" dirty="0" err="1" smtClean="0">
                <a:latin typeface="+mn-ea"/>
                <a:ea typeface="+mn-ea"/>
                <a:cs typeface="Segoe UI" panose="020B0502040204020203" pitchFamily="34" charset="0"/>
              </a:rPr>
              <a:t>Kabalinskiy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 err="1" smtClean="0">
                <a:latin typeface="+mn-ea"/>
                <a:ea typeface="+mn-ea"/>
                <a:cs typeface="Segoe UI" panose="020B0502040204020203" pitchFamily="34" charset="0"/>
              </a:rPr>
              <a:t>Atikah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 </a:t>
            </a:r>
            <a:r>
              <a:rPr lang="en-GB" altLang="ja-JP" sz="1600" dirty="0">
                <a:latin typeface="+mn-ea"/>
                <a:ea typeface="+mn-ea"/>
                <a:cs typeface="Segoe UI" panose="020B0502040204020203" pitchFamily="34" charset="0"/>
              </a:rPr>
              <a:t>Ismail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>
                <a:latin typeface="+mn-ea"/>
                <a:ea typeface="+mn-ea"/>
                <a:cs typeface="Segoe UI" panose="020B0502040204020203" pitchFamily="34" charset="0"/>
              </a:rPr>
              <a:t>Fang-Chia Lee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Kirsten Nicole Smith*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>
                <a:latin typeface="+mn-ea"/>
                <a:cs typeface="Segoe UI" panose="020B0502040204020203" pitchFamily="34" charset="0"/>
              </a:rPr>
              <a:t>Yuko Tanaka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Nguyen </a:t>
            </a:r>
            <a:r>
              <a:rPr lang="en-GB" altLang="ja-JP" sz="1600" dirty="0" err="1">
                <a:latin typeface="+mn-ea"/>
                <a:ea typeface="+mn-ea"/>
                <a:cs typeface="Segoe UI" panose="020B0502040204020203" pitchFamily="34" charset="0"/>
              </a:rPr>
              <a:t>Linh</a:t>
            </a:r>
            <a:r>
              <a:rPr lang="en-GB" altLang="ja-JP" sz="1600" dirty="0">
                <a:latin typeface="+mn-ea"/>
                <a:ea typeface="+mn-ea"/>
                <a:cs typeface="Segoe UI" panose="020B0502040204020203" pitchFamily="34" charset="0"/>
              </a:rPr>
              <a:t> Dan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>
                <a:latin typeface="+mn-ea"/>
                <a:ea typeface="+mn-ea"/>
                <a:cs typeface="Segoe UI" panose="020B0502040204020203" pitchFamily="34" charset="0"/>
              </a:rPr>
              <a:t>Diego Rivera </a:t>
            </a:r>
            <a:r>
              <a:rPr lang="en-GB" altLang="ja-JP" sz="1600" dirty="0" err="1">
                <a:latin typeface="+mn-ea"/>
                <a:ea typeface="+mn-ea"/>
                <a:cs typeface="Segoe UI" panose="020B0502040204020203" pitchFamily="34" charset="0"/>
              </a:rPr>
              <a:t>Rivota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>
                <a:latin typeface="+mn-ea"/>
                <a:ea typeface="+mn-ea"/>
                <a:cs typeface="Segoe UI" panose="020B0502040204020203" pitchFamily="34" charset="0"/>
              </a:rPr>
              <a:t>Thomas </a:t>
            </a:r>
            <a:r>
              <a:rPr lang="en-GB" altLang="ja-JP" sz="1600" dirty="0" err="1">
                <a:latin typeface="+mn-ea"/>
                <a:ea typeface="+mn-ea"/>
                <a:cs typeface="Segoe UI" panose="020B0502040204020203" pitchFamily="34" charset="0"/>
              </a:rPr>
              <a:t>Willcock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rgbClr val="53ABD9"/>
                </a:solidFill>
              </a:rPr>
              <a:t>Lay Hui </a:t>
            </a:r>
            <a:r>
              <a:rPr lang="en-US" altLang="ja-JP" sz="1600" dirty="0" err="1" smtClean="0">
                <a:solidFill>
                  <a:srgbClr val="53ABD9"/>
                </a:solidFill>
              </a:rPr>
              <a:t>Teo</a:t>
            </a:r>
            <a:r>
              <a:rPr lang="en-US" altLang="ja-JP" sz="1600" dirty="0" smtClean="0">
                <a:solidFill>
                  <a:srgbClr val="53ABD9"/>
                </a:solidFill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 err="1">
                <a:solidFill>
                  <a:srgbClr val="53ABD9"/>
                </a:solidFill>
              </a:rPr>
              <a:t>Gigih</a:t>
            </a:r>
            <a:r>
              <a:rPr lang="en-US" altLang="ja-JP" sz="1600" dirty="0">
                <a:solidFill>
                  <a:srgbClr val="53ABD9"/>
                </a:solidFill>
              </a:rPr>
              <a:t> Udi </a:t>
            </a:r>
            <a:r>
              <a:rPr lang="en-US" altLang="ja-JP" sz="1600" dirty="0" err="1" smtClean="0">
                <a:solidFill>
                  <a:srgbClr val="53ABD9"/>
                </a:solidFill>
              </a:rPr>
              <a:t>Atmo</a:t>
            </a:r>
            <a:r>
              <a:rPr lang="en-US" altLang="ja-JP" sz="1600" dirty="0" smtClean="0">
                <a:solidFill>
                  <a:srgbClr val="53ABD9"/>
                </a:solidFill>
              </a:rPr>
              <a:t>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>
                <a:solidFill>
                  <a:srgbClr val="53ABD9"/>
                </a:solidFill>
              </a:rPr>
              <a:t>Yilin </a:t>
            </a:r>
            <a:r>
              <a:rPr lang="en-US" altLang="ja-JP" sz="1600" dirty="0" smtClean="0">
                <a:solidFill>
                  <a:srgbClr val="53ABD9"/>
                </a:solidFill>
              </a:rPr>
              <a:t>Wang*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>
                <a:solidFill>
                  <a:srgbClr val="53ABD9"/>
                </a:solidFill>
                <a:latin typeface="+mn-ea"/>
                <a:ea typeface="+mn-ea"/>
                <a:cs typeface="Segoe UI" panose="020B0502040204020203" pitchFamily="34" charset="0"/>
              </a:rPr>
              <a:t>Juan Ignacio </a:t>
            </a:r>
            <a:r>
              <a:rPr lang="en-GB" altLang="ja-JP" sz="1600" dirty="0" smtClean="0">
                <a:solidFill>
                  <a:srgbClr val="53ABD9"/>
                </a:solidFill>
                <a:latin typeface="+mn-ea"/>
                <a:ea typeface="+mn-ea"/>
                <a:cs typeface="Segoe UI" panose="020B0502040204020203" pitchFamily="34" charset="0"/>
              </a:rPr>
              <a:t>Alarcon*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ja-JP" sz="1600" dirty="0" err="1" smtClean="0">
                <a:latin typeface="+mn-ea"/>
                <a:ea typeface="+mn-ea"/>
                <a:cs typeface="Segoe UI" panose="020B0502040204020203" pitchFamily="34" charset="0"/>
              </a:rPr>
              <a:t>Takako</a:t>
            </a:r>
            <a:r>
              <a:rPr lang="en-GB" altLang="ja-JP" sz="1600" dirty="0" smtClean="0">
                <a:latin typeface="+mn-ea"/>
                <a:ea typeface="+mn-ea"/>
                <a:cs typeface="Segoe UI" panose="020B0502040204020203" pitchFamily="34" charset="0"/>
              </a:rPr>
              <a:t> Hannon</a:t>
            </a:r>
          </a:p>
          <a:p>
            <a:pPr marL="0" indent="0">
              <a:buNone/>
            </a:pPr>
            <a:r>
              <a:rPr lang="en-GB" altLang="ja-JP" sz="1600" kern="0" dirty="0" smtClean="0">
                <a:ea typeface="ＭＳ Ｐゴシック" pitchFamily="50" charset="-128"/>
                <a:cs typeface="Arial" charset="0"/>
              </a:rPr>
              <a:t>*19 visiting researchers</a:t>
            </a:r>
            <a:endParaRPr lang="en-US" altLang="ja-JP" sz="1600" kern="0" dirty="0" smtClean="0">
              <a:ea typeface="ＭＳ Ｐゴシック" pitchFamily="50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0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algn="ctr"/>
            <a:r>
              <a:rPr lang="en-US" altLang="ja-JP" sz="2000" b="1" i="1" dirty="0">
                <a:ea typeface="ＭＳ Ｐゴシック" pitchFamily="34" charset="-128"/>
              </a:rPr>
              <a:t>6</a:t>
            </a:r>
            <a:r>
              <a:rPr lang="en-US" altLang="ja-JP" sz="2000" b="1" i="1" dirty="0" smtClean="0">
                <a:ea typeface="ＭＳ Ｐゴシック" pitchFamily="34" charset="-128"/>
              </a:rPr>
              <a:t>.a</a:t>
            </a:r>
            <a:r>
              <a:rPr lang="en-US" altLang="ja-JP" sz="2000" b="1" i="1" dirty="0">
                <a:ea typeface="ＭＳ Ｐゴシック" pitchFamily="34" charset="-128"/>
              </a:rPr>
              <a:t>. </a:t>
            </a:r>
            <a:r>
              <a:rPr lang="en-US" altLang="ja-JP" sz="2000" b="1" i="1" dirty="0" smtClean="0">
                <a:ea typeface="ＭＳ Ｐゴシック" pitchFamily="34" charset="-128"/>
              </a:rPr>
              <a:t>(10) </a:t>
            </a:r>
            <a:r>
              <a:rPr lang="en-US" altLang="ja-JP" sz="2000" b="1" i="1" dirty="0">
                <a:ea typeface="ＭＳ Ｐゴシック" pitchFamily="34" charset="-128"/>
              </a:rPr>
              <a:t>APERC Budget </a:t>
            </a:r>
            <a:endParaRPr kumimoji="1" lang="en-GB" sz="20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08" y="1811214"/>
            <a:ext cx="9589381" cy="339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9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1"/>
          <p:cNvSpPr>
            <a:spLocks noGrp="1"/>
          </p:cNvSpPr>
          <p:nvPr>
            <p:ph type="title"/>
          </p:nvPr>
        </p:nvSpPr>
        <p:spPr>
          <a:xfrm>
            <a:off x="495300" y="3104741"/>
            <a:ext cx="8915400" cy="914401"/>
          </a:xfrm>
        </p:spPr>
        <p:txBody>
          <a:bodyPr/>
          <a:lstStyle/>
          <a:p>
            <a:r>
              <a:rPr kumimoji="1" lang="en-US" dirty="0" smtClean="0"/>
              <a:t>Thank you for your kind attention</a:t>
            </a:r>
            <a:endParaRPr kumimoji="1" lang="en-GB" dirty="0"/>
          </a:p>
        </p:txBody>
      </p:sp>
    </p:spTree>
    <p:extLst>
      <p:ext uri="{BB962C8B-B14F-4D97-AF65-F5344CB8AC3E}">
        <p14:creationId xmlns:p14="http://schemas.microsoft.com/office/powerpoint/2010/main" val="407254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Master">
  <a:themeElements>
    <a:clrScheme name="APEC PP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D2088"/>
      </a:accent1>
      <a:accent2>
        <a:srgbClr val="28A7E1"/>
      </a:accent2>
      <a:accent3>
        <a:srgbClr val="DF5327"/>
      </a:accent3>
      <a:accent4>
        <a:srgbClr val="A6B727"/>
      </a:accent4>
      <a:accent5>
        <a:srgbClr val="FEC306"/>
      </a:accent5>
      <a:accent6>
        <a:srgbClr val="7E74E5"/>
      </a:accent6>
      <a:hlink>
        <a:srgbClr val="0000FF"/>
      </a:hlink>
      <a:folHlink>
        <a:srgbClr val="800080"/>
      </a:folHlink>
    </a:clrScheme>
    <a:fontScheme name="APERC">
      <a:majorFont>
        <a:latin typeface="Verdana"/>
        <a:ea typeface="Verdana"/>
        <a:cs typeface=""/>
      </a:majorFont>
      <a:minorFont>
        <a:latin typeface="Verdana"/>
        <a:ea typeface="Verdan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wrap="none" lIns="0" rIns="0" anchor="ctr"/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1" sz="1200" b="1" i="1" u="none" strike="noStrike" kern="1200" cap="none" spc="0" normalizeH="0" baseline="0" noProof="0" dirty="0" smtClean="0">
            <a:ln>
              <a:noFill/>
            </a:ln>
            <a:solidFill>
              <a:schemeClr val="tx2">
                <a:lumMod val="40000"/>
                <a:lumOff val="60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ontents Template">
  <a:themeElements>
    <a:clrScheme name="ユーザー定義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D2088"/>
      </a:accent1>
      <a:accent2>
        <a:srgbClr val="28A7E1"/>
      </a:accent2>
      <a:accent3>
        <a:srgbClr val="DF5327"/>
      </a:accent3>
      <a:accent4>
        <a:srgbClr val="A6B727"/>
      </a:accent4>
      <a:accent5>
        <a:srgbClr val="FEC306"/>
      </a:accent5>
      <a:accent6>
        <a:srgbClr val="7E74E5"/>
      </a:accent6>
      <a:hlink>
        <a:srgbClr val="0000FF"/>
      </a:hlink>
      <a:folHlink>
        <a:srgbClr val="800080"/>
      </a:folHlink>
    </a:clrScheme>
    <a:fontScheme name="APERC">
      <a:majorFont>
        <a:latin typeface="Verdana"/>
        <a:ea typeface="Verdana"/>
        <a:cs typeface=""/>
      </a:majorFont>
      <a:minorFont>
        <a:latin typeface="Verdana"/>
        <a:ea typeface="Verdan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wrap="none" lIns="0" rIns="0" anchor="ctr"/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1" sz="1200" b="1" i="1" u="none" strike="noStrike" kern="1200" cap="none" spc="0" normalizeH="0" baseline="0" noProof="0" dirty="0" smtClean="0">
            <a:ln>
              <a:noFill/>
            </a:ln>
            <a:solidFill>
              <a:schemeClr val="tx2">
                <a:lumMod val="40000"/>
                <a:lumOff val="60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88A002306D2F4F8C94605BCF56D8EB" ma:contentTypeVersion="0" ma:contentTypeDescription="Create a new document." ma:contentTypeScope="" ma:versionID="836464ac79193f80045b1b4ed8283e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E624E53-AFAA-4885-ABA4-7224D57A4137}">
  <ds:schemaRefs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0606D03-29B2-4844-A4C6-93179E0C04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6550DC-1380-4DAB-BF5C-0C4A5ADE05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PP_design_v1.potx</Template>
  <TotalTime>4759</TotalTime>
  <Words>2295</Words>
  <Application>Microsoft Office PowerPoint</Application>
  <PresentationFormat>A4 210 x 297 mm</PresentationFormat>
  <Paragraphs>365</Paragraphs>
  <Slides>18</Slides>
  <Notes>4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9" baseType="lpstr">
      <vt:lpstr>ＭＳ Ｐゴシック</vt:lpstr>
      <vt:lpstr>ＭＳ Ｐゴシック</vt:lpstr>
      <vt:lpstr>Arial</vt:lpstr>
      <vt:lpstr>Calibri</vt:lpstr>
      <vt:lpstr>Segoe UI</vt:lpstr>
      <vt:lpstr>Times New Roman</vt:lpstr>
      <vt:lpstr>Verdana</vt:lpstr>
      <vt:lpstr>Wingdings</vt:lpstr>
      <vt:lpstr>Title Master</vt:lpstr>
      <vt:lpstr>Contents Template</vt:lpstr>
      <vt:lpstr>Acrobat Document</vt:lpstr>
      <vt:lpstr>The 54th Meeting of APEC Energy Working Group (EWG) Wellington, New Zealand, 22-23 November, 2017 6.a. APERC President’s Report </vt:lpstr>
      <vt:lpstr>PowerPoint プレゼンテーション</vt:lpstr>
      <vt:lpstr>6.a. (2) APERC Tasks and Activities in 2017</vt:lpstr>
      <vt:lpstr>6.a. (3) APEC Energy Demand &amp; Supply Outlook</vt:lpstr>
      <vt:lpstr>6.a. (4) APEC Energy Overview</vt:lpstr>
      <vt:lpstr>6.a. (5) Trainees and Experts</vt:lpstr>
      <vt:lpstr>6.a. (6) APEC Energy Data Management Networks [⇒ 10.a.] </vt:lpstr>
      <vt:lpstr>6.a. (7) Cooperative Activities</vt:lpstr>
      <vt:lpstr>6.a. (7) Cooperative Activities (cont’d)</vt:lpstr>
      <vt:lpstr>6.a. (7) Cooperative Activities (cont’d)</vt:lpstr>
      <vt:lpstr>6.a. (7) Cooperative Activities (cont’d)</vt:lpstr>
      <vt:lpstr>6.a. (7) Cooperative Activities (cont’d)</vt:lpstr>
      <vt:lpstr>6.a. (7) Cooperative Activities (cont’d)</vt:lpstr>
      <vt:lpstr>4.a. (8) Oil and Gas Security Initiative [⇒ 13.c.] </vt:lpstr>
      <vt:lpstr>4.a. (8) Oil and Gas Security Initiative [⇒ 13.c.] </vt:lpstr>
      <vt:lpstr>6.a. (9) APERC Research Staff</vt:lpstr>
      <vt:lpstr>6.a. (10) APERC Budget </vt:lpstr>
      <vt:lpstr>Thank you for your kind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mac</dc:creator>
  <cp:lastModifiedBy>大慈弥 隆人</cp:lastModifiedBy>
  <cp:revision>375</cp:revision>
  <cp:lastPrinted>2017-11-27T10:24:13Z</cp:lastPrinted>
  <dcterms:created xsi:type="dcterms:W3CDTF">2016-04-04T01:30:48Z</dcterms:created>
  <dcterms:modified xsi:type="dcterms:W3CDTF">2017-11-27T10:29:42Z</dcterms:modified>
</cp:coreProperties>
</file>