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676" r:id="rId2"/>
    <p:sldMasterId id="2147483664" r:id="rId3"/>
    <p:sldMasterId id="2147483694" r:id="rId4"/>
  </p:sldMasterIdLst>
  <p:notesMasterIdLst>
    <p:notesMasterId r:id="rId22"/>
  </p:notesMasterIdLst>
  <p:handoutMasterIdLst>
    <p:handoutMasterId r:id="rId23"/>
  </p:handoutMasterIdLst>
  <p:sldIdLst>
    <p:sldId id="350" r:id="rId5"/>
    <p:sldId id="349" r:id="rId6"/>
    <p:sldId id="351" r:id="rId7"/>
    <p:sldId id="353" r:id="rId8"/>
    <p:sldId id="269" r:id="rId9"/>
    <p:sldId id="357" r:id="rId10"/>
    <p:sldId id="354" r:id="rId11"/>
    <p:sldId id="355" r:id="rId12"/>
    <p:sldId id="361" r:id="rId13"/>
    <p:sldId id="370" r:id="rId14"/>
    <p:sldId id="363" r:id="rId15"/>
    <p:sldId id="367" r:id="rId16"/>
    <p:sldId id="368" r:id="rId17"/>
    <p:sldId id="376" r:id="rId18"/>
    <p:sldId id="372" r:id="rId19"/>
    <p:sldId id="375" r:id="rId20"/>
    <p:sldId id="373" r:id="rId21"/>
  </p:sldIdLst>
  <p:sldSz cx="9144000" cy="6858000" type="screen4x3"/>
  <p:notesSz cx="6669088" cy="9926638"/>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6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BD6"/>
    <a:srgbClr val="F9F9F9"/>
    <a:srgbClr val="E9EDF6"/>
    <a:srgbClr val="00933C"/>
    <a:srgbClr val="FECC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84" autoAdjust="0"/>
    <p:restoredTop sz="80871" autoAdjust="0"/>
  </p:normalViewPr>
  <p:slideViewPr>
    <p:cSldViewPr snapToGrid="0" snapToObjects="1" showGuides="1">
      <p:cViewPr varScale="1">
        <p:scale>
          <a:sx n="60" d="100"/>
          <a:sy n="60" d="100"/>
        </p:scale>
        <p:origin x="1866" y="66"/>
      </p:cViewPr>
      <p:guideLst>
        <p:guide orient="horz" pos="2160"/>
        <p:guide pos="2869"/>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87A6646D-0057-45AC-A269-8959B7F66CF4}" type="datetimeFigureOut">
              <a:rPr lang="en-US" smtClean="0"/>
              <a:t>25-May-16</a:t>
            </a:fld>
            <a:endParaRPr lang="en-US"/>
          </a:p>
        </p:txBody>
      </p:sp>
      <p:sp>
        <p:nvSpPr>
          <p:cNvPr id="4" name="Footer Placeholder 3"/>
          <p:cNvSpPr>
            <a:spLocks noGrp="1"/>
          </p:cNvSpPr>
          <p:nvPr>
            <p:ph type="ftr" sz="quarter" idx="2"/>
          </p:nvPr>
        </p:nvSpPr>
        <p:spPr>
          <a:xfrm>
            <a:off x="0" y="9428585"/>
            <a:ext cx="2889938"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5"/>
            <a:ext cx="2889938" cy="498055"/>
          </a:xfrm>
          <a:prstGeom prst="rect">
            <a:avLst/>
          </a:prstGeom>
        </p:spPr>
        <p:txBody>
          <a:bodyPr vert="horz" lIns="91440" tIns="45720" rIns="91440" bIns="45720" rtlCol="0" anchor="b"/>
          <a:lstStyle>
            <a:lvl1pPr algn="r">
              <a:defRPr sz="1200"/>
            </a:lvl1pPr>
          </a:lstStyle>
          <a:p>
            <a:fld id="{8CB855EA-3106-4040-98A9-42142030ECB4}" type="slidenum">
              <a:rPr lang="en-US" smtClean="0"/>
              <a:t>‹#›</a:t>
            </a:fld>
            <a:endParaRPr lang="en-US"/>
          </a:p>
        </p:txBody>
      </p:sp>
    </p:spTree>
    <p:extLst>
      <p:ext uri="{BB962C8B-B14F-4D97-AF65-F5344CB8AC3E}">
        <p14:creationId xmlns:p14="http://schemas.microsoft.com/office/powerpoint/2010/main" val="1716054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AC986378-805A-7A4F-91D9-2DABA2034258}" type="datetimeFigureOut">
              <a:rPr lang="de-DE"/>
              <a:pPr/>
              <a:t>25.05.2016</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D5A455F8-C9B9-834C-8057-69D144C4088E}" type="slidenum">
              <a:rPr/>
              <a:pPr/>
              <a:t>‹#›</a:t>
            </a:fld>
            <a:endParaRPr lang="de-DE"/>
          </a:p>
        </p:txBody>
      </p:sp>
    </p:spTree>
    <p:extLst>
      <p:ext uri="{BB962C8B-B14F-4D97-AF65-F5344CB8AC3E}">
        <p14:creationId xmlns:p14="http://schemas.microsoft.com/office/powerpoint/2010/main" val="7693009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2</a:t>
            </a:fld>
            <a:endParaRPr lang="en-US"/>
          </a:p>
        </p:txBody>
      </p:sp>
    </p:spTree>
    <p:extLst>
      <p:ext uri="{BB962C8B-B14F-4D97-AF65-F5344CB8AC3E}">
        <p14:creationId xmlns:p14="http://schemas.microsoft.com/office/powerpoint/2010/main" val="1550652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Small-scale distributed capacity</a:t>
            </a:r>
            <a:r>
              <a:rPr lang="en-GB" sz="1200" kern="1200" dirty="0" smtClean="0">
                <a:solidFill>
                  <a:schemeClr val="tx1"/>
                </a:solidFill>
                <a:effectLst/>
                <a:latin typeface="+mn-lt"/>
                <a:ea typeface="+mn-ea"/>
                <a:cs typeface="+mn-cs"/>
              </a:rPr>
              <a:t> investment, largely rooftop solar PV, was USD 67.4 billion. Falling cost and innovative financing mechanisms are putting small-scale distributed solar within reach of more people, both in developed and emerging economies.</a:t>
            </a:r>
            <a:endParaRPr lang="de-DE"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Even more striking is the change that happened in solar. Developed countries dominated with the successive small-scale booms in Germany, Italy and Japan, right up to 2014. In 2015, however, the gap between developed and developing and emerging economies on solar investment was down less than USD 1 billion, as China, India, Chile, South Africa and other nations ramped up PV, and to some extent solar thermal, or concentrated solar power (CSP) deployment. Investment in solar in developed countries in 2015 was USD 80.8 billion, compared to USD 80.2 billion invested in developing and emerging economies.</a:t>
            </a:r>
            <a:endParaRPr lang="de-DE"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5A455F8-C9B9-834C-8057-69D144C4088E}"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22489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fr-FR" dirty="0" smtClean="0"/>
              <a:t>Rapid</a:t>
            </a:r>
            <a:r>
              <a:rPr lang="fr-FR" baseline="0" dirty="0" smtClean="0"/>
              <a:t> </a:t>
            </a:r>
            <a:r>
              <a:rPr lang="fr-FR" baseline="0" dirty="0" err="1" smtClean="0"/>
              <a:t>renewables</a:t>
            </a:r>
            <a:r>
              <a:rPr lang="fr-FR" baseline="0" dirty="0" smtClean="0"/>
              <a:t> </a:t>
            </a:r>
            <a:r>
              <a:rPr lang="fr-FR" baseline="0" dirty="0" err="1" smtClean="0"/>
              <a:t>growth</a:t>
            </a:r>
            <a:r>
              <a:rPr lang="fr-FR" baseline="0" dirty="0" smtClean="0"/>
              <a:t> in the power </a:t>
            </a:r>
            <a:r>
              <a:rPr lang="fr-FR" baseline="0" dirty="0" err="1" smtClean="0"/>
              <a:t>sector</a:t>
            </a:r>
            <a:r>
              <a:rPr lang="fr-FR" baseline="0" dirty="0" smtClean="0"/>
              <a:t>, </a:t>
            </a:r>
            <a:r>
              <a:rPr lang="fr-FR" baseline="0" dirty="0" err="1" smtClean="0"/>
              <a:t>mainly</a:t>
            </a:r>
            <a:r>
              <a:rPr lang="fr-FR" baseline="0" dirty="0" smtClean="0"/>
              <a:t> </a:t>
            </a:r>
            <a:r>
              <a:rPr lang="fr-FR" baseline="0" dirty="0" err="1" smtClean="0"/>
              <a:t>driven</a:t>
            </a:r>
            <a:r>
              <a:rPr lang="fr-FR" baseline="0" dirty="0" smtClean="0"/>
              <a:t> by</a:t>
            </a:r>
          </a:p>
          <a:p>
            <a:pPr marL="171450" indent="-171450">
              <a:buFontTx/>
              <a:buChar char="-"/>
            </a:pPr>
            <a:r>
              <a:rPr lang="fr-FR" dirty="0" err="1" smtClean="0"/>
              <a:t>Increased</a:t>
            </a:r>
            <a:r>
              <a:rPr lang="fr-FR" baseline="0" dirty="0" smtClean="0"/>
              <a:t> </a:t>
            </a:r>
            <a:r>
              <a:rPr lang="fr-FR" baseline="0" dirty="0" err="1" smtClean="0"/>
              <a:t>cost</a:t>
            </a:r>
            <a:r>
              <a:rPr lang="fr-FR" baseline="0" dirty="0" smtClean="0"/>
              <a:t> </a:t>
            </a:r>
            <a:r>
              <a:rPr lang="fr-FR" baseline="0" dirty="0" err="1" smtClean="0"/>
              <a:t>competitiveness</a:t>
            </a:r>
            <a:endParaRPr lang="fr-FR" baseline="0" dirty="0" smtClean="0"/>
          </a:p>
          <a:p>
            <a:pPr marL="171450" indent="-171450">
              <a:buFontTx/>
              <a:buChar char="-"/>
            </a:pPr>
            <a:r>
              <a:rPr lang="fr-FR" baseline="0" dirty="0" err="1" smtClean="0"/>
              <a:t>Dedicated</a:t>
            </a:r>
            <a:r>
              <a:rPr lang="fr-FR" baseline="0" dirty="0" smtClean="0"/>
              <a:t> </a:t>
            </a:r>
            <a:r>
              <a:rPr lang="fr-FR" baseline="0" dirty="0" err="1" smtClean="0"/>
              <a:t>policy</a:t>
            </a:r>
            <a:r>
              <a:rPr lang="fr-FR" baseline="0" dirty="0" smtClean="0"/>
              <a:t> </a:t>
            </a:r>
            <a:r>
              <a:rPr lang="fr-FR" baseline="0" dirty="0" err="1" smtClean="0"/>
              <a:t>incentives</a:t>
            </a:r>
            <a:endParaRPr lang="fr-FR" baseline="0" dirty="0" smtClean="0"/>
          </a:p>
          <a:p>
            <a:pPr marL="171450" indent="-171450">
              <a:buFontTx/>
              <a:buChar char="-"/>
            </a:pPr>
            <a:endParaRPr lang="fr-FR" baseline="0" dirty="0" smtClean="0"/>
          </a:p>
          <a:p>
            <a:pPr marL="0" indent="0">
              <a:buFontTx/>
              <a:buNone/>
            </a:pPr>
            <a:r>
              <a:rPr lang="fr-FR" baseline="0" dirty="0" smtClean="0"/>
              <a:t>New </a:t>
            </a:r>
            <a:r>
              <a:rPr lang="fr-FR" baseline="0" dirty="0" err="1" smtClean="0"/>
              <a:t>markets</a:t>
            </a:r>
            <a:r>
              <a:rPr lang="fr-FR" baseline="0" dirty="0" smtClean="0"/>
              <a:t> for </a:t>
            </a:r>
            <a:r>
              <a:rPr lang="fr-FR" baseline="0" dirty="0" err="1" smtClean="0"/>
              <a:t>centralised</a:t>
            </a:r>
            <a:r>
              <a:rPr lang="fr-FR" baseline="0" dirty="0" smtClean="0"/>
              <a:t> and </a:t>
            </a:r>
            <a:r>
              <a:rPr lang="fr-FR" baseline="0" dirty="0" err="1" smtClean="0"/>
              <a:t>distirbuted</a:t>
            </a:r>
            <a:r>
              <a:rPr lang="fr-FR" baseline="0" dirty="0" smtClean="0"/>
              <a:t> </a:t>
            </a:r>
            <a:r>
              <a:rPr lang="fr-FR" baseline="0" dirty="0" err="1" smtClean="0"/>
              <a:t>renewable</a:t>
            </a:r>
            <a:r>
              <a:rPr lang="fr-FR" baseline="0" dirty="0" smtClean="0"/>
              <a:t> </a:t>
            </a:r>
            <a:r>
              <a:rPr lang="fr-FR" baseline="0" dirty="0" err="1" smtClean="0"/>
              <a:t>energy</a:t>
            </a:r>
            <a:r>
              <a:rPr lang="fr-FR" baseline="0" dirty="0" smtClean="0"/>
              <a:t> </a:t>
            </a:r>
            <a:r>
              <a:rPr lang="fr-FR" baseline="0" dirty="0" err="1" smtClean="0"/>
              <a:t>emerge</a:t>
            </a:r>
            <a:endParaRPr lang="fr-FR" baseline="0" dirty="0" smtClean="0"/>
          </a:p>
          <a:p>
            <a:pPr marL="0" indent="0">
              <a:buFontTx/>
              <a:buNone/>
            </a:pPr>
            <a:endParaRPr lang="fr-FR" baseline="0" dirty="0" smtClean="0"/>
          </a:p>
          <a:p>
            <a:pPr marL="0" indent="0">
              <a:buFontTx/>
              <a:buNone/>
            </a:pPr>
            <a:endParaRPr lang="fr-FR" baseline="0" dirty="0" smtClean="0"/>
          </a:p>
        </p:txBody>
      </p:sp>
      <p:sp>
        <p:nvSpPr>
          <p:cNvPr id="4" name="Slide Number Placeholder 3"/>
          <p:cNvSpPr>
            <a:spLocks noGrp="1"/>
          </p:cNvSpPr>
          <p:nvPr>
            <p:ph type="sldNum" sz="quarter" idx="10"/>
          </p:nvPr>
        </p:nvSpPr>
        <p:spPr/>
        <p:txBody>
          <a:bodyPr/>
          <a:lstStyle/>
          <a:p>
            <a:fld id="{D5A455F8-C9B9-834C-8057-69D144C4088E}" type="slidenum">
              <a:rPr lang="en-US" smtClean="0"/>
              <a:pPr/>
              <a:t>5</a:t>
            </a:fld>
            <a:endParaRPr lang="en-US"/>
          </a:p>
        </p:txBody>
      </p:sp>
    </p:spTree>
    <p:extLst>
      <p:ext uri="{BB962C8B-B14F-4D97-AF65-F5344CB8AC3E}">
        <p14:creationId xmlns:p14="http://schemas.microsoft.com/office/powerpoint/2010/main" val="1806219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1200" kern="1200" dirty="0" smtClean="0">
                <a:solidFill>
                  <a:schemeClr val="tx1"/>
                </a:solidFill>
                <a:effectLst/>
                <a:latin typeface="+mn-lt"/>
                <a:ea typeface="+mn-ea"/>
                <a:cs typeface="+mn-cs"/>
              </a:rPr>
              <a:t>Power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sector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experienced</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largest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annual</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increase</a:t>
            </a:r>
            <a:r>
              <a:rPr lang="fr-FR" sz="1200" kern="1200" baseline="0" dirty="0" smtClean="0">
                <a:solidFill>
                  <a:schemeClr val="tx1"/>
                </a:solidFill>
                <a:effectLst/>
                <a:latin typeface="+mn-lt"/>
                <a:ea typeface="+mn-ea"/>
                <a:cs typeface="+mn-cs"/>
              </a:rPr>
              <a:t> in </a:t>
            </a:r>
            <a:r>
              <a:rPr lang="fr-FR" sz="1200" kern="1200" baseline="0" dirty="0" err="1" smtClean="0">
                <a:solidFill>
                  <a:schemeClr val="tx1"/>
                </a:solidFill>
                <a:effectLst/>
                <a:latin typeface="+mn-lt"/>
                <a:ea typeface="+mn-ea"/>
                <a:cs typeface="+mn-cs"/>
              </a:rPr>
              <a:t>capacity</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ever</a:t>
            </a:r>
            <a:endParaRPr lang="fr-FR" sz="1200" kern="1200" baseline="0" dirty="0" smtClean="0">
              <a:solidFill>
                <a:schemeClr val="tx1"/>
              </a:solidFill>
              <a:effectLst/>
              <a:latin typeface="+mn-lt"/>
              <a:ea typeface="+mn-ea"/>
              <a:cs typeface="+mn-cs"/>
            </a:endParaRPr>
          </a:p>
          <a:p>
            <a:pPr lvl="0"/>
            <a:r>
              <a:rPr lang="fr-FR" sz="1200" kern="1200" baseline="0" dirty="0" smtClean="0">
                <a:solidFill>
                  <a:schemeClr val="tx1"/>
                </a:solidFill>
                <a:effectLst/>
                <a:latin typeface="+mn-lt"/>
                <a:ea typeface="+mn-ea"/>
                <a:cs typeface="+mn-cs"/>
              </a:rPr>
              <a:t>Wind and </a:t>
            </a:r>
            <a:r>
              <a:rPr lang="fr-FR" sz="1200" kern="1200" baseline="0" dirty="0" err="1" smtClean="0">
                <a:solidFill>
                  <a:schemeClr val="tx1"/>
                </a:solidFill>
                <a:effectLst/>
                <a:latin typeface="+mn-lt"/>
                <a:ea typeface="+mn-ea"/>
                <a:cs typeface="+mn-cs"/>
              </a:rPr>
              <a:t>solar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had</a:t>
            </a:r>
            <a:r>
              <a:rPr lang="fr-FR" sz="1200" kern="1200" baseline="0" dirty="0" smtClean="0">
                <a:solidFill>
                  <a:schemeClr val="tx1"/>
                </a:solidFill>
                <a:effectLst/>
                <a:latin typeface="+mn-lt"/>
                <a:ea typeface="+mn-ea"/>
                <a:cs typeface="+mn-cs"/>
              </a:rPr>
              <a:t> record additions, </a:t>
            </a:r>
            <a:r>
              <a:rPr lang="fr-FR" sz="1200" kern="1200" baseline="0" dirty="0" err="1" smtClean="0">
                <a:solidFill>
                  <a:schemeClr val="tx1"/>
                </a:solidFill>
                <a:effectLst/>
                <a:latin typeface="+mn-lt"/>
                <a:ea typeface="+mn-ea"/>
                <a:cs typeface="+mn-cs"/>
              </a:rPr>
              <a:t>accounting</a:t>
            </a:r>
            <a:r>
              <a:rPr lang="fr-FR" sz="1200" kern="1200" baseline="0" dirty="0" smtClean="0">
                <a:solidFill>
                  <a:schemeClr val="tx1"/>
                </a:solidFill>
                <a:effectLst/>
                <a:latin typeface="+mn-lt"/>
                <a:ea typeface="+mn-ea"/>
                <a:cs typeface="+mn-cs"/>
              </a:rPr>
              <a:t> for 77% of new installations, </a:t>
            </a:r>
            <a:r>
              <a:rPr lang="fr-FR" sz="1200" kern="1200" baseline="0" dirty="0" err="1" smtClean="0">
                <a:solidFill>
                  <a:schemeClr val="tx1"/>
                </a:solidFill>
                <a:effectLst/>
                <a:latin typeface="+mn-lt"/>
                <a:ea typeface="+mn-ea"/>
                <a:cs typeface="+mn-cs"/>
              </a:rPr>
              <a:t>hydropower</a:t>
            </a:r>
            <a:r>
              <a:rPr lang="fr-FR" sz="1200" kern="1200" baseline="0" dirty="0" smtClean="0">
                <a:solidFill>
                  <a:schemeClr val="tx1"/>
                </a:solidFill>
                <a:effectLst/>
                <a:latin typeface="+mn-lt"/>
                <a:ea typeface="+mn-ea"/>
                <a:cs typeface="+mn-cs"/>
              </a:rPr>
              <a:t> the </a:t>
            </a:r>
            <a:r>
              <a:rPr lang="fr-FR" sz="1200" kern="1200" baseline="0" dirty="0" err="1" smtClean="0">
                <a:solidFill>
                  <a:schemeClr val="tx1"/>
                </a:solidFill>
                <a:effectLst/>
                <a:latin typeface="+mn-lt"/>
                <a:ea typeface="+mn-ea"/>
                <a:cs typeface="+mn-cs"/>
              </a:rPr>
              <a:t>remainder</a:t>
            </a:r>
            <a:endParaRPr lang="fr-FR" sz="1200" kern="1200" baseline="0" dirty="0" smtClean="0">
              <a:solidFill>
                <a:schemeClr val="tx1"/>
              </a:solidFill>
              <a:effectLst/>
              <a:latin typeface="+mn-lt"/>
              <a:ea typeface="+mn-ea"/>
              <a:cs typeface="+mn-cs"/>
            </a:endParaRPr>
          </a:p>
          <a:p>
            <a:pPr lvl="0"/>
            <a:r>
              <a:rPr lang="fr-FR" sz="1200" kern="1200" baseline="0" dirty="0" smtClean="0">
                <a:solidFill>
                  <a:schemeClr val="tx1"/>
                </a:solidFill>
                <a:effectLst/>
                <a:latin typeface="+mn-lt"/>
                <a:ea typeface="+mn-ea"/>
                <a:cs typeface="+mn-cs"/>
              </a:rPr>
              <a:t>RE power has been </a:t>
            </a:r>
            <a:r>
              <a:rPr lang="fr-FR" sz="1200" kern="1200" baseline="0" dirty="0" err="1" smtClean="0">
                <a:solidFill>
                  <a:schemeClr val="tx1"/>
                </a:solidFill>
                <a:effectLst/>
                <a:latin typeface="+mn-lt"/>
                <a:ea typeface="+mn-ea"/>
                <a:cs typeface="+mn-cs"/>
              </a:rPr>
              <a:t>broadly</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competitive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with</a:t>
            </a:r>
            <a:r>
              <a:rPr lang="fr-FR" sz="1200" kern="1200" baseline="0" dirty="0" smtClean="0">
                <a:solidFill>
                  <a:schemeClr val="tx1"/>
                </a:solidFill>
                <a:effectLst/>
                <a:latin typeface="+mn-lt"/>
                <a:ea typeface="+mn-ea"/>
                <a:cs typeface="+mn-cs"/>
              </a:rPr>
              <a:t> power </a:t>
            </a:r>
            <a:r>
              <a:rPr lang="fr-FR" sz="1200" kern="1200" baseline="0" dirty="0" err="1" smtClean="0">
                <a:solidFill>
                  <a:schemeClr val="tx1"/>
                </a:solidFill>
                <a:effectLst/>
                <a:latin typeface="+mn-lt"/>
                <a:ea typeface="+mn-ea"/>
                <a:cs typeface="+mn-cs"/>
              </a:rPr>
              <a:t>from</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fossil</a:t>
            </a:r>
            <a:r>
              <a:rPr lang="fr-FR" sz="1200" kern="1200" baseline="0" dirty="0" smtClean="0">
                <a:solidFill>
                  <a:schemeClr val="tx1"/>
                </a:solidFill>
                <a:effectLst/>
                <a:latin typeface="+mn-lt"/>
                <a:ea typeface="+mn-ea"/>
                <a:cs typeface="+mn-cs"/>
              </a:rPr>
              <a:t> fuel</a:t>
            </a:r>
          </a:p>
          <a:p>
            <a:pPr lvl="0"/>
            <a:r>
              <a:rPr lang="fr-FR" sz="1200" kern="1200" baseline="0" dirty="0" smtClean="0">
                <a:solidFill>
                  <a:schemeClr val="tx1"/>
                </a:solidFill>
                <a:effectLst/>
                <a:latin typeface="+mn-lt"/>
                <a:ea typeface="+mn-ea"/>
                <a:cs typeface="+mn-cs"/>
              </a:rPr>
              <a:t>Wind and </a:t>
            </a:r>
            <a:r>
              <a:rPr lang="fr-FR" sz="1200" kern="1200" baseline="0" dirty="0" err="1" smtClean="0">
                <a:solidFill>
                  <a:schemeClr val="tx1"/>
                </a:solidFill>
                <a:effectLst/>
                <a:latin typeface="+mn-lt"/>
                <a:ea typeface="+mn-ea"/>
                <a:cs typeface="+mn-cs"/>
              </a:rPr>
              <a:t>solar</a:t>
            </a:r>
            <a:r>
              <a:rPr lang="fr-FR" sz="1200" kern="1200" baseline="0" dirty="0" smtClean="0">
                <a:solidFill>
                  <a:schemeClr val="tx1"/>
                </a:solidFill>
                <a:effectLst/>
                <a:latin typeface="+mn-lt"/>
                <a:ea typeface="+mn-ea"/>
                <a:cs typeface="+mn-cs"/>
              </a:rPr>
              <a:t> power </a:t>
            </a:r>
            <a:r>
              <a:rPr lang="fr-FR" sz="1200" kern="1200" baseline="0" dirty="0" err="1" smtClean="0">
                <a:solidFill>
                  <a:schemeClr val="tx1"/>
                </a:solidFill>
                <a:effectLst/>
                <a:latin typeface="+mn-lt"/>
                <a:ea typeface="+mn-ea"/>
                <a:cs typeface="+mn-cs"/>
              </a:rPr>
              <a:t>capacities</a:t>
            </a:r>
            <a:r>
              <a:rPr lang="fr-FR" sz="1200" kern="1200" baseline="0" dirty="0" smtClean="0">
                <a:solidFill>
                  <a:schemeClr val="tx1"/>
                </a:solidFill>
                <a:effectLst/>
                <a:latin typeface="+mn-lt"/>
                <a:ea typeface="+mn-ea"/>
                <a:cs typeface="+mn-cs"/>
              </a:rPr>
              <a:t> are </a:t>
            </a:r>
            <a:r>
              <a:rPr lang="fr-FR" sz="1200" kern="1200" baseline="0" dirty="0" err="1" smtClean="0">
                <a:solidFill>
                  <a:schemeClr val="tx1"/>
                </a:solidFill>
                <a:effectLst/>
                <a:latin typeface="+mn-lt"/>
                <a:ea typeface="+mn-ea"/>
                <a:cs typeface="+mn-cs"/>
              </a:rPr>
              <a:t>also</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cost-competitive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with</a:t>
            </a:r>
            <a:r>
              <a:rPr lang="fr-FR" sz="1200" kern="1200" baseline="0" dirty="0" smtClean="0">
                <a:solidFill>
                  <a:schemeClr val="tx1"/>
                </a:solidFill>
                <a:effectLst/>
                <a:latin typeface="+mn-lt"/>
                <a:ea typeface="+mn-ea"/>
                <a:cs typeface="+mn-cs"/>
              </a:rPr>
              <a:t> new </a:t>
            </a:r>
            <a:r>
              <a:rPr lang="fr-FR" sz="1200" kern="1200" baseline="0" dirty="0" err="1" smtClean="0">
                <a:solidFill>
                  <a:schemeClr val="tx1"/>
                </a:solidFill>
                <a:effectLst/>
                <a:latin typeface="+mn-lt"/>
                <a:ea typeface="+mn-ea"/>
                <a:cs typeface="+mn-cs"/>
              </a:rPr>
              <a:t>fossil</a:t>
            </a:r>
            <a:r>
              <a:rPr lang="fr-FR" sz="1200" kern="1200" baseline="0" dirty="0" smtClean="0">
                <a:solidFill>
                  <a:schemeClr val="tx1"/>
                </a:solidFill>
                <a:effectLst/>
                <a:latin typeface="+mn-lt"/>
                <a:ea typeface="+mn-ea"/>
                <a:cs typeface="+mn-cs"/>
              </a:rPr>
              <a:t> fuel </a:t>
            </a:r>
            <a:r>
              <a:rPr lang="fr-FR" sz="1200" kern="1200" baseline="0" dirty="0" err="1" smtClean="0">
                <a:solidFill>
                  <a:schemeClr val="tx1"/>
                </a:solidFill>
                <a:effectLst/>
                <a:latin typeface="+mn-lt"/>
                <a:ea typeface="+mn-ea"/>
                <a:cs typeface="+mn-cs"/>
              </a:rPr>
              <a:t>capacities</a:t>
            </a:r>
            <a:r>
              <a:rPr lang="fr-FR" sz="1200" kern="1200" baseline="0" dirty="0" smtClean="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Record-</a:t>
            </a:r>
            <a:r>
              <a:rPr lang="fr-FR" sz="1200" kern="1200" baseline="0" dirty="0" err="1" smtClean="0">
                <a:solidFill>
                  <a:schemeClr val="tx1"/>
                </a:solidFill>
                <a:effectLst/>
                <a:latin typeface="+mn-lt"/>
                <a:ea typeface="+mn-ea"/>
                <a:cs typeface="+mn-cs"/>
              </a:rPr>
              <a:t>low</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winning</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bids</a:t>
            </a:r>
            <a:r>
              <a:rPr lang="fr-FR" sz="1200" kern="1200" baseline="0" dirty="0" smtClean="0">
                <a:solidFill>
                  <a:schemeClr val="tx1"/>
                </a:solidFill>
                <a:effectLst/>
                <a:latin typeface="+mn-lt"/>
                <a:ea typeface="+mn-ea"/>
                <a:cs typeface="+mn-cs"/>
              </a:rPr>
              <a:t> in power </a:t>
            </a:r>
            <a:r>
              <a:rPr lang="fr-FR" sz="1200" kern="1200" baseline="0" dirty="0" err="1" smtClean="0">
                <a:solidFill>
                  <a:schemeClr val="tx1"/>
                </a:solidFill>
                <a:effectLst/>
                <a:latin typeface="+mn-lt"/>
                <a:ea typeface="+mn-ea"/>
                <a:cs typeface="+mn-cs"/>
              </a:rPr>
              <a:t>auctions</a:t>
            </a:r>
            <a:r>
              <a:rPr lang="fr-FR" sz="1200" kern="1200" baseline="0" dirty="0" smtClean="0">
                <a:solidFill>
                  <a:schemeClr val="tx1"/>
                </a:solidFill>
                <a:effectLst/>
                <a:latin typeface="+mn-lt"/>
                <a:ea typeface="+mn-ea"/>
                <a:cs typeface="+mn-cs"/>
              </a:rPr>
              <a:t> in 2015 and </a:t>
            </a:r>
            <a:r>
              <a:rPr lang="fr-FR" sz="1200" kern="1200" baseline="0" dirty="0" err="1" smtClean="0">
                <a:solidFill>
                  <a:schemeClr val="tx1"/>
                </a:solidFill>
                <a:effectLst/>
                <a:latin typeface="+mn-lt"/>
                <a:ea typeface="+mn-ea"/>
                <a:cs typeface="+mn-cs"/>
              </a:rPr>
              <a:t>early</a:t>
            </a:r>
            <a:r>
              <a:rPr lang="fr-FR" sz="1200" kern="1200" baseline="0" dirty="0" smtClean="0">
                <a:solidFill>
                  <a:schemeClr val="tx1"/>
                </a:solidFill>
                <a:effectLst/>
                <a:latin typeface="+mn-lt"/>
                <a:ea typeface="+mn-ea"/>
                <a:cs typeface="+mn-cs"/>
              </a:rPr>
              <a:t> 2016 in Latin </a:t>
            </a:r>
            <a:r>
              <a:rPr lang="fr-FR" sz="1200" kern="1200" baseline="0" dirty="0" err="1" smtClean="0">
                <a:solidFill>
                  <a:schemeClr val="tx1"/>
                </a:solidFill>
                <a:effectLst/>
                <a:latin typeface="+mn-lt"/>
                <a:ea typeface="+mn-ea"/>
                <a:cs typeface="+mn-cs"/>
              </a:rPr>
              <a:t>America</a:t>
            </a:r>
            <a:r>
              <a:rPr lang="fr-FR" sz="1200" kern="1200" baseline="0" dirty="0" smtClean="0">
                <a:solidFill>
                  <a:schemeClr val="tx1"/>
                </a:solidFill>
                <a:effectLst/>
                <a:latin typeface="+mn-lt"/>
                <a:ea typeface="+mn-ea"/>
                <a:cs typeface="+mn-cs"/>
              </a:rPr>
              <a:t>, MENA, </a:t>
            </a:r>
            <a:r>
              <a:rPr lang="fr-FR" sz="1200" kern="1200" baseline="0" dirty="0" err="1" smtClean="0">
                <a:solidFill>
                  <a:schemeClr val="tx1"/>
                </a:solidFill>
                <a:effectLst/>
                <a:latin typeface="+mn-lt"/>
                <a:ea typeface="+mn-ea"/>
                <a:cs typeface="+mn-cs"/>
              </a:rPr>
              <a:t>India</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indicate</a:t>
            </a:r>
            <a:r>
              <a:rPr lang="fr-FR" sz="1200" kern="1200" baseline="0" dirty="0" smtClean="0">
                <a:solidFill>
                  <a:schemeClr val="tx1"/>
                </a:solidFill>
                <a:effectLst/>
                <a:latin typeface="+mn-lt"/>
                <a:ea typeface="+mn-ea"/>
                <a:cs typeface="+mn-cs"/>
              </a:rPr>
              <a:t> expectations of </a:t>
            </a:r>
            <a:r>
              <a:rPr lang="fr-FR" sz="1200" kern="1200" baseline="0" dirty="0" err="1" smtClean="0">
                <a:solidFill>
                  <a:schemeClr val="tx1"/>
                </a:solidFill>
                <a:effectLst/>
                <a:latin typeface="+mn-lt"/>
                <a:ea typeface="+mn-ea"/>
                <a:cs typeface="+mn-cs"/>
              </a:rPr>
              <a:t>further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cost-reductions</a:t>
            </a:r>
            <a:r>
              <a:rPr lang="fr-FR" sz="1200" kern="1200" baseline="0" dirty="0" smtClean="0">
                <a:solidFill>
                  <a:schemeClr val="tx1"/>
                </a:solidFill>
                <a:effectLst/>
                <a:latin typeface="+mn-lt"/>
                <a:ea typeface="+mn-ea"/>
                <a:cs typeface="+mn-cs"/>
              </a:rPr>
              <a:t> (X ct/W)</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effectLst/>
              <a:latin typeface="+mn-lt"/>
              <a:ea typeface="+mn-ea"/>
              <a:cs typeface="+mn-cs"/>
            </a:endParaRPr>
          </a:p>
          <a:p>
            <a:pPr lvl="0"/>
            <a:endParaRPr lang="fr-FR" sz="1200" kern="1200" baseline="0" dirty="0" smtClean="0">
              <a:solidFill>
                <a:schemeClr val="tx1"/>
              </a:solidFill>
              <a:effectLst/>
              <a:latin typeface="+mn-lt"/>
              <a:ea typeface="+mn-ea"/>
              <a:cs typeface="+mn-cs"/>
            </a:endParaRPr>
          </a:p>
          <a:p>
            <a:pPr lvl="0"/>
            <a:endParaRPr lang="fr-FR" sz="1200" kern="1200" baseline="0" dirty="0" smtClean="0">
              <a:solidFill>
                <a:schemeClr val="tx1"/>
              </a:solidFill>
              <a:effectLst/>
              <a:latin typeface="+mn-lt"/>
              <a:ea typeface="+mn-ea"/>
              <a:cs typeface="+mn-cs"/>
            </a:endParaRPr>
          </a:p>
          <a:p>
            <a:pPr lvl="0"/>
            <a:r>
              <a:rPr lang="fr-FR" sz="1200" kern="1200" baseline="0" dirty="0" smtClean="0">
                <a:solidFill>
                  <a:schemeClr val="tx1"/>
                </a:solidFill>
                <a:effectLst/>
                <a:latin typeface="+mn-lt"/>
                <a:ea typeface="+mn-ea"/>
                <a:cs typeface="+mn-cs"/>
              </a:rPr>
              <a:t>This </a:t>
            </a:r>
            <a:r>
              <a:rPr lang="fr-FR" sz="1200" kern="1200" baseline="0" dirty="0" err="1" smtClean="0">
                <a:solidFill>
                  <a:schemeClr val="tx1"/>
                </a:solidFill>
                <a:effectLst/>
                <a:latin typeface="+mn-lt"/>
                <a:ea typeface="+mn-ea"/>
                <a:cs typeface="+mn-cs"/>
              </a:rPr>
              <a:t>developùmenton</a:t>
            </a:r>
            <a:endParaRPr lang="fr-FR" sz="1200" kern="1200" baseline="0" dirty="0" smtClean="0">
              <a:solidFill>
                <a:schemeClr val="tx1"/>
              </a:solidFill>
              <a:effectLst/>
              <a:latin typeface="+mn-lt"/>
              <a:ea typeface="+mn-ea"/>
              <a:cs typeface="+mn-cs"/>
            </a:endParaRPr>
          </a:p>
          <a:p>
            <a:pPr lvl="0"/>
            <a:endParaRPr lang="fr-FR" sz="1200" kern="1200" dirty="0" smtClean="0">
              <a:solidFill>
                <a:schemeClr val="tx1"/>
              </a:solidFill>
              <a:effectLst/>
              <a:latin typeface="+mn-lt"/>
              <a:ea typeface="+mn-ea"/>
              <a:cs typeface="+mn-cs"/>
            </a:endParaRPr>
          </a:p>
          <a:p>
            <a:pPr lvl="0"/>
            <a:endParaRPr lang="fr-FR" sz="1200" kern="1200" dirty="0" smtClean="0">
              <a:solidFill>
                <a:schemeClr val="tx1"/>
              </a:solidFill>
              <a:effectLst/>
              <a:latin typeface="+mn-lt"/>
              <a:ea typeface="+mn-ea"/>
              <a:cs typeface="+mn-cs"/>
            </a:endParaRPr>
          </a:p>
          <a:p>
            <a:pPr lvl="0"/>
            <a:r>
              <a:rPr lang="fr-FR" sz="1200" kern="1200" dirty="0" err="1" smtClean="0">
                <a:solidFill>
                  <a:schemeClr val="tx1"/>
                </a:solidFill>
                <a:effectLst/>
                <a:latin typeface="+mn-lt"/>
                <a:ea typeface="+mn-ea"/>
                <a:cs typeface="+mn-cs"/>
              </a:rPr>
              <a:t>Added</a:t>
            </a:r>
            <a:r>
              <a:rPr lang="fr-FR" sz="1200" kern="1200" dirty="0" smtClean="0">
                <a:solidFill>
                  <a:schemeClr val="tx1"/>
                </a:solidFill>
                <a:effectLst/>
                <a:latin typeface="+mn-lt"/>
                <a:ea typeface="+mn-ea"/>
                <a:cs typeface="+mn-cs"/>
              </a:rPr>
              <a:t> RE power </a:t>
            </a:r>
            <a:r>
              <a:rPr lang="fr-FR" sz="1200" kern="1200" dirty="0" err="1" smtClean="0">
                <a:solidFill>
                  <a:schemeClr val="tx1"/>
                </a:solidFill>
                <a:effectLst/>
                <a:latin typeface="+mn-lt"/>
                <a:ea typeface="+mn-ea"/>
                <a:cs typeface="+mn-cs"/>
              </a:rPr>
              <a:t>capacity</a:t>
            </a:r>
            <a:r>
              <a:rPr lang="fr-FR" sz="1200" kern="1200" dirty="0" smtClean="0">
                <a:solidFill>
                  <a:schemeClr val="tx1"/>
                </a:solidFill>
                <a:effectLst/>
                <a:latin typeface="+mn-lt"/>
                <a:ea typeface="+mn-ea"/>
                <a:cs typeface="+mn-cs"/>
              </a:rPr>
              <a:t> in 2015: 147 GW </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For the</a:t>
            </a:r>
            <a:r>
              <a:rPr lang="en-US" sz="1200" kern="1200" baseline="0" dirty="0" smtClean="0">
                <a:solidFill>
                  <a:schemeClr val="tx1"/>
                </a:solidFill>
                <a:effectLst/>
                <a:latin typeface="+mn-lt"/>
                <a:ea typeface="+mn-ea"/>
                <a:cs typeface="+mn-cs"/>
              </a:rPr>
              <a:t> sixth consecutive year renewables outpaces fossil fuel for net investment in power capacity additions</a:t>
            </a:r>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6</a:t>
            </a:fld>
            <a:endParaRPr lang="en-US"/>
          </a:p>
        </p:txBody>
      </p:sp>
    </p:spTree>
    <p:extLst>
      <p:ext uri="{BB962C8B-B14F-4D97-AF65-F5344CB8AC3E}">
        <p14:creationId xmlns:p14="http://schemas.microsoft.com/office/powerpoint/2010/main" val="252730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2014marked another record year for growth, with about 40 GW of capacity added, for a global total of about 177 GW. </a:t>
            </a:r>
            <a:r>
              <a:rPr lang="en-GB" sz="1200" kern="1200" dirty="0" smtClean="0">
                <a:solidFill>
                  <a:schemeClr val="tx1"/>
                </a:solidFill>
                <a:effectLst/>
                <a:latin typeface="+mn-lt"/>
                <a:ea typeface="+mn-ea"/>
                <a:cs typeface="+mn-cs"/>
              </a:rPr>
              <a:t>The strong market in 2014 came despite the substantial decline in new installations in the European Union, challenges reaching targets (particularly for distributed systems) in China, and slower-than-expected emergence of promising new markets.</a:t>
            </a:r>
          </a:p>
          <a:p>
            <a:endParaRPr lang="en-GB" dirty="0"/>
          </a:p>
          <a:p>
            <a:r>
              <a:rPr lang="en-GB" sz="1200" kern="1200" dirty="0" smtClean="0">
                <a:solidFill>
                  <a:schemeClr val="tx1"/>
                </a:solidFill>
                <a:effectLst/>
                <a:latin typeface="+mn-lt"/>
                <a:ea typeface="+mn-ea"/>
                <a:cs typeface="+mn-cs"/>
              </a:rPr>
              <a:t> More than 60% of all PV capacity in operation worldwide at the end of 2014 was added over the past three years.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Asia eclipsed all other markets, accounting for almost 60% of global additions. China increased its cumulative capacity by 60%, adding a reported 10.6 GW for a total exceeding 28 GW</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(preliminary figures for 2015: addition of approx. 15 GW for a total exceeding 43 GW).</a:t>
            </a:r>
            <a:endParaRPr lang="en-US" sz="1200" b="1"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Over 80% of China’s new capacity was in large-scale power plants, and the remainder was in distributed rooftop systems and other installations for small-scale use.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Average module prices fell during 2014, with </a:t>
            </a:r>
            <a:r>
              <a:rPr lang="en-US" sz="1200" kern="1200" dirty="0" err="1" smtClean="0">
                <a:solidFill>
                  <a:schemeClr val="tx1"/>
                </a:solidFill>
                <a:effectLst/>
                <a:latin typeface="+mn-lt"/>
                <a:ea typeface="+mn-ea"/>
                <a:cs typeface="+mn-cs"/>
              </a:rPr>
              <a:t>multicrystalline</a:t>
            </a:r>
            <a:r>
              <a:rPr lang="en-US" sz="1200" kern="1200" dirty="0" smtClean="0">
                <a:solidFill>
                  <a:schemeClr val="tx1"/>
                </a:solidFill>
                <a:effectLst/>
                <a:latin typeface="+mn-lt"/>
                <a:ea typeface="+mn-ea"/>
                <a:cs typeface="+mn-cs"/>
              </a:rPr>
              <a:t> silicon module spot prices down about 14% year-over-year to USD 0.6/Watt.</a:t>
            </a:r>
          </a:p>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7</a:t>
            </a:fld>
            <a:endParaRPr lang="en-US"/>
          </a:p>
        </p:txBody>
      </p:sp>
    </p:spTree>
    <p:extLst>
      <p:ext uri="{BB962C8B-B14F-4D97-AF65-F5344CB8AC3E}">
        <p14:creationId xmlns:p14="http://schemas.microsoft.com/office/powerpoint/2010/main" val="1468713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Powered by an astonishing 30.5</a:t>
            </a:r>
            <a:r>
              <a:rPr lang="en-US" sz="1200" b="0" i="0" kern="1200" baseline="0" dirty="0" smtClean="0">
                <a:solidFill>
                  <a:schemeClr val="tx1"/>
                </a:solidFill>
                <a:effectLst/>
                <a:latin typeface="+mn-lt"/>
                <a:ea typeface="+mn-ea"/>
                <a:cs typeface="+mn-cs"/>
              </a:rPr>
              <a:t> GW </a:t>
            </a:r>
            <a:r>
              <a:rPr lang="en-US" sz="1200" b="0" i="0" kern="1200" dirty="0" smtClean="0">
                <a:solidFill>
                  <a:schemeClr val="tx1"/>
                </a:solidFill>
                <a:effectLst/>
                <a:latin typeface="+mn-lt"/>
                <a:ea typeface="+mn-ea"/>
                <a:cs typeface="+mn-cs"/>
              </a:rPr>
              <a:t>of new installations in China, the global wind power industry installed 63 GW in 2015, representing annual market growth of 22%. As a result of its extraordinary annual market, China has edged past the European Union in terms of total installed capacity, with 145.1 GW to the EU’s 141.6 GW. The Chinese government’s drive for clean energy, supported by continuous policy improvement, is motivated by the need to reduce dependence on coal which is the main source of the choking smog strangling China’s major cities, as well as growing concern over climate change.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Total global capacity reached 432,419 MW at the end of 2015, representing cumulative growth of 17%.</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8</a:t>
            </a:fld>
            <a:endParaRPr lang="en-US"/>
          </a:p>
        </p:txBody>
      </p:sp>
    </p:spTree>
    <p:extLst>
      <p:ext uri="{BB962C8B-B14F-4D97-AF65-F5344CB8AC3E}">
        <p14:creationId xmlns:p14="http://schemas.microsoft.com/office/powerpoint/2010/main" val="4207625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fr-FR" sz="1200" kern="1200" dirty="0" smtClean="0">
                <a:solidFill>
                  <a:schemeClr val="tx1"/>
                </a:solidFill>
                <a:effectLst/>
                <a:latin typeface="+mn-lt"/>
                <a:ea typeface="+mn-ea"/>
                <a:cs typeface="+mn-cs"/>
              </a:rPr>
              <a:t>In</a:t>
            </a:r>
            <a:r>
              <a:rPr lang="fr-FR" sz="1200" kern="1200" baseline="0" dirty="0" smtClean="0">
                <a:solidFill>
                  <a:schemeClr val="tx1"/>
                </a:solidFill>
                <a:effectLst/>
                <a:latin typeface="+mn-lt"/>
                <a:ea typeface="+mn-ea"/>
                <a:cs typeface="+mn-cs"/>
              </a:rPr>
              <a:t> the </a:t>
            </a:r>
            <a:r>
              <a:rPr lang="fr-FR" sz="1200" kern="1200" baseline="0" dirty="0" err="1" smtClean="0">
                <a:solidFill>
                  <a:schemeClr val="tx1"/>
                </a:solidFill>
                <a:effectLst/>
                <a:latin typeface="+mn-lt"/>
                <a:ea typeface="+mn-ea"/>
                <a:cs typeface="+mn-cs"/>
              </a:rPr>
              <a:t>heating</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sector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low</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fossil</a:t>
            </a:r>
            <a:r>
              <a:rPr lang="fr-FR" sz="1200" kern="1200" baseline="0" dirty="0" smtClean="0">
                <a:solidFill>
                  <a:schemeClr val="tx1"/>
                </a:solidFill>
                <a:effectLst/>
                <a:latin typeface="+mn-lt"/>
                <a:ea typeface="+mn-ea"/>
                <a:cs typeface="+mn-cs"/>
              </a:rPr>
              <a:t> fuel </a:t>
            </a:r>
            <a:r>
              <a:rPr lang="fr-FR" sz="1200" kern="1200" baseline="0" dirty="0" err="1" smtClean="0">
                <a:solidFill>
                  <a:schemeClr val="tx1"/>
                </a:solidFill>
                <a:effectLst/>
                <a:latin typeface="+mn-lt"/>
                <a:ea typeface="+mn-ea"/>
                <a:cs typeface="+mn-cs"/>
              </a:rPr>
              <a:t>prices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affected</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growth</a:t>
            </a:r>
            <a:r>
              <a:rPr lang="fr-FR" sz="1200" kern="1200" baseline="0" dirty="0" smtClean="0">
                <a:solidFill>
                  <a:schemeClr val="tx1"/>
                </a:solidFill>
                <a:effectLst/>
                <a:latin typeface="+mn-lt"/>
                <a:ea typeface="+mn-ea"/>
                <a:cs typeface="+mn-cs"/>
              </a:rPr>
              <a:t> rates and </a:t>
            </a:r>
            <a:r>
              <a:rPr lang="fr-FR" sz="1200" kern="1200" baseline="0" dirty="0" err="1" smtClean="0">
                <a:solidFill>
                  <a:schemeClr val="tx1"/>
                </a:solidFill>
                <a:effectLst/>
                <a:latin typeface="+mn-lt"/>
                <a:ea typeface="+mn-ea"/>
                <a:cs typeface="+mn-cs"/>
              </a:rPr>
              <a:t>caused</a:t>
            </a:r>
            <a:r>
              <a:rPr lang="fr-FR" sz="1200" kern="1200" baseline="0" dirty="0" smtClean="0">
                <a:solidFill>
                  <a:schemeClr val="tx1"/>
                </a:solidFill>
                <a:effectLst/>
                <a:latin typeface="+mn-lt"/>
                <a:ea typeface="+mn-ea"/>
                <a:cs typeface="+mn-cs"/>
              </a:rPr>
              <a:t> turbulences</a:t>
            </a:r>
            <a:endParaRPr lang="en-US" sz="1200" b="0" i="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Solar</a:t>
            </a:r>
            <a:r>
              <a:rPr lang="fr-FR" sz="1200" kern="1200" baseline="0" dirty="0" smtClean="0">
                <a:solidFill>
                  <a:schemeClr val="tx1"/>
                </a:solidFill>
                <a:effectLst/>
                <a:latin typeface="+mn-lt"/>
                <a:ea typeface="+mn-ea"/>
                <a:cs typeface="+mn-cs"/>
              </a:rPr>
              <a:t> thermal </a:t>
            </a:r>
            <a:r>
              <a:rPr lang="fr-FR" sz="1200" kern="1200" baseline="0" dirty="0" err="1" smtClean="0">
                <a:solidFill>
                  <a:schemeClr val="tx1"/>
                </a:solidFill>
                <a:effectLst/>
                <a:latin typeface="+mn-lt"/>
                <a:ea typeface="+mn-ea"/>
                <a:cs typeface="+mn-cs"/>
              </a:rPr>
              <a:t>heat</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market</a:t>
            </a:r>
            <a:r>
              <a:rPr lang="fr-FR" sz="1200" kern="1200" baseline="0" dirty="0" smtClean="0">
                <a:solidFill>
                  <a:schemeClr val="tx1"/>
                </a:solidFill>
                <a:effectLst/>
                <a:latin typeface="+mn-lt"/>
                <a:ea typeface="+mn-ea"/>
                <a:cs typeface="+mn-cs"/>
              </a:rPr>
              <a:t> has been </a:t>
            </a:r>
            <a:r>
              <a:rPr lang="fr-FR" sz="1200" kern="1200" baseline="0" dirty="0" err="1" smtClean="0">
                <a:solidFill>
                  <a:schemeClr val="tx1"/>
                </a:solidFill>
                <a:effectLst/>
                <a:latin typeface="+mn-lt"/>
                <a:ea typeface="+mn-ea"/>
                <a:cs typeface="+mn-cs"/>
              </a:rPr>
              <a:t>slowing</a:t>
            </a:r>
            <a:r>
              <a:rPr lang="fr-FR" sz="1200" kern="1200" baseline="0" dirty="0" smtClean="0">
                <a:solidFill>
                  <a:schemeClr val="tx1"/>
                </a:solidFill>
                <a:effectLst/>
                <a:latin typeface="+mn-lt"/>
                <a:ea typeface="+mn-ea"/>
                <a:cs typeface="+mn-cs"/>
              </a:rPr>
              <a:t> down</a:t>
            </a: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Powered by an astonishing 30.5</a:t>
            </a:r>
            <a:r>
              <a:rPr lang="en-US" sz="1200" b="0" i="0" kern="1200" baseline="0" dirty="0" smtClean="0">
                <a:solidFill>
                  <a:schemeClr val="tx1"/>
                </a:solidFill>
                <a:effectLst/>
                <a:latin typeface="+mn-lt"/>
                <a:ea typeface="+mn-ea"/>
                <a:cs typeface="+mn-cs"/>
              </a:rPr>
              <a:t> GW </a:t>
            </a:r>
            <a:r>
              <a:rPr lang="en-US" sz="1200" b="0" i="0" kern="1200" dirty="0" smtClean="0">
                <a:solidFill>
                  <a:schemeClr val="tx1"/>
                </a:solidFill>
                <a:effectLst/>
                <a:latin typeface="+mn-lt"/>
                <a:ea typeface="+mn-ea"/>
                <a:cs typeface="+mn-cs"/>
              </a:rPr>
              <a:t>of new installations in China, the global wind power industry installed 63 GW in 2015, representing annual market growth of 22%. As a result of its extraordinary annual market, China has edged past the European Union in terms of total installed capacity, with 145.1 GW to the EU’s 141.6 GW. The Chinese government’s drive for clean energy, supported by continuous policy improvement, is motivated by the need to reduce dependence on coal which is the main source of the choking smog strangling China’s major cities, as well as growing concern over climate change.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Total global capacity reached 432,419 MW at the end of 2015, representing cumulative growth of 17%.</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9</a:t>
            </a:fld>
            <a:endParaRPr lang="en-US"/>
          </a:p>
        </p:txBody>
      </p:sp>
    </p:spTree>
    <p:extLst>
      <p:ext uri="{BB962C8B-B14F-4D97-AF65-F5344CB8AC3E}">
        <p14:creationId xmlns:p14="http://schemas.microsoft.com/office/powerpoint/2010/main" val="3666553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R="0" lvl="0">
              <a:lnSpc>
                <a:spcPct val="107000"/>
              </a:lnSpc>
              <a:spcBef>
                <a:spcPts val="0"/>
              </a:spcBef>
              <a:spcAft>
                <a:spcPts val="0"/>
              </a:spcAft>
            </a:pP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r>
              <a:rPr lang="en-US" dirty="0" smtClean="0"/>
              <a:t>As of early 2015, China was home to 97% of the world’s 235 million electric two wheelers and 79% of the world’s 46,000 electric buses</a:t>
            </a:r>
            <a:r>
              <a:rPr lang="en-US" b="1" dirty="0" smtClean="0"/>
              <a:t>.</a:t>
            </a:r>
            <a:endParaRPr lang="en-US" dirty="0" smtClean="0"/>
          </a:p>
          <a:p>
            <a:pPr lvl="0"/>
            <a:endParaRPr lang="fr-FR" sz="1200"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In</a:t>
            </a:r>
            <a:r>
              <a:rPr lang="fr-FR" sz="1200" kern="1200" baseline="0" dirty="0" smtClean="0">
                <a:solidFill>
                  <a:schemeClr val="tx1"/>
                </a:solidFill>
                <a:effectLst/>
                <a:latin typeface="+mn-lt"/>
                <a:ea typeface="+mn-ea"/>
                <a:cs typeface="+mn-cs"/>
              </a:rPr>
              <a:t> the transport </a:t>
            </a:r>
            <a:r>
              <a:rPr lang="fr-FR" sz="1200" kern="1200" baseline="0" dirty="0" err="1" smtClean="0">
                <a:solidFill>
                  <a:schemeClr val="tx1"/>
                </a:solidFill>
                <a:effectLst/>
                <a:latin typeface="+mn-lt"/>
                <a:ea typeface="+mn-ea"/>
                <a:cs typeface="+mn-cs"/>
              </a:rPr>
              <a:t>sector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low</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fossil</a:t>
            </a:r>
            <a:r>
              <a:rPr lang="fr-FR" sz="1200" kern="1200" baseline="0" dirty="0" smtClean="0">
                <a:solidFill>
                  <a:schemeClr val="tx1"/>
                </a:solidFill>
                <a:effectLst/>
                <a:latin typeface="+mn-lt"/>
                <a:ea typeface="+mn-ea"/>
                <a:cs typeface="+mn-cs"/>
              </a:rPr>
              <a:t> fuel </a:t>
            </a:r>
            <a:r>
              <a:rPr lang="fr-FR" sz="1200" kern="1200" baseline="0" dirty="0" err="1" smtClean="0">
                <a:solidFill>
                  <a:schemeClr val="tx1"/>
                </a:solidFill>
                <a:effectLst/>
                <a:latin typeface="+mn-lt"/>
                <a:ea typeface="+mn-ea"/>
                <a:cs typeface="+mn-cs"/>
              </a:rPr>
              <a:t>prices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affected</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growth</a:t>
            </a:r>
            <a:r>
              <a:rPr lang="fr-FR" sz="1200" kern="1200" baseline="0" dirty="0" smtClean="0">
                <a:solidFill>
                  <a:schemeClr val="tx1"/>
                </a:solidFill>
                <a:effectLst/>
                <a:latin typeface="+mn-lt"/>
                <a:ea typeface="+mn-ea"/>
                <a:cs typeface="+mn-cs"/>
              </a:rPr>
              <a:t> rates: </a:t>
            </a:r>
            <a:r>
              <a:rPr lang="fr-FR" sz="1200" kern="1200" baseline="0" dirty="0" err="1" smtClean="0">
                <a:solidFill>
                  <a:schemeClr val="tx1"/>
                </a:solidFill>
                <a:effectLst/>
                <a:latin typeface="+mn-lt"/>
                <a:ea typeface="+mn-ea"/>
                <a:cs typeface="+mn-cs"/>
              </a:rPr>
              <a:t>biofuels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were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sheltered</a:t>
            </a:r>
            <a:r>
              <a:rPr lang="fr-FR" sz="1200" kern="1200" baseline="0" dirty="0" smtClean="0">
                <a:solidFill>
                  <a:schemeClr val="tx1"/>
                </a:solidFill>
                <a:effectLst/>
                <a:latin typeface="+mn-lt"/>
                <a:ea typeface="+mn-ea"/>
                <a:cs typeface="+mn-cs"/>
              </a:rPr>
              <a:t> in </a:t>
            </a:r>
            <a:r>
              <a:rPr lang="fr-FR" sz="1200" kern="1200" baseline="0" dirty="0" err="1" smtClean="0">
                <a:solidFill>
                  <a:schemeClr val="tx1"/>
                </a:solidFill>
                <a:effectLst/>
                <a:latin typeface="+mn-lt"/>
                <a:ea typeface="+mn-ea"/>
                <a:cs typeface="+mn-cs"/>
              </a:rPr>
              <a:t>many</a:t>
            </a:r>
            <a:r>
              <a:rPr lang="fr-FR" sz="1200" kern="1200" baseline="0" dirty="0" smtClean="0">
                <a:solidFill>
                  <a:schemeClr val="tx1"/>
                </a:solidFill>
                <a:effectLst/>
                <a:latin typeface="+mn-lt"/>
                <a:ea typeface="+mn-ea"/>
                <a:cs typeface="+mn-cs"/>
              </a:rPr>
              <a:t> locations, </a:t>
            </a:r>
            <a:r>
              <a:rPr lang="fr-FR" sz="1200" kern="1200" baseline="0" dirty="0" err="1" smtClean="0">
                <a:solidFill>
                  <a:schemeClr val="tx1"/>
                </a:solidFill>
                <a:effectLst/>
                <a:latin typeface="+mn-lt"/>
                <a:ea typeface="+mn-ea"/>
                <a:cs typeface="+mn-cs"/>
              </a:rPr>
              <a:t>where</a:t>
            </a:r>
            <a:r>
              <a:rPr lang="fr-FR" sz="1200" kern="1200" baseline="0" dirty="0" smtClean="0">
                <a:solidFill>
                  <a:schemeClr val="tx1"/>
                </a:solidFill>
                <a:effectLst/>
                <a:latin typeface="+mn-lt"/>
                <a:ea typeface="+mn-ea"/>
                <a:cs typeface="+mn-cs"/>
              </a:rPr>
              <a:t> mandates </a:t>
            </a:r>
            <a:r>
              <a:rPr lang="fr-FR" sz="1200" kern="1200" baseline="0" dirty="0" err="1" smtClean="0">
                <a:solidFill>
                  <a:schemeClr val="tx1"/>
                </a:solidFill>
                <a:effectLst/>
                <a:latin typeface="+mn-lt"/>
                <a:ea typeface="+mn-ea"/>
                <a:cs typeface="+mn-cs"/>
              </a:rPr>
              <a:t>exist</a:t>
            </a:r>
            <a:r>
              <a:rPr lang="fr-FR" sz="1200" kern="1200" baseline="0" dirty="0" smtClean="0">
                <a:solidFill>
                  <a:schemeClr val="tx1"/>
                </a:solidFill>
                <a:effectLst/>
                <a:latin typeface="+mn-lt"/>
                <a:ea typeface="+mn-ea"/>
                <a:cs typeface="+mn-cs"/>
              </a:rPr>
              <a:t>, but the </a:t>
            </a:r>
            <a:r>
              <a:rPr lang="fr-FR" sz="1200" kern="1200" baseline="0" dirty="0" err="1" smtClean="0">
                <a:solidFill>
                  <a:schemeClr val="tx1"/>
                </a:solidFill>
                <a:effectLst/>
                <a:latin typeface="+mn-lt"/>
                <a:ea typeface="+mn-ea"/>
                <a:cs typeface="+mn-cs"/>
              </a:rPr>
              <a:t>low</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oil</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prices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affected</a:t>
            </a:r>
            <a:r>
              <a:rPr lang="fr-FR" sz="1200" kern="1200" baseline="0" dirty="0" smtClean="0">
                <a:solidFill>
                  <a:schemeClr val="tx1"/>
                </a:solidFill>
                <a:effectLst/>
                <a:latin typeface="+mn-lt"/>
                <a:ea typeface="+mn-ea"/>
                <a:cs typeface="+mn-cs"/>
              </a:rPr>
              <a:t> the </a:t>
            </a:r>
            <a:r>
              <a:rPr lang="fr-FR" sz="1200" kern="1200" baseline="0" dirty="0" err="1" smtClean="0">
                <a:solidFill>
                  <a:schemeClr val="tx1"/>
                </a:solidFill>
                <a:effectLst/>
                <a:latin typeface="+mn-lt"/>
                <a:ea typeface="+mn-ea"/>
                <a:cs typeface="+mn-cs"/>
              </a:rPr>
              <a:t>appetite</a:t>
            </a:r>
            <a:r>
              <a:rPr lang="fr-FR" sz="1200" kern="1200" baseline="0" dirty="0" smtClean="0">
                <a:solidFill>
                  <a:schemeClr val="tx1"/>
                </a:solidFill>
                <a:effectLst/>
                <a:latin typeface="+mn-lt"/>
                <a:ea typeface="+mn-ea"/>
                <a:cs typeface="+mn-cs"/>
              </a:rPr>
              <a:t> for new </a:t>
            </a:r>
            <a:r>
              <a:rPr lang="fr-FR" sz="1200" kern="1200" baseline="0" dirty="0" err="1" smtClean="0">
                <a:solidFill>
                  <a:schemeClr val="tx1"/>
                </a:solidFill>
                <a:effectLst/>
                <a:latin typeface="+mn-lt"/>
                <a:ea typeface="+mn-ea"/>
                <a:cs typeface="+mn-cs"/>
              </a:rPr>
              <a:t>investment</a:t>
            </a:r>
            <a:endParaRPr lang="fr-FR" sz="1200" kern="1200" baseline="0" dirty="0" smtClean="0">
              <a:solidFill>
                <a:schemeClr val="tx1"/>
              </a:solidFill>
              <a:effectLst/>
              <a:latin typeface="+mn-lt"/>
              <a:ea typeface="+mn-ea"/>
              <a:cs typeface="+mn-cs"/>
            </a:endParaRPr>
          </a:p>
          <a:p>
            <a:pPr lvl="0"/>
            <a:endParaRPr lang="fr-FR" sz="1200" kern="1200" baseline="0" dirty="0" smtClean="0">
              <a:solidFill>
                <a:schemeClr val="tx1"/>
              </a:solidFill>
              <a:effectLst/>
              <a:latin typeface="+mn-lt"/>
              <a:ea typeface="+mn-ea"/>
              <a:cs typeface="+mn-cs"/>
            </a:endParaRPr>
          </a:p>
          <a:p>
            <a:pPr lvl="0"/>
            <a:r>
              <a:rPr lang="fr-FR" sz="1200" kern="1200" baseline="0" dirty="0" smtClean="0">
                <a:solidFill>
                  <a:schemeClr val="tx1"/>
                </a:solidFill>
                <a:effectLst/>
                <a:latin typeface="+mn-lt"/>
                <a:ea typeface="+mn-ea"/>
                <a:cs typeface="+mn-cs"/>
              </a:rPr>
              <a:t>In </a:t>
            </a:r>
            <a:r>
              <a:rPr lang="fr-FR" sz="1200" kern="1200" baseline="0" dirty="0" err="1" smtClean="0">
                <a:solidFill>
                  <a:schemeClr val="tx1"/>
                </a:solidFill>
                <a:effectLst/>
                <a:latin typeface="+mn-lt"/>
                <a:ea typeface="+mn-ea"/>
                <a:cs typeface="+mn-cs"/>
              </a:rPr>
              <a:t>particular</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biodiesem</a:t>
            </a:r>
            <a:r>
              <a:rPr lang="fr-FR" sz="1200" kern="1200" baseline="0" dirty="0" smtClean="0">
                <a:solidFill>
                  <a:schemeClr val="tx1"/>
                </a:solidFill>
                <a:effectLst/>
                <a:latin typeface="+mn-lt"/>
                <a:ea typeface="+mn-ea"/>
                <a:cs typeface="+mn-cs"/>
              </a:rPr>
              <a:t> production </a:t>
            </a:r>
            <a:r>
              <a:rPr lang="fr-FR" sz="1200" kern="1200" baseline="0" dirty="0" err="1" smtClean="0">
                <a:solidFill>
                  <a:schemeClr val="tx1"/>
                </a:solidFill>
                <a:effectLst/>
                <a:latin typeface="+mn-lt"/>
                <a:ea typeface="+mn-ea"/>
                <a:cs typeface="+mn-cs"/>
              </a:rPr>
              <a:t>was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affected</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with</a:t>
            </a:r>
            <a:r>
              <a:rPr lang="fr-FR" sz="1200" kern="1200" baseline="0" dirty="0" smtClean="0">
                <a:solidFill>
                  <a:schemeClr val="tx1"/>
                </a:solidFill>
                <a:effectLst/>
                <a:latin typeface="+mn-lt"/>
                <a:ea typeface="+mn-ea"/>
                <a:cs typeface="+mn-cs"/>
              </a:rPr>
              <a:t> a </a:t>
            </a:r>
            <a:r>
              <a:rPr lang="fr-FR" sz="1200" kern="1200" baseline="0" dirty="0" err="1" smtClean="0">
                <a:solidFill>
                  <a:schemeClr val="tx1"/>
                </a:solidFill>
                <a:effectLst/>
                <a:latin typeface="+mn-lt"/>
                <a:ea typeface="+mn-ea"/>
                <a:cs typeface="+mn-cs"/>
              </a:rPr>
              <a:t>negative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growth</a:t>
            </a:r>
            <a:r>
              <a:rPr lang="fr-FR" sz="1200" kern="1200" baseline="0" dirty="0" smtClean="0">
                <a:solidFill>
                  <a:schemeClr val="tx1"/>
                </a:solidFill>
                <a:effectLst/>
                <a:latin typeface="+mn-lt"/>
                <a:ea typeface="+mn-ea"/>
                <a:cs typeface="+mn-cs"/>
              </a:rPr>
              <a:t> rate of -0.9 % </a:t>
            </a:r>
            <a:r>
              <a:rPr lang="fr-FR" sz="1200" kern="1200" baseline="0" dirty="0" err="1" smtClean="0">
                <a:solidFill>
                  <a:schemeClr val="tx1"/>
                </a:solidFill>
                <a:effectLst/>
                <a:latin typeface="+mn-lt"/>
                <a:ea typeface="+mn-ea"/>
                <a:cs typeface="+mn-cs"/>
              </a:rPr>
              <a:t>compared</a:t>
            </a:r>
            <a:r>
              <a:rPr lang="fr-FR" sz="1200" kern="1200" baseline="0" dirty="0" smtClean="0">
                <a:solidFill>
                  <a:schemeClr val="tx1"/>
                </a:solidFill>
                <a:effectLst/>
                <a:latin typeface="+mn-lt"/>
                <a:ea typeface="+mn-ea"/>
                <a:cs typeface="+mn-cs"/>
              </a:rPr>
              <a:t> to +6.5 over the last 5 </a:t>
            </a:r>
            <a:r>
              <a:rPr lang="fr-FR" sz="1200" kern="1200" baseline="0" dirty="0" err="1" smtClean="0">
                <a:solidFill>
                  <a:schemeClr val="tx1"/>
                </a:solidFill>
                <a:effectLst/>
                <a:latin typeface="+mn-lt"/>
                <a:ea typeface="+mn-ea"/>
                <a:cs typeface="+mn-cs"/>
              </a:rPr>
              <a:t>years</a:t>
            </a:r>
            <a:endParaRPr lang="en-US" sz="1200" kern="1200" dirty="0" smtClean="0">
              <a:solidFill>
                <a:schemeClr val="tx1"/>
              </a:solidFill>
              <a:effectLst/>
              <a:latin typeface="+mn-lt"/>
              <a:ea typeface="+mn-ea"/>
              <a:cs typeface="+mn-cs"/>
            </a:endParaRPr>
          </a:p>
          <a:p>
            <a:pPr lvl="0"/>
            <a:r>
              <a:rPr lang="fr-FR" sz="1200" kern="1200" dirty="0" smtClean="0">
                <a:solidFill>
                  <a:schemeClr val="tx1"/>
                </a:solidFill>
                <a:effectLst/>
                <a:latin typeface="+mn-lt"/>
                <a:ea typeface="+mn-ea"/>
                <a:cs typeface="+mn-cs"/>
              </a:rPr>
              <a:t>Ethanol</a:t>
            </a:r>
            <a:r>
              <a:rPr lang="fr-FR" sz="1200" kern="1200" baseline="0" dirty="0" smtClean="0">
                <a:solidFill>
                  <a:schemeClr val="tx1"/>
                </a:solidFill>
                <a:effectLst/>
                <a:latin typeface="+mn-lt"/>
                <a:ea typeface="+mn-ea"/>
                <a:cs typeface="+mn-cs"/>
              </a:rPr>
              <a:t> production </a:t>
            </a:r>
            <a:r>
              <a:rPr lang="fr-FR" sz="1200" kern="1200" baseline="0" dirty="0" err="1" smtClean="0">
                <a:solidFill>
                  <a:schemeClr val="tx1"/>
                </a:solidFill>
                <a:effectLst/>
                <a:latin typeface="+mn-lt"/>
                <a:ea typeface="+mn-ea"/>
                <a:cs typeface="+mn-cs"/>
              </a:rPr>
              <a:t>was</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stil</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rising</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with</a:t>
            </a:r>
            <a:r>
              <a:rPr lang="fr-FR" sz="1200" kern="1200" baseline="0" dirty="0" smtClean="0">
                <a:solidFill>
                  <a:schemeClr val="tx1"/>
                </a:solidFill>
                <a:effectLst/>
                <a:latin typeface="+mn-lt"/>
                <a:ea typeface="+mn-ea"/>
                <a:cs typeface="+mn-cs"/>
              </a:rPr>
              <a:t> a </a:t>
            </a:r>
            <a:r>
              <a:rPr lang="fr-FR" sz="1200" kern="1200" baseline="0" dirty="0" err="1" smtClean="0">
                <a:solidFill>
                  <a:schemeClr val="tx1"/>
                </a:solidFill>
                <a:effectLst/>
                <a:latin typeface="+mn-lt"/>
                <a:ea typeface="+mn-ea"/>
                <a:cs typeface="+mn-cs"/>
              </a:rPr>
              <a:t>growth</a:t>
            </a:r>
            <a:r>
              <a:rPr lang="fr-FR" sz="1200" kern="1200" baseline="0" dirty="0" smtClean="0">
                <a:solidFill>
                  <a:schemeClr val="tx1"/>
                </a:solidFill>
                <a:effectLst/>
                <a:latin typeface="+mn-lt"/>
                <a:ea typeface="+mn-ea"/>
                <a:cs typeface="+mn-cs"/>
              </a:rPr>
              <a:t> rate of 3.9% </a:t>
            </a:r>
            <a:r>
              <a:rPr lang="fr-FR" sz="1200" kern="1200" baseline="0" dirty="0" err="1" smtClean="0">
                <a:solidFill>
                  <a:schemeClr val="tx1"/>
                </a:solidFill>
                <a:effectLst/>
                <a:latin typeface="+mn-lt"/>
                <a:ea typeface="+mn-ea"/>
                <a:cs typeface="+mn-cs"/>
              </a:rPr>
              <a:t>comaprd</a:t>
            </a:r>
            <a:r>
              <a:rPr lang="fr-FR" sz="1200" kern="1200" baseline="0" dirty="0" smtClean="0">
                <a:solidFill>
                  <a:schemeClr val="tx1"/>
                </a:solidFill>
                <a:effectLst/>
                <a:latin typeface="+mn-lt"/>
                <a:ea typeface="+mn-ea"/>
                <a:cs typeface="+mn-cs"/>
              </a:rPr>
              <a:t> to 3% over the last 5 </a:t>
            </a:r>
            <a:r>
              <a:rPr lang="fr-FR" sz="1200" kern="1200" baseline="0" dirty="0" err="1" smtClean="0">
                <a:solidFill>
                  <a:schemeClr val="tx1"/>
                </a:solidFill>
                <a:effectLst/>
                <a:latin typeface="+mn-lt"/>
                <a:ea typeface="+mn-ea"/>
                <a:cs typeface="+mn-cs"/>
              </a:rPr>
              <a:t>years</a:t>
            </a:r>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of early 2015, China was home to 97% of the world’s 235 million electric two wheelers and 79% of the world’s 46,000 electric buses</a:t>
            </a:r>
            <a:r>
              <a:rPr lang="en-US" sz="1200" b="1"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2014, China mandated that EVs make up at least  30% of all vehicles purchased for government fleets by 2016.</a:t>
            </a:r>
            <a:br>
              <a:rPr lang="en-US" sz="1200" kern="1200" dirty="0" smtClean="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5A455F8-C9B9-834C-8057-69D144C4088E}" type="slidenum">
              <a:rPr lang="en-US" smtClean="0"/>
              <a:pPr/>
              <a:t>10</a:t>
            </a:fld>
            <a:endParaRPr lang="en-US"/>
          </a:p>
        </p:txBody>
      </p:sp>
    </p:spTree>
    <p:extLst>
      <p:ext uri="{BB962C8B-B14F-4D97-AF65-F5344CB8AC3E}">
        <p14:creationId xmlns:p14="http://schemas.microsoft.com/office/powerpoint/2010/main" val="3743250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1">
              <a:spcAft>
                <a:spcPts val="900"/>
              </a:spcAft>
            </a:pPr>
            <a:r>
              <a:rPr lang="en-US" sz="1600" b="1" dirty="0" smtClean="0"/>
              <a:t>15% </a:t>
            </a:r>
            <a:r>
              <a:rPr lang="en-US" sz="1600" dirty="0" smtClean="0"/>
              <a:t>of the global population still lack any access to an electricity grid, mainly in Asia-Pacific and Sub-</a:t>
            </a:r>
            <a:r>
              <a:rPr lang="en-US" sz="1600" dirty="0" err="1" smtClean="0"/>
              <a:t>saharaan</a:t>
            </a:r>
            <a:r>
              <a:rPr lang="en-US" sz="1600" dirty="0" smtClean="0"/>
              <a:t> Africa.</a:t>
            </a:r>
          </a:p>
          <a:p>
            <a:pPr lvl="1">
              <a:spcAft>
                <a:spcPts val="900"/>
              </a:spcAft>
            </a:pPr>
            <a:r>
              <a:rPr lang="en-US" sz="1600" b="1" dirty="0" smtClean="0"/>
              <a:t>2.9 billion people </a:t>
            </a:r>
            <a:r>
              <a:rPr lang="en-US" sz="1600" dirty="0" smtClean="0"/>
              <a:t>lack access to cleaner forms of cooking</a:t>
            </a: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b="0" i="0" kern="1200" dirty="0" err="1" smtClean="0">
                <a:solidFill>
                  <a:schemeClr val="tx1"/>
                </a:solidFill>
                <a:effectLst/>
                <a:latin typeface="+mn-lt"/>
                <a:ea typeface="+mn-ea"/>
                <a:cs typeface="+mn-cs"/>
              </a:rPr>
              <a:t>India</a:t>
            </a:r>
            <a:r>
              <a:rPr lang="fr-FR" sz="1200" b="0" i="0" kern="1200" dirty="0" smtClean="0">
                <a:solidFill>
                  <a:schemeClr val="tx1"/>
                </a:solidFill>
                <a:effectLst/>
                <a:latin typeface="+mn-lt"/>
                <a:ea typeface="+mn-ea"/>
                <a:cs typeface="+mn-cs"/>
              </a:rPr>
              <a:t>, China,</a:t>
            </a:r>
            <a:r>
              <a:rPr lang="fr-FR" sz="1200" b="0" i="0" kern="1200" baseline="0" dirty="0" smtClean="0">
                <a:solidFill>
                  <a:schemeClr val="tx1"/>
                </a:solidFill>
                <a:effectLst/>
                <a:latin typeface="+mn-lt"/>
                <a:ea typeface="+mn-ea"/>
                <a:cs typeface="+mn-cs"/>
              </a:rPr>
              <a:t> </a:t>
            </a:r>
            <a:r>
              <a:rPr lang="fr-FR" sz="1200" b="0" i="0" kern="1200" baseline="0" dirty="0" err="1" smtClean="0">
                <a:solidFill>
                  <a:schemeClr val="tx1"/>
                </a:solidFill>
                <a:effectLst/>
                <a:latin typeface="+mn-lt"/>
                <a:ea typeface="+mn-ea"/>
                <a:cs typeface="+mn-cs"/>
              </a:rPr>
              <a:t>Nepal</a:t>
            </a:r>
            <a:r>
              <a:rPr lang="fr-FR" sz="1200" b="0" i="0" kern="1200" baseline="0" dirty="0" smtClean="0">
                <a:solidFill>
                  <a:schemeClr val="tx1"/>
                </a:solidFill>
                <a:effectLst/>
                <a:latin typeface="+mn-lt"/>
                <a:ea typeface="+mn-ea"/>
                <a:cs typeface="+mn-cs"/>
              </a:rPr>
              <a:t>: 2 million</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b="0" i="0" kern="1200" baseline="0" dirty="0" smtClean="0">
                <a:solidFill>
                  <a:schemeClr val="tx1"/>
                </a:solidFill>
                <a:effectLst/>
                <a:latin typeface="+mn-lt"/>
                <a:ea typeface="+mn-ea"/>
                <a:cs typeface="+mn-cs"/>
              </a:rPr>
              <a:t>Bangladesh: 60000 per </a:t>
            </a:r>
            <a:r>
              <a:rPr lang="fr-FR" sz="1200" b="0" i="0" kern="1200" baseline="0" dirty="0" err="1" smtClean="0">
                <a:solidFill>
                  <a:schemeClr val="tx1"/>
                </a:solidFill>
                <a:effectLst/>
                <a:latin typeface="+mn-lt"/>
                <a:ea typeface="+mn-ea"/>
                <a:cs typeface="+mn-cs"/>
              </a:rPr>
              <a:t>month</a:t>
            </a:r>
            <a:endParaRPr lang="fr-FR"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5A455F8-C9B9-834C-8057-69D144C4088E}" type="slidenum">
              <a:rPr lang="en-US" smtClean="0"/>
              <a:pPr/>
              <a:t>11</a:t>
            </a:fld>
            <a:endParaRPr lang="en-US"/>
          </a:p>
        </p:txBody>
      </p:sp>
    </p:spTree>
    <p:extLst>
      <p:ext uri="{BB962C8B-B14F-4D97-AF65-F5344CB8AC3E}">
        <p14:creationId xmlns:p14="http://schemas.microsoft.com/office/powerpoint/2010/main" val="1988817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Powered by an astonishing 30.5</a:t>
            </a:r>
            <a:r>
              <a:rPr lang="en-US" sz="1200" b="0" i="0" kern="1200" baseline="0" dirty="0" smtClean="0">
                <a:solidFill>
                  <a:schemeClr val="tx1"/>
                </a:solidFill>
                <a:effectLst/>
                <a:latin typeface="+mn-lt"/>
                <a:ea typeface="+mn-ea"/>
                <a:cs typeface="+mn-cs"/>
              </a:rPr>
              <a:t> GW </a:t>
            </a:r>
            <a:r>
              <a:rPr lang="en-US" sz="1200" b="0" i="0" kern="1200" dirty="0" smtClean="0">
                <a:solidFill>
                  <a:schemeClr val="tx1"/>
                </a:solidFill>
                <a:effectLst/>
                <a:latin typeface="+mn-lt"/>
                <a:ea typeface="+mn-ea"/>
                <a:cs typeface="+mn-cs"/>
              </a:rPr>
              <a:t>of new installations in China, the global wind power industry installed 63 GW in 2015, representing annual market growth of 22%. As a result of its extraordinary annual market, China has edged past the European Union in terms of total installed capacity, with 145.1 GW to the EU’s 141.6 GW. The Chinese government’s drive for clean energy, supported by continuous policy improvement, is motivated by the need to reduce dependence on coal which is the main source of the choking smog strangling China’s major cities, as well as growing concern over climate change.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Total global capacity reached 432,419 MW at the end of 2015, representing cumulative growth of 17%.</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12</a:t>
            </a:fld>
            <a:endParaRPr lang="en-US"/>
          </a:p>
        </p:txBody>
      </p:sp>
    </p:spTree>
    <p:extLst>
      <p:ext uri="{BB962C8B-B14F-4D97-AF65-F5344CB8AC3E}">
        <p14:creationId xmlns:p14="http://schemas.microsoft.com/office/powerpoint/2010/main" val="3340403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 </a:t>
            </a:r>
            <a:r>
              <a:rPr lang="fr-FR" dirty="0" err="1" smtClean="0"/>
              <a:t>this</a:t>
            </a:r>
            <a:r>
              <a:rPr lang="fr-FR" baseline="0" dirty="0" smtClean="0"/>
              <a:t> </a:t>
            </a:r>
            <a:r>
              <a:rPr lang="fr-FR" baseline="0" dirty="0" err="1" smtClean="0"/>
              <a:t>context</a:t>
            </a:r>
            <a:r>
              <a:rPr lang="fr-FR" baseline="0" dirty="0" smtClean="0"/>
              <a:t>, </a:t>
            </a:r>
            <a:r>
              <a:rPr lang="fr-FR" baseline="0" dirty="0" err="1" smtClean="0"/>
              <a:t>it</a:t>
            </a:r>
            <a:r>
              <a:rPr lang="fr-FR" baseline="0" dirty="0" smtClean="0"/>
              <a:t> </a:t>
            </a:r>
            <a:r>
              <a:rPr lang="fr-FR" baseline="0" dirty="0" err="1" smtClean="0"/>
              <a:t>is</a:t>
            </a:r>
            <a:r>
              <a:rPr lang="fr-FR" baseline="0" dirty="0" smtClean="0"/>
              <a:t> </a:t>
            </a:r>
            <a:r>
              <a:rPr lang="fr-FR" baseline="0" dirty="0" err="1" smtClean="0"/>
              <a:t>extremely</a:t>
            </a:r>
            <a:r>
              <a:rPr lang="fr-FR" baseline="0" dirty="0" smtClean="0"/>
              <a:t> important to </a:t>
            </a:r>
            <a:r>
              <a:rPr lang="fr-FR" baseline="0" dirty="0" err="1" smtClean="0"/>
              <a:t>keep</a:t>
            </a:r>
            <a:r>
              <a:rPr lang="fr-FR" baseline="0" dirty="0" smtClean="0"/>
              <a:t> in </a:t>
            </a:r>
            <a:r>
              <a:rPr lang="fr-FR" baseline="0" dirty="0" err="1" smtClean="0"/>
              <a:t>mind</a:t>
            </a:r>
            <a:r>
              <a:rPr lang="fr-FR" baseline="0" dirty="0" smtClean="0"/>
              <a:t> </a:t>
            </a:r>
            <a:r>
              <a:rPr lang="fr-FR" baseline="0" dirty="0" err="1" smtClean="0"/>
              <a:t>that</a:t>
            </a:r>
            <a:r>
              <a:rPr lang="fr-FR" baseline="0" dirty="0" smtClean="0"/>
              <a:t> </a:t>
            </a:r>
            <a:endParaRPr lang="fr-FR" dirty="0" smtClean="0"/>
          </a:p>
          <a:p>
            <a:endParaRPr lang="fr-FR" dirty="0" smtClean="0"/>
          </a:p>
          <a:p>
            <a:r>
              <a:rPr lang="fr-FR" dirty="0" err="1" smtClean="0"/>
              <a:t>Some</a:t>
            </a:r>
            <a:r>
              <a:rPr lang="fr-FR" baseline="0" dirty="0" smtClean="0"/>
              <a:t> countries </a:t>
            </a:r>
            <a:r>
              <a:rPr lang="fr-FR" baseline="0" dirty="0" err="1" smtClean="0"/>
              <a:t>commited</a:t>
            </a:r>
            <a:r>
              <a:rPr lang="fr-FR" baseline="0" dirty="0" smtClean="0"/>
              <a:t> to reforming </a:t>
            </a:r>
            <a:r>
              <a:rPr lang="fr-FR" baseline="0" dirty="0" err="1" smtClean="0"/>
              <a:t>their</a:t>
            </a:r>
            <a:r>
              <a:rPr lang="fr-FR" baseline="0" dirty="0" smtClean="0"/>
              <a:t> subsidies for </a:t>
            </a:r>
            <a:r>
              <a:rPr lang="fr-FR" baseline="0" dirty="0" err="1" smtClean="0"/>
              <a:t>fossil</a:t>
            </a:r>
            <a:r>
              <a:rPr lang="fr-FR" baseline="0" dirty="0" smtClean="0"/>
              <a:t> fuel</a:t>
            </a:r>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13</a:t>
            </a:fld>
            <a:endParaRPr lang="en-US"/>
          </a:p>
        </p:txBody>
      </p:sp>
    </p:spTree>
    <p:extLst>
      <p:ext uri="{BB962C8B-B14F-4D97-AF65-F5344CB8AC3E}">
        <p14:creationId xmlns:p14="http://schemas.microsoft.com/office/powerpoint/2010/main" val="224279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Powered by an astonishing 30.5</a:t>
            </a:r>
            <a:r>
              <a:rPr lang="en-US" sz="1200" b="0" i="0" kern="1200" baseline="0" dirty="0" smtClean="0">
                <a:solidFill>
                  <a:schemeClr val="tx1"/>
                </a:solidFill>
                <a:effectLst/>
                <a:latin typeface="+mn-lt"/>
                <a:ea typeface="+mn-ea"/>
                <a:cs typeface="+mn-cs"/>
              </a:rPr>
              <a:t> GW </a:t>
            </a:r>
            <a:r>
              <a:rPr lang="en-US" sz="1200" b="0" i="0" kern="1200" dirty="0" smtClean="0">
                <a:solidFill>
                  <a:schemeClr val="tx1"/>
                </a:solidFill>
                <a:effectLst/>
                <a:latin typeface="+mn-lt"/>
                <a:ea typeface="+mn-ea"/>
                <a:cs typeface="+mn-cs"/>
              </a:rPr>
              <a:t>of new installations in China, the global wind power industry installed 63 GW in 2015, representing annual market growth of 22%. As a result of its extraordinary annual market, China has edged past the European Union in terms of total installed capacity, with 145.1 GW to the EU’s 141.6 GW. The Chinese government’s drive for clean energy, supported by continuous policy improvement, is motivated by the need to reduce dependence on coal which is the main source of the choking smog strangling China’s major cities, as well as growing concern over climate change.</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b="0" i="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Power: </a:t>
            </a:r>
            <a:r>
              <a:rPr lang="en-US" sz="1200" kern="1200" dirty="0" smtClean="0">
                <a:solidFill>
                  <a:schemeClr val="tx1"/>
                </a:solidFill>
                <a:effectLst/>
                <a:latin typeface="+mn-lt"/>
                <a:ea typeface="+mn-ea"/>
                <a:cs typeface="+mn-cs"/>
              </a:rPr>
              <a:t>Asia installed the most renewable power generating capacity during 2015. China again led the world in additions of hydropower capacity, was a leader in bio-power capacity and set new world records for wind and solar power installations. India also ranked among the top countries for solar PV, hydro and wind power capacity additions, and Japan was second only to China for new solar PV installations. Turkey ranked first globally for new geothermal power capacity, third for new hydro and tenth for wind power capacity additions. Other countries in the region – including Malaysia, Pakistan, the Philippines, the Republic of Korea, Thailand and Vietnam – have emerged as important markets for more than one renewable power technology.</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Heating and cooling: </a:t>
            </a:r>
            <a:r>
              <a:rPr lang="en-US" sz="1200" kern="1200" dirty="0" smtClean="0">
                <a:solidFill>
                  <a:schemeClr val="tx1"/>
                </a:solidFill>
                <a:effectLst/>
                <a:latin typeface="+mn-lt"/>
                <a:ea typeface="+mn-ea"/>
                <a:cs typeface="+mn-cs"/>
              </a:rPr>
              <a:t>China continued to lead the world in installed capacity of solar thermal, geothermal and biogas-fuelled heating systems in 2015. The country saw declining investment in solar thermal collectors for the second consecutive year, although demand increased in some market segments (e.g. multifamily residences). Elsewhere in Asia, modern biomass for residential heat markets has grown, especially in Japan and the Republic of Korea, where strict efficiency requirements have influenced the development of globally competitive biomass boilers. Some Asian countries, such as India, continued to use substantial shares of bioenergy for heat production in industry. Renewable energy use in clean cook stoves – dominated by biogas – also has been on the rise, in particular in China and India and to a lesser extent in Bangladesh and Cambodia.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Transport: </a:t>
            </a:r>
            <a:r>
              <a:rPr lang="en-US" sz="1200" kern="1200" dirty="0" smtClean="0">
                <a:solidFill>
                  <a:schemeClr val="tx1"/>
                </a:solidFill>
                <a:effectLst/>
                <a:latin typeface="+mn-lt"/>
                <a:ea typeface="+mn-ea"/>
                <a:cs typeface="+mn-cs"/>
              </a:rPr>
              <a:t>As fuel ethanol continued to grow in Asia, led by increases in China and Thailand, biodiesel production fell sharply. Indonesia, previously one of the top biodiesel producers worldwide, saw production decrease by roughly 60%. China’s biodiesel production increased, almost overtaking Indonesia’s 2015 levels.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Total global capacity reached 432,419 MW at the end of 2015, representing cumulative growth of 17%.</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p>
          <a:p>
            <a:endParaRPr lang="en-US" dirty="0" smtClean="0"/>
          </a:p>
          <a:p>
            <a:r>
              <a:rPr lang="fr-FR" smtClean="0"/>
              <a:t>Chaine</a:t>
            </a:r>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14</a:t>
            </a:fld>
            <a:endParaRPr lang="en-US"/>
          </a:p>
        </p:txBody>
      </p:sp>
    </p:spTree>
    <p:extLst>
      <p:ext uri="{BB962C8B-B14F-4D97-AF65-F5344CB8AC3E}">
        <p14:creationId xmlns:p14="http://schemas.microsoft.com/office/powerpoint/2010/main" val="3809157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A455F8-C9B9-834C-8057-69D144C4088E}" type="slidenum">
              <a:rPr lang="en-US" smtClean="0"/>
              <a:pPr/>
              <a:t>15</a:t>
            </a:fld>
            <a:endParaRPr lang="en-US"/>
          </a:p>
        </p:txBody>
      </p:sp>
    </p:spTree>
    <p:extLst>
      <p:ext uri="{BB962C8B-B14F-4D97-AF65-F5344CB8AC3E}">
        <p14:creationId xmlns:p14="http://schemas.microsoft.com/office/powerpoint/2010/main" val="3201251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A455F8-C9B9-834C-8057-69D144C4088E}" type="slidenum">
              <a:rPr lang="en-US" smtClean="0"/>
              <a:pPr/>
              <a:t>17</a:t>
            </a:fld>
            <a:endParaRPr lang="en-US"/>
          </a:p>
        </p:txBody>
      </p:sp>
    </p:spTree>
    <p:extLst>
      <p:ext uri="{BB962C8B-B14F-4D97-AF65-F5344CB8AC3E}">
        <p14:creationId xmlns:p14="http://schemas.microsoft.com/office/powerpoint/2010/main" val="2412036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11" name="Bild 10" descr="Illustrationen_white.png"/>
          <p:cNvPicPr>
            <a:picLocks noChangeAspect="1"/>
          </p:cNvPicPr>
          <p:nvPr userDrawn="1"/>
        </p:nvPicPr>
        <p:blipFill>
          <a:blip r:embed="rId2">
            <a:alphaModFix/>
          </a:blip>
          <a:srcRect l="9065" b="37695"/>
          <a:stretch>
            <a:fillRect/>
          </a:stretch>
        </p:blipFill>
        <p:spPr>
          <a:xfrm>
            <a:off x="9567" y="1775889"/>
            <a:ext cx="5569966" cy="3509147"/>
          </a:xfrm>
          <a:prstGeom prst="rect">
            <a:avLst/>
          </a:prstGeom>
        </p:spPr>
      </p:pic>
      <p:sp>
        <p:nvSpPr>
          <p:cNvPr id="7" name="Titel 1"/>
          <p:cNvSpPr>
            <a:spLocks noGrp="1"/>
          </p:cNvSpPr>
          <p:nvPr>
            <p:ph type="ctrTitle"/>
          </p:nvPr>
        </p:nvSpPr>
        <p:spPr>
          <a:xfrm>
            <a:off x="471889" y="716643"/>
            <a:ext cx="8533713" cy="552516"/>
          </a:xfrm>
          <a:prstGeom prst="rect">
            <a:avLst/>
          </a:prstGeom>
        </p:spPr>
        <p:txBody>
          <a:bodyPr anchor="b"/>
          <a:lstStyle>
            <a:lvl1pPr algn="l">
              <a:defRPr sz="2800" b="1" i="0" cap="all" spc="0">
                <a:latin typeface="+mj-lt"/>
                <a:cs typeface="Arial"/>
              </a:defRPr>
            </a:lvl1pPr>
          </a:lstStyle>
          <a:p>
            <a:r>
              <a:rPr lang="de-DE"/>
              <a:t>Mastertitelformat bearbeiten</a:t>
            </a:r>
          </a:p>
        </p:txBody>
      </p:sp>
      <p:sp>
        <p:nvSpPr>
          <p:cNvPr id="8" name="Untertitel 2"/>
          <p:cNvSpPr>
            <a:spLocks noGrp="1"/>
          </p:cNvSpPr>
          <p:nvPr>
            <p:ph type="subTitle" idx="1"/>
          </p:nvPr>
        </p:nvSpPr>
        <p:spPr>
          <a:xfrm>
            <a:off x="471889" y="1269159"/>
            <a:ext cx="8533714" cy="631888"/>
          </a:xfrm>
          <a:prstGeom prst="rect">
            <a:avLst/>
          </a:prstGeom>
        </p:spPr>
        <p:txBody>
          <a:bodyPr/>
          <a:lstStyle>
            <a:lvl1pPr marL="0" indent="0" algn="l">
              <a:buNone/>
              <a:defRPr sz="2800" b="0" i="0" cap="all" spc="0">
                <a:solidFill>
                  <a:srgbClr val="FECC0F"/>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9" name="Rechteck 8"/>
          <p:cNvSpPr/>
          <p:nvPr userDrawn="1"/>
        </p:nvSpPr>
        <p:spPr>
          <a:xfrm>
            <a:off x="0" y="5285210"/>
            <a:ext cx="9144000" cy="755610"/>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Bild 5" descr="eyeball.png"/>
          <p:cNvPicPr>
            <a:picLocks noChangeAspect="1"/>
          </p:cNvPicPr>
          <p:nvPr userDrawn="1"/>
        </p:nvPicPr>
        <p:blipFill>
          <a:blip r:embed="rId3"/>
          <a:stretch>
            <a:fillRect/>
          </a:stretch>
        </p:blipFill>
        <p:spPr>
          <a:xfrm>
            <a:off x="643455" y="2840422"/>
            <a:ext cx="3450812" cy="3403598"/>
          </a:xfrm>
          <a:prstGeom prst="rect">
            <a:avLst/>
          </a:prstGeom>
          <a:effectLst>
            <a:outerShdw blurRad="279400" dist="38100" dir="2700000">
              <a:schemeClr val="bg1"/>
            </a:outerShdw>
          </a:effectLst>
        </p:spPr>
      </p:pic>
      <p:pic>
        <p:nvPicPr>
          <p:cNvPr id="12" name="Bild 11" descr="Illustrationen_white.png"/>
          <p:cNvPicPr>
            <a:picLocks noChangeAspect="1"/>
          </p:cNvPicPr>
          <p:nvPr userDrawn="1"/>
        </p:nvPicPr>
        <p:blipFill>
          <a:blip r:embed="rId2">
            <a:alphaModFix amt="25000"/>
          </a:blip>
          <a:srcRect l="9065" t="62631" b="15078"/>
          <a:stretch>
            <a:fillRect/>
          </a:stretch>
        </p:blipFill>
        <p:spPr>
          <a:xfrm>
            <a:off x="0" y="5303430"/>
            <a:ext cx="5569966" cy="125544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1">
    <p:spTree>
      <p:nvGrpSpPr>
        <p:cNvPr id="1" name=""/>
        <p:cNvGrpSpPr/>
        <p:nvPr/>
      </p:nvGrpSpPr>
      <p:grpSpPr>
        <a:xfrm>
          <a:off x="0" y="0"/>
          <a:ext cx="0" cy="0"/>
          <a:chOff x="0" y="0"/>
          <a:chExt cx="0" cy="0"/>
        </a:xfrm>
      </p:grpSpPr>
      <p:pic>
        <p:nvPicPr>
          <p:cNvPr id="11" name="Bild 10" descr="Illustrationen_white.png"/>
          <p:cNvPicPr>
            <a:picLocks noChangeAspect="1"/>
          </p:cNvPicPr>
          <p:nvPr userDrawn="1"/>
        </p:nvPicPr>
        <p:blipFill>
          <a:blip r:embed="rId2">
            <a:alphaModFix/>
          </a:blip>
          <a:srcRect l="9065" b="37695"/>
          <a:stretch>
            <a:fillRect/>
          </a:stretch>
        </p:blipFill>
        <p:spPr>
          <a:xfrm>
            <a:off x="9567" y="1775889"/>
            <a:ext cx="5569966" cy="3509147"/>
          </a:xfrm>
          <a:prstGeom prst="rect">
            <a:avLst/>
          </a:prstGeom>
        </p:spPr>
      </p:pic>
      <p:sp>
        <p:nvSpPr>
          <p:cNvPr id="7" name="Titel 1"/>
          <p:cNvSpPr>
            <a:spLocks noGrp="1"/>
          </p:cNvSpPr>
          <p:nvPr>
            <p:ph type="ctrTitle"/>
          </p:nvPr>
        </p:nvSpPr>
        <p:spPr>
          <a:xfrm>
            <a:off x="471889" y="716643"/>
            <a:ext cx="8533713" cy="552516"/>
          </a:xfrm>
          <a:prstGeom prst="rect">
            <a:avLst/>
          </a:prstGeom>
        </p:spPr>
        <p:txBody>
          <a:bodyPr anchor="b"/>
          <a:lstStyle>
            <a:lvl1pPr algn="l">
              <a:defRPr sz="2800" b="1" i="0" cap="all" spc="0">
                <a:latin typeface="+mj-lt"/>
                <a:cs typeface="Arial"/>
              </a:defRPr>
            </a:lvl1pPr>
          </a:lstStyle>
          <a:p>
            <a:r>
              <a:rPr lang="de-DE"/>
              <a:t>Mastertitelformat bearbeiten</a:t>
            </a:r>
          </a:p>
        </p:txBody>
      </p:sp>
      <p:sp>
        <p:nvSpPr>
          <p:cNvPr id="8" name="Untertitel 2"/>
          <p:cNvSpPr>
            <a:spLocks noGrp="1"/>
          </p:cNvSpPr>
          <p:nvPr>
            <p:ph type="subTitle" idx="1"/>
          </p:nvPr>
        </p:nvSpPr>
        <p:spPr>
          <a:xfrm>
            <a:off x="471889" y="1269159"/>
            <a:ext cx="8533714" cy="631888"/>
          </a:xfrm>
          <a:prstGeom prst="rect">
            <a:avLst/>
          </a:prstGeom>
        </p:spPr>
        <p:txBody>
          <a:bodyPr/>
          <a:lstStyle>
            <a:lvl1pPr marL="0" indent="0" algn="l">
              <a:buNone/>
              <a:defRPr sz="2800" b="0" i="0" cap="all" spc="0">
                <a:solidFill>
                  <a:srgbClr val="FECC0F"/>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9" name="Rechteck 8"/>
          <p:cNvSpPr/>
          <p:nvPr userDrawn="1"/>
        </p:nvSpPr>
        <p:spPr>
          <a:xfrm>
            <a:off x="0" y="5285210"/>
            <a:ext cx="9144000" cy="755610"/>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2" name="Bild 11" descr="Illustrationen_white.png"/>
          <p:cNvPicPr>
            <a:picLocks noChangeAspect="1"/>
          </p:cNvPicPr>
          <p:nvPr userDrawn="1"/>
        </p:nvPicPr>
        <p:blipFill>
          <a:blip r:embed="rId2">
            <a:alphaModFix amt="25000"/>
          </a:blip>
          <a:srcRect l="9065" t="62631" b="15078"/>
          <a:stretch>
            <a:fillRect/>
          </a:stretch>
        </p:blipFill>
        <p:spPr>
          <a:xfrm>
            <a:off x="0" y="5303430"/>
            <a:ext cx="5569966" cy="1255449"/>
          </a:xfrm>
          <a:prstGeom prst="rect">
            <a:avLst/>
          </a:prstGeom>
        </p:spPr>
      </p:pic>
      <p:grpSp>
        <p:nvGrpSpPr>
          <p:cNvPr id="10" name="Group 9"/>
          <p:cNvGrpSpPr/>
          <p:nvPr userDrawn="1"/>
        </p:nvGrpSpPr>
        <p:grpSpPr>
          <a:xfrm>
            <a:off x="878611" y="2721578"/>
            <a:ext cx="3167036" cy="3921410"/>
            <a:chOff x="9100318" y="2018924"/>
            <a:chExt cx="2624091" cy="3048000"/>
          </a:xfrm>
        </p:grpSpPr>
        <p:pic>
          <p:nvPicPr>
            <p:cNvPr id="13" name="Picture 12"/>
            <p:cNvPicPr>
              <a:picLocks noChangeAspect="1"/>
            </p:cNvPicPr>
            <p:nvPr/>
          </p:nvPicPr>
          <p:blipFill rotWithShape="1">
            <a:blip r:embed="rId3"/>
            <a:srcRect l="35652" t="18750" r="35652" b="8855"/>
            <a:stretch/>
          </p:blipFill>
          <p:spPr>
            <a:xfrm>
              <a:off x="9105045" y="2018924"/>
              <a:ext cx="2148950" cy="3048000"/>
            </a:xfrm>
            <a:prstGeom prst="rect">
              <a:avLst/>
            </a:prstGeom>
          </p:spPr>
        </p:pic>
        <p:sp>
          <p:nvSpPr>
            <p:cNvPr id="14" name="Parallelogram 13"/>
            <p:cNvSpPr/>
            <p:nvPr/>
          </p:nvSpPr>
          <p:spPr>
            <a:xfrm rot="5400000">
              <a:off x="9493663" y="2761823"/>
              <a:ext cx="1212437" cy="1989675"/>
            </a:xfrm>
            <a:prstGeom prst="parallelogram">
              <a:avLst>
                <a:gd name="adj" fmla="val 4383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rot="987809">
              <a:off x="9100318" y="3664656"/>
              <a:ext cx="2624091" cy="446276"/>
            </a:xfrm>
            <a:prstGeom prst="rect">
              <a:avLst/>
            </a:prstGeom>
            <a:noFill/>
          </p:spPr>
          <p:txBody>
            <a:bodyPr wrap="square" rtlCol="0">
              <a:spAutoFit/>
            </a:bodyPr>
            <a:lstStyle/>
            <a:p>
              <a:r>
                <a:rPr lang="en-US" sz="2300" b="1" dirty="0" smtClean="0">
                  <a:solidFill>
                    <a:schemeClr val="bg1"/>
                  </a:solidFill>
                </a:rPr>
                <a:t>COMING 1 JUNE</a:t>
              </a:r>
              <a:endParaRPr lang="en-US" sz="2300" b="1" dirty="0">
                <a:solidFill>
                  <a:schemeClr val="bg1"/>
                </a:solidFill>
              </a:endParaRPr>
            </a:p>
          </p:txBody>
        </p:sp>
      </p:grpSp>
    </p:spTree>
    <p:extLst>
      <p:ext uri="{BB962C8B-B14F-4D97-AF65-F5344CB8AC3E}">
        <p14:creationId xmlns:p14="http://schemas.microsoft.com/office/powerpoint/2010/main" val="290438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hteck 5"/>
          <p:cNvSpPr/>
          <p:nvPr userDrawn="1"/>
        </p:nvSpPr>
        <p:spPr>
          <a:xfrm>
            <a:off x="0" y="4596763"/>
            <a:ext cx="9144000" cy="1444057"/>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Titel 1"/>
          <p:cNvSpPr>
            <a:spLocks noGrp="1"/>
          </p:cNvSpPr>
          <p:nvPr>
            <p:ph type="ctrTitle"/>
          </p:nvPr>
        </p:nvSpPr>
        <p:spPr>
          <a:xfrm>
            <a:off x="471889" y="4766860"/>
            <a:ext cx="8533713" cy="552516"/>
          </a:xfrm>
          <a:prstGeom prst="rect">
            <a:avLst/>
          </a:prstGeom>
        </p:spPr>
        <p:txBody>
          <a:bodyPr anchor="b"/>
          <a:lstStyle>
            <a:lvl1pPr algn="l">
              <a:defRPr sz="2800" b="1" i="0" cap="all" spc="0">
                <a:latin typeface="+mj-lt"/>
                <a:cs typeface="Arial"/>
              </a:defRPr>
            </a:lvl1pPr>
          </a:lstStyle>
          <a:p>
            <a:r>
              <a:rPr lang="de-DE"/>
              <a:t>Mastertitelformat bearbeiten</a:t>
            </a:r>
          </a:p>
        </p:txBody>
      </p:sp>
      <p:sp>
        <p:nvSpPr>
          <p:cNvPr id="8" name="Untertitel 2"/>
          <p:cNvSpPr>
            <a:spLocks noGrp="1"/>
          </p:cNvSpPr>
          <p:nvPr>
            <p:ph type="subTitle" idx="1"/>
          </p:nvPr>
        </p:nvSpPr>
        <p:spPr>
          <a:xfrm>
            <a:off x="471889" y="5319376"/>
            <a:ext cx="8533714" cy="631888"/>
          </a:xfrm>
          <a:prstGeom prst="rect">
            <a:avLst/>
          </a:prstGeom>
        </p:spPr>
        <p:txBody>
          <a:bodyPr/>
          <a:lstStyle>
            <a:lvl1pPr marL="0" indent="0" algn="l">
              <a:buNone/>
              <a:defRPr sz="2800" b="0" i="0" cap="all" spc="0">
                <a:solidFill>
                  <a:schemeClr val="bg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pic>
        <p:nvPicPr>
          <p:cNvPr id="5" name="Bild 4" descr="Illustrationen_white.png"/>
          <p:cNvPicPr>
            <a:picLocks noChangeAspect="1"/>
          </p:cNvPicPr>
          <p:nvPr userDrawn="1"/>
        </p:nvPicPr>
        <p:blipFill>
          <a:blip r:embed="rId2">
            <a:alphaModFix/>
          </a:blip>
          <a:srcRect l="9065" b="49873"/>
          <a:stretch>
            <a:fillRect/>
          </a:stretch>
        </p:blipFill>
        <p:spPr>
          <a:xfrm>
            <a:off x="9567" y="1775889"/>
            <a:ext cx="5569966" cy="2823248"/>
          </a:xfrm>
          <a:prstGeom prst="rect">
            <a:avLst/>
          </a:prstGeom>
        </p:spPr>
      </p:pic>
      <p:pic>
        <p:nvPicPr>
          <p:cNvPr id="9" name="Bild 8" descr="Illustrationen_white.png"/>
          <p:cNvPicPr>
            <a:picLocks noChangeAspect="1"/>
          </p:cNvPicPr>
          <p:nvPr userDrawn="1"/>
        </p:nvPicPr>
        <p:blipFill>
          <a:blip r:embed="rId2">
            <a:alphaModFix amt="25000"/>
          </a:blip>
          <a:srcRect l="9065" t="49873" b="15078"/>
          <a:stretch>
            <a:fillRect/>
          </a:stretch>
        </p:blipFill>
        <p:spPr>
          <a:xfrm>
            <a:off x="0" y="4584931"/>
            <a:ext cx="5569966" cy="197394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hteck 5"/>
          <p:cNvSpPr/>
          <p:nvPr userDrawn="1"/>
        </p:nvSpPr>
        <p:spPr>
          <a:xfrm>
            <a:off x="0" y="4596763"/>
            <a:ext cx="9143999" cy="1444057"/>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8" name="Bild 7" descr="Illustrationen_white.png"/>
          <p:cNvPicPr>
            <a:picLocks noChangeAspect="1"/>
          </p:cNvPicPr>
          <p:nvPr userDrawn="1"/>
        </p:nvPicPr>
        <p:blipFill>
          <a:blip r:embed="rId2">
            <a:alphaModFix amt="50000"/>
          </a:blip>
          <a:srcRect l="10665" b="16818"/>
          <a:stretch>
            <a:fillRect/>
          </a:stretch>
        </p:blipFill>
        <p:spPr>
          <a:xfrm>
            <a:off x="2519" y="4783036"/>
            <a:ext cx="2434975" cy="2084745"/>
          </a:xfrm>
          <a:prstGeom prst="rect">
            <a:avLst/>
          </a:prstGeom>
        </p:spPr>
      </p:pic>
      <p:sp>
        <p:nvSpPr>
          <p:cNvPr id="12" name="Bildplatzhalter 2"/>
          <p:cNvSpPr>
            <a:spLocks noGrp="1"/>
          </p:cNvSpPr>
          <p:nvPr>
            <p:ph type="pic" idx="1"/>
          </p:nvPr>
        </p:nvSpPr>
        <p:spPr>
          <a:xfrm>
            <a:off x="0" y="0"/>
            <a:ext cx="9144000" cy="60408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13" name="Titel 1"/>
          <p:cNvSpPr>
            <a:spLocks noGrp="1"/>
          </p:cNvSpPr>
          <p:nvPr>
            <p:ph type="ctrTitle"/>
          </p:nvPr>
        </p:nvSpPr>
        <p:spPr>
          <a:xfrm>
            <a:off x="1987543" y="4766860"/>
            <a:ext cx="6515100" cy="552516"/>
          </a:xfrm>
          <a:prstGeom prst="rect">
            <a:avLst/>
          </a:prstGeom>
        </p:spPr>
        <p:txBody>
          <a:bodyPr anchor="b"/>
          <a:lstStyle>
            <a:lvl1pPr algn="l">
              <a:defRPr sz="2400" b="1" i="0" cap="all" spc="0">
                <a:latin typeface="+mj-lt"/>
                <a:cs typeface="Arial"/>
              </a:defRPr>
            </a:lvl1pPr>
          </a:lstStyle>
          <a:p>
            <a:r>
              <a:rPr lang="de-DE"/>
              <a:t>Mastertitelformat bearbeiten</a:t>
            </a:r>
          </a:p>
        </p:txBody>
      </p:sp>
      <p:sp>
        <p:nvSpPr>
          <p:cNvPr id="14" name="Untertitel 2"/>
          <p:cNvSpPr>
            <a:spLocks noGrp="1"/>
          </p:cNvSpPr>
          <p:nvPr>
            <p:ph type="subTitle" idx="10"/>
          </p:nvPr>
        </p:nvSpPr>
        <p:spPr>
          <a:xfrm>
            <a:off x="1987543" y="5319376"/>
            <a:ext cx="6515100" cy="631888"/>
          </a:xfrm>
          <a:prstGeom prst="rect">
            <a:avLst/>
          </a:prstGeom>
        </p:spPr>
        <p:txBody>
          <a:bodyPr/>
          <a:lstStyle>
            <a:lvl1pPr marL="0" indent="0" algn="l">
              <a:lnSpc>
                <a:spcPts val="2380"/>
              </a:lnSpc>
              <a:buNone/>
              <a:defRPr sz="2400" b="0" i="0" cap="all" spc="0">
                <a:solidFill>
                  <a:schemeClr val="bg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pic>
        <p:nvPicPr>
          <p:cNvPr id="7" name="Bild 6"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359592"/>
            <a:ext cx="8229600"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pic>
        <p:nvPicPr>
          <p:cNvPr id="8" name="Bild 7"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11" name="Bild 10"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3"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6" name="Inhaltsplatzhalter 2"/>
          <p:cNvSpPr>
            <a:spLocks noGrp="1"/>
          </p:cNvSpPr>
          <p:nvPr>
            <p:ph idx="1"/>
          </p:nvPr>
        </p:nvSpPr>
        <p:spPr>
          <a:xfrm>
            <a:off x="457200" y="1359592"/>
            <a:ext cx="3878391" cy="3866458"/>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Inhaltsplatzhalter 2"/>
          <p:cNvSpPr>
            <a:spLocks noGrp="1"/>
          </p:cNvSpPr>
          <p:nvPr>
            <p:ph idx="10"/>
          </p:nvPr>
        </p:nvSpPr>
        <p:spPr>
          <a:xfrm>
            <a:off x="4808409" y="1359592"/>
            <a:ext cx="3878391"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Bild 6"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3" name="Inhaltsplatzhalter 2"/>
          <p:cNvSpPr>
            <a:spLocks noGrp="1"/>
          </p:cNvSpPr>
          <p:nvPr>
            <p:ph idx="1"/>
          </p:nvPr>
        </p:nvSpPr>
        <p:spPr>
          <a:xfrm>
            <a:off x="457200" y="1359592"/>
            <a:ext cx="2260225" cy="3596079"/>
          </a:xfrm>
          <a:prstGeom prst="rect">
            <a:avLst/>
          </a:prstGeom>
        </p:spPr>
        <p:txBody>
          <a:bodyPr/>
          <a:lstStyle>
            <a:lvl1pPr marL="0" indent="0">
              <a:buFontTx/>
              <a:buNone/>
              <a:defRPr sz="1600" b="1"/>
            </a:lvl1pPr>
            <a:lvl2pPr marL="0" indent="0">
              <a:buFontTx/>
              <a:buNone/>
              <a:defRPr sz="1400"/>
            </a:lvl2pPr>
            <a:lvl3pPr marL="88900" indent="-88900">
              <a:defRPr sz="1400"/>
            </a:lvl3pPr>
            <a:lvl4pPr marL="0" indent="0">
              <a:buFontTx/>
              <a:buNone/>
              <a:defRPr sz="1200"/>
            </a:lvl4pPr>
            <a:lvl5pPr marL="88900" indent="-88900">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
          <p:cNvSpPr>
            <a:spLocks noGrp="1"/>
          </p:cNvSpPr>
          <p:nvPr>
            <p:ph idx="10"/>
          </p:nvPr>
        </p:nvSpPr>
        <p:spPr>
          <a:xfrm>
            <a:off x="2997360" y="1359592"/>
            <a:ext cx="5689439"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266700" indent="15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6" name="Bild 5"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
    <p:spTree>
      <p:nvGrpSpPr>
        <p:cNvPr id="1" name=""/>
        <p:cNvGrpSpPr/>
        <p:nvPr/>
      </p:nvGrpSpPr>
      <p:grpSpPr>
        <a:xfrm>
          <a:off x="0" y="0"/>
          <a:ext cx="0" cy="0"/>
          <a:chOff x="0" y="0"/>
          <a:chExt cx="0" cy="0"/>
        </a:xfrm>
      </p:grpSpPr>
      <p:sp>
        <p:nvSpPr>
          <p:cNvPr id="6" name="Rechteck 5"/>
          <p:cNvSpPr/>
          <p:nvPr userDrawn="1"/>
        </p:nvSpPr>
        <p:spPr>
          <a:xfrm>
            <a:off x="0" y="5367338"/>
            <a:ext cx="9144000" cy="673482"/>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2139950" y="5367337"/>
            <a:ext cx="6667766" cy="402431"/>
          </a:xfrm>
          <a:prstGeom prst="rect">
            <a:avLst/>
          </a:prstGeo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0" y="0"/>
            <a:ext cx="9144000" cy="53673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139950" y="5663936"/>
            <a:ext cx="6661416" cy="393170"/>
          </a:xfrm>
          <a:prstGeom prst="rect">
            <a:avLst/>
          </a:prstGeom>
        </p:spPr>
        <p:txBody>
          <a:bodyPr/>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pic>
        <p:nvPicPr>
          <p:cNvPr id="8" name="Bild 7" descr="eyeball.png"/>
          <p:cNvPicPr>
            <a:picLocks noChangeAspect="1"/>
          </p:cNvPicPr>
          <p:nvPr userDrawn="1"/>
        </p:nvPicPr>
        <p:blipFill>
          <a:blip r:embed="rId2"/>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p:nvPr userDrawn="1"/>
        </p:nvSpPr>
        <p:spPr>
          <a:xfrm>
            <a:off x="0" y="6248400"/>
            <a:ext cx="1828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684472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359592"/>
            <a:ext cx="8229600"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pic>
        <p:nvPicPr>
          <p:cNvPr id="5" name="Bild 4"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8" name="Bild 7"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3"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6" name="Inhaltsplatzhalter 2"/>
          <p:cNvSpPr>
            <a:spLocks noGrp="1"/>
          </p:cNvSpPr>
          <p:nvPr>
            <p:ph idx="1"/>
          </p:nvPr>
        </p:nvSpPr>
        <p:spPr>
          <a:xfrm>
            <a:off x="457200" y="1359592"/>
            <a:ext cx="3878391" cy="3866458"/>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Inhaltsplatzhalter 2"/>
          <p:cNvSpPr>
            <a:spLocks noGrp="1"/>
          </p:cNvSpPr>
          <p:nvPr>
            <p:ph idx="10"/>
          </p:nvPr>
        </p:nvSpPr>
        <p:spPr>
          <a:xfrm>
            <a:off x="4808409" y="1359592"/>
            <a:ext cx="3878391"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Bild 6"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3" name="Inhaltsplatzhalter 2"/>
          <p:cNvSpPr>
            <a:spLocks noGrp="1"/>
          </p:cNvSpPr>
          <p:nvPr>
            <p:ph idx="1"/>
          </p:nvPr>
        </p:nvSpPr>
        <p:spPr>
          <a:xfrm>
            <a:off x="457200" y="1359592"/>
            <a:ext cx="2260225" cy="3596079"/>
          </a:xfrm>
          <a:prstGeom prst="rect">
            <a:avLst/>
          </a:prstGeom>
        </p:spPr>
        <p:txBody>
          <a:bodyPr/>
          <a:lstStyle>
            <a:lvl1pPr marL="0" indent="0">
              <a:buFontTx/>
              <a:buNone/>
              <a:defRPr sz="1600" b="1"/>
            </a:lvl1pPr>
            <a:lvl2pPr marL="0" indent="0">
              <a:buFontTx/>
              <a:buNone/>
              <a:defRPr sz="1400"/>
            </a:lvl2pPr>
            <a:lvl3pPr marL="88900" indent="-88900">
              <a:defRPr sz="1400"/>
            </a:lvl3pPr>
            <a:lvl4pPr marL="0" indent="0">
              <a:buFontTx/>
              <a:buNone/>
              <a:defRPr sz="1200"/>
            </a:lvl4pPr>
            <a:lvl5pPr marL="88900" indent="-88900">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
          <p:cNvSpPr>
            <a:spLocks noGrp="1"/>
          </p:cNvSpPr>
          <p:nvPr>
            <p:ph idx="10"/>
          </p:nvPr>
        </p:nvSpPr>
        <p:spPr>
          <a:xfrm>
            <a:off x="2997360" y="1359592"/>
            <a:ext cx="5689439"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266700" indent="15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6" name="Bild 5"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p:spTree>
      <p:nvGrpSpPr>
        <p:cNvPr id="1" name=""/>
        <p:cNvGrpSpPr/>
        <p:nvPr/>
      </p:nvGrpSpPr>
      <p:grpSpPr>
        <a:xfrm>
          <a:off x="0" y="0"/>
          <a:ext cx="0" cy="0"/>
          <a:chOff x="0" y="0"/>
          <a:chExt cx="0" cy="0"/>
        </a:xfrm>
      </p:grpSpPr>
      <p:sp>
        <p:nvSpPr>
          <p:cNvPr id="6" name="Rechteck 5"/>
          <p:cNvSpPr/>
          <p:nvPr userDrawn="1"/>
        </p:nvSpPr>
        <p:spPr>
          <a:xfrm>
            <a:off x="0" y="5367338"/>
            <a:ext cx="9144000" cy="673482"/>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2139950" y="5367337"/>
            <a:ext cx="6667766" cy="402431"/>
          </a:xfrm>
          <a:prstGeom prst="rect">
            <a:avLst/>
          </a:prstGeo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0" y="0"/>
            <a:ext cx="9144000" cy="53673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139950" y="5663936"/>
            <a:ext cx="6661416" cy="393170"/>
          </a:xfrm>
          <a:prstGeom prst="rect">
            <a:avLst/>
          </a:prstGeom>
        </p:spPr>
        <p:txBody>
          <a:bodyPr/>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pic>
        <p:nvPicPr>
          <p:cNvPr id="8" name="Bild 7"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10" name="Bild 9"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506924"/>
          </a:xfrm>
        </p:spPr>
        <p:txBody>
          <a:bodyPr anchor="t">
            <a:normAutofit/>
          </a:bodyPr>
          <a:lstStyle>
            <a:lvl1pPr algn="ctr">
              <a:defRPr sz="1800" b="1" cap="all">
                <a:solidFill>
                  <a:schemeClr val="bg1"/>
                </a:solidFill>
              </a:defRPr>
            </a:lvl1pPr>
          </a:lstStyle>
          <a:p>
            <a:r>
              <a:rPr lang="de-DE"/>
              <a:t>Mastertitelformat bearbeiten</a:t>
            </a:r>
          </a:p>
        </p:txBody>
      </p:sp>
      <p:sp>
        <p:nvSpPr>
          <p:cNvPr id="3" name="Inhaltsplatzhalter 2"/>
          <p:cNvSpPr>
            <a:spLocks noGrp="1"/>
          </p:cNvSpPr>
          <p:nvPr>
            <p:ph idx="1"/>
          </p:nvPr>
        </p:nvSpPr>
        <p:spPr>
          <a:xfrm>
            <a:off x="457200" y="1107212"/>
            <a:ext cx="8229600" cy="5018951"/>
          </a:xfrm>
        </p:spPr>
        <p:txBody>
          <a:bodyPr>
            <a:normAutofit/>
          </a:bodyPr>
          <a:lstStyle>
            <a:lvl1pPr marL="179388" indent="-179388">
              <a:defRPr sz="1600">
                <a:solidFill>
                  <a:schemeClr val="bg1"/>
                </a:solidFill>
              </a:defRPr>
            </a:lvl1pPr>
            <a:lvl2pPr marL="358775" indent="-179388">
              <a:buFontTx/>
              <a:buNone/>
              <a:defRPr sz="1600">
                <a:solidFill>
                  <a:schemeClr val="bg1"/>
                </a:solidFill>
              </a:defRPr>
            </a:lvl2pPr>
            <a:lvl3pPr marL="358775" indent="-179388">
              <a:defRPr sz="1600">
                <a:solidFill>
                  <a:schemeClr val="bg1"/>
                </a:solidFill>
              </a:defRPr>
            </a:lvl3pPr>
            <a:lvl4pPr marL="628650" indent="-266700">
              <a:buFontTx/>
              <a:buNone/>
              <a:defRPr sz="1600">
                <a:solidFill>
                  <a:schemeClr val="bg1"/>
                </a:solidFill>
              </a:defRPr>
            </a:lvl4pPr>
            <a:lvl5pPr marL="628650" indent="-266700">
              <a:defRPr sz="16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11" name="Bild 10" descr="Illustrationen_white.png"/>
          <p:cNvPicPr>
            <a:picLocks noChangeAspect="1"/>
          </p:cNvPicPr>
          <p:nvPr userDrawn="1"/>
        </p:nvPicPr>
        <p:blipFill>
          <a:blip r:embed="rId2">
            <a:alphaModFix/>
          </a:blip>
          <a:srcRect l="9065" b="37695"/>
          <a:stretch>
            <a:fillRect/>
          </a:stretch>
        </p:blipFill>
        <p:spPr>
          <a:xfrm>
            <a:off x="9567" y="1775889"/>
            <a:ext cx="5569966" cy="3509147"/>
          </a:xfrm>
          <a:prstGeom prst="rect">
            <a:avLst/>
          </a:prstGeom>
        </p:spPr>
      </p:pic>
      <p:sp>
        <p:nvSpPr>
          <p:cNvPr id="14" name="Textfeld 13"/>
          <p:cNvSpPr txBox="1"/>
          <p:nvPr userDrawn="1"/>
        </p:nvSpPr>
        <p:spPr>
          <a:xfrm>
            <a:off x="3109647" y="3691960"/>
            <a:ext cx="6110553" cy="1938992"/>
          </a:xfrm>
          <a:prstGeom prst="rect">
            <a:avLst/>
          </a:prstGeom>
          <a:noFill/>
        </p:spPr>
        <p:txBody>
          <a:bodyPr wrap="square" rtlCol="0" anchor="b">
            <a:spAutoFit/>
          </a:bodyPr>
          <a:lstStyle/>
          <a:p>
            <a:pPr algn="r"/>
            <a:r>
              <a:rPr lang="de-DE" sz="12000" b="1" spc="-300">
                <a:solidFill>
                  <a:srgbClr val="418BD6">
                    <a:alpha val="30000"/>
                  </a:srgbClr>
                </a:solidFill>
              </a:rPr>
              <a:t>2015</a:t>
            </a:r>
          </a:p>
        </p:txBody>
      </p:sp>
      <p:sp>
        <p:nvSpPr>
          <p:cNvPr id="7" name="Titel 1"/>
          <p:cNvSpPr>
            <a:spLocks noGrp="1"/>
          </p:cNvSpPr>
          <p:nvPr>
            <p:ph type="ctrTitle"/>
          </p:nvPr>
        </p:nvSpPr>
        <p:spPr>
          <a:xfrm>
            <a:off x="471889" y="716643"/>
            <a:ext cx="8533713" cy="552516"/>
          </a:xfrm>
          <a:prstGeom prst="rect">
            <a:avLst/>
          </a:prstGeom>
        </p:spPr>
        <p:txBody>
          <a:bodyPr anchor="b"/>
          <a:lstStyle>
            <a:lvl1pPr algn="l">
              <a:defRPr sz="2800" b="1" i="0" cap="all" spc="0">
                <a:latin typeface="+mj-lt"/>
                <a:cs typeface="Arial"/>
              </a:defRPr>
            </a:lvl1pPr>
          </a:lstStyle>
          <a:p>
            <a:r>
              <a:rPr lang="de-DE"/>
              <a:t>Mastertitelformat bearbeiten</a:t>
            </a:r>
          </a:p>
        </p:txBody>
      </p:sp>
      <p:sp>
        <p:nvSpPr>
          <p:cNvPr id="8" name="Untertitel 2"/>
          <p:cNvSpPr>
            <a:spLocks noGrp="1"/>
          </p:cNvSpPr>
          <p:nvPr>
            <p:ph type="subTitle" idx="1"/>
          </p:nvPr>
        </p:nvSpPr>
        <p:spPr>
          <a:xfrm>
            <a:off x="471889" y="1269159"/>
            <a:ext cx="8533714" cy="631888"/>
          </a:xfrm>
          <a:prstGeom prst="rect">
            <a:avLst/>
          </a:prstGeom>
        </p:spPr>
        <p:txBody>
          <a:bodyPr/>
          <a:lstStyle>
            <a:lvl1pPr marL="0" indent="0" algn="l">
              <a:buNone/>
              <a:defRPr sz="2800" b="0" i="0" cap="all" spc="0">
                <a:solidFill>
                  <a:srgbClr val="FECC0F"/>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9" name="Rechteck 8"/>
          <p:cNvSpPr/>
          <p:nvPr userDrawn="1"/>
        </p:nvSpPr>
        <p:spPr>
          <a:xfrm>
            <a:off x="0" y="5285210"/>
            <a:ext cx="9144000" cy="755610"/>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pic>
        <p:nvPicPr>
          <p:cNvPr id="6" name="Bild 5" descr="eyeball.png"/>
          <p:cNvPicPr>
            <a:picLocks noChangeAspect="1"/>
          </p:cNvPicPr>
          <p:nvPr userDrawn="1"/>
        </p:nvPicPr>
        <p:blipFill>
          <a:blip r:embed="rId3"/>
          <a:stretch>
            <a:fillRect/>
          </a:stretch>
        </p:blipFill>
        <p:spPr>
          <a:xfrm>
            <a:off x="643455" y="2840422"/>
            <a:ext cx="3450812" cy="3403598"/>
          </a:xfrm>
          <a:prstGeom prst="rect">
            <a:avLst/>
          </a:prstGeom>
          <a:effectLst>
            <a:outerShdw blurRad="279400" dist="38100" dir="2700000">
              <a:schemeClr val="bg1"/>
            </a:outerShdw>
          </a:effectLst>
        </p:spPr>
      </p:pic>
      <p:pic>
        <p:nvPicPr>
          <p:cNvPr id="12" name="Bild 11" descr="Illustrationen_white.png"/>
          <p:cNvPicPr>
            <a:picLocks noChangeAspect="1"/>
          </p:cNvPicPr>
          <p:nvPr userDrawn="1"/>
        </p:nvPicPr>
        <p:blipFill>
          <a:blip r:embed="rId2">
            <a:alphaModFix amt="25000"/>
          </a:blip>
          <a:srcRect l="9065" t="62631" b="15078"/>
          <a:stretch>
            <a:fillRect/>
          </a:stretch>
        </p:blipFill>
        <p:spPr>
          <a:xfrm>
            <a:off x="0" y="5303430"/>
            <a:ext cx="5569966" cy="1255449"/>
          </a:xfrm>
          <a:prstGeom prst="rect">
            <a:avLst/>
          </a:prstGeom>
        </p:spPr>
      </p:pic>
    </p:spTree>
    <p:extLst>
      <p:ext uri="{BB962C8B-B14F-4D97-AF65-F5344CB8AC3E}">
        <p14:creationId xmlns:p14="http://schemas.microsoft.com/office/powerpoint/2010/main" val="2281404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hteck 5"/>
          <p:cNvSpPr/>
          <p:nvPr userDrawn="1"/>
        </p:nvSpPr>
        <p:spPr>
          <a:xfrm>
            <a:off x="0" y="4596763"/>
            <a:ext cx="9144000" cy="1444057"/>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sp>
        <p:nvSpPr>
          <p:cNvPr id="7" name="Titel 1"/>
          <p:cNvSpPr>
            <a:spLocks noGrp="1"/>
          </p:cNvSpPr>
          <p:nvPr>
            <p:ph type="ctrTitle"/>
          </p:nvPr>
        </p:nvSpPr>
        <p:spPr>
          <a:xfrm>
            <a:off x="471889" y="4766860"/>
            <a:ext cx="8533713" cy="552516"/>
          </a:xfrm>
          <a:prstGeom prst="rect">
            <a:avLst/>
          </a:prstGeom>
        </p:spPr>
        <p:txBody>
          <a:bodyPr anchor="b"/>
          <a:lstStyle>
            <a:lvl1pPr algn="l">
              <a:defRPr sz="2800" b="1" i="0" cap="all" spc="0">
                <a:latin typeface="+mj-lt"/>
                <a:cs typeface="Arial"/>
              </a:defRPr>
            </a:lvl1pPr>
          </a:lstStyle>
          <a:p>
            <a:r>
              <a:rPr lang="de-DE"/>
              <a:t>Mastertitelformat bearbeiten</a:t>
            </a:r>
          </a:p>
        </p:txBody>
      </p:sp>
      <p:sp>
        <p:nvSpPr>
          <p:cNvPr id="8" name="Untertitel 2"/>
          <p:cNvSpPr>
            <a:spLocks noGrp="1"/>
          </p:cNvSpPr>
          <p:nvPr>
            <p:ph type="subTitle" idx="1"/>
          </p:nvPr>
        </p:nvSpPr>
        <p:spPr>
          <a:xfrm>
            <a:off x="471889" y="5319376"/>
            <a:ext cx="8533714" cy="631888"/>
          </a:xfrm>
          <a:prstGeom prst="rect">
            <a:avLst/>
          </a:prstGeom>
        </p:spPr>
        <p:txBody>
          <a:bodyPr/>
          <a:lstStyle>
            <a:lvl1pPr marL="0" indent="0" algn="l">
              <a:buNone/>
              <a:defRPr sz="2800" b="0" i="0" cap="all" spc="0">
                <a:solidFill>
                  <a:schemeClr val="bg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pic>
        <p:nvPicPr>
          <p:cNvPr id="5" name="Bild 4" descr="Illustrationen_white.png"/>
          <p:cNvPicPr>
            <a:picLocks noChangeAspect="1"/>
          </p:cNvPicPr>
          <p:nvPr userDrawn="1"/>
        </p:nvPicPr>
        <p:blipFill>
          <a:blip r:embed="rId2">
            <a:alphaModFix/>
          </a:blip>
          <a:srcRect l="9065" b="49873"/>
          <a:stretch>
            <a:fillRect/>
          </a:stretch>
        </p:blipFill>
        <p:spPr>
          <a:xfrm>
            <a:off x="9567" y="1775889"/>
            <a:ext cx="5569966" cy="2823248"/>
          </a:xfrm>
          <a:prstGeom prst="rect">
            <a:avLst/>
          </a:prstGeom>
        </p:spPr>
      </p:pic>
      <p:pic>
        <p:nvPicPr>
          <p:cNvPr id="9" name="Bild 8" descr="Illustrationen_white.png"/>
          <p:cNvPicPr>
            <a:picLocks noChangeAspect="1"/>
          </p:cNvPicPr>
          <p:nvPr userDrawn="1"/>
        </p:nvPicPr>
        <p:blipFill>
          <a:blip r:embed="rId2">
            <a:alphaModFix amt="25000"/>
          </a:blip>
          <a:srcRect l="9065" t="49873" b="15078"/>
          <a:stretch>
            <a:fillRect/>
          </a:stretch>
        </p:blipFill>
        <p:spPr>
          <a:xfrm>
            <a:off x="0" y="4584931"/>
            <a:ext cx="5569966" cy="1973948"/>
          </a:xfrm>
          <a:prstGeom prst="rect">
            <a:avLst/>
          </a:prstGeom>
        </p:spPr>
      </p:pic>
    </p:spTree>
    <p:extLst>
      <p:ext uri="{BB962C8B-B14F-4D97-AF65-F5344CB8AC3E}">
        <p14:creationId xmlns:p14="http://schemas.microsoft.com/office/powerpoint/2010/main" val="3442604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6" name="Rechteck 5"/>
          <p:cNvSpPr/>
          <p:nvPr userDrawn="1"/>
        </p:nvSpPr>
        <p:spPr>
          <a:xfrm>
            <a:off x="0" y="4596763"/>
            <a:ext cx="9143999" cy="1444057"/>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pic>
        <p:nvPicPr>
          <p:cNvPr id="8" name="Bild 7" descr="Illustrationen_white.png"/>
          <p:cNvPicPr>
            <a:picLocks noChangeAspect="1"/>
          </p:cNvPicPr>
          <p:nvPr userDrawn="1"/>
        </p:nvPicPr>
        <p:blipFill>
          <a:blip r:embed="rId2">
            <a:alphaModFix amt="50000"/>
          </a:blip>
          <a:srcRect l="10665" b="16818"/>
          <a:stretch>
            <a:fillRect/>
          </a:stretch>
        </p:blipFill>
        <p:spPr>
          <a:xfrm>
            <a:off x="2519" y="4783036"/>
            <a:ext cx="2434975" cy="2084745"/>
          </a:xfrm>
          <a:prstGeom prst="rect">
            <a:avLst/>
          </a:prstGeom>
        </p:spPr>
      </p:pic>
      <p:sp>
        <p:nvSpPr>
          <p:cNvPr id="12" name="Bildplatzhalter 2"/>
          <p:cNvSpPr>
            <a:spLocks noGrp="1"/>
          </p:cNvSpPr>
          <p:nvPr>
            <p:ph type="pic" idx="1"/>
          </p:nvPr>
        </p:nvSpPr>
        <p:spPr>
          <a:xfrm>
            <a:off x="0" y="0"/>
            <a:ext cx="9144000" cy="60408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13" name="Titel 1"/>
          <p:cNvSpPr>
            <a:spLocks noGrp="1"/>
          </p:cNvSpPr>
          <p:nvPr>
            <p:ph type="ctrTitle"/>
          </p:nvPr>
        </p:nvSpPr>
        <p:spPr>
          <a:xfrm>
            <a:off x="1987543" y="4766860"/>
            <a:ext cx="6515100" cy="552516"/>
          </a:xfrm>
          <a:prstGeom prst="rect">
            <a:avLst/>
          </a:prstGeom>
        </p:spPr>
        <p:txBody>
          <a:bodyPr anchor="b"/>
          <a:lstStyle>
            <a:lvl1pPr algn="l">
              <a:defRPr sz="2400" b="1" i="0" cap="all" spc="0">
                <a:latin typeface="+mj-lt"/>
                <a:cs typeface="Arial"/>
              </a:defRPr>
            </a:lvl1pPr>
          </a:lstStyle>
          <a:p>
            <a:r>
              <a:rPr lang="de-DE"/>
              <a:t>Mastertitelformat bearbeiten</a:t>
            </a:r>
          </a:p>
        </p:txBody>
      </p:sp>
      <p:sp>
        <p:nvSpPr>
          <p:cNvPr id="14" name="Untertitel 2"/>
          <p:cNvSpPr>
            <a:spLocks noGrp="1"/>
          </p:cNvSpPr>
          <p:nvPr>
            <p:ph type="subTitle" idx="10"/>
          </p:nvPr>
        </p:nvSpPr>
        <p:spPr>
          <a:xfrm>
            <a:off x="1987543" y="5319376"/>
            <a:ext cx="6515100" cy="631888"/>
          </a:xfrm>
          <a:prstGeom prst="rect">
            <a:avLst/>
          </a:prstGeom>
        </p:spPr>
        <p:txBody>
          <a:bodyPr/>
          <a:lstStyle>
            <a:lvl1pPr marL="0" indent="0" algn="l">
              <a:lnSpc>
                <a:spcPts val="2380"/>
              </a:lnSpc>
              <a:buNone/>
              <a:defRPr sz="2400" b="0" i="0" cap="all" spc="0">
                <a:solidFill>
                  <a:schemeClr val="bg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pic>
        <p:nvPicPr>
          <p:cNvPr id="7" name="Bild 6"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extLst>
      <p:ext uri="{BB962C8B-B14F-4D97-AF65-F5344CB8AC3E}">
        <p14:creationId xmlns:p14="http://schemas.microsoft.com/office/powerpoint/2010/main" val="10184856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359592"/>
            <a:ext cx="8229600"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pic>
        <p:nvPicPr>
          <p:cNvPr id="8" name="Bild 7"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spTree>
    <p:extLst>
      <p:ext uri="{BB962C8B-B14F-4D97-AF65-F5344CB8AC3E}">
        <p14:creationId xmlns:p14="http://schemas.microsoft.com/office/powerpoint/2010/main" val="258189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3"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6" name="Inhaltsplatzhalter 2"/>
          <p:cNvSpPr>
            <a:spLocks noGrp="1"/>
          </p:cNvSpPr>
          <p:nvPr>
            <p:ph idx="1"/>
          </p:nvPr>
        </p:nvSpPr>
        <p:spPr>
          <a:xfrm>
            <a:off x="457200" y="1359592"/>
            <a:ext cx="3878391" cy="3866458"/>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Inhaltsplatzhalter 2"/>
          <p:cNvSpPr>
            <a:spLocks noGrp="1"/>
          </p:cNvSpPr>
          <p:nvPr>
            <p:ph idx="10"/>
          </p:nvPr>
        </p:nvSpPr>
        <p:spPr>
          <a:xfrm>
            <a:off x="4808409" y="1359592"/>
            <a:ext cx="3878391"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447675" indent="-1793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7" name="Bild 6"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extLst>
      <p:ext uri="{BB962C8B-B14F-4D97-AF65-F5344CB8AC3E}">
        <p14:creationId xmlns:p14="http://schemas.microsoft.com/office/powerpoint/2010/main" val="41017074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1"/>
            <a:ext cx="8229600" cy="744608"/>
          </a:xfrm>
          <a:prstGeom prst="rect">
            <a:avLst/>
          </a:prstGeom>
        </p:spPr>
        <p:txBody>
          <a:bodyPr anchor="b"/>
          <a:lstStyle>
            <a:lvl1pPr algn="l">
              <a:defRPr sz="2000" b="1"/>
            </a:lvl1pPr>
          </a:lstStyle>
          <a:p>
            <a:r>
              <a:rPr lang="de-DE"/>
              <a:t>Mastertitelformat bearbeiten</a:t>
            </a:r>
          </a:p>
        </p:txBody>
      </p:sp>
      <p:sp>
        <p:nvSpPr>
          <p:cNvPr id="13" name="Inhaltsplatzhalter 2"/>
          <p:cNvSpPr>
            <a:spLocks noGrp="1"/>
          </p:cNvSpPr>
          <p:nvPr>
            <p:ph idx="1"/>
          </p:nvPr>
        </p:nvSpPr>
        <p:spPr>
          <a:xfrm>
            <a:off x="457200" y="1359592"/>
            <a:ext cx="2260225" cy="3596079"/>
          </a:xfrm>
          <a:prstGeom prst="rect">
            <a:avLst/>
          </a:prstGeom>
        </p:spPr>
        <p:txBody>
          <a:bodyPr/>
          <a:lstStyle>
            <a:lvl1pPr marL="0" indent="0">
              <a:buFontTx/>
              <a:buNone/>
              <a:defRPr sz="1600" b="1"/>
            </a:lvl1pPr>
            <a:lvl2pPr marL="0" indent="0">
              <a:buFontTx/>
              <a:buNone/>
              <a:defRPr sz="1400"/>
            </a:lvl2pPr>
            <a:lvl3pPr marL="88900" indent="-88900">
              <a:defRPr sz="1400"/>
            </a:lvl3pPr>
            <a:lvl4pPr marL="0" indent="0">
              <a:buFontTx/>
              <a:buNone/>
              <a:defRPr sz="1200"/>
            </a:lvl4pPr>
            <a:lvl5pPr marL="88900" indent="-88900">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
          <p:cNvSpPr>
            <a:spLocks noGrp="1"/>
          </p:cNvSpPr>
          <p:nvPr>
            <p:ph idx="10"/>
          </p:nvPr>
        </p:nvSpPr>
        <p:spPr>
          <a:xfrm>
            <a:off x="2997360" y="1359592"/>
            <a:ext cx="5689439" cy="4766571"/>
          </a:xfrm>
          <a:prstGeom prst="rect">
            <a:avLst/>
          </a:prstGeom>
        </p:spPr>
        <p:txBody>
          <a:bodyPr/>
          <a:lstStyle>
            <a:lvl1pPr marL="0" indent="0">
              <a:buFontTx/>
              <a:buNone/>
              <a:defRPr sz="1600" b="1"/>
            </a:lvl1pPr>
            <a:lvl2pPr marL="0" indent="0">
              <a:buFontTx/>
              <a:buNone/>
              <a:defRPr sz="1400"/>
            </a:lvl2pPr>
            <a:lvl3pPr marL="268288" indent="-179388">
              <a:defRPr sz="1400"/>
            </a:lvl3pPr>
            <a:lvl4pPr marL="266700" indent="1588">
              <a:buFontTx/>
              <a:buNone/>
              <a:defRPr sz="1200"/>
            </a:lvl4pPr>
            <a:lvl5pPr marL="361950" indent="-93663">
              <a:buFont typeface="Arial"/>
              <a:buChar char="•"/>
              <a:defRPr sz="12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6" name="Bild 5" descr="Illustrationen_white.png"/>
          <p:cNvPicPr>
            <a:picLocks noChangeAspect="1"/>
          </p:cNvPicPr>
          <p:nvPr userDrawn="1"/>
        </p:nvPicPr>
        <p:blipFill>
          <a:blip r:embed="rId2">
            <a:alphaModFix/>
          </a:blip>
          <a:srcRect l="10665" b="17398"/>
          <a:stretch>
            <a:fillRect/>
          </a:stretch>
        </p:blipFill>
        <p:spPr>
          <a:xfrm>
            <a:off x="2519" y="4783036"/>
            <a:ext cx="2434975" cy="2070220"/>
          </a:xfrm>
          <a:prstGeom prst="rect">
            <a:avLst/>
          </a:prstGeom>
        </p:spPr>
      </p:pic>
      <p:pic>
        <p:nvPicPr>
          <p:cNvPr id="9" name="Bild 8" descr="eyeball.png"/>
          <p:cNvPicPr>
            <a:picLocks noChangeAspect="1"/>
          </p:cNvPicPr>
          <p:nvPr userDrawn="1"/>
        </p:nvPicPr>
        <p:blipFill>
          <a:blip r:embed="rId3"/>
          <a:stretch>
            <a:fillRect/>
          </a:stretch>
        </p:blipFill>
        <p:spPr>
          <a:xfrm>
            <a:off x="311117" y="5269612"/>
            <a:ext cx="1382216" cy="1363304"/>
          </a:xfrm>
          <a:prstGeom prst="rect">
            <a:avLst/>
          </a:prstGeom>
          <a:effectLst>
            <a:outerShdw blurRad="317500" dir="2700000">
              <a:srgbClr val="FFFFFF"/>
            </a:outerShdw>
          </a:effectLst>
        </p:spPr>
      </p:pic>
    </p:spTree>
    <p:extLst>
      <p:ext uri="{BB962C8B-B14F-4D97-AF65-F5344CB8AC3E}">
        <p14:creationId xmlns:p14="http://schemas.microsoft.com/office/powerpoint/2010/main" val="28991873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p:spTree>
      <p:nvGrpSpPr>
        <p:cNvPr id="1" name=""/>
        <p:cNvGrpSpPr/>
        <p:nvPr/>
      </p:nvGrpSpPr>
      <p:grpSpPr>
        <a:xfrm>
          <a:off x="0" y="0"/>
          <a:ext cx="0" cy="0"/>
          <a:chOff x="0" y="0"/>
          <a:chExt cx="0" cy="0"/>
        </a:xfrm>
      </p:grpSpPr>
      <p:sp>
        <p:nvSpPr>
          <p:cNvPr id="6" name="Rechteck 5"/>
          <p:cNvSpPr/>
          <p:nvPr userDrawn="1"/>
        </p:nvSpPr>
        <p:spPr>
          <a:xfrm>
            <a:off x="0" y="5367338"/>
            <a:ext cx="9144000" cy="673482"/>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sp>
        <p:nvSpPr>
          <p:cNvPr id="2" name="Titel 1"/>
          <p:cNvSpPr>
            <a:spLocks noGrp="1"/>
          </p:cNvSpPr>
          <p:nvPr>
            <p:ph type="title"/>
          </p:nvPr>
        </p:nvSpPr>
        <p:spPr>
          <a:xfrm>
            <a:off x="2139950" y="5367337"/>
            <a:ext cx="6667766" cy="402431"/>
          </a:xfrm>
          <a:prstGeom prst="rect">
            <a:avLst/>
          </a:prstGeo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0" y="0"/>
            <a:ext cx="9144000" cy="53673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139950" y="5663936"/>
            <a:ext cx="6661416" cy="393170"/>
          </a:xfrm>
          <a:prstGeom prst="rect">
            <a:avLst/>
          </a:prstGeom>
        </p:spPr>
        <p:txBody>
          <a:bodyPr/>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pic>
        <p:nvPicPr>
          <p:cNvPr id="8" name="Bild 7" descr="eyeball.png"/>
          <p:cNvPicPr>
            <a:picLocks noChangeAspect="1"/>
          </p:cNvPicPr>
          <p:nvPr userDrawn="1"/>
        </p:nvPicPr>
        <p:blipFill>
          <a:blip r:embed="rId2"/>
          <a:stretch>
            <a:fillRect/>
          </a:stretch>
        </p:blipFill>
        <p:spPr>
          <a:xfrm>
            <a:off x="311117" y="5269612"/>
            <a:ext cx="1382216" cy="1363304"/>
          </a:xfrm>
          <a:prstGeom prst="rect">
            <a:avLst/>
          </a:prstGeom>
          <a:effectLst>
            <a:outerShdw blurRad="317500" dir="2700000">
              <a:srgbClr val="FFFFFF"/>
            </a:outerShdw>
          </a:effectLst>
        </p:spPr>
      </p:pic>
    </p:spTree>
    <p:extLst>
      <p:ext uri="{BB962C8B-B14F-4D97-AF65-F5344CB8AC3E}">
        <p14:creationId xmlns:p14="http://schemas.microsoft.com/office/powerpoint/2010/main" val="3763442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p:nvPr userDrawn="1"/>
        </p:nvSpPr>
        <p:spPr>
          <a:xfrm>
            <a:off x="0" y="6248400"/>
            <a:ext cx="18288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70912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p:cNvSpPr/>
          <p:nvPr userDrawn="1"/>
        </p:nvSpPr>
        <p:spPr>
          <a:xfrm>
            <a:off x="0" y="6040820"/>
            <a:ext cx="9144000" cy="8171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0" name="Bild 9" descr="Logo_REN21.png"/>
          <p:cNvPicPr>
            <a:picLocks noChangeAspect="1"/>
          </p:cNvPicPr>
          <p:nvPr userDrawn="1"/>
        </p:nvPicPr>
        <p:blipFill>
          <a:blip r:embed="rId11"/>
          <a:stretch>
            <a:fillRect/>
          </a:stretch>
        </p:blipFill>
        <p:spPr>
          <a:xfrm>
            <a:off x="7383584" y="6250952"/>
            <a:ext cx="1537686" cy="445234"/>
          </a:xfrm>
          <a:prstGeom prst="rect">
            <a:avLst/>
          </a:prstGeom>
        </p:spPr>
      </p:pic>
      <p:sp>
        <p:nvSpPr>
          <p:cNvPr id="13" name="Foliennummernplatzhalter 5"/>
          <p:cNvSpPr>
            <a:spLocks noGrp="1"/>
          </p:cNvSpPr>
          <p:nvPr>
            <p:ph type="sldNum" sz="quarter" idx="4"/>
          </p:nvPr>
        </p:nvSpPr>
        <p:spPr>
          <a:xfrm>
            <a:off x="130214" y="6380773"/>
            <a:ext cx="1530481" cy="365125"/>
          </a:xfrm>
          <a:prstGeom prst="rect">
            <a:avLst/>
          </a:prstGeom>
        </p:spPr>
        <p:txBody>
          <a:bodyPr anchor="b"/>
          <a:lstStyle>
            <a:lvl1pPr>
              <a:defRPr sz="1000"/>
            </a:lvl1pPr>
          </a:lstStyle>
          <a:p>
            <a:fld id="{BC5F9DED-7124-D447-91B4-52009E79BB80}" type="slidenum">
              <a:rPr lang="de-DE"/>
              <a:pPr/>
              <a:t>‹#›</a:t>
            </a:fld>
            <a:endParaRPr lang="de-DE"/>
          </a:p>
        </p:txBody>
      </p:sp>
      <p:sp>
        <p:nvSpPr>
          <p:cNvPr id="14" name="Fußzeilenplatzhalter 4"/>
          <p:cNvSpPr>
            <a:spLocks noGrp="1"/>
          </p:cNvSpPr>
          <p:nvPr>
            <p:ph type="ftr" sz="quarter" idx="3"/>
          </p:nvPr>
        </p:nvSpPr>
        <p:spPr>
          <a:xfrm>
            <a:off x="1823509" y="6380772"/>
            <a:ext cx="5437962" cy="365125"/>
          </a:xfrm>
          <a:prstGeom prst="rect">
            <a:avLst/>
          </a:prstGeom>
        </p:spPr>
        <p:txBody>
          <a:bodyPr anchor="b"/>
          <a:lstStyle>
            <a:lvl1pPr algn="ctr">
              <a:defRPr sz="1000"/>
            </a:lvl1pPr>
          </a:lstStyle>
          <a:p>
            <a:endParaRPr lang="de-DE"/>
          </a:p>
        </p:txBody>
      </p:sp>
      <p:sp>
        <p:nvSpPr>
          <p:cNvPr id="7" name="Rechteck 6"/>
          <p:cNvSpPr/>
          <p:nvPr userDrawn="1"/>
        </p:nvSpPr>
        <p:spPr>
          <a:xfrm>
            <a:off x="0" y="-12508"/>
            <a:ext cx="9144000" cy="6053328"/>
          </a:xfrm>
          <a:prstGeom prst="rect">
            <a:avLst/>
          </a:prstGeom>
          <a:solidFill>
            <a:srgbClr val="E9E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85" r:id="rId1"/>
    <p:sldLayoutId id="2147483693" r:id="rId2"/>
    <p:sldLayoutId id="2147483686" r:id="rId3"/>
    <p:sldLayoutId id="2147483687" r:id="rId4"/>
    <p:sldLayoutId id="2147483688" r:id="rId5"/>
    <p:sldLayoutId id="2147483689" r:id="rId6"/>
    <p:sldLayoutId id="2147483690" r:id="rId7"/>
    <p:sldLayoutId id="2147483691" r:id="rId8"/>
    <p:sldLayoutId id="2147483692"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p:cNvSpPr/>
          <p:nvPr userDrawn="1"/>
        </p:nvSpPr>
        <p:spPr>
          <a:xfrm>
            <a:off x="0" y="6040820"/>
            <a:ext cx="9144000" cy="8171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0" name="Bild 9" descr="Logo_REN21.png"/>
          <p:cNvPicPr>
            <a:picLocks noChangeAspect="1"/>
          </p:cNvPicPr>
          <p:nvPr userDrawn="1"/>
        </p:nvPicPr>
        <p:blipFill>
          <a:blip r:embed="rId6"/>
          <a:stretch>
            <a:fillRect/>
          </a:stretch>
        </p:blipFill>
        <p:spPr>
          <a:xfrm>
            <a:off x="7383584" y="6250952"/>
            <a:ext cx="1537686" cy="445234"/>
          </a:xfrm>
          <a:prstGeom prst="rect">
            <a:avLst/>
          </a:prstGeom>
        </p:spPr>
      </p:pic>
      <p:sp>
        <p:nvSpPr>
          <p:cNvPr id="13" name="Foliennummernplatzhalter 5"/>
          <p:cNvSpPr>
            <a:spLocks noGrp="1"/>
          </p:cNvSpPr>
          <p:nvPr>
            <p:ph type="sldNum" sz="quarter" idx="4"/>
          </p:nvPr>
        </p:nvSpPr>
        <p:spPr>
          <a:xfrm>
            <a:off x="130214" y="6380773"/>
            <a:ext cx="1530481" cy="365125"/>
          </a:xfrm>
          <a:prstGeom prst="rect">
            <a:avLst/>
          </a:prstGeom>
        </p:spPr>
        <p:txBody>
          <a:bodyPr anchor="b"/>
          <a:lstStyle>
            <a:lvl1pPr>
              <a:defRPr sz="1000"/>
            </a:lvl1pPr>
          </a:lstStyle>
          <a:p>
            <a:fld id="{BC5F9DED-7124-D447-91B4-52009E79BB80}" type="slidenum">
              <a:rPr lang="de-DE"/>
              <a:pPr/>
              <a:t>‹#›</a:t>
            </a:fld>
            <a:endParaRPr lang="de-DE"/>
          </a:p>
        </p:txBody>
      </p:sp>
      <p:sp>
        <p:nvSpPr>
          <p:cNvPr id="14" name="Fußzeilenplatzhalter 4"/>
          <p:cNvSpPr>
            <a:spLocks noGrp="1"/>
          </p:cNvSpPr>
          <p:nvPr>
            <p:ph type="ftr" sz="quarter" idx="3"/>
          </p:nvPr>
        </p:nvSpPr>
        <p:spPr>
          <a:xfrm>
            <a:off x="1823509" y="6380772"/>
            <a:ext cx="5437962" cy="365125"/>
          </a:xfrm>
          <a:prstGeom prst="rect">
            <a:avLst/>
          </a:prstGeom>
        </p:spPr>
        <p:txBody>
          <a:bodyPr anchor="b"/>
          <a:lstStyle>
            <a:lvl1pPr algn="ctr">
              <a:defRPr sz="1000"/>
            </a:lvl1pPr>
          </a:lstStyle>
          <a:p>
            <a:endParaRPr lang="de-DE"/>
          </a:p>
        </p:txBody>
      </p:sp>
      <p:sp>
        <p:nvSpPr>
          <p:cNvPr id="7" name="Rechteck 6"/>
          <p:cNvSpPr/>
          <p:nvPr userDrawn="1"/>
        </p:nvSpPr>
        <p:spPr>
          <a:xfrm>
            <a:off x="0" y="0"/>
            <a:ext cx="9144000" cy="6040820"/>
          </a:xfrm>
          <a:prstGeom prst="rect">
            <a:avLst/>
          </a:prstGeom>
          <a:solidFill>
            <a:srgbClr val="FECC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Mastertitelformat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hteck 6"/>
          <p:cNvSpPr/>
          <p:nvPr userDrawn="1"/>
        </p:nvSpPr>
        <p:spPr>
          <a:xfrm>
            <a:off x="0" y="0"/>
            <a:ext cx="9144000" cy="6858000"/>
          </a:xfrm>
          <a:prstGeom prst="rect">
            <a:avLst/>
          </a:prstGeom>
          <a:solidFill>
            <a:srgbClr val="0093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 bg1="lt1" tx1="dk1" bg2="lt2" tx2="dk2" accent1="accent1" accent2="accent2" accent3="accent3" accent4="accent4" accent5="accent5" accent6="accent6" hlink="hlink" folHlink="folHlink"/>
  <p:sldLayoutIdLst>
    <p:sldLayoutId id="2147483666"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p:cNvSpPr/>
          <p:nvPr userDrawn="1"/>
        </p:nvSpPr>
        <p:spPr>
          <a:xfrm>
            <a:off x="0" y="6040820"/>
            <a:ext cx="9144000" cy="8171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pic>
        <p:nvPicPr>
          <p:cNvPr id="10" name="Bild 9" descr="Logo_REN21.png"/>
          <p:cNvPicPr>
            <a:picLocks noChangeAspect="1"/>
          </p:cNvPicPr>
          <p:nvPr userDrawn="1"/>
        </p:nvPicPr>
        <p:blipFill>
          <a:blip r:embed="rId10"/>
          <a:stretch>
            <a:fillRect/>
          </a:stretch>
        </p:blipFill>
        <p:spPr>
          <a:xfrm>
            <a:off x="7383584" y="6250952"/>
            <a:ext cx="1537686" cy="445234"/>
          </a:xfrm>
          <a:prstGeom prst="rect">
            <a:avLst/>
          </a:prstGeom>
        </p:spPr>
      </p:pic>
      <p:sp>
        <p:nvSpPr>
          <p:cNvPr id="13" name="Foliennummernplatzhalter 5"/>
          <p:cNvSpPr>
            <a:spLocks noGrp="1"/>
          </p:cNvSpPr>
          <p:nvPr>
            <p:ph type="sldNum" sz="quarter" idx="4"/>
          </p:nvPr>
        </p:nvSpPr>
        <p:spPr>
          <a:xfrm>
            <a:off x="130214" y="6380773"/>
            <a:ext cx="1530481" cy="365125"/>
          </a:xfrm>
          <a:prstGeom prst="rect">
            <a:avLst/>
          </a:prstGeom>
        </p:spPr>
        <p:txBody>
          <a:bodyPr anchor="b"/>
          <a:lstStyle>
            <a:lvl1pPr>
              <a:defRPr sz="1000"/>
            </a:lvl1pPr>
          </a:lstStyle>
          <a:p>
            <a:fld id="{BC5F9DED-7124-D447-91B4-52009E79BB80}" type="slidenum">
              <a:rPr lang="de-DE">
                <a:solidFill>
                  <a:prstClr val="black"/>
                </a:solidFill>
              </a:rPr>
              <a:pPr/>
              <a:t>‹#›</a:t>
            </a:fld>
            <a:endParaRPr lang="de-DE">
              <a:solidFill>
                <a:prstClr val="black"/>
              </a:solidFill>
            </a:endParaRPr>
          </a:p>
        </p:txBody>
      </p:sp>
      <p:sp>
        <p:nvSpPr>
          <p:cNvPr id="14" name="Fußzeilenplatzhalter 4"/>
          <p:cNvSpPr>
            <a:spLocks noGrp="1"/>
          </p:cNvSpPr>
          <p:nvPr>
            <p:ph type="ftr" sz="quarter" idx="3"/>
          </p:nvPr>
        </p:nvSpPr>
        <p:spPr>
          <a:xfrm>
            <a:off x="1823509" y="6380772"/>
            <a:ext cx="5437962" cy="365125"/>
          </a:xfrm>
          <a:prstGeom prst="rect">
            <a:avLst/>
          </a:prstGeom>
        </p:spPr>
        <p:txBody>
          <a:bodyPr anchor="b"/>
          <a:lstStyle>
            <a:lvl1pPr algn="ctr">
              <a:defRPr sz="1000"/>
            </a:lvl1pPr>
          </a:lstStyle>
          <a:p>
            <a:endParaRPr lang="de-DE">
              <a:solidFill>
                <a:prstClr val="black"/>
              </a:solidFill>
            </a:endParaRPr>
          </a:p>
        </p:txBody>
      </p:sp>
      <p:sp>
        <p:nvSpPr>
          <p:cNvPr id="7" name="Rechteck 6"/>
          <p:cNvSpPr/>
          <p:nvPr userDrawn="1"/>
        </p:nvSpPr>
        <p:spPr>
          <a:xfrm>
            <a:off x="0" y="-12508"/>
            <a:ext cx="9144000" cy="6053328"/>
          </a:xfrm>
          <a:prstGeom prst="rect">
            <a:avLst/>
          </a:prstGeom>
          <a:solidFill>
            <a:srgbClr val="E9E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prstClr val="white"/>
              </a:solidFill>
            </a:endParaRPr>
          </a:p>
        </p:txBody>
      </p:sp>
    </p:spTree>
    <p:extLst>
      <p:ext uri="{BB962C8B-B14F-4D97-AF65-F5344CB8AC3E}">
        <p14:creationId xmlns:p14="http://schemas.microsoft.com/office/powerpoint/2010/main" val="244335120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thndr.me/uFywvV" TargetMode="Externa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0435" y="556223"/>
            <a:ext cx="8533713" cy="552516"/>
          </a:xfrm>
        </p:spPr>
        <p:txBody>
          <a:bodyPr/>
          <a:lstStyle/>
          <a:p>
            <a:r>
              <a:rPr lang="de-DE" dirty="0" smtClean="0"/>
              <a:t>RENEwable </a:t>
            </a:r>
            <a:r>
              <a:rPr lang="de-DE" dirty="0"/>
              <a:t>Energy Developments</a:t>
            </a:r>
            <a:endParaRPr lang="en-US" dirty="0"/>
          </a:p>
        </p:txBody>
      </p:sp>
      <p:sp>
        <p:nvSpPr>
          <p:cNvPr id="3" name="Subtitle 2"/>
          <p:cNvSpPr>
            <a:spLocks noGrp="1"/>
          </p:cNvSpPr>
          <p:nvPr>
            <p:ph type="subTitle" idx="1"/>
          </p:nvPr>
        </p:nvSpPr>
        <p:spPr>
          <a:xfrm>
            <a:off x="680435" y="1108739"/>
            <a:ext cx="8533714" cy="631888"/>
          </a:xfrm>
        </p:spPr>
        <p:txBody>
          <a:bodyPr/>
          <a:lstStyle/>
          <a:p>
            <a:r>
              <a:rPr lang="en-US" sz="2000" dirty="0"/>
              <a:t>Implications of prolonged low energy prices on the energy mix</a:t>
            </a:r>
          </a:p>
        </p:txBody>
      </p:sp>
      <p:sp>
        <p:nvSpPr>
          <p:cNvPr id="5" name="Textfeld 6"/>
          <p:cNvSpPr txBox="1"/>
          <p:nvPr/>
        </p:nvSpPr>
        <p:spPr>
          <a:xfrm>
            <a:off x="5883544" y="2751317"/>
            <a:ext cx="3026474" cy="1938992"/>
          </a:xfrm>
          <a:prstGeom prst="rect">
            <a:avLst/>
          </a:prstGeom>
          <a:noFill/>
        </p:spPr>
        <p:txBody>
          <a:bodyPr wrap="square" rtlCol="0" anchor="b">
            <a:spAutoFit/>
          </a:bodyPr>
          <a:lstStyle/>
          <a:p>
            <a:r>
              <a:rPr lang="de-DE" sz="2000" b="1" dirty="0" smtClean="0"/>
              <a:t>Rana Adib</a:t>
            </a:r>
            <a:endParaRPr lang="de-DE" sz="2000" b="1" kern="1200" dirty="0" smtClean="0">
              <a:solidFill>
                <a:schemeClr val="tx1"/>
              </a:solidFill>
            </a:endParaRPr>
          </a:p>
          <a:p>
            <a:r>
              <a:rPr lang="de-DE" sz="2000" kern="1200" dirty="0" smtClean="0">
                <a:solidFill>
                  <a:srgbClr val="7F7F7F"/>
                </a:solidFill>
              </a:rPr>
              <a:t>Research Coordinator</a:t>
            </a:r>
          </a:p>
          <a:p>
            <a:r>
              <a:rPr lang="de-DE" sz="2000" dirty="0">
                <a:solidFill>
                  <a:schemeClr val="bg1">
                    <a:lumMod val="50000"/>
                  </a:schemeClr>
                </a:solidFill>
              </a:rPr>
              <a:t>r</a:t>
            </a:r>
            <a:r>
              <a:rPr lang="de-DE" sz="2000" dirty="0" smtClean="0">
                <a:solidFill>
                  <a:schemeClr val="bg1">
                    <a:lumMod val="50000"/>
                  </a:schemeClr>
                </a:solidFill>
              </a:rPr>
              <a:t>ana.adib@ren21.net</a:t>
            </a:r>
            <a:endParaRPr lang="de-DE" sz="2000" kern="1200" dirty="0" smtClean="0">
              <a:solidFill>
                <a:schemeClr val="bg1">
                  <a:lumMod val="50000"/>
                </a:schemeClr>
              </a:solidFill>
            </a:endParaRPr>
          </a:p>
          <a:p>
            <a:endParaRPr lang="de-DE" sz="2000" dirty="0">
              <a:solidFill>
                <a:schemeClr val="bg1">
                  <a:lumMod val="50000"/>
                </a:schemeClr>
              </a:solidFill>
            </a:endParaRPr>
          </a:p>
          <a:p>
            <a:r>
              <a:rPr lang="de-DE" sz="2000" dirty="0" smtClean="0">
                <a:solidFill>
                  <a:schemeClr val="bg1">
                    <a:lumMod val="50000"/>
                  </a:schemeClr>
                </a:solidFill>
              </a:rPr>
              <a:t>APERC Annual Conference</a:t>
            </a:r>
          </a:p>
          <a:p>
            <a:r>
              <a:rPr lang="de-DE" sz="2000" dirty="0" smtClean="0">
                <a:solidFill>
                  <a:schemeClr val="bg1">
                    <a:lumMod val="50000"/>
                  </a:schemeClr>
                </a:solidFill>
              </a:rPr>
              <a:t>25 May 2016</a:t>
            </a:r>
            <a:endParaRPr lang="de-DE" sz="2000" dirty="0">
              <a:solidFill>
                <a:schemeClr val="bg1">
                  <a:lumMod val="50000"/>
                </a:schemeClr>
              </a:solidFill>
            </a:endParaRPr>
          </a:p>
        </p:txBody>
      </p:sp>
    </p:spTree>
    <p:extLst>
      <p:ext uri="{BB962C8B-B14F-4D97-AF65-F5344CB8AC3E}">
        <p14:creationId xmlns:p14="http://schemas.microsoft.com/office/powerpoint/2010/main" val="423546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6"/>
          <p:cNvSpPr txBox="1"/>
          <p:nvPr/>
        </p:nvSpPr>
        <p:spPr>
          <a:xfrm>
            <a:off x="360946" y="203277"/>
            <a:ext cx="7897688" cy="400110"/>
          </a:xfrm>
          <a:prstGeom prst="rect">
            <a:avLst/>
          </a:prstGeom>
          <a:noFill/>
        </p:spPr>
        <p:txBody>
          <a:bodyPr wrap="square" rtlCol="0">
            <a:spAutoFit/>
          </a:bodyPr>
          <a:lstStyle/>
          <a:p>
            <a:r>
              <a:rPr lang="en-US" sz="2000" b="1" dirty="0">
                <a:cs typeface="Century Gothic"/>
              </a:rPr>
              <a:t>REN21 </a:t>
            </a:r>
            <a:r>
              <a:rPr lang="en-US" sz="2000" b="1" dirty="0" smtClean="0">
                <a:cs typeface="Century Gothic"/>
              </a:rPr>
              <a:t>- a</a:t>
            </a:r>
            <a:r>
              <a:rPr lang="en-US" sz="2000" dirty="0" smtClean="0">
                <a:cs typeface="Century Gothic"/>
              </a:rPr>
              <a:t> </a:t>
            </a:r>
            <a:r>
              <a:rPr lang="en-US" sz="2000" b="1" dirty="0">
                <a:cs typeface="Century Gothic"/>
              </a:rPr>
              <a:t>multi </a:t>
            </a:r>
            <a:r>
              <a:rPr lang="en-US" sz="2000" b="1" dirty="0" smtClean="0">
                <a:cs typeface="Century Gothic"/>
              </a:rPr>
              <a:t>stakeholder network</a:t>
            </a:r>
            <a:endParaRPr lang="en-US" sz="2000" b="1" dirty="0">
              <a:cs typeface="Century Gothic"/>
            </a:endParaRPr>
          </a:p>
        </p:txBody>
      </p:sp>
      <p:sp>
        <p:nvSpPr>
          <p:cNvPr id="14" name="Rectangle 13"/>
          <p:cNvSpPr/>
          <p:nvPr/>
        </p:nvSpPr>
        <p:spPr>
          <a:xfrm>
            <a:off x="12359" y="3908445"/>
            <a:ext cx="2211856" cy="1107996"/>
          </a:xfrm>
          <a:prstGeom prst="rect">
            <a:avLst/>
          </a:prstGeom>
        </p:spPr>
        <p:txBody>
          <a:bodyPr wrap="square">
            <a:spAutoFit/>
          </a:bodyPr>
          <a:lstStyle/>
          <a:p>
            <a:pPr marL="177800" indent="-177800">
              <a:buClr>
                <a:srgbClr val="FF9900"/>
              </a:buClr>
              <a:defRPr/>
            </a:pPr>
            <a:r>
              <a:rPr lang="en-GB" b="1" spc="-150" dirty="0" smtClean="0">
                <a:latin typeface="Century Gothic" panose="020B0502020202020204" pitchFamily="34" charset="0"/>
              </a:rPr>
              <a:t>I</a:t>
            </a:r>
            <a:r>
              <a:rPr lang="en-GB" b="1" spc="-150" dirty="0" smtClean="0"/>
              <a:t>ndustry Associations:</a:t>
            </a:r>
          </a:p>
          <a:p>
            <a:pPr>
              <a:buClr>
                <a:srgbClr val="FF9900"/>
              </a:buClr>
              <a:defRPr/>
            </a:pPr>
            <a:r>
              <a:rPr lang="en-GB" sz="1600" spc="-150" dirty="0" smtClean="0">
                <a:solidFill>
                  <a:prstClr val="black"/>
                </a:solidFill>
              </a:rPr>
              <a:t>ACORE, ARE, CEC, CREIA, EREF, GWEC, IGA, IHA, IREF, WBA, WWEA</a:t>
            </a:r>
          </a:p>
        </p:txBody>
      </p:sp>
      <p:sp>
        <p:nvSpPr>
          <p:cNvPr id="15" name="TextBox 14"/>
          <p:cNvSpPr txBox="1"/>
          <p:nvPr/>
        </p:nvSpPr>
        <p:spPr>
          <a:xfrm>
            <a:off x="2345245" y="896224"/>
            <a:ext cx="3962400" cy="892552"/>
          </a:xfrm>
          <a:prstGeom prst="rect">
            <a:avLst/>
          </a:prstGeom>
          <a:noFill/>
        </p:spPr>
        <p:txBody>
          <a:bodyPr wrap="square" rtlCol="0">
            <a:spAutoFit/>
          </a:bodyPr>
          <a:lstStyle/>
          <a:p>
            <a:pPr marL="177800" indent="-177800" algn="ctr">
              <a:buClr>
                <a:srgbClr val="FF9900"/>
              </a:buClr>
              <a:defRPr/>
            </a:pPr>
            <a:r>
              <a:rPr lang="en-GB" b="1" spc="-150" dirty="0" smtClean="0">
                <a:latin typeface="Century Gothic" panose="020B0502020202020204" pitchFamily="34" charset="0"/>
                <a:cs typeface="Calibri"/>
              </a:rPr>
              <a:t> </a:t>
            </a:r>
            <a:r>
              <a:rPr lang="en-GB" b="1" spc="-150" dirty="0" smtClean="0">
                <a:cs typeface="Calibri"/>
              </a:rPr>
              <a:t>Science &amp; Academia:</a:t>
            </a:r>
          </a:p>
          <a:p>
            <a:pPr marL="177800" indent="-177800" algn="ctr">
              <a:buClr>
                <a:srgbClr val="FF9900"/>
              </a:buClr>
              <a:defRPr/>
            </a:pPr>
            <a:r>
              <a:rPr lang="en-GB" sz="1600" spc="-150" dirty="0" smtClean="0">
                <a:cs typeface="Calibri"/>
              </a:rPr>
              <a:t>IIASA, ISES, SANEDI, TERI, </a:t>
            </a:r>
            <a:r>
              <a:rPr lang="en-GB" sz="1600" spc="-150" dirty="0" err="1" smtClean="0">
                <a:cs typeface="Calibri"/>
              </a:rPr>
              <a:t>Fundacion</a:t>
            </a:r>
            <a:r>
              <a:rPr lang="en-GB" sz="1600" spc="-150" dirty="0" smtClean="0">
                <a:cs typeface="Calibri"/>
              </a:rPr>
              <a:t> </a:t>
            </a:r>
            <a:r>
              <a:rPr lang="en-GB" sz="1600" spc="-150" dirty="0" err="1" smtClean="0">
                <a:cs typeface="Calibri"/>
              </a:rPr>
              <a:t>Bariloche</a:t>
            </a:r>
            <a:endParaRPr lang="en-US" sz="1600" spc="-150" dirty="0" smtClean="0">
              <a:solidFill>
                <a:schemeClr val="tx1">
                  <a:lumMod val="75000"/>
                  <a:lumOff val="25000"/>
                </a:schemeClr>
              </a:solidFill>
              <a:cs typeface="Calibri"/>
            </a:endParaRPr>
          </a:p>
          <a:p>
            <a:pPr>
              <a:spcAft>
                <a:spcPts val="1800"/>
              </a:spcAft>
              <a:buClr>
                <a:srgbClr val="FF6600"/>
              </a:buClr>
              <a:buFont typeface="Arial"/>
              <a:buChar char="•"/>
            </a:pPr>
            <a:endParaRPr lang="en-US" dirty="0" smtClean="0">
              <a:solidFill>
                <a:schemeClr val="tx1">
                  <a:lumMod val="75000"/>
                  <a:lumOff val="25000"/>
                </a:schemeClr>
              </a:solidFill>
              <a:latin typeface="Century Gothic" panose="020B0502020202020204" pitchFamily="34" charset="0"/>
            </a:endParaRPr>
          </a:p>
        </p:txBody>
      </p:sp>
      <p:sp>
        <p:nvSpPr>
          <p:cNvPr id="16" name="TextBox 15"/>
          <p:cNvSpPr txBox="1"/>
          <p:nvPr/>
        </p:nvSpPr>
        <p:spPr>
          <a:xfrm>
            <a:off x="61788" y="1648743"/>
            <a:ext cx="1944000" cy="1107996"/>
          </a:xfrm>
          <a:prstGeom prst="rect">
            <a:avLst/>
          </a:prstGeom>
          <a:noFill/>
        </p:spPr>
        <p:txBody>
          <a:bodyPr wrap="square" rtlCol="0">
            <a:spAutoFit/>
          </a:bodyPr>
          <a:lstStyle/>
          <a:p>
            <a:pPr marL="0" lvl="3">
              <a:buClr>
                <a:srgbClr val="FF6600"/>
              </a:buClr>
            </a:pPr>
            <a:r>
              <a:rPr lang="en-GB" b="1" spc="-150" dirty="0" smtClean="0"/>
              <a:t>NGOs: </a:t>
            </a:r>
          </a:p>
          <a:p>
            <a:pPr marL="0" lvl="3">
              <a:buClr>
                <a:srgbClr val="FF6600"/>
              </a:buClr>
            </a:pPr>
            <a:r>
              <a:rPr lang="en-GB" sz="1600" spc="-150" dirty="0" smtClean="0">
                <a:solidFill>
                  <a:prstClr val="black"/>
                </a:solidFill>
              </a:rPr>
              <a:t>CURES, GFSE, Greenpeace, ICLEI, ISEP, JREF, RCREEE, WCRE,  WFC, WRI, WWF</a:t>
            </a:r>
            <a:endParaRPr lang="en-US" sz="1600" spc="-150" dirty="0" smtClean="0">
              <a:solidFill>
                <a:prstClr val="black"/>
              </a:solidFill>
            </a:endParaRPr>
          </a:p>
        </p:txBody>
      </p:sp>
      <p:sp>
        <p:nvSpPr>
          <p:cNvPr id="17" name="Rectangle 16"/>
          <p:cNvSpPr/>
          <p:nvPr/>
        </p:nvSpPr>
        <p:spPr>
          <a:xfrm>
            <a:off x="7030525" y="1652556"/>
            <a:ext cx="2001812" cy="1415772"/>
          </a:xfrm>
          <a:prstGeom prst="rect">
            <a:avLst/>
          </a:prstGeom>
        </p:spPr>
        <p:txBody>
          <a:bodyPr wrap="square">
            <a:spAutoFit/>
          </a:bodyPr>
          <a:lstStyle/>
          <a:p>
            <a:pPr marL="177800" lvl="0" indent="-177800" algn="r">
              <a:buClr>
                <a:srgbClr val="FF9900"/>
              </a:buClr>
              <a:defRPr/>
            </a:pPr>
            <a:r>
              <a:rPr lang="en-GB" b="1" spc="-150" dirty="0"/>
              <a:t>International Organisations:</a:t>
            </a:r>
          </a:p>
          <a:p>
            <a:pPr marL="177800" lvl="0" indent="-177800" algn="r">
              <a:buClr>
                <a:srgbClr val="FF9900"/>
              </a:buClr>
              <a:defRPr/>
            </a:pPr>
            <a:r>
              <a:rPr lang="en-GB" spc="-150" dirty="0" smtClean="0">
                <a:solidFill>
                  <a:prstClr val="black"/>
                </a:solidFill>
              </a:rPr>
              <a:t> </a:t>
            </a:r>
            <a:r>
              <a:rPr lang="en-GB" sz="1600" spc="-150" dirty="0" smtClean="0">
                <a:solidFill>
                  <a:prstClr val="black"/>
                </a:solidFill>
              </a:rPr>
              <a:t>ADB, EC, ECREEE, GEF, IEA, IRENA, UNDP, UNEP, UNIDO, World Bank</a:t>
            </a:r>
          </a:p>
        </p:txBody>
      </p:sp>
      <p:sp>
        <p:nvSpPr>
          <p:cNvPr id="18" name="TextBox 17"/>
          <p:cNvSpPr txBox="1"/>
          <p:nvPr/>
        </p:nvSpPr>
        <p:spPr>
          <a:xfrm>
            <a:off x="6856266" y="3616334"/>
            <a:ext cx="2232000" cy="1384995"/>
          </a:xfrm>
          <a:prstGeom prst="rect">
            <a:avLst/>
          </a:prstGeom>
          <a:noFill/>
        </p:spPr>
        <p:txBody>
          <a:bodyPr wrap="square" rtlCol="0">
            <a:spAutoFit/>
          </a:bodyPr>
          <a:lstStyle/>
          <a:p>
            <a:pPr marL="177800" indent="-177800" algn="r">
              <a:buClr>
                <a:srgbClr val="FF9900"/>
              </a:buClr>
              <a:defRPr/>
            </a:pPr>
            <a:r>
              <a:rPr lang="en-GB" b="1" spc="-150" dirty="0" smtClean="0"/>
              <a:t>National Governments</a:t>
            </a:r>
            <a:r>
              <a:rPr lang="en-GB" sz="1600" b="1" spc="-150" dirty="0" smtClean="0"/>
              <a:t>:</a:t>
            </a:r>
            <a:br>
              <a:rPr lang="en-GB" sz="1600" b="1" spc="-150" dirty="0" smtClean="0"/>
            </a:br>
            <a:r>
              <a:rPr lang="en-GB" sz="1600" spc="-150" dirty="0" smtClean="0">
                <a:solidFill>
                  <a:prstClr val="black"/>
                </a:solidFill>
              </a:rPr>
              <a:t>Brazil,  </a:t>
            </a:r>
            <a:r>
              <a:rPr lang="en-GB" sz="1600" spc="-150" dirty="0">
                <a:solidFill>
                  <a:prstClr val="black"/>
                </a:solidFill>
              </a:rPr>
              <a:t>Denmark</a:t>
            </a:r>
            <a:r>
              <a:rPr lang="en-GB" sz="1600" spc="-150" dirty="0" smtClean="0">
                <a:solidFill>
                  <a:prstClr val="black"/>
                </a:solidFill>
              </a:rPr>
              <a:t>, Germany, India, Norway, Spain, Uganda, UAE, UK </a:t>
            </a:r>
          </a:p>
          <a:p>
            <a:pPr>
              <a:spcAft>
                <a:spcPts val="1800"/>
              </a:spcAft>
              <a:buClr>
                <a:srgbClr val="FF6600"/>
              </a:buClr>
              <a:buFont typeface="Arial"/>
              <a:buChar char="•"/>
            </a:pPr>
            <a:endParaRPr lang="en-US" dirty="0" smtClean="0">
              <a:solidFill>
                <a:schemeClr val="tx1">
                  <a:lumMod val="75000"/>
                  <a:lumOff val="25000"/>
                </a:schemeClr>
              </a:solidFill>
              <a:latin typeface="Century Gothic" panose="020B0502020202020204" pitchFamily="34" charset="0"/>
            </a:endParaRPr>
          </a:p>
        </p:txBody>
      </p:sp>
      <p:pic>
        <p:nvPicPr>
          <p:cNvPr id="1026" name="B7840EC6-9654-47D3-A8AE-113B259B782C" descr="0D0FC276-FE3C-446A-AF16-BB43B008B53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294" y="1392703"/>
            <a:ext cx="5383238" cy="470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371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7276" y="252697"/>
            <a:ext cx="5050934" cy="400110"/>
          </a:xfrm>
          <a:prstGeom prst="rect">
            <a:avLst/>
          </a:prstGeom>
        </p:spPr>
        <p:txBody>
          <a:bodyPr wrap="none">
            <a:spAutoFit/>
          </a:bodyPr>
          <a:lstStyle/>
          <a:p>
            <a:pPr lvl="0"/>
            <a:r>
              <a:rPr lang="de-DE" sz="2000" b="1" dirty="0" smtClean="0">
                <a:solidFill>
                  <a:prstClr val="black"/>
                </a:solidFill>
              </a:rPr>
              <a:t>REN21 Renewables 2016 Global Status Report</a:t>
            </a:r>
            <a:endParaRPr lang="de-DE" sz="2000" b="1" dirty="0">
              <a:solidFill>
                <a:prstClr val="black"/>
              </a:solidFill>
            </a:endParaRPr>
          </a:p>
        </p:txBody>
      </p:sp>
      <p:sp>
        <p:nvSpPr>
          <p:cNvPr id="4" name="Rectangle 3"/>
          <p:cNvSpPr/>
          <p:nvPr/>
        </p:nvSpPr>
        <p:spPr>
          <a:xfrm>
            <a:off x="372450" y="4288301"/>
            <a:ext cx="1853328" cy="338554"/>
          </a:xfrm>
          <a:prstGeom prst="rect">
            <a:avLst/>
          </a:prstGeom>
        </p:spPr>
        <p:txBody>
          <a:bodyPr wrap="none">
            <a:spAutoFit/>
          </a:bodyPr>
          <a:lstStyle/>
          <a:p>
            <a:pPr algn="ctr"/>
            <a:r>
              <a:rPr lang="de-AT" sz="1600" b="1" dirty="0" smtClean="0"/>
              <a:t>www.ren21.net/gsr</a:t>
            </a:r>
            <a:endParaRPr lang="en-US" sz="1600" b="1" dirty="0"/>
          </a:p>
        </p:txBody>
      </p:sp>
      <p:sp>
        <p:nvSpPr>
          <p:cNvPr id="5" name="Rectangle 4"/>
          <p:cNvSpPr/>
          <p:nvPr/>
        </p:nvSpPr>
        <p:spPr>
          <a:xfrm>
            <a:off x="3004357" y="1096101"/>
            <a:ext cx="6396680" cy="4616648"/>
          </a:xfrm>
          <a:prstGeom prst="rect">
            <a:avLst/>
          </a:prstGeom>
          <a:effectLst>
            <a:outerShdw blurRad="63500" sx="102000" sy="102000" algn="ctr" rotWithShape="0">
              <a:prstClr val="black">
                <a:alpha val="40000"/>
              </a:prstClr>
            </a:outerShdw>
          </a:effectLst>
        </p:spPr>
        <p:txBody>
          <a:bodyPr wrap="square">
            <a:spAutoFit/>
          </a:bodyPr>
          <a:lstStyle/>
          <a:p>
            <a:r>
              <a:rPr lang="de-DE" b="1" dirty="0"/>
              <a:t>Launched at </a:t>
            </a:r>
            <a:r>
              <a:rPr lang="de-DE" b="1" dirty="0" smtClean="0"/>
              <a:t>Clean Energy Ministerial on 1</a:t>
            </a:r>
            <a:r>
              <a:rPr lang="de-DE" b="1" baseline="30000" dirty="0" smtClean="0"/>
              <a:t>st</a:t>
            </a:r>
            <a:r>
              <a:rPr lang="de-DE" b="1" dirty="0" smtClean="0"/>
              <a:t> June 2016 </a:t>
            </a:r>
          </a:p>
          <a:p>
            <a:endParaRPr lang="en-US" sz="800" dirty="0"/>
          </a:p>
          <a:p>
            <a:r>
              <a:rPr lang="de-DE" b="1" dirty="0"/>
              <a:t>Network of over </a:t>
            </a:r>
            <a:r>
              <a:rPr lang="de-DE" b="1" dirty="0" smtClean="0"/>
              <a:t>700 </a:t>
            </a:r>
            <a:r>
              <a:rPr lang="de-DE" b="1" dirty="0"/>
              <a:t>contributors, researchers &amp; reviewers </a:t>
            </a:r>
            <a:r>
              <a:rPr lang="de-DE" b="1" dirty="0" smtClean="0"/>
              <a:t>worldwide</a:t>
            </a:r>
          </a:p>
          <a:p>
            <a:endParaRPr lang="en-US" sz="800" dirty="0"/>
          </a:p>
          <a:p>
            <a:r>
              <a:rPr lang="de-DE" b="1" dirty="0"/>
              <a:t>The report features:</a:t>
            </a:r>
            <a:endParaRPr lang="en-US" dirty="0"/>
          </a:p>
          <a:p>
            <a:pPr marL="1200150" lvl="2" indent="-285750">
              <a:buFont typeface="Arial" panose="020B0604020202020204" pitchFamily="34" charset="0"/>
              <a:buChar char="•"/>
            </a:pPr>
            <a:r>
              <a:rPr lang="de-DE" dirty="0"/>
              <a:t>Global Overview</a:t>
            </a:r>
            <a:endParaRPr lang="en-US" dirty="0"/>
          </a:p>
          <a:p>
            <a:pPr marL="1200150" lvl="2" indent="-285750">
              <a:buFont typeface="Arial" panose="020B0604020202020204" pitchFamily="34" charset="0"/>
              <a:buChar char="•"/>
            </a:pPr>
            <a:r>
              <a:rPr lang="de-DE" dirty="0"/>
              <a:t>Market &amp; Industry Trends</a:t>
            </a:r>
            <a:endParaRPr lang="en-US" dirty="0"/>
          </a:p>
          <a:p>
            <a:pPr marL="1200150" lvl="2" indent="-285750">
              <a:buFont typeface="Arial" panose="020B0604020202020204" pitchFamily="34" charset="0"/>
              <a:buChar char="•"/>
            </a:pPr>
            <a:r>
              <a:rPr lang="de-DE" dirty="0"/>
              <a:t>Distributed Renewable Energy for Energy Access</a:t>
            </a:r>
          </a:p>
          <a:p>
            <a:pPr marL="1200150" lvl="2" indent="-285750">
              <a:buFont typeface="Arial" panose="020B0604020202020204" pitchFamily="34" charset="0"/>
              <a:buChar char="•"/>
            </a:pPr>
            <a:r>
              <a:rPr lang="de-DE" dirty="0" smtClean="0"/>
              <a:t>Investment </a:t>
            </a:r>
            <a:r>
              <a:rPr lang="de-DE" dirty="0"/>
              <a:t>Flows</a:t>
            </a:r>
            <a:endParaRPr lang="en-US" dirty="0"/>
          </a:p>
          <a:p>
            <a:pPr marL="1200150" lvl="2" indent="-285750">
              <a:buFont typeface="Arial" panose="020B0604020202020204" pitchFamily="34" charset="0"/>
              <a:buChar char="•"/>
            </a:pPr>
            <a:r>
              <a:rPr lang="de-DE" dirty="0"/>
              <a:t>Policy Landscape</a:t>
            </a:r>
            <a:endParaRPr lang="en-US" dirty="0"/>
          </a:p>
          <a:p>
            <a:pPr marL="1200150" lvl="2" indent="-285750">
              <a:buFont typeface="Arial" panose="020B0604020202020204" pitchFamily="34" charset="0"/>
              <a:buChar char="•"/>
            </a:pPr>
            <a:r>
              <a:rPr lang="de-DE" dirty="0" smtClean="0"/>
              <a:t>Energy Efficiency</a:t>
            </a:r>
            <a:endParaRPr lang="en-US" dirty="0"/>
          </a:p>
          <a:p>
            <a:pPr marL="1200150" lvl="2" indent="-285750">
              <a:buFont typeface="Arial" panose="020B0604020202020204" pitchFamily="34" charset="0"/>
              <a:buChar char="•"/>
            </a:pPr>
            <a:r>
              <a:rPr lang="de-DE" dirty="0"/>
              <a:t>Feature: </a:t>
            </a:r>
            <a:r>
              <a:rPr lang="de-DE" dirty="0" smtClean="0"/>
              <a:t>Community Renewable Energy</a:t>
            </a:r>
            <a:endParaRPr lang="en-US" dirty="0"/>
          </a:p>
          <a:p>
            <a:endParaRPr lang="de-DE" sz="800" b="1" dirty="0" smtClean="0"/>
          </a:p>
          <a:p>
            <a:r>
              <a:rPr lang="de-DE" b="1" dirty="0" smtClean="0"/>
              <a:t>The </a:t>
            </a:r>
            <a:r>
              <a:rPr lang="de-DE" b="1" dirty="0"/>
              <a:t>report covers:</a:t>
            </a:r>
            <a:endParaRPr lang="en-US" dirty="0"/>
          </a:p>
          <a:p>
            <a:pPr marL="1200150" lvl="2" indent="-285750">
              <a:buFont typeface="Arial" panose="020B0604020202020204" pitchFamily="34" charset="0"/>
              <a:buChar char="•"/>
            </a:pPr>
            <a:r>
              <a:rPr lang="de-DE" dirty="0"/>
              <a:t>All renewable energy technologies</a:t>
            </a:r>
            <a:endParaRPr lang="en-US" dirty="0"/>
          </a:p>
          <a:p>
            <a:pPr marL="1200150" lvl="2" indent="-285750">
              <a:buFont typeface="Arial" panose="020B0604020202020204" pitchFamily="34" charset="0"/>
              <a:buChar char="•"/>
            </a:pPr>
            <a:r>
              <a:rPr lang="de-DE" dirty="0"/>
              <a:t>The power, heating &amp; cooling, and transport sector</a:t>
            </a:r>
            <a:endParaRPr lang="en-US" dirty="0"/>
          </a:p>
          <a:p>
            <a:pPr marL="1200150" lvl="2" indent="-285750">
              <a:buFont typeface="Arial" panose="020B0604020202020204" pitchFamily="34" charset="0"/>
              <a:buChar char="•"/>
            </a:pPr>
            <a:r>
              <a:rPr lang="de-DE" dirty="0"/>
              <a:t>Energy Efficiency</a:t>
            </a:r>
            <a:endParaRPr lang="en-US" dirty="0"/>
          </a:p>
        </p:txBody>
      </p:sp>
      <p:grpSp>
        <p:nvGrpSpPr>
          <p:cNvPr id="6" name="Group 5"/>
          <p:cNvGrpSpPr/>
          <p:nvPr/>
        </p:nvGrpSpPr>
        <p:grpSpPr>
          <a:xfrm>
            <a:off x="333860" y="1054095"/>
            <a:ext cx="2591212" cy="3208426"/>
            <a:chOff x="9100318" y="2018924"/>
            <a:chExt cx="2624091" cy="3048000"/>
          </a:xfrm>
        </p:grpSpPr>
        <p:pic>
          <p:nvPicPr>
            <p:cNvPr id="7" name="Picture 6"/>
            <p:cNvPicPr>
              <a:picLocks noChangeAspect="1"/>
            </p:cNvPicPr>
            <p:nvPr/>
          </p:nvPicPr>
          <p:blipFill rotWithShape="1">
            <a:blip r:embed="rId2"/>
            <a:srcRect l="35652" t="18750" r="35652" b="8855"/>
            <a:stretch/>
          </p:blipFill>
          <p:spPr>
            <a:xfrm>
              <a:off x="9105045" y="2018924"/>
              <a:ext cx="2148950" cy="3048000"/>
            </a:xfrm>
            <a:prstGeom prst="rect">
              <a:avLst/>
            </a:prstGeom>
          </p:spPr>
        </p:pic>
        <p:sp>
          <p:nvSpPr>
            <p:cNvPr id="8" name="Parallelogram 7"/>
            <p:cNvSpPr/>
            <p:nvPr/>
          </p:nvSpPr>
          <p:spPr>
            <a:xfrm rot="5400000">
              <a:off x="9493663" y="2761823"/>
              <a:ext cx="1212437" cy="1989675"/>
            </a:xfrm>
            <a:prstGeom prst="parallelogram">
              <a:avLst>
                <a:gd name="adj" fmla="val 4383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rot="987809">
              <a:off x="9100318" y="3683123"/>
              <a:ext cx="2624091" cy="409342"/>
            </a:xfrm>
            <a:prstGeom prst="rect">
              <a:avLst/>
            </a:prstGeom>
            <a:noFill/>
          </p:spPr>
          <p:txBody>
            <a:bodyPr wrap="square" rtlCol="0">
              <a:spAutoFit/>
            </a:bodyPr>
            <a:lstStyle/>
            <a:p>
              <a:r>
                <a:rPr lang="en-US" sz="2200" b="1" dirty="0" smtClean="0">
                  <a:solidFill>
                    <a:schemeClr val="bg1"/>
                  </a:solidFill>
                </a:rPr>
                <a:t>COMING 1 JUNE</a:t>
              </a:r>
              <a:endParaRPr lang="en-US" sz="2200" b="1" dirty="0">
                <a:solidFill>
                  <a:schemeClr val="bg1"/>
                </a:solidFill>
              </a:endParaRPr>
            </a:p>
          </p:txBody>
        </p:sp>
      </p:grpSp>
    </p:spTree>
    <p:extLst>
      <p:ext uri="{BB962C8B-B14F-4D97-AF65-F5344CB8AC3E}">
        <p14:creationId xmlns:p14="http://schemas.microsoft.com/office/powerpoint/2010/main" val="2968723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0086" y="1154604"/>
            <a:ext cx="3591698" cy="369332"/>
          </a:xfrm>
          <a:prstGeom prst="rect">
            <a:avLst/>
          </a:prstGeom>
        </p:spPr>
        <p:txBody>
          <a:bodyPr wrap="square">
            <a:spAutoFit/>
          </a:bodyPr>
          <a:lstStyle/>
          <a:p>
            <a:r>
              <a:rPr lang="en-GB" dirty="0">
                <a:solidFill>
                  <a:prstClr val="black"/>
                </a:solidFill>
              </a:rPr>
              <a:t> </a:t>
            </a:r>
            <a:endParaRPr lang="en-US" dirty="0">
              <a:solidFill>
                <a:prstClr val="black"/>
              </a:solidFill>
            </a:endParaRPr>
          </a:p>
        </p:txBody>
      </p:sp>
      <p:sp>
        <p:nvSpPr>
          <p:cNvPr id="3" name="Rectangle 2"/>
          <p:cNvSpPr/>
          <p:nvPr/>
        </p:nvSpPr>
        <p:spPr>
          <a:xfrm>
            <a:off x="277439" y="380965"/>
            <a:ext cx="7407668" cy="400110"/>
          </a:xfrm>
          <a:prstGeom prst="rect">
            <a:avLst/>
          </a:prstGeom>
        </p:spPr>
        <p:txBody>
          <a:bodyPr wrap="square">
            <a:spAutoFit/>
          </a:bodyPr>
          <a:lstStyle/>
          <a:p>
            <a:r>
              <a:rPr lang="de-DE" sz="2000" b="1" dirty="0">
                <a:solidFill>
                  <a:prstClr val="black"/>
                </a:solidFill>
              </a:rPr>
              <a:t>Global Investment in Renewable Energy</a:t>
            </a:r>
            <a:endParaRPr lang="en-US" dirty="0">
              <a:solidFill>
                <a:prstClr val="black"/>
              </a:solidFill>
            </a:endParaRPr>
          </a:p>
        </p:txBody>
      </p:sp>
      <p:sp>
        <p:nvSpPr>
          <p:cNvPr id="4" name="Inhaltsplatzhalter 7"/>
          <p:cNvSpPr txBox="1">
            <a:spLocks/>
          </p:cNvSpPr>
          <p:nvPr/>
        </p:nvSpPr>
        <p:spPr>
          <a:xfrm>
            <a:off x="277439" y="937688"/>
            <a:ext cx="3123486" cy="4766571"/>
          </a:xfrm>
          <a:prstGeom prst="rect">
            <a:avLst/>
          </a:prstGeom>
        </p:spPr>
        <p:txBody>
          <a:bodyPr/>
          <a:lstStyle>
            <a:lvl1pPr marL="0" indent="0" algn="l" defTabSz="457200" rtl="0" eaLnBrk="1" latinLnBrk="0" hangingPunct="1">
              <a:spcBef>
                <a:spcPct val="20000"/>
              </a:spcBef>
              <a:buFontTx/>
              <a:buNone/>
              <a:defRPr sz="1600" b="1" kern="1200">
                <a:solidFill>
                  <a:schemeClr val="tx1"/>
                </a:solidFill>
                <a:latin typeface="+mn-lt"/>
                <a:ea typeface="+mn-ea"/>
                <a:cs typeface="+mn-cs"/>
              </a:defRPr>
            </a:lvl1pPr>
            <a:lvl2pPr marL="0" indent="0" algn="l" defTabSz="457200" rtl="0" eaLnBrk="1" latinLnBrk="0" hangingPunct="1">
              <a:spcBef>
                <a:spcPct val="20000"/>
              </a:spcBef>
              <a:buFontTx/>
              <a:buNone/>
              <a:defRPr sz="1400" kern="1200">
                <a:solidFill>
                  <a:schemeClr val="tx1"/>
                </a:solidFill>
                <a:latin typeface="+mn-lt"/>
                <a:ea typeface="+mn-ea"/>
                <a:cs typeface="+mn-cs"/>
              </a:defRPr>
            </a:lvl2pPr>
            <a:lvl3pPr marL="268288" indent="-179388" algn="l" defTabSz="457200" rtl="0" eaLnBrk="1" latinLnBrk="0" hangingPunct="1">
              <a:spcBef>
                <a:spcPct val="20000"/>
              </a:spcBef>
              <a:buFont typeface="Arial"/>
              <a:buChar char="•"/>
              <a:defRPr sz="1400" kern="1200">
                <a:solidFill>
                  <a:schemeClr val="tx1"/>
                </a:solidFill>
                <a:latin typeface="+mn-lt"/>
                <a:ea typeface="+mn-ea"/>
                <a:cs typeface="+mn-cs"/>
              </a:defRPr>
            </a:lvl3pPr>
            <a:lvl4pPr marL="447675" indent="-179388" algn="l" defTabSz="457200" rtl="0" eaLnBrk="1" latinLnBrk="0" hangingPunct="1">
              <a:spcBef>
                <a:spcPct val="20000"/>
              </a:spcBef>
              <a:buFontTx/>
              <a:buNone/>
              <a:defRPr sz="1200" kern="1200">
                <a:solidFill>
                  <a:schemeClr val="tx1"/>
                </a:solidFill>
                <a:latin typeface="+mn-lt"/>
                <a:ea typeface="+mn-ea"/>
                <a:cs typeface="+mn-cs"/>
              </a:defRPr>
            </a:lvl4pPr>
            <a:lvl5pPr marL="361950" indent="-93663"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1800" dirty="0" smtClean="0">
                <a:solidFill>
                  <a:prstClr val="black"/>
                </a:solidFill>
              </a:rPr>
              <a:t>Global </a:t>
            </a:r>
            <a:r>
              <a:rPr lang="en-US" sz="1800" dirty="0">
                <a:solidFill>
                  <a:prstClr val="black"/>
                </a:solidFill>
              </a:rPr>
              <a:t>new investment estimated </a:t>
            </a:r>
            <a:r>
              <a:rPr lang="en-US" sz="1800" dirty="0" smtClean="0">
                <a:solidFill>
                  <a:prstClr val="black"/>
                </a:solidFill>
              </a:rPr>
              <a:t> </a:t>
            </a:r>
            <a:r>
              <a:rPr lang="en-GB" sz="1800" b="1" dirty="0">
                <a:solidFill>
                  <a:prstClr val="black"/>
                </a:solidFill>
              </a:rPr>
              <a:t>285.9 billion </a:t>
            </a:r>
            <a:r>
              <a:rPr lang="en-GB" sz="1800" dirty="0">
                <a:solidFill>
                  <a:prstClr val="black"/>
                </a:solidFill>
              </a:rPr>
              <a:t>in </a:t>
            </a:r>
            <a:r>
              <a:rPr lang="en-GB" sz="1800" dirty="0" smtClean="0">
                <a:solidFill>
                  <a:prstClr val="black"/>
                </a:solidFill>
              </a:rPr>
              <a:t>2015</a:t>
            </a:r>
            <a:endParaRPr lang="en-AU" sz="1800" dirty="0">
              <a:solidFill>
                <a:prstClr val="black"/>
              </a:solidFill>
            </a:endParaRPr>
          </a:p>
          <a:p>
            <a:pPr lvl="1"/>
            <a:endParaRPr lang="en-AU" sz="1800" dirty="0">
              <a:solidFill>
                <a:prstClr val="black"/>
              </a:solidFill>
            </a:endParaRPr>
          </a:p>
          <a:p>
            <a:pPr lvl="1"/>
            <a:r>
              <a:rPr lang="en-GB" sz="1800" dirty="0" smtClean="0">
                <a:solidFill>
                  <a:prstClr val="black"/>
                </a:solidFill>
              </a:rPr>
              <a:t>For </a:t>
            </a:r>
            <a:r>
              <a:rPr lang="en-GB" sz="1800" dirty="0">
                <a:solidFill>
                  <a:prstClr val="black"/>
                </a:solidFill>
              </a:rPr>
              <a:t>the first time in history, investment in renewables excluding large hydro in developing countries outweighed that in developed </a:t>
            </a:r>
            <a:r>
              <a:rPr lang="en-GB" sz="1800" dirty="0" smtClean="0">
                <a:solidFill>
                  <a:prstClr val="black"/>
                </a:solidFill>
              </a:rPr>
              <a:t>economies</a:t>
            </a:r>
          </a:p>
          <a:p>
            <a:pPr lvl="1"/>
            <a:endParaRPr lang="fr-FR" sz="1800" b="1" dirty="0" smtClean="0">
              <a:solidFill>
                <a:prstClr val="black"/>
              </a:solidFill>
            </a:endParaRPr>
          </a:p>
          <a:p>
            <a:pPr lvl="1"/>
            <a:r>
              <a:rPr lang="fr-FR" sz="1800" b="1" dirty="0" err="1" smtClean="0">
                <a:solidFill>
                  <a:prstClr val="black"/>
                </a:solidFill>
              </a:rPr>
              <a:t>Developed</a:t>
            </a:r>
            <a:r>
              <a:rPr lang="fr-FR" sz="1800" b="1" dirty="0" smtClean="0">
                <a:solidFill>
                  <a:prstClr val="black"/>
                </a:solidFill>
              </a:rPr>
              <a:t> countries:</a:t>
            </a:r>
          </a:p>
          <a:p>
            <a:pPr lvl="1"/>
            <a:r>
              <a:rPr lang="fr-FR" sz="1800" dirty="0" smtClean="0">
                <a:solidFill>
                  <a:prstClr val="black"/>
                </a:solidFill>
              </a:rPr>
              <a:t>USD 130 billion </a:t>
            </a:r>
            <a:r>
              <a:rPr lang="fr-FR" sz="1800" dirty="0" err="1" smtClean="0">
                <a:solidFill>
                  <a:prstClr val="black"/>
                </a:solidFill>
              </a:rPr>
              <a:t>investment</a:t>
            </a:r>
            <a:endParaRPr lang="fr-FR" sz="1800" dirty="0" smtClean="0">
              <a:solidFill>
                <a:prstClr val="black"/>
              </a:solidFill>
            </a:endParaRPr>
          </a:p>
          <a:p>
            <a:pPr lvl="1">
              <a:spcAft>
                <a:spcPts val="600"/>
              </a:spcAft>
            </a:pPr>
            <a:r>
              <a:rPr lang="fr-FR" sz="1800" dirty="0" smtClean="0">
                <a:solidFill>
                  <a:prstClr val="black"/>
                </a:solidFill>
              </a:rPr>
              <a:t>↘ 8% (</a:t>
            </a:r>
            <a:r>
              <a:rPr lang="fr-FR" sz="1800" dirty="0" err="1" smtClean="0">
                <a:solidFill>
                  <a:prstClr val="black"/>
                </a:solidFill>
              </a:rPr>
              <a:t>compared</a:t>
            </a:r>
            <a:r>
              <a:rPr lang="fr-FR" sz="1800" dirty="0" smtClean="0">
                <a:solidFill>
                  <a:prstClr val="black"/>
                </a:solidFill>
              </a:rPr>
              <a:t> to 2014)</a:t>
            </a:r>
          </a:p>
          <a:p>
            <a:pPr lvl="1"/>
            <a:r>
              <a:rPr lang="fr-FR" sz="1800" b="1" dirty="0" err="1" smtClean="0">
                <a:solidFill>
                  <a:prstClr val="black"/>
                </a:solidFill>
              </a:rPr>
              <a:t>Developing</a:t>
            </a:r>
            <a:r>
              <a:rPr lang="fr-FR" sz="1800" b="1" dirty="0" smtClean="0">
                <a:solidFill>
                  <a:prstClr val="black"/>
                </a:solidFill>
              </a:rPr>
              <a:t> countries</a:t>
            </a:r>
          </a:p>
          <a:p>
            <a:pPr lvl="1"/>
            <a:r>
              <a:rPr lang="fr-FR" sz="1800" dirty="0" smtClean="0">
                <a:solidFill>
                  <a:prstClr val="black"/>
                </a:solidFill>
              </a:rPr>
              <a:t>USD 156 billion </a:t>
            </a:r>
            <a:r>
              <a:rPr lang="fr-FR" sz="1800" dirty="0" err="1" smtClean="0">
                <a:solidFill>
                  <a:prstClr val="black"/>
                </a:solidFill>
              </a:rPr>
              <a:t>investment</a:t>
            </a:r>
            <a:endParaRPr lang="fr-FR" sz="1800" dirty="0" smtClean="0">
              <a:solidFill>
                <a:prstClr val="black"/>
              </a:solidFill>
            </a:endParaRPr>
          </a:p>
          <a:p>
            <a:pPr lvl="1"/>
            <a:r>
              <a:rPr lang="fr-FR" sz="1800" dirty="0" smtClean="0">
                <a:solidFill>
                  <a:prstClr val="black"/>
                </a:solidFill>
              </a:rPr>
              <a:t>↗ 19% (</a:t>
            </a:r>
            <a:r>
              <a:rPr lang="fr-FR" sz="1800" dirty="0" err="1" smtClean="0">
                <a:solidFill>
                  <a:prstClr val="black"/>
                </a:solidFill>
              </a:rPr>
              <a:t>compared</a:t>
            </a:r>
            <a:r>
              <a:rPr lang="fr-FR" sz="1800" dirty="0" smtClean="0">
                <a:solidFill>
                  <a:prstClr val="black"/>
                </a:solidFill>
              </a:rPr>
              <a:t> to 2014)</a:t>
            </a:r>
            <a:endParaRPr lang="en-US" sz="1800" dirty="0">
              <a:solidFill>
                <a:prstClr val="black"/>
              </a:solidFill>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7440" t="9091" r="7490"/>
          <a:stretch/>
        </p:blipFill>
        <p:spPr>
          <a:xfrm>
            <a:off x="3577850" y="951893"/>
            <a:ext cx="5278766" cy="3989076"/>
          </a:xfrm>
          <a:prstGeom prst="rect">
            <a:avLst/>
          </a:prstGeom>
        </p:spPr>
      </p:pic>
    </p:spTree>
    <p:extLst>
      <p:ext uri="{BB962C8B-B14F-4D97-AF65-F5344CB8AC3E}">
        <p14:creationId xmlns:p14="http://schemas.microsoft.com/office/powerpoint/2010/main" val="1024329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496370" y="957507"/>
            <a:ext cx="2230501" cy="4766571"/>
          </a:xfrm>
        </p:spPr>
        <p:txBody>
          <a:bodyPr/>
          <a:lstStyle/>
          <a:p>
            <a:r>
              <a:rPr lang="de-DE" sz="1800" b="0" dirty="0"/>
              <a:t>Renewable energy provided an estimated </a:t>
            </a:r>
            <a:r>
              <a:rPr lang="de-DE" sz="1800" dirty="0" smtClean="0"/>
              <a:t>19.2% </a:t>
            </a:r>
            <a:r>
              <a:rPr lang="de-DE" sz="1800" b="0" dirty="0"/>
              <a:t>of global final energy consumption in </a:t>
            </a:r>
            <a:r>
              <a:rPr lang="de-DE" sz="1800" b="0" dirty="0" smtClean="0"/>
              <a:t>2014.</a:t>
            </a:r>
          </a:p>
          <a:p>
            <a:endParaRPr lang="en-US" sz="1800" b="0" dirty="0"/>
          </a:p>
          <a:p>
            <a:r>
              <a:rPr lang="fr-FR" sz="1800" b="0" dirty="0" err="1" smtClean="0"/>
              <a:t>Growth</a:t>
            </a:r>
            <a:r>
              <a:rPr lang="fr-FR" sz="1800" b="0" dirty="0" smtClean="0"/>
              <a:t> in </a:t>
            </a:r>
            <a:r>
              <a:rPr lang="fr-FR" sz="1800" b="0" dirty="0" err="1" smtClean="0"/>
              <a:t>capacity</a:t>
            </a:r>
            <a:r>
              <a:rPr lang="fr-FR" sz="1800" b="0" dirty="0" smtClean="0"/>
              <a:t> and </a:t>
            </a:r>
            <a:r>
              <a:rPr lang="fr-FR" sz="1800" b="0" dirty="0" err="1" smtClean="0"/>
              <a:t>generation</a:t>
            </a:r>
            <a:r>
              <a:rPr lang="fr-FR" sz="1800" b="0" dirty="0" smtClean="0"/>
              <a:t> </a:t>
            </a:r>
            <a:r>
              <a:rPr lang="fr-FR" sz="1800" b="0" dirty="0" err="1" smtClean="0"/>
              <a:t>continued</a:t>
            </a:r>
            <a:r>
              <a:rPr lang="fr-FR" sz="1800" b="0" dirty="0" smtClean="0"/>
              <a:t> in 2015, but varies in the </a:t>
            </a:r>
            <a:r>
              <a:rPr lang="fr-FR" sz="1800" b="0" dirty="0" err="1" smtClean="0"/>
              <a:t>sectors</a:t>
            </a:r>
            <a:endParaRPr lang="en-US" sz="1800" b="0" dirty="0"/>
          </a:p>
          <a:p>
            <a:endParaRPr lang="de-DE" sz="1800" dirty="0"/>
          </a:p>
        </p:txBody>
      </p:sp>
      <p:sp>
        <p:nvSpPr>
          <p:cNvPr id="7" name="Titel 6"/>
          <p:cNvSpPr>
            <a:spLocks noGrp="1"/>
          </p:cNvSpPr>
          <p:nvPr>
            <p:ph type="title"/>
          </p:nvPr>
        </p:nvSpPr>
        <p:spPr>
          <a:xfrm>
            <a:off x="457200" y="-135164"/>
            <a:ext cx="8229600" cy="744608"/>
          </a:xfrm>
        </p:spPr>
        <p:txBody>
          <a:bodyPr/>
          <a:lstStyle/>
          <a:p>
            <a:r>
              <a:rPr lang="de-DE" dirty="0"/>
              <a:t>Renewable Energy in the World</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6230" t="15673" r="6889" b="14242"/>
          <a:stretch/>
        </p:blipFill>
        <p:spPr>
          <a:xfrm>
            <a:off x="2750722" y="883559"/>
            <a:ext cx="6117510" cy="3489651"/>
          </a:xfrm>
          <a:prstGeom prst="rect">
            <a:avLst/>
          </a:prstGeom>
        </p:spPr>
      </p:pic>
      <p:sp>
        <p:nvSpPr>
          <p:cNvPr id="2" name="Rectangle 1"/>
          <p:cNvSpPr/>
          <p:nvPr/>
        </p:nvSpPr>
        <p:spPr>
          <a:xfrm>
            <a:off x="2726871" y="4422197"/>
            <a:ext cx="6221186" cy="1554272"/>
          </a:xfrm>
          <a:prstGeom prst="rect">
            <a:avLst/>
          </a:prstGeom>
        </p:spPr>
        <p:txBody>
          <a:bodyPr wrap="square">
            <a:spAutoFit/>
          </a:bodyPr>
          <a:lstStyle/>
          <a:p>
            <a:pPr>
              <a:spcAft>
                <a:spcPts val="600"/>
              </a:spcAft>
            </a:pPr>
            <a:r>
              <a:rPr lang="fr-FR" dirty="0" err="1" smtClean="0"/>
              <a:t>Renewables</a:t>
            </a:r>
            <a:r>
              <a:rPr lang="fr-FR" dirty="0" smtClean="0"/>
              <a:t> </a:t>
            </a:r>
            <a:r>
              <a:rPr lang="fr-FR" dirty="0" err="1" smtClean="0"/>
              <a:t>rising</a:t>
            </a:r>
            <a:r>
              <a:rPr lang="fr-FR" dirty="0" smtClean="0"/>
              <a:t> </a:t>
            </a:r>
            <a:r>
              <a:rPr lang="fr-FR" dirty="0" err="1"/>
              <a:t>rapidly</a:t>
            </a:r>
            <a:r>
              <a:rPr lang="fr-FR" dirty="0"/>
              <a:t>, </a:t>
            </a:r>
            <a:r>
              <a:rPr lang="fr-FR" dirty="0" smtClean="0"/>
              <a:t>but the </a:t>
            </a:r>
            <a:r>
              <a:rPr lang="fr-FR" dirty="0" err="1"/>
              <a:t>share</a:t>
            </a:r>
            <a:r>
              <a:rPr lang="fr-FR" dirty="0"/>
              <a:t> </a:t>
            </a:r>
            <a:r>
              <a:rPr lang="fr-FR" dirty="0" err="1"/>
              <a:t>is</a:t>
            </a:r>
            <a:r>
              <a:rPr lang="fr-FR" dirty="0"/>
              <a:t> not </a:t>
            </a:r>
            <a:r>
              <a:rPr lang="fr-FR" dirty="0" err="1"/>
              <a:t>growing</a:t>
            </a:r>
            <a:r>
              <a:rPr lang="fr-FR" dirty="0"/>
              <a:t> as </a:t>
            </a:r>
            <a:r>
              <a:rPr lang="fr-FR" dirty="0" err="1"/>
              <a:t>quickly</a:t>
            </a:r>
            <a:r>
              <a:rPr lang="fr-FR" dirty="0"/>
              <a:t> </a:t>
            </a:r>
          </a:p>
          <a:p>
            <a:pPr marL="285750" indent="-285750">
              <a:buFont typeface="Wingdings" panose="05000000000000000000" pitchFamily="2" charset="2"/>
              <a:buChar char="§"/>
            </a:pPr>
            <a:r>
              <a:rPr lang="fr-FR" dirty="0" err="1" smtClean="0"/>
              <a:t>displacing</a:t>
            </a:r>
            <a:r>
              <a:rPr lang="fr-FR" dirty="0" smtClean="0"/>
              <a:t> </a:t>
            </a:r>
            <a:r>
              <a:rPr lang="fr-FR" dirty="0"/>
              <a:t>large stock of </a:t>
            </a:r>
            <a:r>
              <a:rPr lang="fr-FR" dirty="0" err="1"/>
              <a:t>existing</a:t>
            </a:r>
            <a:r>
              <a:rPr lang="fr-FR" dirty="0"/>
              <a:t> infrastructure and fuels </a:t>
            </a:r>
            <a:r>
              <a:rPr lang="fr-FR" dirty="0" smtClean="0"/>
              <a:t>in </a:t>
            </a:r>
            <a:r>
              <a:rPr lang="fr-FR" dirty="0" err="1" smtClean="0"/>
              <a:t>developed</a:t>
            </a:r>
            <a:r>
              <a:rPr lang="fr-FR" dirty="0" smtClean="0"/>
              <a:t> countries </a:t>
            </a:r>
            <a:r>
              <a:rPr lang="fr-FR" dirty="0" err="1" smtClean="0"/>
              <a:t>takes</a:t>
            </a:r>
            <a:r>
              <a:rPr lang="fr-FR" dirty="0" smtClean="0"/>
              <a:t> </a:t>
            </a:r>
            <a:r>
              <a:rPr lang="fr-FR" dirty="0"/>
              <a:t>time</a:t>
            </a:r>
          </a:p>
          <a:p>
            <a:pPr marL="285750" indent="-285750">
              <a:buFont typeface="Wingdings" panose="05000000000000000000" pitchFamily="2" charset="2"/>
              <a:buChar char="§"/>
            </a:pPr>
            <a:r>
              <a:rPr lang="fr-FR" dirty="0" err="1" smtClean="0"/>
              <a:t>energy</a:t>
            </a:r>
            <a:r>
              <a:rPr lang="fr-FR" dirty="0" smtClean="0"/>
              <a:t> </a:t>
            </a:r>
            <a:r>
              <a:rPr lang="fr-FR" dirty="0" err="1" smtClean="0"/>
              <a:t>demand</a:t>
            </a:r>
            <a:r>
              <a:rPr lang="fr-FR" dirty="0" smtClean="0"/>
              <a:t> in </a:t>
            </a:r>
            <a:r>
              <a:rPr lang="fr-FR" dirty="0" err="1" smtClean="0"/>
              <a:t>developing</a:t>
            </a:r>
            <a:r>
              <a:rPr lang="fr-FR" dirty="0" smtClean="0"/>
              <a:t> countries </a:t>
            </a:r>
            <a:r>
              <a:rPr lang="fr-FR" dirty="0" err="1" smtClean="0"/>
              <a:t>rises</a:t>
            </a:r>
            <a:r>
              <a:rPr lang="fr-FR" dirty="0" smtClean="0"/>
              <a:t> </a:t>
            </a:r>
            <a:r>
              <a:rPr lang="fr-FR" dirty="0" err="1" smtClean="0"/>
              <a:t>quickly</a:t>
            </a:r>
            <a:r>
              <a:rPr lang="fr-FR" dirty="0" smtClean="0"/>
              <a:t> and </a:t>
            </a:r>
            <a:r>
              <a:rPr lang="fr-FR" dirty="0" err="1" smtClean="0"/>
              <a:t>fossil</a:t>
            </a:r>
            <a:r>
              <a:rPr lang="fr-FR" dirty="0" smtClean="0"/>
              <a:t> </a:t>
            </a:r>
            <a:r>
              <a:rPr lang="fr-FR" dirty="0"/>
              <a:t>fuel </a:t>
            </a:r>
            <a:r>
              <a:rPr lang="fr-FR" dirty="0" err="1"/>
              <a:t>play</a:t>
            </a:r>
            <a:r>
              <a:rPr lang="fr-FR" dirty="0"/>
              <a:t> a </a:t>
            </a:r>
            <a:r>
              <a:rPr lang="fr-FR" dirty="0" err="1"/>
              <a:t>significant</a:t>
            </a:r>
            <a:r>
              <a:rPr lang="fr-FR" dirty="0"/>
              <a:t> part in </a:t>
            </a:r>
            <a:r>
              <a:rPr lang="fr-FR" dirty="0" smtClean="0"/>
              <a:t>meeting </a:t>
            </a:r>
            <a:r>
              <a:rPr lang="fr-FR" dirty="0" err="1" smtClean="0"/>
              <a:t>increased</a:t>
            </a:r>
            <a:r>
              <a:rPr lang="fr-FR" dirty="0" smtClean="0"/>
              <a:t> </a:t>
            </a:r>
            <a:r>
              <a:rPr lang="fr-FR" dirty="0" err="1" smtClean="0"/>
              <a:t>demand</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441979" y="432137"/>
            <a:ext cx="8229600" cy="495145"/>
          </a:xfrm>
        </p:spPr>
        <p:txBody>
          <a:bodyPr/>
          <a:lstStyle/>
          <a:p>
            <a:r>
              <a:rPr lang="de-DE" dirty="0"/>
              <a:t>Power Sector</a:t>
            </a:r>
          </a:p>
        </p:txBody>
      </p:sp>
      <p:sp>
        <p:nvSpPr>
          <p:cNvPr id="2" name="Rectangle 1"/>
          <p:cNvSpPr/>
          <p:nvPr/>
        </p:nvSpPr>
        <p:spPr>
          <a:xfrm>
            <a:off x="408213" y="1106798"/>
            <a:ext cx="2254775" cy="4247317"/>
          </a:xfrm>
          <a:prstGeom prst="rect">
            <a:avLst/>
          </a:prstGeom>
        </p:spPr>
        <p:txBody>
          <a:bodyPr wrap="square">
            <a:spAutoFit/>
          </a:bodyPr>
          <a:lstStyle/>
          <a:p>
            <a:pPr marR="0" lvl="0">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In 2015, renewables covered </a:t>
            </a:r>
            <a:r>
              <a:rPr lang="en-US" b="1" dirty="0" smtClean="0">
                <a:latin typeface="Calibri" panose="020F0502020204030204" pitchFamily="34" charset="0"/>
                <a:ea typeface="Calibri" panose="020F0502020204030204" pitchFamily="34" charset="0"/>
                <a:cs typeface="Times New Roman" panose="02020603050405020304" pitchFamily="18" charset="0"/>
              </a:rPr>
              <a:t>23.7%</a:t>
            </a:r>
            <a:r>
              <a:rPr lang="en-US" dirty="0" smtClean="0">
                <a:latin typeface="Calibri" panose="020F0502020204030204" pitchFamily="34" charset="0"/>
                <a:ea typeface="Calibri" panose="020F0502020204030204" pitchFamily="34" charset="0"/>
                <a:cs typeface="Times New Roman" panose="02020603050405020304" pitchFamily="18" charset="0"/>
              </a:rPr>
              <a:t> of global electricity demand (up from 22.8%).</a:t>
            </a:r>
          </a:p>
          <a:p>
            <a:pPr marR="0" lvl="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Renewables made more than </a:t>
            </a:r>
            <a:r>
              <a:rPr lang="en-US" b="1" dirty="0" smtClean="0">
                <a:latin typeface="Calibri" panose="020F0502020204030204" pitchFamily="34" charset="0"/>
                <a:ea typeface="Calibri" panose="020F0502020204030204" pitchFamily="34" charset="0"/>
                <a:cs typeface="Times New Roman" panose="02020603050405020304" pitchFamily="18" charset="0"/>
              </a:rPr>
              <a:t>60% </a:t>
            </a:r>
            <a:r>
              <a:rPr lang="en-US" dirty="0">
                <a:latin typeface="Calibri" panose="020F0502020204030204" pitchFamily="34" charset="0"/>
                <a:ea typeface="Calibri" panose="020F0502020204030204" pitchFamily="34" charset="0"/>
                <a:cs typeface="Times New Roman" panose="02020603050405020304" pitchFamily="18" charset="0"/>
              </a:rPr>
              <a:t>of </a:t>
            </a:r>
            <a:r>
              <a:rPr lang="en-US" dirty="0" smtClean="0">
                <a:latin typeface="Calibri" panose="020F0502020204030204" pitchFamily="34" charset="0"/>
                <a:ea typeface="Calibri" panose="020F0502020204030204" pitchFamily="34" charset="0"/>
                <a:cs typeface="Times New Roman" panose="02020603050405020304" pitchFamily="18" charset="0"/>
              </a:rPr>
              <a:t>net additions to global power capacity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Total </a:t>
            </a:r>
            <a:r>
              <a:rPr lang="en-US" dirty="0">
                <a:latin typeface="Calibri" panose="020F0502020204030204" pitchFamily="34" charset="0"/>
                <a:ea typeface="Calibri" panose="020F0502020204030204" pitchFamily="34" charset="0"/>
                <a:cs typeface="Times New Roman" panose="02020603050405020304" pitchFamily="18" charset="0"/>
              </a:rPr>
              <a:t>RE power capacity: </a:t>
            </a:r>
            <a:r>
              <a:rPr lang="en-US" b="1" dirty="0" smtClean="0">
                <a:latin typeface="Calibri" panose="020F0502020204030204" pitchFamily="34" charset="0"/>
                <a:ea typeface="Calibri" panose="020F0502020204030204" pitchFamily="34" charset="0"/>
                <a:cs typeface="Times New Roman" panose="02020603050405020304" pitchFamily="18" charset="0"/>
              </a:rPr>
              <a:t>1849 GW, </a:t>
            </a:r>
            <a:r>
              <a:rPr lang="en-US" dirty="0" smtClean="0">
                <a:latin typeface="Calibri" panose="020F0502020204030204" pitchFamily="34" charset="0"/>
                <a:ea typeface="Calibri" panose="020F0502020204030204" pitchFamily="34" charset="0"/>
                <a:cs typeface="Times New Roman" panose="02020603050405020304" pitchFamily="18" charset="0"/>
              </a:rPr>
              <a:t>largest increase in capacity ever</a:t>
            </a:r>
          </a:p>
        </p:txBody>
      </p:sp>
      <p:pic>
        <p:nvPicPr>
          <p:cNvPr id="1028" name="Picture 4" descr="https://photos-4.dropbox.com/t/2/AABaWT68kS8-29FqRJAOPe9D2Ceal8oqjNBzjuZ3CflQxw/12/301422561/jpeg/32x32/1/1434528000/0/2/Estimate%20Renewable%20Energy%20Share%20of%20Global%20Electrcity%20Production.jpg/COGv3Y8BIAEgAiADIAQgBSAGIAcoAQ/ySAlUHBI4Rctj0TZoGclRx7gqRvJSxVsuJ9FjHA6Fic?size=1024x768&amp;size_mode=2"/>
          <p:cNvPicPr>
            <a:picLocks noChangeAspect="1" noChangeArrowheads="1"/>
          </p:cNvPicPr>
          <p:nvPr/>
        </p:nvPicPr>
        <p:blipFill rotWithShape="1">
          <a:blip r:embed="rId3">
            <a:extLst>
              <a:ext uri="{28A0092B-C50C-407E-A947-70E740481C1C}">
                <a14:useLocalDpi xmlns:a14="http://schemas.microsoft.com/office/drawing/2010/main" val="0"/>
              </a:ext>
            </a:extLst>
          </a:blip>
          <a:srcRect t="16065" b="14796"/>
          <a:stretch/>
        </p:blipFill>
        <p:spPr bwMode="auto">
          <a:xfrm>
            <a:off x="3078432" y="1089425"/>
            <a:ext cx="5745869" cy="28088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031957" y="4103883"/>
            <a:ext cx="6081102" cy="2031325"/>
          </a:xfrm>
          <a:prstGeom prst="rect">
            <a:avLst/>
          </a:prstGeom>
        </p:spPr>
        <p:txBody>
          <a:bodyPr wrap="square">
            <a:spAutoFit/>
          </a:bodyPr>
          <a:lstStyle/>
          <a:p>
            <a:pPr marL="285750" indent="-285750">
              <a:buFont typeface="Arial" panose="020B0604020202020204" pitchFamily="34" charset="0"/>
              <a:buChar char="•"/>
            </a:pPr>
            <a:r>
              <a:rPr lang="fr-FR" dirty="0" err="1" smtClean="0"/>
              <a:t>Lowest-ever</a:t>
            </a:r>
            <a:r>
              <a:rPr lang="fr-FR" dirty="0" smtClean="0"/>
              <a:t> </a:t>
            </a:r>
            <a:r>
              <a:rPr lang="fr-FR" dirty="0" err="1"/>
              <a:t>prices</a:t>
            </a:r>
            <a:r>
              <a:rPr lang="fr-FR" dirty="0"/>
              <a:t> for </a:t>
            </a:r>
            <a:r>
              <a:rPr lang="fr-FR" dirty="0" err="1"/>
              <a:t>renewable</a:t>
            </a:r>
            <a:r>
              <a:rPr lang="fr-FR" dirty="0"/>
              <a:t> power long-</a:t>
            </a:r>
            <a:r>
              <a:rPr lang="fr-FR" dirty="0" err="1"/>
              <a:t>term</a:t>
            </a:r>
            <a:r>
              <a:rPr lang="fr-FR" dirty="0"/>
              <a:t> </a:t>
            </a:r>
            <a:r>
              <a:rPr lang="fr-FR" dirty="0" err="1"/>
              <a:t>contracts</a:t>
            </a:r>
            <a:r>
              <a:rPr lang="fr-FR" dirty="0"/>
              <a:t> in the power </a:t>
            </a:r>
            <a:r>
              <a:rPr lang="fr-FR" dirty="0" err="1" smtClean="0"/>
              <a:t>sector</a:t>
            </a:r>
            <a:endParaRPr lang="fr-FR" dirty="0" smtClean="0"/>
          </a:p>
          <a:p>
            <a:pPr marL="285750" indent="-285750">
              <a:buFont typeface="Arial" panose="020B0604020202020204" pitchFamily="34" charset="0"/>
              <a:buChar char="•"/>
            </a:pPr>
            <a:r>
              <a:rPr lang="fr-FR" dirty="0" smtClean="0"/>
              <a:t>PV and </a:t>
            </a:r>
            <a:r>
              <a:rPr lang="fr-FR" dirty="0" err="1" smtClean="0"/>
              <a:t>wind</a:t>
            </a:r>
            <a:r>
              <a:rPr lang="fr-FR" dirty="0" smtClean="0"/>
              <a:t> are </a:t>
            </a:r>
            <a:r>
              <a:rPr lang="fr-FR" dirty="0" err="1" smtClean="0"/>
              <a:t>driving</a:t>
            </a:r>
            <a:r>
              <a:rPr lang="fr-FR" dirty="0" smtClean="0"/>
              <a:t> the </a:t>
            </a:r>
            <a:r>
              <a:rPr lang="fr-FR" dirty="0" err="1" smtClean="0"/>
              <a:t>renewable</a:t>
            </a:r>
            <a:r>
              <a:rPr lang="fr-FR" dirty="0" smtClean="0"/>
              <a:t> power </a:t>
            </a:r>
            <a:r>
              <a:rPr lang="fr-FR" dirty="0" err="1" smtClean="0"/>
              <a:t>market</a:t>
            </a:r>
            <a:r>
              <a:rPr lang="fr-FR" dirty="0" smtClean="0"/>
              <a:t> and are </a:t>
            </a:r>
            <a:r>
              <a:rPr lang="fr-FR" dirty="0" err="1" smtClean="0"/>
              <a:t>cost-competitive</a:t>
            </a:r>
            <a:r>
              <a:rPr lang="fr-FR" dirty="0" smtClean="0"/>
              <a:t> </a:t>
            </a:r>
            <a:r>
              <a:rPr lang="fr-FR" dirty="0" err="1" smtClean="0"/>
              <a:t>with</a:t>
            </a:r>
            <a:r>
              <a:rPr lang="fr-FR" dirty="0" smtClean="0"/>
              <a:t> new </a:t>
            </a:r>
            <a:r>
              <a:rPr lang="fr-FR" dirty="0" err="1" smtClean="0"/>
              <a:t>fossil</a:t>
            </a:r>
            <a:r>
              <a:rPr lang="fr-FR" dirty="0" smtClean="0"/>
              <a:t> fuel </a:t>
            </a:r>
            <a:r>
              <a:rPr lang="fr-FR" dirty="0" err="1" smtClean="0"/>
              <a:t>capacities</a:t>
            </a:r>
            <a:endParaRPr lang="fr-FR" dirty="0" smtClean="0"/>
          </a:p>
          <a:p>
            <a:pPr marL="285750" indent="-285750">
              <a:buFont typeface="Arial" panose="020B0604020202020204" pitchFamily="34" charset="0"/>
              <a:buChar char="•"/>
            </a:pPr>
            <a:r>
              <a:rPr lang="fr-FR" dirty="0" err="1" smtClean="0"/>
              <a:t>Developments</a:t>
            </a:r>
            <a:r>
              <a:rPr lang="fr-FR" dirty="0" smtClean="0"/>
              <a:t> in </a:t>
            </a:r>
            <a:r>
              <a:rPr lang="fr-FR" dirty="0" err="1" smtClean="0"/>
              <a:t>renewable</a:t>
            </a:r>
            <a:r>
              <a:rPr lang="fr-FR" dirty="0" smtClean="0"/>
              <a:t> </a:t>
            </a:r>
            <a:r>
              <a:rPr lang="fr-FR" dirty="0" err="1" smtClean="0"/>
              <a:t>powerbut</a:t>
            </a:r>
            <a:r>
              <a:rPr lang="fr-FR" dirty="0" smtClean="0"/>
              <a:t> push the </a:t>
            </a:r>
            <a:r>
              <a:rPr lang="fr-FR" dirty="0" err="1" smtClean="0"/>
              <a:t>electrification</a:t>
            </a:r>
            <a:r>
              <a:rPr lang="fr-FR" dirty="0" smtClean="0"/>
              <a:t> of </a:t>
            </a:r>
            <a:r>
              <a:rPr lang="fr-FR" dirty="0" err="1" smtClean="0"/>
              <a:t>other</a:t>
            </a:r>
            <a:r>
              <a:rPr lang="fr-FR" dirty="0" smtClean="0"/>
              <a:t> </a:t>
            </a:r>
            <a:r>
              <a:rPr lang="fr-FR" dirty="0" err="1" smtClean="0"/>
              <a:t>sectors</a:t>
            </a:r>
            <a:endParaRPr lang="fr-FR" dirty="0" smtClean="0"/>
          </a:p>
          <a:p>
            <a:pPr marL="285750" indent="-285750">
              <a:buFont typeface="Arial" panose="020B0604020202020204" pitchFamily="34" charset="0"/>
              <a:buChar char="•"/>
            </a:pPr>
            <a:endParaRPr lang="fr-FR" dirty="0" smtClean="0"/>
          </a:p>
        </p:txBody>
      </p:sp>
    </p:spTree>
    <p:extLst>
      <p:ext uri="{BB962C8B-B14F-4D97-AF65-F5344CB8AC3E}">
        <p14:creationId xmlns:p14="http://schemas.microsoft.com/office/powerpoint/2010/main" val="3435610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9457" y="969938"/>
            <a:ext cx="3591698" cy="369332"/>
          </a:xfrm>
          <a:prstGeom prst="rect">
            <a:avLst/>
          </a:prstGeom>
        </p:spPr>
        <p:txBody>
          <a:bodyPr wrap="square">
            <a:spAutoFit/>
          </a:bodyPr>
          <a:lstStyle/>
          <a:p>
            <a:r>
              <a:rPr lang="en-GB" dirty="0"/>
              <a:t> </a:t>
            </a:r>
            <a:endParaRPr lang="en-US" dirty="0"/>
          </a:p>
        </p:txBody>
      </p:sp>
      <p:sp>
        <p:nvSpPr>
          <p:cNvPr id="3" name="Rectangle 2"/>
          <p:cNvSpPr/>
          <p:nvPr/>
        </p:nvSpPr>
        <p:spPr>
          <a:xfrm>
            <a:off x="309933" y="607838"/>
            <a:ext cx="7407668" cy="400110"/>
          </a:xfrm>
          <a:prstGeom prst="rect">
            <a:avLst/>
          </a:prstGeom>
        </p:spPr>
        <p:txBody>
          <a:bodyPr wrap="square">
            <a:spAutoFit/>
          </a:bodyPr>
          <a:lstStyle/>
          <a:p>
            <a:r>
              <a:rPr lang="de-DE" sz="2000" b="1" dirty="0">
                <a:solidFill>
                  <a:prstClr val="black"/>
                </a:solidFill>
                <a:ea typeface="+mj-ea"/>
                <a:cs typeface="+mj-cs"/>
              </a:rPr>
              <a:t>Solar Photovoltaics (PV) – total global capacity</a:t>
            </a:r>
            <a:endParaRPr lang="en-US" dirty="0"/>
          </a:p>
        </p:txBody>
      </p:sp>
      <p:sp>
        <p:nvSpPr>
          <p:cNvPr id="2" name="Rectangle 1"/>
          <p:cNvSpPr/>
          <p:nvPr/>
        </p:nvSpPr>
        <p:spPr>
          <a:xfrm>
            <a:off x="309933" y="1388248"/>
            <a:ext cx="2815104" cy="4277966"/>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Solar </a:t>
            </a:r>
            <a:r>
              <a:rPr lang="en-US" dirty="0" smtClean="0">
                <a:latin typeface="Calibri" panose="020F0502020204030204" pitchFamily="34" charset="0"/>
                <a:ea typeface="Calibri" panose="020F0502020204030204" pitchFamily="34" charset="0"/>
                <a:cs typeface="Times New Roman" panose="02020603050405020304" pitchFamily="18" charset="0"/>
              </a:rPr>
              <a:t>PV:</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800"/>
              </a:spcAft>
              <a:buFont typeface="Wingdings" panose="05000000000000000000" pitchFamily="2" charset="2"/>
              <a:buChar char=""/>
              <a:tabLst>
                <a:tab pos="914400" algn="l"/>
              </a:tabLst>
            </a:pPr>
            <a:r>
              <a:rPr lang="en-US" b="1" dirty="0" smtClean="0">
                <a:latin typeface="Calibri" panose="020F0502020204030204" pitchFamily="34" charset="0"/>
                <a:ea typeface="Calibri" panose="020F0502020204030204" pitchFamily="34" charset="0"/>
                <a:cs typeface="Times New Roman" panose="02020603050405020304" pitchFamily="18" charset="0"/>
              </a:rPr>
              <a:t>+50 </a:t>
            </a:r>
            <a:r>
              <a:rPr lang="en-US" b="1" dirty="0">
                <a:latin typeface="Calibri" panose="020F0502020204030204" pitchFamily="34" charset="0"/>
                <a:ea typeface="Calibri" panose="020F0502020204030204" pitchFamily="34" charset="0"/>
                <a:cs typeface="Times New Roman" panose="02020603050405020304" pitchFamily="18" charset="0"/>
              </a:rPr>
              <a:t>GW </a:t>
            </a:r>
            <a:r>
              <a:rPr lang="en-US" dirty="0" smtClean="0">
                <a:latin typeface="Calibri" panose="020F0502020204030204" pitchFamily="34" charset="0"/>
                <a:ea typeface="Calibri" panose="020F0502020204030204" pitchFamily="34" charset="0"/>
                <a:cs typeface="Times New Roman" panose="02020603050405020304" pitchFamily="18" charset="0"/>
              </a:rPr>
              <a:t>added (10.6 GW in China in 2014; approx. 15 GW in 2015)</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spcAft>
                <a:spcPts val="800"/>
              </a:spcAft>
              <a:buFont typeface="Wingdings" panose="05000000000000000000" pitchFamily="2" charset="2"/>
              <a:buChar char=""/>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Total capacity: </a:t>
            </a:r>
            <a:r>
              <a:rPr lang="en-US" b="1" dirty="0" smtClean="0">
                <a:latin typeface="Calibri" panose="020F0502020204030204" pitchFamily="34" charset="0"/>
                <a:ea typeface="Calibri" panose="020F0502020204030204" pitchFamily="34" charset="0"/>
                <a:cs typeface="Times New Roman" panose="02020603050405020304" pitchFamily="18" charset="0"/>
              </a:rPr>
              <a:t>227 </a:t>
            </a:r>
            <a:r>
              <a:rPr lang="en-US" b="1" dirty="0">
                <a:latin typeface="Calibri" panose="020F0502020204030204" pitchFamily="34" charset="0"/>
                <a:ea typeface="Calibri" panose="020F0502020204030204" pitchFamily="34" charset="0"/>
                <a:cs typeface="Times New Roman" panose="02020603050405020304" pitchFamily="18" charset="0"/>
              </a:rPr>
              <a:t>GW</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More than 60% of all PV capacity</a:t>
            </a:r>
            <a:r>
              <a:rPr lang="en-US" dirty="0" smtClean="0">
                <a:latin typeface="Calibri" panose="020F0502020204030204" pitchFamily="34" charset="0"/>
                <a:ea typeface="Calibri" panose="020F0502020204030204" pitchFamily="34" charset="0"/>
                <a:cs typeface="Times New Roman" panose="02020603050405020304" pitchFamily="18" charset="0"/>
              </a:rPr>
              <a:t> in operation worldwide at the end of 2014 was </a:t>
            </a:r>
            <a:r>
              <a:rPr lang="en-US" b="1" dirty="0" smtClean="0">
                <a:latin typeface="Calibri" panose="020F0502020204030204" pitchFamily="34" charset="0"/>
                <a:ea typeface="Calibri" panose="020F0502020204030204" pitchFamily="34" charset="0"/>
                <a:cs typeface="Times New Roman" panose="02020603050405020304" pitchFamily="18" charset="0"/>
              </a:rPr>
              <a:t>added over the past three years</a:t>
            </a:r>
            <a:r>
              <a:rPr lang="en-US" dirty="0" smtClean="0">
                <a:latin typeface="Calibri" panose="020F0502020204030204" pitchFamily="34" charset="0"/>
                <a:ea typeface="Calibri" panose="020F0502020204030204" pitchFamily="34" charset="0"/>
                <a:cs typeface="Times New Roman" panose="02020603050405020304" pitchFamily="18" charset="0"/>
              </a:rPr>
              <a:t>.</a:t>
            </a: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Asia </a:t>
            </a:r>
            <a:r>
              <a:rPr lang="en-US" dirty="0" smtClean="0">
                <a:latin typeface="Calibri" panose="020F0502020204030204" pitchFamily="34" charset="0"/>
                <a:ea typeface="Calibri" panose="020F0502020204030204" pitchFamily="34" charset="0"/>
                <a:cs typeface="Times New Roman" panose="02020603050405020304" pitchFamily="18" charset="0"/>
              </a:rPr>
              <a:t>accounted for </a:t>
            </a:r>
            <a:r>
              <a:rPr lang="en-US" dirty="0">
                <a:latin typeface="Calibri" panose="020F0502020204030204" pitchFamily="34" charset="0"/>
                <a:ea typeface="Calibri" panose="020F0502020204030204" pitchFamily="34" charset="0"/>
                <a:cs typeface="Times New Roman" panose="02020603050405020304" pitchFamily="18" charset="0"/>
              </a:rPr>
              <a:t>almost </a:t>
            </a:r>
            <a:r>
              <a:rPr lang="en-US" b="1" dirty="0">
                <a:latin typeface="Calibri" panose="020F0502020204030204" pitchFamily="34" charset="0"/>
                <a:ea typeface="Calibri" panose="020F0502020204030204" pitchFamily="34" charset="0"/>
                <a:cs typeface="Times New Roman" panose="02020603050405020304" pitchFamily="18" charset="0"/>
              </a:rPr>
              <a:t>60%</a:t>
            </a:r>
            <a:r>
              <a:rPr lang="en-US" dirty="0">
                <a:latin typeface="Calibri" panose="020F0502020204030204" pitchFamily="34" charset="0"/>
                <a:ea typeface="Calibri" panose="020F0502020204030204" pitchFamily="34" charset="0"/>
                <a:cs typeface="Times New Roman" panose="02020603050405020304" pitchFamily="18" charset="0"/>
              </a:rPr>
              <a:t> of global </a:t>
            </a:r>
            <a:r>
              <a:rPr lang="en-US" dirty="0" smtClean="0">
                <a:latin typeface="Calibri" panose="020F0502020204030204" pitchFamily="34" charset="0"/>
                <a:ea typeface="Calibri" panose="020F0502020204030204" pitchFamily="34" charset="0"/>
                <a:cs typeface="Times New Roman" panose="02020603050405020304" pitchFamily="18" charset="0"/>
              </a:rPr>
              <a:t>additions in 2015.</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825" t="9611" r="7778" b="6525"/>
          <a:stretch/>
        </p:blipFill>
        <p:spPr>
          <a:xfrm>
            <a:off x="3125037" y="1339270"/>
            <a:ext cx="5852160" cy="4064000"/>
          </a:xfrm>
          <a:prstGeom prst="rect">
            <a:avLst/>
          </a:prstGeom>
        </p:spPr>
      </p:pic>
    </p:spTree>
    <p:extLst>
      <p:ext uri="{BB962C8B-B14F-4D97-AF65-F5344CB8AC3E}">
        <p14:creationId xmlns:p14="http://schemas.microsoft.com/office/powerpoint/2010/main" val="17428578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0086" y="1154604"/>
            <a:ext cx="3591698" cy="369332"/>
          </a:xfrm>
          <a:prstGeom prst="rect">
            <a:avLst/>
          </a:prstGeom>
        </p:spPr>
        <p:txBody>
          <a:bodyPr wrap="square">
            <a:spAutoFit/>
          </a:bodyPr>
          <a:lstStyle/>
          <a:p>
            <a:r>
              <a:rPr lang="en-GB" dirty="0"/>
              <a:t> </a:t>
            </a:r>
            <a:endParaRPr lang="en-US" dirty="0"/>
          </a:p>
        </p:txBody>
      </p:sp>
      <p:sp>
        <p:nvSpPr>
          <p:cNvPr id="3" name="Rectangle 2"/>
          <p:cNvSpPr/>
          <p:nvPr/>
        </p:nvSpPr>
        <p:spPr>
          <a:xfrm>
            <a:off x="204825" y="527271"/>
            <a:ext cx="7407668" cy="400110"/>
          </a:xfrm>
          <a:prstGeom prst="rect">
            <a:avLst/>
          </a:prstGeom>
        </p:spPr>
        <p:txBody>
          <a:bodyPr wrap="square">
            <a:spAutoFit/>
          </a:bodyPr>
          <a:lstStyle/>
          <a:p>
            <a:r>
              <a:rPr lang="de-DE" sz="2000" b="1" dirty="0">
                <a:solidFill>
                  <a:prstClr val="black"/>
                </a:solidFill>
                <a:ea typeface="+mj-ea"/>
                <a:cs typeface="+mj-cs"/>
              </a:rPr>
              <a:t>Wind Power – total world capacity</a:t>
            </a:r>
            <a:endParaRPr lang="en-US" dirty="0"/>
          </a:p>
        </p:txBody>
      </p:sp>
      <p:sp>
        <p:nvSpPr>
          <p:cNvPr id="2" name="Rectangle 1"/>
          <p:cNvSpPr/>
          <p:nvPr/>
        </p:nvSpPr>
        <p:spPr>
          <a:xfrm>
            <a:off x="225887" y="1347617"/>
            <a:ext cx="2784546" cy="2906693"/>
          </a:xfrm>
          <a:prstGeom prst="rect">
            <a:avLst/>
          </a:prstGeom>
        </p:spPr>
        <p:txBody>
          <a:bodyPr wrap="square">
            <a:spAutoFit/>
          </a:bodyPr>
          <a:lstStyle/>
          <a:p>
            <a:pPr marR="0" lvl="0">
              <a:lnSpc>
                <a:spcPct val="107000"/>
              </a:lnSpc>
              <a:spcBef>
                <a:spcPts val="0"/>
              </a:spcBef>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2015: 63 </a:t>
            </a:r>
            <a:r>
              <a:rPr lang="en-US" b="1" dirty="0">
                <a:latin typeface="Calibri" panose="020F0502020204030204" pitchFamily="34" charset="0"/>
                <a:ea typeface="Calibri" panose="020F0502020204030204" pitchFamily="34" charset="0"/>
                <a:cs typeface="Times New Roman" panose="02020603050405020304" pitchFamily="18" charset="0"/>
              </a:rPr>
              <a:t>GW </a:t>
            </a:r>
            <a:r>
              <a:rPr lang="en-US" dirty="0">
                <a:latin typeface="Calibri" panose="020F0502020204030204" pitchFamily="34" charset="0"/>
                <a:ea typeface="Calibri" panose="020F0502020204030204" pitchFamily="34" charset="0"/>
                <a:cs typeface="Times New Roman" panose="02020603050405020304" pitchFamily="18" charset="0"/>
              </a:rPr>
              <a:t>of capacity </a:t>
            </a:r>
            <a:r>
              <a:rPr lang="en-US" dirty="0" smtClean="0">
                <a:latin typeface="Calibri" panose="020F0502020204030204" pitchFamily="34" charset="0"/>
                <a:ea typeface="Calibri" panose="020F0502020204030204" pitchFamily="34" charset="0"/>
                <a:cs typeface="Times New Roman" panose="02020603050405020304" pitchFamily="18" charset="0"/>
              </a:rPr>
              <a:t>were </a:t>
            </a:r>
            <a:r>
              <a:rPr lang="en-US" dirty="0">
                <a:latin typeface="Calibri" panose="020F0502020204030204" pitchFamily="34" charset="0"/>
                <a:ea typeface="Calibri" panose="020F0502020204030204" pitchFamily="34" charset="0"/>
                <a:cs typeface="Times New Roman" panose="02020603050405020304" pitchFamily="18" charset="0"/>
              </a:rPr>
              <a:t>added </a:t>
            </a:r>
            <a:r>
              <a:rPr lang="en-US" dirty="0" smtClean="0">
                <a:latin typeface="Calibri" panose="020F0502020204030204" pitchFamily="34" charset="0"/>
                <a:ea typeface="Calibri" panose="020F0502020204030204" pitchFamily="34" charset="0"/>
                <a:cs typeface="Times New Roman" panose="02020603050405020304" pitchFamily="18" charset="0"/>
              </a:rPr>
              <a:t>(out of which 30.5 GW in China)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pPr>
            <a:r>
              <a:rPr lang="en-US" dirty="0" smtClean="0">
                <a:latin typeface="Calibri" panose="020F0502020204030204" pitchFamily="34" charset="0"/>
                <a:ea typeface="Calibri" panose="020F0502020204030204" pitchFamily="34" charset="0"/>
                <a:cs typeface="Times New Roman" panose="02020603050405020304" pitchFamily="18" charset="0"/>
              </a:rPr>
              <a:t>Total installed capacity</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smtClean="0">
                <a:latin typeface="Calibri" panose="020F0502020204030204" pitchFamily="34" charset="0"/>
                <a:ea typeface="Calibri" panose="020F0502020204030204" pitchFamily="34" charset="0"/>
                <a:cs typeface="Times New Roman" panose="02020603050405020304" pitchFamily="18" charset="0"/>
              </a:rPr>
              <a:t>433 GW </a:t>
            </a:r>
            <a:r>
              <a:rPr lang="en-US" dirty="0" smtClean="0">
                <a:latin typeface="Calibri" panose="020F0502020204030204" pitchFamily="34" charset="0"/>
                <a:ea typeface="Calibri" panose="020F0502020204030204" pitchFamily="34" charset="0"/>
                <a:cs typeface="Times New Roman" panose="02020603050405020304" pitchFamily="18" charset="0"/>
              </a:rPr>
              <a:t>(out of which 145 GW in China)</a:t>
            </a:r>
            <a:endParaRPr lang="en-US" dirty="0"/>
          </a:p>
          <a:p>
            <a:r>
              <a:rPr lang="en-US" dirty="0" smtClean="0"/>
              <a:t>Offshore:  </a:t>
            </a:r>
            <a:r>
              <a:rPr lang="en-US" dirty="0"/>
              <a:t>world total exceeding </a:t>
            </a:r>
            <a:r>
              <a:rPr lang="en-US" b="1" dirty="0" smtClean="0"/>
              <a:t>12.1 GW </a:t>
            </a:r>
            <a:r>
              <a:rPr lang="en-US" dirty="0" smtClean="0"/>
              <a:t>in 2015 (+ </a:t>
            </a:r>
            <a:r>
              <a:rPr lang="en-US" dirty="0"/>
              <a:t>3.3 </a:t>
            </a:r>
            <a:r>
              <a:rPr lang="en-US" dirty="0" smtClean="0"/>
              <a:t>GW)</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301" t="15860" r="8095" b="15002"/>
          <a:stretch/>
        </p:blipFill>
        <p:spPr>
          <a:xfrm>
            <a:off x="3010433" y="1335315"/>
            <a:ext cx="5852160" cy="3381828"/>
          </a:xfrm>
          <a:prstGeom prst="rect">
            <a:avLst/>
          </a:prstGeom>
        </p:spPr>
      </p:pic>
      <p:sp>
        <p:nvSpPr>
          <p:cNvPr id="5" name="Rectangle 4"/>
          <p:cNvSpPr/>
          <p:nvPr/>
        </p:nvSpPr>
        <p:spPr>
          <a:xfrm>
            <a:off x="2906489" y="4804596"/>
            <a:ext cx="5956103" cy="1200329"/>
          </a:xfrm>
          <a:prstGeom prst="rect">
            <a:avLst/>
          </a:prstGeom>
        </p:spPr>
        <p:txBody>
          <a:bodyPr wrap="square">
            <a:spAutoFit/>
          </a:bodyPr>
          <a:lstStyle/>
          <a:p>
            <a:pPr marL="285750" indent="-285750">
              <a:buFont typeface="Wingdings" panose="05000000000000000000" pitchFamily="2" charset="2"/>
              <a:buChar char="§"/>
            </a:pPr>
            <a:r>
              <a:rPr lang="fr-FR" dirty="0" err="1"/>
              <a:t>Leading</a:t>
            </a:r>
            <a:r>
              <a:rPr lang="fr-FR" dirty="0"/>
              <a:t> source of new power </a:t>
            </a:r>
            <a:r>
              <a:rPr lang="fr-FR" dirty="0" err="1"/>
              <a:t>generating</a:t>
            </a:r>
            <a:r>
              <a:rPr lang="fr-FR" dirty="0"/>
              <a:t> </a:t>
            </a:r>
            <a:r>
              <a:rPr lang="fr-FR" dirty="0" err="1"/>
              <a:t>capacities</a:t>
            </a:r>
            <a:r>
              <a:rPr lang="fr-FR" dirty="0"/>
              <a:t> in US and Europe, 2</a:t>
            </a:r>
            <a:r>
              <a:rPr lang="fr-FR" baseline="30000" dirty="0"/>
              <a:t>nd</a:t>
            </a:r>
            <a:r>
              <a:rPr lang="fr-FR" dirty="0"/>
              <a:t> </a:t>
            </a:r>
            <a:r>
              <a:rPr lang="fr-FR" dirty="0" err="1"/>
              <a:t>largest</a:t>
            </a:r>
            <a:r>
              <a:rPr lang="fr-FR" dirty="0"/>
              <a:t> in </a:t>
            </a:r>
            <a:r>
              <a:rPr lang="fr-FR" dirty="0" smtClean="0"/>
              <a:t>China</a:t>
            </a:r>
          </a:p>
          <a:p>
            <a:pPr marL="285750" indent="-285750">
              <a:buFont typeface="Wingdings" panose="05000000000000000000" pitchFamily="2" charset="2"/>
              <a:buChar char="§"/>
            </a:pPr>
            <a:r>
              <a:rPr lang="fr-FR" dirty="0" err="1" smtClean="0"/>
              <a:t>covering</a:t>
            </a:r>
            <a:r>
              <a:rPr lang="fr-FR" dirty="0" smtClean="0"/>
              <a:t> </a:t>
            </a:r>
            <a:r>
              <a:rPr lang="fr-FR" dirty="0"/>
              <a:t>high </a:t>
            </a:r>
            <a:r>
              <a:rPr lang="fr-FR" dirty="0" err="1"/>
              <a:t>shares</a:t>
            </a:r>
            <a:r>
              <a:rPr lang="fr-FR" dirty="0"/>
              <a:t> of power </a:t>
            </a:r>
            <a:r>
              <a:rPr lang="fr-FR" dirty="0" err="1" smtClean="0"/>
              <a:t>demand</a:t>
            </a:r>
            <a:r>
              <a:rPr lang="fr-FR" dirty="0"/>
              <a:t/>
            </a:r>
            <a:br>
              <a:rPr lang="fr-FR" dirty="0"/>
            </a:br>
            <a:r>
              <a:rPr lang="fr-FR" dirty="0" smtClean="0"/>
              <a:t>(DK</a:t>
            </a:r>
            <a:r>
              <a:rPr lang="fr-FR" dirty="0"/>
              <a:t>: 42%, four states in D: 60%, UY: 15.5%)</a:t>
            </a:r>
            <a:endParaRPr lang="en-US" dirty="0"/>
          </a:p>
        </p:txBody>
      </p:sp>
    </p:spTree>
    <p:extLst>
      <p:ext uri="{BB962C8B-B14F-4D97-AF65-F5344CB8AC3E}">
        <p14:creationId xmlns:p14="http://schemas.microsoft.com/office/powerpoint/2010/main" val="1127185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0086" y="762716"/>
            <a:ext cx="3591698" cy="369332"/>
          </a:xfrm>
          <a:prstGeom prst="rect">
            <a:avLst/>
          </a:prstGeom>
        </p:spPr>
        <p:txBody>
          <a:bodyPr wrap="square">
            <a:spAutoFit/>
          </a:bodyPr>
          <a:lstStyle/>
          <a:p>
            <a:r>
              <a:rPr lang="en-GB" dirty="0"/>
              <a:t> </a:t>
            </a:r>
            <a:endParaRPr lang="en-US" dirty="0"/>
          </a:p>
        </p:txBody>
      </p:sp>
      <p:sp>
        <p:nvSpPr>
          <p:cNvPr id="6" name="Rectangle 5"/>
          <p:cNvSpPr/>
          <p:nvPr/>
        </p:nvSpPr>
        <p:spPr>
          <a:xfrm>
            <a:off x="413650" y="363381"/>
            <a:ext cx="7407668" cy="400110"/>
          </a:xfrm>
          <a:prstGeom prst="rect">
            <a:avLst/>
          </a:prstGeom>
        </p:spPr>
        <p:txBody>
          <a:bodyPr wrap="square">
            <a:spAutoFit/>
          </a:bodyPr>
          <a:lstStyle/>
          <a:p>
            <a:r>
              <a:rPr lang="de-DE" sz="2000" b="1" dirty="0">
                <a:solidFill>
                  <a:prstClr val="black"/>
                </a:solidFill>
                <a:ea typeface="+mj-ea"/>
                <a:cs typeface="+mj-cs"/>
              </a:rPr>
              <a:t>Heating &amp; Cooling</a:t>
            </a:r>
            <a:endParaRPr lang="en-US" dirty="0"/>
          </a:p>
        </p:txBody>
      </p:sp>
      <p:sp>
        <p:nvSpPr>
          <p:cNvPr id="7" name="Rectangle 6"/>
          <p:cNvSpPr/>
          <p:nvPr/>
        </p:nvSpPr>
        <p:spPr>
          <a:xfrm>
            <a:off x="382828" y="942643"/>
            <a:ext cx="3144143" cy="4524315"/>
          </a:xfrm>
          <a:prstGeom prst="rect">
            <a:avLst/>
          </a:prstGeom>
        </p:spPr>
        <p:txBody>
          <a:bodyPr wrap="square">
            <a:spAutoFit/>
          </a:bodyPr>
          <a:lstStyle/>
          <a:p>
            <a:r>
              <a:rPr lang="en-US" dirty="0" smtClean="0"/>
              <a:t>Energy use for heat accounted for about half of total world final energy consumption in 2014.</a:t>
            </a:r>
            <a:r>
              <a:rPr lang="fr-FR" dirty="0"/>
              <a:t> </a:t>
            </a:r>
            <a:r>
              <a:rPr lang="fr-FR" dirty="0" err="1"/>
              <a:t>Three-quarters</a:t>
            </a:r>
            <a:r>
              <a:rPr lang="fr-FR" dirty="0"/>
              <a:t> of global </a:t>
            </a:r>
            <a:r>
              <a:rPr lang="fr-FR" dirty="0" err="1"/>
              <a:t>energy</a:t>
            </a:r>
            <a:r>
              <a:rPr lang="fr-FR" dirty="0"/>
              <a:t> use for </a:t>
            </a:r>
            <a:r>
              <a:rPr lang="fr-FR" dirty="0" err="1"/>
              <a:t>heat</a:t>
            </a:r>
            <a:r>
              <a:rPr lang="fr-FR" dirty="0"/>
              <a:t> </a:t>
            </a:r>
            <a:r>
              <a:rPr lang="fr-FR" dirty="0" err="1"/>
              <a:t>is</a:t>
            </a:r>
            <a:r>
              <a:rPr lang="fr-FR" dirty="0"/>
              <a:t> </a:t>
            </a:r>
            <a:r>
              <a:rPr lang="fr-FR" dirty="0" err="1"/>
              <a:t>fossil</a:t>
            </a:r>
            <a:r>
              <a:rPr lang="fr-FR" dirty="0"/>
              <a:t> fuel </a:t>
            </a:r>
            <a:r>
              <a:rPr lang="fr-FR" dirty="0" err="1" smtClean="0"/>
              <a:t>based</a:t>
            </a:r>
            <a:r>
              <a:rPr lang="fr-FR" dirty="0" smtClean="0"/>
              <a:t>.</a:t>
            </a:r>
            <a:endParaRPr lang="fr-FR" dirty="0"/>
          </a:p>
          <a:p>
            <a:endParaRPr lang="en-US" dirty="0"/>
          </a:p>
          <a:p>
            <a:r>
              <a:rPr lang="en-US" dirty="0" smtClean="0"/>
              <a:t>Small </a:t>
            </a:r>
            <a:r>
              <a:rPr lang="en-US" dirty="0"/>
              <a:t>but growing </a:t>
            </a:r>
            <a:r>
              <a:rPr lang="en-US" dirty="0" smtClean="0"/>
              <a:t>modern renewable </a:t>
            </a:r>
            <a:r>
              <a:rPr lang="en-US" dirty="0"/>
              <a:t>energy share of final global heat demand: </a:t>
            </a:r>
            <a:r>
              <a:rPr lang="en-US" b="1" dirty="0"/>
              <a:t>approx. </a:t>
            </a:r>
            <a:r>
              <a:rPr lang="en-US" b="1" dirty="0" smtClean="0"/>
              <a:t>8%. </a:t>
            </a:r>
            <a:r>
              <a:rPr lang="en-US" dirty="0" smtClean="0"/>
              <a:t>Mostly biomass, but also solar thermal and geothermal</a:t>
            </a:r>
            <a:endParaRPr lang="en-US" b="1" dirty="0"/>
          </a:p>
          <a:p>
            <a:pPr lvl="0"/>
            <a:endParaRPr lang="fr-FR"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fr-FR" dirty="0" smtClean="0">
                <a:latin typeface="Calibri" panose="020F0502020204030204" pitchFamily="34" charset="0"/>
                <a:ea typeface="Calibri" panose="020F0502020204030204" pitchFamily="34" charset="0"/>
                <a:cs typeface="Times New Roman" panose="02020603050405020304" pitchFamily="18" charset="0"/>
              </a:rPr>
              <a:t>Policy support for </a:t>
            </a:r>
            <a:r>
              <a:rPr lang="fr-FR" dirty="0" err="1" smtClean="0">
                <a:latin typeface="Calibri" panose="020F0502020204030204" pitchFamily="34" charset="0"/>
                <a:ea typeface="Calibri" panose="020F0502020204030204" pitchFamily="34" charset="0"/>
                <a:cs typeface="Times New Roman" panose="02020603050405020304" pitchFamily="18" charset="0"/>
              </a:rPr>
              <a:t>renewable</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heating</a:t>
            </a:r>
            <a:r>
              <a:rPr lang="fr-FR" dirty="0" smtClean="0">
                <a:latin typeface="Calibri" panose="020F0502020204030204" pitchFamily="34" charset="0"/>
                <a:ea typeface="Calibri" panose="020F0502020204030204" pitchFamily="34" charset="0"/>
                <a:cs typeface="Times New Roman" panose="02020603050405020304" pitchFamily="18" charset="0"/>
              </a:rPr>
              <a:t> &amp; </a:t>
            </a:r>
            <a:r>
              <a:rPr lang="fr-FR" dirty="0" err="1" smtClean="0">
                <a:latin typeface="Calibri" panose="020F0502020204030204" pitchFamily="34" charset="0"/>
                <a:ea typeface="Calibri" panose="020F0502020204030204" pitchFamily="34" charset="0"/>
                <a:cs typeface="Times New Roman" panose="02020603050405020304" pitchFamily="18" charset="0"/>
              </a:rPr>
              <a:t>cooling</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remained</a:t>
            </a:r>
            <a:r>
              <a:rPr lang="fr-FR" dirty="0" smtClean="0">
                <a:latin typeface="Calibri" panose="020F0502020204030204" pitchFamily="34" charset="0"/>
                <a:ea typeface="Calibri" panose="020F0502020204030204" pitchFamily="34" charset="0"/>
                <a:cs typeface="Times New Roman" panose="02020603050405020304" pitchFamily="18" charset="0"/>
              </a:rPr>
              <a:t> far </a:t>
            </a:r>
            <a:r>
              <a:rPr lang="fr-FR" dirty="0" err="1" smtClean="0">
                <a:latin typeface="Calibri" panose="020F0502020204030204" pitchFamily="34" charset="0"/>
                <a:ea typeface="Calibri" panose="020F0502020204030204" pitchFamily="34" charset="0"/>
                <a:cs typeface="Times New Roman" panose="02020603050405020304" pitchFamily="18" charset="0"/>
              </a:rPr>
              <a:t>behind</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other</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sectors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3755569" y="992176"/>
            <a:ext cx="4442253" cy="2956775"/>
          </a:xfrm>
          <a:prstGeom prst="rect">
            <a:avLst/>
          </a:prstGeom>
        </p:spPr>
      </p:pic>
      <p:sp>
        <p:nvSpPr>
          <p:cNvPr id="11" name="Rectangle 10"/>
          <p:cNvSpPr/>
          <p:nvPr/>
        </p:nvSpPr>
        <p:spPr>
          <a:xfrm>
            <a:off x="3629714" y="4272677"/>
            <a:ext cx="5285688" cy="1554272"/>
          </a:xfrm>
          <a:prstGeom prst="rect">
            <a:avLst/>
          </a:prstGeom>
        </p:spPr>
        <p:txBody>
          <a:bodyPr wrap="square">
            <a:spAutoFit/>
          </a:bodyPr>
          <a:lstStyle/>
          <a:p>
            <a:pPr>
              <a:spcAft>
                <a:spcPts val="600"/>
              </a:spcAft>
            </a:pPr>
            <a:r>
              <a:rPr lang="fr-FR" dirty="0" err="1" smtClean="0"/>
              <a:t>Low</a:t>
            </a:r>
            <a:r>
              <a:rPr lang="fr-FR" dirty="0" smtClean="0"/>
              <a:t> </a:t>
            </a:r>
            <a:r>
              <a:rPr lang="fr-FR" dirty="0" err="1" smtClean="0"/>
              <a:t>fossil</a:t>
            </a:r>
            <a:r>
              <a:rPr lang="fr-FR" dirty="0" smtClean="0"/>
              <a:t> fuel </a:t>
            </a:r>
            <a:r>
              <a:rPr lang="fr-FR" dirty="0" err="1" smtClean="0"/>
              <a:t>prices</a:t>
            </a:r>
            <a:r>
              <a:rPr lang="fr-FR" dirty="0" smtClean="0"/>
              <a:t> challenge </a:t>
            </a:r>
            <a:r>
              <a:rPr lang="fr-FR" dirty="0" err="1" smtClean="0"/>
              <a:t>already</a:t>
            </a:r>
            <a:r>
              <a:rPr lang="fr-FR" dirty="0" smtClean="0"/>
              <a:t> slow </a:t>
            </a:r>
            <a:r>
              <a:rPr lang="fr-FR" dirty="0" err="1" smtClean="0"/>
              <a:t>developments</a:t>
            </a:r>
            <a:endParaRPr lang="fr-FR" dirty="0" smtClean="0"/>
          </a:p>
          <a:p>
            <a:pPr marL="285750" indent="-285750">
              <a:buFont typeface="Wingdings" panose="05000000000000000000" pitchFamily="2" charset="2"/>
              <a:buChar char="§"/>
            </a:pPr>
            <a:r>
              <a:rPr lang="fr-FR" dirty="0" err="1" smtClean="0">
                <a:effectLst/>
                <a:latin typeface="Calibri" panose="020F0502020204030204" pitchFamily="34" charset="0"/>
                <a:ea typeface="Calibri" panose="020F0502020204030204" pitchFamily="34" charset="0"/>
                <a:cs typeface="Times New Roman" panose="02020603050405020304" pitchFamily="18" charset="0"/>
              </a:rPr>
              <a:t>Renewabl</a:t>
            </a:r>
            <a:r>
              <a:rPr lang="fr-FR" dirty="0" err="1" smtClean="0">
                <a:latin typeface="Calibri" panose="020F0502020204030204" pitchFamily="34" charset="0"/>
                <a:ea typeface="Calibri" panose="020F0502020204030204" pitchFamily="34" charset="0"/>
                <a:cs typeface="Times New Roman" panose="02020603050405020304" pitchFamily="18" charset="0"/>
              </a:rPr>
              <a:t>e</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heating</a:t>
            </a:r>
            <a:r>
              <a:rPr lang="fr-FR" dirty="0" smtClean="0">
                <a:latin typeface="Calibri" panose="020F0502020204030204" pitchFamily="34" charset="0"/>
                <a:ea typeface="Calibri" panose="020F0502020204030204" pitchFamily="34" charset="0"/>
                <a:cs typeface="Times New Roman" panose="02020603050405020304" pitchFamily="18" charset="0"/>
              </a:rPr>
              <a:t> &amp; </a:t>
            </a:r>
            <a:r>
              <a:rPr lang="fr-FR" dirty="0" err="1" smtClean="0">
                <a:latin typeface="Calibri" panose="020F0502020204030204" pitchFamily="34" charset="0"/>
                <a:ea typeface="Calibri" panose="020F0502020204030204" pitchFamily="34" charset="0"/>
                <a:cs typeface="Times New Roman" panose="02020603050405020304" pitchFamily="18" charset="0"/>
              </a:rPr>
              <a:t>cooling</a:t>
            </a:r>
            <a:r>
              <a:rPr lang="fr-FR" dirty="0" smtClean="0">
                <a:latin typeface="Calibri" panose="020F0502020204030204" pitchFamily="34" charset="0"/>
                <a:ea typeface="Calibri" panose="020F0502020204030204" pitchFamily="34" charset="0"/>
                <a:cs typeface="Times New Roman" panose="02020603050405020304" pitchFamily="18" charset="0"/>
              </a:rPr>
              <a:t> </a:t>
            </a:r>
            <a:r>
              <a:rPr lang="fr-FR" dirty="0" err="1" smtClean="0">
                <a:latin typeface="Calibri" panose="020F0502020204030204" pitchFamily="34" charset="0"/>
                <a:ea typeface="Calibri" panose="020F0502020204030204" pitchFamily="34" charset="0"/>
                <a:cs typeface="Times New Roman" panose="02020603050405020304" pitchFamily="18" charset="0"/>
              </a:rPr>
              <a:t>continued</a:t>
            </a:r>
            <a:r>
              <a:rPr lang="fr-FR" dirty="0" smtClean="0">
                <a:latin typeface="Calibri" panose="020F0502020204030204" pitchFamily="34" charset="0"/>
                <a:ea typeface="Calibri" panose="020F0502020204030204" pitchFamily="34" charset="0"/>
                <a:cs typeface="Times New Roman" panose="02020603050405020304" pitchFamily="18" charset="0"/>
              </a:rPr>
              <a:t> to </a:t>
            </a:r>
            <a:r>
              <a:rPr lang="fr-FR" dirty="0" err="1" smtClean="0">
                <a:latin typeface="Calibri" panose="020F0502020204030204" pitchFamily="34" charset="0"/>
                <a:ea typeface="Calibri" panose="020F0502020204030204" pitchFamily="34" charset="0"/>
                <a:cs typeface="Times New Roman" panose="02020603050405020304" pitchFamily="18" charset="0"/>
              </a:rPr>
              <a:t>rise</a:t>
            </a:r>
            <a:r>
              <a:rPr lang="fr-FR" dirty="0" smtClean="0">
                <a:latin typeface="Calibri" panose="020F0502020204030204" pitchFamily="34" charset="0"/>
                <a:ea typeface="Calibri" panose="020F0502020204030204" pitchFamily="34" charset="0"/>
                <a:cs typeface="Times New Roman" panose="02020603050405020304" pitchFamily="18" charset="0"/>
              </a:rPr>
              <a:t>, but global </a:t>
            </a:r>
            <a:r>
              <a:rPr lang="fr-FR" dirty="0" err="1" smtClean="0">
                <a:latin typeface="Calibri" panose="020F0502020204030204" pitchFamily="34" charset="0"/>
                <a:ea typeface="Calibri" panose="020F0502020204030204" pitchFamily="34" charset="0"/>
                <a:cs typeface="Times New Roman" panose="02020603050405020304" pitchFamily="18" charset="0"/>
              </a:rPr>
              <a:t>growth</a:t>
            </a:r>
            <a:r>
              <a:rPr lang="fr-FR" dirty="0" smtClean="0">
                <a:latin typeface="Calibri" panose="020F0502020204030204" pitchFamily="34" charset="0"/>
                <a:ea typeface="Calibri" panose="020F0502020204030204" pitchFamily="34" charset="0"/>
                <a:cs typeface="Times New Roman" panose="02020603050405020304" pitchFamily="18" charset="0"/>
              </a:rPr>
              <a:t> rates </a:t>
            </a:r>
            <a:r>
              <a:rPr lang="fr-FR" dirty="0" err="1" smtClean="0">
                <a:latin typeface="Calibri" panose="020F0502020204030204" pitchFamily="34" charset="0"/>
                <a:ea typeface="Calibri" panose="020F0502020204030204" pitchFamily="34" charset="0"/>
                <a:cs typeface="Times New Roman" panose="02020603050405020304" pitchFamily="18" charset="0"/>
              </a:rPr>
              <a:t>declined</a:t>
            </a:r>
            <a:endParaRPr lang="fr-FR" dirty="0" smtClean="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r>
              <a:rPr lang="fr-FR" dirty="0" err="1" smtClean="0">
                <a:latin typeface="Calibri" panose="020F0502020204030204" pitchFamily="34" charset="0"/>
                <a:ea typeface="Calibri" panose="020F0502020204030204" pitchFamily="34" charset="0"/>
                <a:cs typeface="Times New Roman" panose="02020603050405020304" pitchFamily="18" charset="0"/>
              </a:rPr>
              <a:t>Slowdown</a:t>
            </a:r>
            <a:r>
              <a:rPr lang="fr-FR" dirty="0" smtClean="0">
                <a:latin typeface="Calibri" panose="020F0502020204030204" pitchFamily="34" charset="0"/>
                <a:ea typeface="Calibri" panose="020F0502020204030204" pitchFamily="34" charset="0"/>
                <a:cs typeface="Times New Roman" panose="02020603050405020304" pitchFamily="18" charset="0"/>
              </a:rPr>
              <a:t> in </a:t>
            </a:r>
            <a:r>
              <a:rPr lang="fr-FR" dirty="0" err="1" smtClean="0">
                <a:latin typeface="Calibri" panose="020F0502020204030204" pitchFamily="34" charset="0"/>
                <a:ea typeface="Calibri" panose="020F0502020204030204" pitchFamily="34" charset="0"/>
                <a:cs typeface="Times New Roman" panose="02020603050405020304" pitchFamily="18" charset="0"/>
              </a:rPr>
              <a:t>renewable</a:t>
            </a:r>
            <a:r>
              <a:rPr lang="fr-FR" dirty="0" smtClean="0">
                <a:latin typeface="Calibri" panose="020F0502020204030204" pitchFamily="34" charset="0"/>
                <a:ea typeface="Calibri" panose="020F0502020204030204" pitchFamily="34" charset="0"/>
                <a:cs typeface="Times New Roman" panose="02020603050405020304" pitchFamily="18" charset="0"/>
              </a:rPr>
              <a:t> H&amp;C </a:t>
            </a:r>
            <a:r>
              <a:rPr lang="fr-FR" dirty="0" err="1" smtClean="0">
                <a:latin typeface="Calibri" panose="020F0502020204030204" pitchFamily="34" charset="0"/>
                <a:ea typeface="Calibri" panose="020F0502020204030204" pitchFamily="34" charset="0"/>
                <a:cs typeface="Times New Roman" panose="02020603050405020304" pitchFamily="18" charset="0"/>
              </a:rPr>
              <a:t>investment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2838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80086" y="1154604"/>
            <a:ext cx="3591698" cy="369332"/>
          </a:xfrm>
          <a:prstGeom prst="rect">
            <a:avLst/>
          </a:prstGeom>
        </p:spPr>
        <p:txBody>
          <a:bodyPr wrap="square">
            <a:spAutoFit/>
          </a:bodyPr>
          <a:lstStyle/>
          <a:p>
            <a:r>
              <a:rPr lang="en-GB" dirty="0"/>
              <a:t> </a:t>
            </a:r>
            <a:endParaRPr lang="en-US" dirty="0"/>
          </a:p>
        </p:txBody>
      </p:sp>
      <p:sp>
        <p:nvSpPr>
          <p:cNvPr id="3" name="Rectangle 2"/>
          <p:cNvSpPr/>
          <p:nvPr/>
        </p:nvSpPr>
        <p:spPr>
          <a:xfrm>
            <a:off x="576340" y="441449"/>
            <a:ext cx="7407668" cy="400110"/>
          </a:xfrm>
          <a:prstGeom prst="rect">
            <a:avLst/>
          </a:prstGeom>
        </p:spPr>
        <p:txBody>
          <a:bodyPr wrap="square">
            <a:spAutoFit/>
          </a:bodyPr>
          <a:lstStyle/>
          <a:p>
            <a:r>
              <a:rPr lang="de-DE" sz="2000" b="1" dirty="0" smtClean="0">
                <a:solidFill>
                  <a:prstClr val="black"/>
                </a:solidFill>
                <a:ea typeface="+mj-ea"/>
                <a:cs typeface="+mj-cs"/>
              </a:rPr>
              <a:t>Transport</a:t>
            </a:r>
            <a:endParaRPr lang="en-US" dirty="0"/>
          </a:p>
        </p:txBody>
      </p:sp>
      <p:sp>
        <p:nvSpPr>
          <p:cNvPr id="2" name="Rectangle 1"/>
          <p:cNvSpPr/>
          <p:nvPr/>
        </p:nvSpPr>
        <p:spPr>
          <a:xfrm>
            <a:off x="576340" y="1070777"/>
            <a:ext cx="3184006" cy="4537781"/>
          </a:xfrm>
          <a:prstGeom prst="rect">
            <a:avLst/>
          </a:prstGeom>
        </p:spPr>
        <p:txBody>
          <a:bodyPr wrap="square">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Renewable energy </a:t>
            </a:r>
            <a:r>
              <a:rPr lang="en-US" dirty="0">
                <a:latin typeface="Calibri" panose="020F0502020204030204" pitchFamily="34" charset="0"/>
                <a:ea typeface="Calibri" panose="020F0502020204030204" pitchFamily="34" charset="0"/>
                <a:cs typeface="Times New Roman" panose="02020603050405020304" pitchFamily="18" charset="0"/>
              </a:rPr>
              <a:t>accounted for an estimated </a:t>
            </a:r>
            <a:r>
              <a:rPr lang="en-US" dirty="0" smtClean="0">
                <a:latin typeface="Calibri" panose="020F0502020204030204" pitchFamily="34" charset="0"/>
                <a:ea typeface="Calibri" panose="020F0502020204030204" pitchFamily="34" charset="0"/>
                <a:cs typeface="Times New Roman" panose="02020603050405020304" pitchFamily="18" charset="0"/>
              </a:rPr>
              <a:t>4</a:t>
            </a:r>
            <a:r>
              <a:rPr lang="en-US" b="1"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of global </a:t>
            </a:r>
            <a:r>
              <a:rPr lang="en-US" dirty="0" smtClean="0">
                <a:latin typeface="Calibri" panose="020F0502020204030204" pitchFamily="34" charset="0"/>
                <a:ea typeface="Calibri" panose="020F0502020204030204" pitchFamily="34" charset="0"/>
                <a:cs typeface="Times New Roman" panose="02020603050405020304" pitchFamily="18" charset="0"/>
              </a:rPr>
              <a:t>fuel for road </a:t>
            </a:r>
            <a:r>
              <a:rPr lang="en-US" dirty="0">
                <a:latin typeface="Calibri" panose="020F0502020204030204" pitchFamily="34" charset="0"/>
                <a:ea typeface="Calibri" panose="020F0502020204030204" pitchFamily="34" charset="0"/>
                <a:cs typeface="Times New Roman" panose="02020603050405020304" pitchFamily="18" charset="0"/>
              </a:rPr>
              <a:t>transport in </a:t>
            </a:r>
            <a:r>
              <a:rPr lang="en-US" dirty="0" smtClean="0">
                <a:latin typeface="Calibri" panose="020F0502020204030204" pitchFamily="34" charset="0"/>
                <a:ea typeface="Calibri" panose="020F0502020204030204" pitchFamily="34" charset="0"/>
                <a:cs typeface="Times New Roman" panose="02020603050405020304" pitchFamily="18" charset="0"/>
              </a:rPr>
              <a:t>2015.</a:t>
            </a:r>
          </a:p>
          <a:p>
            <a:pPr marR="0" lvl="0">
              <a:lnSpc>
                <a:spcPct val="107000"/>
              </a:lnSpc>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dirty="0">
                <a:latin typeface="Calibri" panose="020F0502020204030204" pitchFamily="34" charset="0"/>
                <a:ea typeface="Calibri" panose="020F0502020204030204" pitchFamily="34" charset="0"/>
                <a:cs typeface="Times New Roman" panose="02020603050405020304" pitchFamily="18" charset="0"/>
              </a:rPr>
              <a:t>Trends in the development of </a:t>
            </a:r>
            <a:r>
              <a:rPr lang="en-US" b="1" dirty="0">
                <a:latin typeface="Calibri" panose="020F0502020204030204" pitchFamily="34" charset="0"/>
                <a:ea typeface="Calibri" panose="020F0502020204030204" pitchFamily="34" charset="0"/>
                <a:cs typeface="Times New Roman" panose="02020603050405020304" pitchFamily="18" charset="0"/>
              </a:rPr>
              <a:t>gaseous fuels </a:t>
            </a:r>
            <a:r>
              <a:rPr lang="en-US" dirty="0">
                <a:latin typeface="Calibri" panose="020F0502020204030204" pitchFamily="34" charset="0"/>
                <a:ea typeface="Calibri" panose="020F0502020204030204" pitchFamily="34" charset="0"/>
                <a:cs typeface="Times New Roman" panose="02020603050405020304" pitchFamily="18" charset="0"/>
              </a:rPr>
              <a:t>and electricity continued to create pathways for the integration of renewables into transportation</a:t>
            </a:r>
            <a:r>
              <a:rPr lang="en-US" dirty="0" smtClean="0">
                <a:latin typeface="Calibri" panose="020F0502020204030204" pitchFamily="34" charset="0"/>
                <a:ea typeface="Calibri" panose="020F0502020204030204" pitchFamily="34" charset="0"/>
                <a:cs typeface="Times New Roman" panose="02020603050405020304" pitchFamily="18" charset="0"/>
              </a:rPr>
              <a:t>.</a:t>
            </a:r>
          </a:p>
          <a:p>
            <a:pPr marR="0" lvl="0">
              <a:lnSpc>
                <a:spcPct val="107000"/>
              </a:lnSpc>
              <a:spcBef>
                <a:spcPts val="0"/>
              </a:spcBef>
              <a:spcAft>
                <a:spcPts val="0"/>
              </a:spcAft>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fr-FR" dirty="0" err="1" smtClean="0">
                <a:latin typeface="Calibri" panose="020F0502020204030204" pitchFamily="34" charset="0"/>
                <a:ea typeface="Calibri" panose="020F0502020204030204" pitchFamily="34" charset="0"/>
                <a:cs typeface="Times New Roman" panose="02020603050405020304" pitchFamily="18" charset="0"/>
              </a:rPr>
              <a:t>Advances</a:t>
            </a:r>
            <a:r>
              <a:rPr lang="fr-FR" dirty="0" smtClean="0">
                <a:latin typeface="Calibri" panose="020F0502020204030204" pitchFamily="34" charset="0"/>
                <a:ea typeface="Calibri" panose="020F0502020204030204" pitchFamily="34" charset="0"/>
                <a:cs typeface="Times New Roman" panose="02020603050405020304" pitchFamily="18" charset="0"/>
              </a:rPr>
              <a:t> in new </a:t>
            </a:r>
            <a:r>
              <a:rPr lang="fr-FR" dirty="0" err="1" smtClean="0">
                <a:latin typeface="Calibri" panose="020F0502020204030204" pitchFamily="34" charset="0"/>
                <a:ea typeface="Calibri" panose="020F0502020204030204" pitchFamily="34" charset="0"/>
                <a:cs typeface="Times New Roman" panose="02020603050405020304" pitchFamily="18" charset="0"/>
              </a:rPr>
              <a:t>markets</a:t>
            </a:r>
            <a:r>
              <a:rPr lang="fr-FR" dirty="0" smtClean="0">
                <a:latin typeface="Calibri" panose="020F0502020204030204" pitchFamily="34" charset="0"/>
                <a:ea typeface="Calibri" panose="020F0502020204030204" pitchFamily="34" charset="0"/>
                <a:cs typeface="Times New Roman" panose="02020603050405020304" pitchFamily="18" charset="0"/>
              </a:rPr>
              <a:t> and applications, </a:t>
            </a:r>
            <a:r>
              <a:rPr lang="fr-FR" dirty="0" err="1" smtClean="0">
                <a:latin typeface="Calibri" panose="020F0502020204030204" pitchFamily="34" charset="0"/>
                <a:ea typeface="Calibri" panose="020F0502020204030204" pitchFamily="34" charset="0"/>
                <a:cs typeface="Times New Roman" panose="02020603050405020304" pitchFamily="18" charset="0"/>
              </a:rPr>
              <a:t>like</a:t>
            </a:r>
            <a:r>
              <a:rPr lang="fr-FR" dirty="0" smtClean="0">
                <a:latin typeface="Calibri" panose="020F0502020204030204" pitchFamily="34" charset="0"/>
                <a:ea typeface="Calibri" panose="020F0502020204030204" pitchFamily="34" charset="0"/>
                <a:cs typeface="Times New Roman" panose="02020603050405020304" pitchFamily="18" charset="0"/>
              </a:rPr>
              <a:t> aviation fuels</a:t>
            </a:r>
          </a:p>
          <a:p>
            <a:pPr marR="0" lvl="0">
              <a:lnSpc>
                <a:spcPct val="107000"/>
              </a:lnSpc>
              <a:spcBef>
                <a:spcPts val="0"/>
              </a:spcBef>
              <a:spcAft>
                <a:spcPts val="0"/>
              </a:spcAft>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fr-FR" dirty="0" smtClean="0">
                <a:latin typeface="Calibri" panose="020F0502020204030204" pitchFamily="34" charset="0"/>
                <a:ea typeface="Calibri" panose="020F0502020204030204" pitchFamily="34" charset="0"/>
                <a:cs typeface="Times New Roman" panose="02020603050405020304" pitchFamily="18" charset="0"/>
              </a:rPr>
              <a:t>Large focus on </a:t>
            </a:r>
            <a:r>
              <a:rPr lang="fr-FR" dirty="0" err="1" smtClean="0">
                <a:latin typeface="Calibri" panose="020F0502020204030204" pitchFamily="34" charset="0"/>
                <a:ea typeface="Calibri" panose="020F0502020204030204" pitchFamily="34" charset="0"/>
                <a:cs typeface="Times New Roman" panose="02020603050405020304" pitchFamily="18" charset="0"/>
              </a:rPr>
              <a:t>effiency</a:t>
            </a:r>
            <a:r>
              <a:rPr lang="fr-FR" dirty="0" smtClean="0">
                <a:latin typeface="Calibri" panose="020F0502020204030204" pitchFamily="34" charset="0"/>
                <a:ea typeface="Calibri" panose="020F0502020204030204" pitchFamily="34" charset="0"/>
                <a:cs typeface="Times New Roman" panose="02020603050405020304" pitchFamily="18" charset="0"/>
              </a:rPr>
              <a:t> and local air pollution</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703" y="1115709"/>
            <a:ext cx="3791579" cy="2843684"/>
          </a:xfrm>
          <a:prstGeom prst="rect">
            <a:avLst/>
          </a:prstGeom>
        </p:spPr>
      </p:pic>
      <p:sp>
        <p:nvSpPr>
          <p:cNvPr id="6" name="Rectangle 5"/>
          <p:cNvSpPr/>
          <p:nvPr/>
        </p:nvSpPr>
        <p:spPr>
          <a:xfrm>
            <a:off x="3809333" y="4256343"/>
            <a:ext cx="5285688" cy="1277273"/>
          </a:xfrm>
          <a:prstGeom prst="rect">
            <a:avLst/>
          </a:prstGeom>
        </p:spPr>
        <p:txBody>
          <a:bodyPr wrap="square">
            <a:spAutoFit/>
          </a:bodyPr>
          <a:lstStyle/>
          <a:p>
            <a:pPr marL="285750" indent="-285750">
              <a:spcAft>
                <a:spcPts val="600"/>
              </a:spcAft>
              <a:buFont typeface="Wingdings" panose="05000000000000000000" pitchFamily="2" charset="2"/>
              <a:buChar char="§"/>
            </a:pPr>
            <a:r>
              <a:rPr lang="fr-FR" dirty="0" err="1" smtClean="0"/>
              <a:t>Low</a:t>
            </a:r>
            <a:r>
              <a:rPr lang="fr-FR" dirty="0" smtClean="0"/>
              <a:t> </a:t>
            </a:r>
            <a:r>
              <a:rPr lang="fr-FR" dirty="0" err="1" smtClean="0"/>
              <a:t>fossil</a:t>
            </a:r>
            <a:r>
              <a:rPr lang="fr-FR" dirty="0" smtClean="0"/>
              <a:t> fuel </a:t>
            </a:r>
            <a:r>
              <a:rPr lang="fr-FR" dirty="0" err="1" smtClean="0"/>
              <a:t>prices</a:t>
            </a:r>
            <a:r>
              <a:rPr lang="fr-FR" dirty="0" smtClean="0"/>
              <a:t> </a:t>
            </a:r>
            <a:r>
              <a:rPr lang="fr-FR" dirty="0" err="1" smtClean="0"/>
              <a:t>affected</a:t>
            </a:r>
            <a:r>
              <a:rPr lang="fr-FR" dirty="0" smtClean="0"/>
              <a:t> </a:t>
            </a:r>
            <a:r>
              <a:rPr lang="fr-FR" dirty="0" err="1" smtClean="0"/>
              <a:t>growth</a:t>
            </a:r>
            <a:r>
              <a:rPr lang="fr-FR" dirty="0" smtClean="0"/>
              <a:t> rates and </a:t>
            </a:r>
            <a:r>
              <a:rPr lang="fr-FR" dirty="0" err="1" smtClean="0"/>
              <a:t>appetite</a:t>
            </a:r>
            <a:r>
              <a:rPr lang="fr-FR" dirty="0" smtClean="0"/>
              <a:t> for new </a:t>
            </a:r>
            <a:r>
              <a:rPr lang="fr-FR" dirty="0" err="1" smtClean="0"/>
              <a:t>investment</a:t>
            </a:r>
            <a:endParaRPr lang="fr-FR" dirty="0" smtClean="0"/>
          </a:p>
          <a:p>
            <a:pPr marL="285750" indent="-285750">
              <a:spcAft>
                <a:spcPts val="600"/>
              </a:spcAft>
              <a:buFont typeface="Wingdings" panose="05000000000000000000" pitchFamily="2" charset="2"/>
              <a:buChar char="§"/>
            </a:pPr>
            <a:r>
              <a:rPr lang="fr-FR" dirty="0" err="1" smtClean="0"/>
              <a:t>biofuels</a:t>
            </a:r>
            <a:r>
              <a:rPr lang="fr-FR" dirty="0" smtClean="0"/>
              <a:t> </a:t>
            </a:r>
            <a:r>
              <a:rPr lang="fr-FR" dirty="0" err="1" smtClean="0"/>
              <a:t>were</a:t>
            </a:r>
            <a:r>
              <a:rPr lang="fr-FR" dirty="0" smtClean="0"/>
              <a:t> </a:t>
            </a:r>
            <a:r>
              <a:rPr lang="fr-FR" dirty="0" err="1" smtClean="0"/>
              <a:t>sheltered</a:t>
            </a:r>
            <a:r>
              <a:rPr lang="fr-FR" dirty="0" smtClean="0"/>
              <a:t> in </a:t>
            </a:r>
            <a:r>
              <a:rPr lang="fr-FR" dirty="0" err="1" smtClean="0"/>
              <a:t>many</a:t>
            </a:r>
            <a:r>
              <a:rPr lang="fr-FR" dirty="0" smtClean="0"/>
              <a:t> locations, </a:t>
            </a:r>
            <a:r>
              <a:rPr lang="fr-FR" dirty="0" err="1" smtClean="0"/>
              <a:t>where</a:t>
            </a:r>
            <a:r>
              <a:rPr lang="fr-FR" dirty="0" smtClean="0"/>
              <a:t> </a:t>
            </a:r>
            <a:r>
              <a:rPr lang="fr-FR" dirty="0" err="1" smtClean="0"/>
              <a:t>blending</a:t>
            </a:r>
            <a:r>
              <a:rPr lang="fr-FR" dirty="0" smtClean="0"/>
              <a:t> mandates </a:t>
            </a:r>
            <a:r>
              <a:rPr lang="fr-FR" dirty="0" err="1" smtClean="0"/>
              <a:t>exist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45770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ph type="title"/>
          </p:nvPr>
        </p:nvSpPr>
        <p:spPr>
          <a:xfrm>
            <a:off x="457200" y="62982"/>
            <a:ext cx="8229600" cy="744608"/>
          </a:xfrm>
        </p:spPr>
        <p:txBody>
          <a:bodyPr/>
          <a:lstStyle/>
          <a:p>
            <a:r>
              <a:rPr lang="en-US" dirty="0" smtClean="0"/>
              <a:t>Distributed Renewable Energy for Energy Access</a:t>
            </a:r>
            <a:endParaRPr lang="en-US" dirty="0"/>
          </a:p>
        </p:txBody>
      </p:sp>
      <p:sp>
        <p:nvSpPr>
          <p:cNvPr id="3" name="Inhaltsplatzhalter 7"/>
          <p:cNvSpPr txBox="1">
            <a:spLocks/>
          </p:cNvSpPr>
          <p:nvPr/>
        </p:nvSpPr>
        <p:spPr>
          <a:xfrm>
            <a:off x="464821" y="936412"/>
            <a:ext cx="4303122" cy="4766571"/>
          </a:xfrm>
          <a:prstGeom prst="rect">
            <a:avLst/>
          </a:prstGeom>
        </p:spPr>
        <p:txBody>
          <a:bodyPr/>
          <a:lstStyle>
            <a:lvl1pPr marL="0" indent="0" algn="l" defTabSz="457200" rtl="0" eaLnBrk="1" latinLnBrk="0" hangingPunct="1">
              <a:spcBef>
                <a:spcPct val="20000"/>
              </a:spcBef>
              <a:buFontTx/>
              <a:buNone/>
              <a:defRPr sz="1600" b="1" kern="1200">
                <a:solidFill>
                  <a:schemeClr val="tx1"/>
                </a:solidFill>
                <a:latin typeface="+mn-lt"/>
                <a:ea typeface="+mn-ea"/>
                <a:cs typeface="+mn-cs"/>
              </a:defRPr>
            </a:lvl1pPr>
            <a:lvl2pPr marL="0" indent="0" algn="l" defTabSz="457200" rtl="0" eaLnBrk="1" latinLnBrk="0" hangingPunct="1">
              <a:spcBef>
                <a:spcPct val="20000"/>
              </a:spcBef>
              <a:buFontTx/>
              <a:buNone/>
              <a:defRPr sz="1400" kern="1200">
                <a:solidFill>
                  <a:schemeClr val="tx1"/>
                </a:solidFill>
                <a:latin typeface="+mn-lt"/>
                <a:ea typeface="+mn-ea"/>
                <a:cs typeface="+mn-cs"/>
              </a:defRPr>
            </a:lvl2pPr>
            <a:lvl3pPr marL="268288" indent="-179388" algn="l" defTabSz="457200" rtl="0" eaLnBrk="1" latinLnBrk="0" hangingPunct="1">
              <a:spcBef>
                <a:spcPct val="20000"/>
              </a:spcBef>
              <a:buFont typeface="Arial"/>
              <a:buChar char="•"/>
              <a:defRPr sz="1400" kern="1200">
                <a:solidFill>
                  <a:schemeClr val="tx1"/>
                </a:solidFill>
                <a:latin typeface="+mn-lt"/>
                <a:ea typeface="+mn-ea"/>
                <a:cs typeface="+mn-cs"/>
              </a:defRPr>
            </a:lvl3pPr>
            <a:lvl4pPr marL="447675" indent="-179388" algn="l" defTabSz="457200" rtl="0" eaLnBrk="1" latinLnBrk="0" hangingPunct="1">
              <a:spcBef>
                <a:spcPct val="20000"/>
              </a:spcBef>
              <a:buFontTx/>
              <a:buNone/>
              <a:defRPr sz="1200" kern="1200">
                <a:solidFill>
                  <a:schemeClr val="tx1"/>
                </a:solidFill>
                <a:latin typeface="+mn-lt"/>
                <a:ea typeface="+mn-ea"/>
                <a:cs typeface="+mn-cs"/>
              </a:defRPr>
            </a:lvl4pPr>
            <a:lvl5pPr marL="361950" indent="-93663"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spcAft>
                <a:spcPts val="900"/>
              </a:spcAft>
            </a:pPr>
            <a:r>
              <a:rPr lang="en-US" sz="1800" b="1" dirty="0" smtClean="0"/>
              <a:t>Distributed renewable energy </a:t>
            </a:r>
            <a:r>
              <a:rPr lang="en-US" sz="1800" dirty="0" smtClean="0"/>
              <a:t>systems offer opportunity to accelerate the transition to modern energy services in remote areas</a:t>
            </a:r>
            <a:endParaRPr lang="en-US" sz="1800" dirty="0"/>
          </a:p>
          <a:p>
            <a:pPr lvl="1">
              <a:spcAft>
                <a:spcPts val="900"/>
              </a:spcAft>
            </a:pPr>
            <a:r>
              <a:rPr lang="fr-FR" sz="1800" b="0" dirty="0" smtClean="0"/>
              <a:t>2015 </a:t>
            </a:r>
            <a:r>
              <a:rPr lang="fr-FR" sz="1800" b="0" dirty="0" err="1" smtClean="0"/>
              <a:t>saw</a:t>
            </a:r>
            <a:r>
              <a:rPr lang="fr-FR" sz="1800" b="0" dirty="0" smtClean="0"/>
              <a:t> positive </a:t>
            </a:r>
            <a:r>
              <a:rPr lang="fr-FR" sz="1800" b="0" dirty="0" err="1" smtClean="0"/>
              <a:t>market</a:t>
            </a:r>
            <a:r>
              <a:rPr lang="fr-FR" sz="1800" b="0" dirty="0" smtClean="0"/>
              <a:t> trends and </a:t>
            </a:r>
            <a:r>
              <a:rPr lang="fr-FR" sz="1800" b="0" dirty="0" err="1" smtClean="0"/>
              <a:t>increased</a:t>
            </a:r>
            <a:r>
              <a:rPr lang="fr-FR" sz="1800" b="0" dirty="0" smtClean="0"/>
              <a:t> </a:t>
            </a:r>
            <a:r>
              <a:rPr lang="fr-FR" sz="1800" b="0" dirty="0" err="1" smtClean="0"/>
              <a:t>investment</a:t>
            </a:r>
            <a:r>
              <a:rPr lang="fr-FR" sz="1800" dirty="0" smtClean="0"/>
              <a:t>.</a:t>
            </a:r>
          </a:p>
          <a:p>
            <a:pPr marL="285750" lvl="1" indent="-285750">
              <a:spcAft>
                <a:spcPts val="900"/>
              </a:spcAft>
              <a:buFont typeface="Wingdings" panose="05000000000000000000" pitchFamily="2" charset="2"/>
              <a:buChar char="§"/>
            </a:pPr>
            <a:r>
              <a:rPr lang="fr-FR" sz="1800" dirty="0" smtClean="0"/>
              <a:t>Solar PV </a:t>
            </a:r>
            <a:r>
              <a:rPr lang="fr-FR" sz="1800" dirty="0" err="1" smtClean="0"/>
              <a:t>markets</a:t>
            </a:r>
            <a:r>
              <a:rPr lang="fr-FR" sz="1800" dirty="0" smtClean="0"/>
              <a:t> </a:t>
            </a:r>
            <a:r>
              <a:rPr lang="fr-FR" sz="1800" dirty="0" err="1" smtClean="0"/>
              <a:t>flourished</a:t>
            </a:r>
            <a:r>
              <a:rPr lang="fr-FR" sz="1800" dirty="0" smtClean="0"/>
              <a:t> off-</a:t>
            </a:r>
            <a:r>
              <a:rPr lang="fr-FR" sz="1800" dirty="0" err="1" smtClean="0"/>
              <a:t>grid</a:t>
            </a:r>
            <a:r>
              <a:rPr lang="fr-FR" sz="1800" dirty="0" smtClean="0"/>
              <a:t> </a:t>
            </a:r>
            <a:r>
              <a:rPr lang="fr-FR" sz="1800" dirty="0" err="1" smtClean="0"/>
              <a:t>solar</a:t>
            </a:r>
            <a:r>
              <a:rPr lang="fr-FR" sz="1800" dirty="0" smtClean="0"/>
              <a:t> PV </a:t>
            </a:r>
            <a:r>
              <a:rPr lang="fr-FR" sz="1800" dirty="0" err="1" smtClean="0"/>
              <a:t>market</a:t>
            </a:r>
            <a:r>
              <a:rPr lang="fr-FR" sz="1800" dirty="0" smtClean="0"/>
              <a:t>: USD 300 million per </a:t>
            </a:r>
            <a:r>
              <a:rPr lang="fr-FR" sz="1800" dirty="0" err="1" smtClean="0"/>
              <a:t>year</a:t>
            </a:r>
            <a:endParaRPr lang="fr-FR" sz="1800" dirty="0" smtClean="0"/>
          </a:p>
          <a:p>
            <a:pPr marL="285750" lvl="1" indent="-285750">
              <a:spcAft>
                <a:spcPts val="900"/>
              </a:spcAft>
              <a:buFont typeface="Wingdings" panose="05000000000000000000" pitchFamily="2" charset="2"/>
              <a:buChar char="§"/>
            </a:pPr>
            <a:r>
              <a:rPr lang="fr-FR" sz="1800" dirty="0" smtClean="0"/>
              <a:t>More </a:t>
            </a:r>
            <a:r>
              <a:rPr lang="fr-FR" sz="1800" dirty="0" err="1" smtClean="0"/>
              <a:t>then</a:t>
            </a:r>
            <a:r>
              <a:rPr lang="fr-FR" sz="1800" dirty="0" smtClean="0"/>
              <a:t> 70 countries have off-</a:t>
            </a:r>
            <a:r>
              <a:rPr lang="fr-FR" sz="1800" dirty="0" err="1" smtClean="0"/>
              <a:t>grid</a:t>
            </a:r>
            <a:r>
              <a:rPr lang="fr-FR" sz="1800" dirty="0" smtClean="0"/>
              <a:t> </a:t>
            </a:r>
            <a:r>
              <a:rPr lang="fr-FR" sz="1800" dirty="0" err="1" smtClean="0"/>
              <a:t>solar</a:t>
            </a:r>
            <a:r>
              <a:rPr lang="fr-FR" sz="1800" dirty="0" smtClean="0"/>
              <a:t> PV </a:t>
            </a:r>
            <a:r>
              <a:rPr lang="fr-FR" sz="1800" dirty="0" err="1" smtClean="0"/>
              <a:t>capacity</a:t>
            </a:r>
            <a:r>
              <a:rPr lang="fr-FR" sz="1800" dirty="0" smtClean="0"/>
              <a:t> </a:t>
            </a:r>
            <a:r>
              <a:rPr lang="fr-FR" sz="1800" dirty="0" err="1" smtClean="0"/>
              <a:t>installed</a:t>
            </a:r>
            <a:r>
              <a:rPr lang="fr-FR" sz="1800" dirty="0" smtClean="0"/>
              <a:t> or programmes</a:t>
            </a:r>
          </a:p>
          <a:p>
            <a:pPr marL="285750" lvl="1" indent="-285750">
              <a:spcAft>
                <a:spcPts val="900"/>
              </a:spcAft>
              <a:buFont typeface="Wingdings" panose="05000000000000000000" pitchFamily="2" charset="2"/>
              <a:buChar char="§"/>
            </a:pPr>
            <a:r>
              <a:rPr lang="fr-FR" sz="1800" dirty="0" smtClean="0"/>
              <a:t>6 million SHS </a:t>
            </a:r>
            <a:r>
              <a:rPr lang="fr-FR" sz="1800" dirty="0" err="1" smtClean="0"/>
              <a:t>installed</a:t>
            </a:r>
            <a:r>
              <a:rPr lang="fr-FR" sz="1800" dirty="0" smtClean="0"/>
              <a:t> </a:t>
            </a:r>
            <a:r>
              <a:rPr lang="fr-FR" sz="1800" dirty="0" err="1" smtClean="0"/>
              <a:t>beginning</a:t>
            </a:r>
            <a:r>
              <a:rPr lang="fr-FR" sz="1800" dirty="0" smtClean="0"/>
              <a:t> of 2015</a:t>
            </a:r>
          </a:p>
          <a:p>
            <a:pPr marL="285750" lvl="1" indent="-285750">
              <a:spcAft>
                <a:spcPts val="900"/>
              </a:spcAft>
              <a:buFont typeface="Wingdings" panose="05000000000000000000" pitchFamily="2" charset="2"/>
              <a:buChar char="§"/>
            </a:pPr>
            <a:r>
              <a:rPr lang="fr-FR" sz="1800" dirty="0" smtClean="0"/>
              <a:t>276 million US </a:t>
            </a:r>
            <a:r>
              <a:rPr lang="fr-FR" sz="1800" dirty="0" err="1" smtClean="0"/>
              <a:t>invested</a:t>
            </a:r>
            <a:r>
              <a:rPr lang="fr-FR" sz="1800" dirty="0" smtClean="0"/>
              <a:t> in off-</a:t>
            </a:r>
            <a:r>
              <a:rPr lang="fr-FR" sz="1800" dirty="0" err="1" smtClean="0"/>
              <a:t>grid</a:t>
            </a:r>
            <a:r>
              <a:rPr lang="fr-FR" sz="1800" dirty="0" smtClean="0"/>
              <a:t> </a:t>
            </a:r>
            <a:r>
              <a:rPr lang="fr-FR" sz="1800" dirty="0" err="1" smtClean="0"/>
              <a:t>solar</a:t>
            </a:r>
            <a:r>
              <a:rPr lang="fr-FR" sz="1800" dirty="0" smtClean="0"/>
              <a:t> </a:t>
            </a:r>
            <a:r>
              <a:rPr lang="fr-FR" sz="1800" dirty="0" err="1" smtClean="0"/>
              <a:t>companies</a:t>
            </a:r>
            <a:endParaRPr lang="fr-FR" sz="1800" dirty="0" smtClean="0"/>
          </a:p>
          <a:p>
            <a:pPr marL="285750" lvl="1" indent="-285750">
              <a:spcAft>
                <a:spcPts val="900"/>
              </a:spcAft>
              <a:buFont typeface="Wingdings" panose="05000000000000000000" pitchFamily="2" charset="2"/>
              <a:buChar char="§"/>
            </a:pPr>
            <a:endParaRPr lang="fr-FR" sz="1800" dirty="0" smtClean="0"/>
          </a:p>
          <a:p>
            <a:pPr marL="285750" lvl="1" indent="-285750">
              <a:spcAft>
                <a:spcPts val="900"/>
              </a:spcAft>
              <a:buFont typeface="Wingdings" panose="05000000000000000000" pitchFamily="2" charset="2"/>
              <a:buChar char="§"/>
            </a:pPr>
            <a:endParaRPr lang="fr-FR" sz="1800" dirty="0" smtClean="0"/>
          </a:p>
          <a:p>
            <a:pPr lvl="1">
              <a:spcAft>
                <a:spcPts val="900"/>
              </a:spcAft>
            </a:pPr>
            <a:endParaRPr lang="de-DE" sz="1800" b="0" dirty="0" smtClean="0"/>
          </a:p>
          <a:p>
            <a:endParaRPr lang="de-DE" sz="18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301" t="16274" r="5239" b="15488"/>
          <a:stretch/>
        </p:blipFill>
        <p:spPr>
          <a:xfrm>
            <a:off x="4742200" y="954552"/>
            <a:ext cx="4077915" cy="2249884"/>
          </a:xfrm>
          <a:prstGeom prst="rect">
            <a:avLst/>
          </a:prstGeom>
        </p:spPr>
      </p:pic>
      <p:pic>
        <p:nvPicPr>
          <p:cNvPr id="5" name="Content Placeholder 8"/>
          <p:cNvPicPr>
            <a:picLocks noGrp="1" noChangeAspect="1"/>
          </p:cNvPicPr>
          <p:nvPr>
            <p:ph idx="1"/>
          </p:nvPr>
        </p:nvPicPr>
        <p:blipFill rotWithShape="1">
          <a:blip r:embed="rId4">
            <a:extLst>
              <a:ext uri="{28A0092B-C50C-407E-A947-70E740481C1C}">
                <a14:useLocalDpi xmlns:a14="http://schemas.microsoft.com/office/drawing/2010/main" val="0"/>
              </a:ext>
            </a:extLst>
          </a:blip>
          <a:srcRect l="6680" t="17164" r="5696" b="14942"/>
          <a:stretch/>
        </p:blipFill>
        <p:spPr>
          <a:xfrm>
            <a:off x="4767943" y="3466658"/>
            <a:ext cx="4121627" cy="2258287"/>
          </a:xfrm>
        </p:spPr>
      </p:pic>
    </p:spTree>
    <p:extLst>
      <p:ext uri="{BB962C8B-B14F-4D97-AF65-F5344CB8AC3E}">
        <p14:creationId xmlns:p14="http://schemas.microsoft.com/office/powerpoint/2010/main" val="607425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07521" y="463820"/>
            <a:ext cx="7407668" cy="400110"/>
          </a:xfrm>
          <a:prstGeom prst="rect">
            <a:avLst/>
          </a:prstGeom>
        </p:spPr>
        <p:txBody>
          <a:bodyPr wrap="square">
            <a:spAutoFit/>
          </a:bodyPr>
          <a:lstStyle/>
          <a:p>
            <a:r>
              <a:rPr lang="de-DE" sz="2000" b="1" dirty="0">
                <a:solidFill>
                  <a:prstClr val="black"/>
                </a:solidFill>
                <a:ea typeface="+mj-ea"/>
                <a:cs typeface="+mj-cs"/>
              </a:rPr>
              <a:t>Renewable Energy Policy Landscape</a:t>
            </a:r>
            <a:endParaRPr lang="en-US" dirty="0"/>
          </a:p>
        </p:txBody>
      </p:sp>
      <p:sp>
        <p:nvSpPr>
          <p:cNvPr id="11" name="Rectangle 10"/>
          <p:cNvSpPr/>
          <p:nvPr/>
        </p:nvSpPr>
        <p:spPr>
          <a:xfrm>
            <a:off x="207521" y="4697352"/>
            <a:ext cx="8775864" cy="1361911"/>
          </a:xfrm>
          <a:prstGeom prst="rect">
            <a:avLst/>
          </a:prstGeom>
        </p:spPr>
        <p:txBody>
          <a:bodyPr wrap="square">
            <a:spAutoFit/>
          </a:bodyPr>
          <a:lstStyle/>
          <a:p>
            <a:pPr>
              <a:spcAft>
                <a:spcPts val="300"/>
              </a:spcAft>
            </a:pPr>
            <a:r>
              <a:rPr lang="en-US" sz="1600" b="1" dirty="0"/>
              <a:t>Power sector:  </a:t>
            </a:r>
            <a:r>
              <a:rPr lang="en-US" sz="1600" dirty="0"/>
              <a:t>the main focus of policies over the last </a:t>
            </a:r>
            <a:r>
              <a:rPr lang="en-US" sz="1600" dirty="0" smtClean="0"/>
              <a:t>years</a:t>
            </a:r>
            <a:endParaRPr lang="fr-FR" sz="1600" dirty="0"/>
          </a:p>
          <a:p>
            <a:pPr marL="285750" indent="-285750">
              <a:buFontTx/>
              <a:buChar char="-"/>
            </a:pPr>
            <a:r>
              <a:rPr lang="en-US" sz="1600" b="1" dirty="0" smtClean="0"/>
              <a:t>FITs </a:t>
            </a:r>
            <a:r>
              <a:rPr lang="en-US" sz="1600" dirty="0"/>
              <a:t>were the most popular type of </a:t>
            </a:r>
            <a:r>
              <a:rPr lang="en-US" sz="1600" dirty="0" smtClean="0"/>
              <a:t>policy</a:t>
            </a:r>
          </a:p>
          <a:p>
            <a:pPr marL="285750" indent="-285750">
              <a:buFontTx/>
              <a:buChar char="-"/>
            </a:pPr>
            <a:r>
              <a:rPr lang="de-DE" sz="1600" b="1" dirty="0" smtClean="0"/>
              <a:t>Net </a:t>
            </a:r>
            <a:r>
              <a:rPr lang="de-DE" sz="1600" b="1" dirty="0"/>
              <a:t>metering or net billing policies </a:t>
            </a:r>
            <a:r>
              <a:rPr lang="de-DE" sz="1600" dirty="0" smtClean="0"/>
              <a:t>in </a:t>
            </a:r>
            <a:r>
              <a:rPr lang="de-DE" sz="1600" dirty="0"/>
              <a:t>force in 48 </a:t>
            </a:r>
            <a:r>
              <a:rPr lang="de-DE" sz="1600" dirty="0" smtClean="0"/>
              <a:t>countries, </a:t>
            </a:r>
            <a:r>
              <a:rPr lang="de-DE" sz="1600" dirty="0"/>
              <a:t>increase of approx. 220%  </a:t>
            </a:r>
            <a:r>
              <a:rPr lang="de-DE" sz="1600" i="1" dirty="0" smtClean="0"/>
              <a:t>(2010)</a:t>
            </a:r>
          </a:p>
          <a:p>
            <a:r>
              <a:rPr lang="fr-FR" sz="1600" b="1" dirty="0" err="1" smtClean="0"/>
              <a:t>Heating</a:t>
            </a:r>
            <a:r>
              <a:rPr lang="fr-FR" sz="1600" b="1" dirty="0" smtClean="0"/>
              <a:t> &amp; </a:t>
            </a:r>
            <a:r>
              <a:rPr lang="fr-FR" sz="1600" b="1" dirty="0" err="1" smtClean="0"/>
              <a:t>Cooling</a:t>
            </a:r>
            <a:r>
              <a:rPr lang="fr-FR" sz="1600" b="1" dirty="0" smtClean="0"/>
              <a:t> </a:t>
            </a:r>
            <a:r>
              <a:rPr lang="fr-FR" sz="1600" dirty="0" smtClean="0"/>
              <a:t>in </a:t>
            </a:r>
            <a:r>
              <a:rPr lang="fr-FR" sz="1600" dirty="0" err="1" smtClean="0"/>
              <a:t>particular</a:t>
            </a:r>
            <a:r>
              <a:rPr lang="fr-FR" sz="1600" dirty="0" smtClean="0"/>
              <a:t> </a:t>
            </a:r>
            <a:r>
              <a:rPr lang="fr-FR" sz="1600" dirty="0" err="1" smtClean="0"/>
              <a:t>needs</a:t>
            </a:r>
            <a:r>
              <a:rPr lang="fr-FR" sz="1600" dirty="0" smtClean="0"/>
              <a:t> </a:t>
            </a:r>
            <a:r>
              <a:rPr lang="fr-FR" sz="1600" dirty="0" err="1" smtClean="0"/>
              <a:t>stronger</a:t>
            </a:r>
            <a:r>
              <a:rPr lang="fr-FR" sz="1600" dirty="0" smtClean="0"/>
              <a:t> </a:t>
            </a:r>
            <a:r>
              <a:rPr lang="fr-FR" sz="1600" dirty="0" err="1" smtClean="0"/>
              <a:t>policy</a:t>
            </a:r>
            <a:r>
              <a:rPr lang="fr-FR" sz="1600" dirty="0" smtClean="0"/>
              <a:t> </a:t>
            </a:r>
            <a:r>
              <a:rPr lang="fr-FR" sz="1600" dirty="0" err="1" smtClean="0"/>
              <a:t>development</a:t>
            </a:r>
            <a:r>
              <a:rPr lang="fr-FR" sz="1600" dirty="0" smtClean="0"/>
              <a:t>/</a:t>
            </a:r>
            <a:r>
              <a:rPr lang="fr-FR" sz="1600" dirty="0" err="1" smtClean="0"/>
              <a:t>suppor</a:t>
            </a:r>
            <a:endParaRPr lang="fr-FR" sz="1600" dirty="0" smtClean="0"/>
          </a:p>
          <a:p>
            <a:r>
              <a:rPr lang="fr-FR" sz="1600" dirty="0" err="1" smtClean="0"/>
              <a:t>Biofuel</a:t>
            </a:r>
            <a:r>
              <a:rPr lang="fr-FR" sz="1600" dirty="0" smtClean="0"/>
              <a:t> </a:t>
            </a:r>
            <a:r>
              <a:rPr lang="fr-FR" sz="1600" dirty="0" err="1" smtClean="0"/>
              <a:t>blending</a:t>
            </a:r>
            <a:r>
              <a:rPr lang="fr-FR" sz="1600" dirty="0" smtClean="0"/>
              <a:t> mandates </a:t>
            </a:r>
            <a:r>
              <a:rPr lang="fr-FR" sz="1600" dirty="0" err="1" smtClean="0"/>
              <a:t>illustrate</a:t>
            </a:r>
            <a:r>
              <a:rPr lang="fr-FR" sz="1600" dirty="0" smtClean="0"/>
              <a:t> the crucial </a:t>
            </a:r>
            <a:r>
              <a:rPr lang="fr-FR" sz="1600" dirty="0" err="1" smtClean="0"/>
              <a:t>role</a:t>
            </a:r>
            <a:r>
              <a:rPr lang="fr-FR" sz="1600" dirty="0" smtClean="0"/>
              <a:t> of </a:t>
            </a:r>
            <a:r>
              <a:rPr lang="fr-FR" sz="1600" dirty="0" err="1" smtClean="0"/>
              <a:t>policy</a:t>
            </a:r>
            <a:r>
              <a:rPr lang="fr-FR" sz="1600" dirty="0" smtClean="0"/>
              <a:t> support</a:t>
            </a:r>
            <a:endParaRPr lang="en-US" sz="1600" dirty="0"/>
          </a:p>
        </p:txBody>
      </p:sp>
      <p:pic>
        <p:nvPicPr>
          <p:cNvPr id="12" name="Picture 11"/>
          <p:cNvPicPr>
            <a:picLocks noChangeAspect="1"/>
          </p:cNvPicPr>
          <p:nvPr/>
        </p:nvPicPr>
        <p:blipFill>
          <a:blip r:embed="rId3"/>
          <a:stretch>
            <a:fillRect/>
          </a:stretch>
        </p:blipFill>
        <p:spPr>
          <a:xfrm>
            <a:off x="207521" y="1072959"/>
            <a:ext cx="8775864" cy="3581816"/>
          </a:xfrm>
          <a:prstGeom prst="rect">
            <a:avLst/>
          </a:prstGeom>
        </p:spPr>
      </p:pic>
    </p:spTree>
    <p:extLst>
      <p:ext uri="{BB962C8B-B14F-4D97-AF65-F5344CB8AC3E}">
        <p14:creationId xmlns:p14="http://schemas.microsoft.com/office/powerpoint/2010/main" val="120962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
        <p:nvSpPr>
          <p:cNvPr id="4" name="Titel 1"/>
          <p:cNvSpPr txBox="1"/>
          <p:nvPr/>
        </p:nvSpPr>
        <p:spPr>
          <a:xfrm>
            <a:off x="0" y="0"/>
            <a:ext cx="9036045" cy="922336"/>
          </a:xfrm>
          <a:prstGeom prst="rect">
            <a:avLst/>
          </a:prstGeom>
          <a:noFill/>
          <a:ln cap="flat">
            <a:noFill/>
          </a:ln>
        </p:spPr>
        <p:txBody>
          <a:bodyPr vert="horz" wrap="square" lIns="91440" tIns="45720" rIns="91440" bIns="45720" anchor="b"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de-DE" sz="4100" b="0" i="0" u="none" strike="noStrike" kern="1200" cap="none" spc="0" baseline="0">
                <a:solidFill>
                  <a:srgbClr val="000000"/>
                </a:solidFill>
                <a:uFillTx/>
                <a:latin typeface="Calibri Light"/>
              </a:rPr>
              <a:t>Why do we have to support renewables?</a:t>
            </a:r>
          </a:p>
        </p:txBody>
      </p:sp>
      <p:pic>
        <p:nvPicPr>
          <p:cNvPr id="5" name="Picture 2"/>
          <p:cNvPicPr>
            <a:picLocks noChangeAspect="1"/>
          </p:cNvPicPr>
          <p:nvPr/>
        </p:nvPicPr>
        <p:blipFill>
          <a:blip r:embed="rId3"/>
          <a:srcRect/>
          <a:stretch>
            <a:fillRect/>
          </a:stretch>
        </p:blipFill>
        <p:spPr>
          <a:xfrm>
            <a:off x="0" y="1341433"/>
            <a:ext cx="8929692" cy="5289547"/>
          </a:xfrm>
          <a:prstGeom prst="rect">
            <a:avLst/>
          </a:prstGeom>
          <a:noFill/>
          <a:ln cap="flat">
            <a:noFill/>
          </a:ln>
        </p:spPr>
      </p:pic>
    </p:spTree>
    <p:extLst>
      <p:ext uri="{BB962C8B-B14F-4D97-AF65-F5344CB8AC3E}">
        <p14:creationId xmlns:p14="http://schemas.microsoft.com/office/powerpoint/2010/main" val="188678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686" y="243977"/>
            <a:ext cx="7407668" cy="400110"/>
          </a:xfrm>
          <a:prstGeom prst="rect">
            <a:avLst/>
          </a:prstGeom>
        </p:spPr>
        <p:txBody>
          <a:bodyPr wrap="square">
            <a:spAutoFit/>
          </a:bodyPr>
          <a:lstStyle/>
          <a:p>
            <a:r>
              <a:rPr lang="de-DE" sz="2000" b="1" dirty="0" smtClean="0">
                <a:solidFill>
                  <a:prstClr val="black"/>
                </a:solidFill>
                <a:ea typeface="+mj-ea"/>
                <a:cs typeface="+mj-cs"/>
              </a:rPr>
              <a:t>Renewable Energy in Asia</a:t>
            </a:r>
            <a:endParaRPr lang="en-US" dirty="0"/>
          </a:p>
        </p:txBody>
      </p:sp>
      <p:sp>
        <p:nvSpPr>
          <p:cNvPr id="3" name="Inhaltsplatzhalter 7"/>
          <p:cNvSpPr txBox="1">
            <a:spLocks/>
          </p:cNvSpPr>
          <p:nvPr/>
        </p:nvSpPr>
        <p:spPr>
          <a:xfrm>
            <a:off x="464819" y="775992"/>
            <a:ext cx="8502717" cy="4766571"/>
          </a:xfrm>
          <a:prstGeom prst="rect">
            <a:avLst/>
          </a:prstGeom>
        </p:spPr>
        <p:txBody>
          <a:bodyPr/>
          <a:lstStyle>
            <a:lvl1pPr marL="0" indent="0" algn="l" defTabSz="457200" rtl="0" eaLnBrk="1" latinLnBrk="0" hangingPunct="1">
              <a:spcBef>
                <a:spcPct val="20000"/>
              </a:spcBef>
              <a:buFontTx/>
              <a:buNone/>
              <a:defRPr sz="1600" b="1" kern="1200">
                <a:solidFill>
                  <a:schemeClr val="tx1"/>
                </a:solidFill>
                <a:latin typeface="+mn-lt"/>
                <a:ea typeface="+mn-ea"/>
                <a:cs typeface="+mn-cs"/>
              </a:defRPr>
            </a:lvl1pPr>
            <a:lvl2pPr marL="0" indent="0" algn="l" defTabSz="457200" rtl="0" eaLnBrk="1" latinLnBrk="0" hangingPunct="1">
              <a:spcBef>
                <a:spcPct val="20000"/>
              </a:spcBef>
              <a:buFontTx/>
              <a:buNone/>
              <a:defRPr sz="1400" kern="1200">
                <a:solidFill>
                  <a:schemeClr val="tx1"/>
                </a:solidFill>
                <a:latin typeface="+mn-lt"/>
                <a:ea typeface="+mn-ea"/>
                <a:cs typeface="+mn-cs"/>
              </a:defRPr>
            </a:lvl2pPr>
            <a:lvl3pPr marL="268288" indent="-179388" algn="l" defTabSz="457200" rtl="0" eaLnBrk="1" latinLnBrk="0" hangingPunct="1">
              <a:spcBef>
                <a:spcPct val="20000"/>
              </a:spcBef>
              <a:buFont typeface="Arial"/>
              <a:buChar char="•"/>
              <a:defRPr sz="1400" kern="1200">
                <a:solidFill>
                  <a:schemeClr val="tx1"/>
                </a:solidFill>
                <a:latin typeface="+mn-lt"/>
                <a:ea typeface="+mn-ea"/>
                <a:cs typeface="+mn-cs"/>
              </a:defRPr>
            </a:lvl3pPr>
            <a:lvl4pPr marL="447675" indent="-179388" algn="l" defTabSz="457200" rtl="0" eaLnBrk="1" latinLnBrk="0" hangingPunct="1">
              <a:spcBef>
                <a:spcPct val="20000"/>
              </a:spcBef>
              <a:buFontTx/>
              <a:buNone/>
              <a:defRPr sz="1200" kern="1200">
                <a:solidFill>
                  <a:schemeClr val="tx1"/>
                </a:solidFill>
                <a:latin typeface="+mn-lt"/>
                <a:ea typeface="+mn-ea"/>
                <a:cs typeface="+mn-cs"/>
              </a:defRPr>
            </a:lvl4pPr>
            <a:lvl5pPr marL="361950" indent="-93663"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spcAft>
                <a:spcPts val="900"/>
              </a:spcAft>
            </a:pPr>
            <a:r>
              <a:rPr lang="fr-FR" sz="1800" dirty="0" smtClean="0"/>
              <a:t>Asia </a:t>
            </a:r>
            <a:r>
              <a:rPr lang="fr-FR" sz="1800" dirty="0" err="1" smtClean="0"/>
              <a:t>installed</a:t>
            </a:r>
            <a:r>
              <a:rPr lang="fr-FR" sz="1800" dirty="0" smtClean="0"/>
              <a:t> the </a:t>
            </a:r>
            <a:r>
              <a:rPr lang="fr-FR" sz="1800" dirty="0" err="1" smtClean="0"/>
              <a:t>most</a:t>
            </a:r>
            <a:r>
              <a:rPr lang="fr-FR" sz="1800" dirty="0" smtClean="0"/>
              <a:t> </a:t>
            </a:r>
            <a:r>
              <a:rPr lang="fr-FR" sz="1800" b="1" dirty="0" err="1" smtClean="0"/>
              <a:t>renewable</a:t>
            </a:r>
            <a:r>
              <a:rPr lang="fr-FR" sz="1800" b="1" dirty="0" smtClean="0"/>
              <a:t> </a:t>
            </a:r>
            <a:r>
              <a:rPr lang="fr-FR" sz="1800" b="1" dirty="0" err="1" smtClean="0"/>
              <a:t>energy</a:t>
            </a:r>
            <a:r>
              <a:rPr lang="fr-FR" sz="1800" b="1" dirty="0" smtClean="0"/>
              <a:t> power </a:t>
            </a:r>
            <a:r>
              <a:rPr lang="fr-FR" sz="1800" dirty="0" err="1" smtClean="0"/>
              <a:t>generating</a:t>
            </a:r>
            <a:r>
              <a:rPr lang="fr-FR" sz="1800" dirty="0" smtClean="0"/>
              <a:t> </a:t>
            </a:r>
            <a:r>
              <a:rPr lang="fr-FR" sz="1800" dirty="0" err="1" smtClean="0"/>
              <a:t>capacities</a:t>
            </a:r>
            <a:endParaRPr lang="fr-FR" sz="1800" dirty="0" smtClean="0"/>
          </a:p>
          <a:p>
            <a:pPr marL="285750" lvl="1" indent="-285750">
              <a:buFont typeface="Wingdings" panose="05000000000000000000" pitchFamily="2" charset="2"/>
              <a:buChar char="§"/>
            </a:pPr>
            <a:r>
              <a:rPr lang="fr-FR" sz="1800" b="1" dirty="0" smtClean="0"/>
              <a:t>China</a:t>
            </a:r>
            <a:r>
              <a:rPr lang="fr-FR" sz="1800" dirty="0" smtClean="0"/>
              <a:t>:  leader in additions in </a:t>
            </a:r>
            <a:r>
              <a:rPr lang="fr-FR" sz="1800" dirty="0" err="1" smtClean="0"/>
              <a:t>hydropower</a:t>
            </a:r>
            <a:r>
              <a:rPr lang="fr-FR" sz="1800" dirty="0" smtClean="0"/>
              <a:t> </a:t>
            </a:r>
            <a:r>
              <a:rPr lang="fr-FR" sz="1800" dirty="0" err="1" smtClean="0"/>
              <a:t>capacities</a:t>
            </a:r>
            <a:r>
              <a:rPr lang="fr-FR" sz="1800" dirty="0" smtClean="0"/>
              <a:t>, bio-power, records in </a:t>
            </a:r>
            <a:r>
              <a:rPr lang="fr-FR" sz="1800" dirty="0" err="1" smtClean="0"/>
              <a:t>wind</a:t>
            </a:r>
            <a:r>
              <a:rPr lang="fr-FR" sz="1800" dirty="0" smtClean="0"/>
              <a:t> and </a:t>
            </a:r>
            <a:r>
              <a:rPr lang="fr-FR" sz="1800" dirty="0" err="1" smtClean="0"/>
              <a:t>solar</a:t>
            </a:r>
            <a:r>
              <a:rPr lang="fr-FR" sz="1800" dirty="0" smtClean="0"/>
              <a:t> PV additions; leader in </a:t>
            </a:r>
            <a:r>
              <a:rPr lang="fr-FR" sz="1800" dirty="0" err="1" smtClean="0"/>
              <a:t>renewable</a:t>
            </a:r>
            <a:r>
              <a:rPr lang="fr-FR" sz="1800" dirty="0" smtClean="0"/>
              <a:t> </a:t>
            </a:r>
            <a:r>
              <a:rPr lang="fr-FR" sz="1800" dirty="0" err="1" smtClean="0"/>
              <a:t>investement</a:t>
            </a:r>
            <a:endParaRPr lang="fr-FR" sz="1800" dirty="0" smtClean="0"/>
          </a:p>
          <a:p>
            <a:pPr marL="285750" lvl="1" indent="-285750">
              <a:buFont typeface="Wingdings" panose="05000000000000000000" pitchFamily="2" charset="2"/>
              <a:buChar char="§"/>
            </a:pPr>
            <a:r>
              <a:rPr lang="en-US" sz="1800" b="1" dirty="0" smtClean="0"/>
              <a:t>India</a:t>
            </a:r>
            <a:r>
              <a:rPr lang="en-US" sz="1800" dirty="0" smtClean="0"/>
              <a:t> : among </a:t>
            </a:r>
            <a:r>
              <a:rPr lang="en-US" sz="1800" dirty="0"/>
              <a:t>the top countries for solar PV, hydro and wind power capacity additions</a:t>
            </a:r>
            <a:endParaRPr lang="fr-FR" sz="1800" dirty="0" smtClean="0"/>
          </a:p>
          <a:p>
            <a:pPr marL="285750" lvl="1" indent="-285750">
              <a:buFont typeface="Wingdings" panose="05000000000000000000" pitchFamily="2" charset="2"/>
              <a:buChar char="§"/>
            </a:pPr>
            <a:r>
              <a:rPr lang="fr-FR" sz="1800" b="1" dirty="0" err="1" smtClean="0"/>
              <a:t>Japan</a:t>
            </a:r>
            <a:r>
              <a:rPr lang="fr-FR" sz="1800" dirty="0" smtClean="0"/>
              <a:t>: second in total PV additions</a:t>
            </a:r>
          </a:p>
          <a:p>
            <a:pPr marL="285750" lvl="1" indent="-285750">
              <a:buFont typeface="Wingdings" panose="05000000000000000000" pitchFamily="2" charset="2"/>
              <a:buChar char="§"/>
            </a:pPr>
            <a:r>
              <a:rPr lang="en-CA" sz="1800" b="1" dirty="0" smtClean="0"/>
              <a:t>Malaysia</a:t>
            </a:r>
            <a:r>
              <a:rPr lang="en-CA" sz="1800" b="1" dirty="0"/>
              <a:t>, Pakistan, the Philippines, the Republic of Korea, Thailand and Vietnam</a:t>
            </a:r>
            <a:r>
              <a:rPr lang="en-CA" sz="1800" dirty="0"/>
              <a:t> – have emerged as important markets for more than one renewable power technology.</a:t>
            </a:r>
            <a:endParaRPr lang="en-US" sz="1800" dirty="0"/>
          </a:p>
          <a:p>
            <a:pPr marL="285750" lvl="1" indent="-285750">
              <a:buFont typeface="Wingdings" panose="05000000000000000000" pitchFamily="2" charset="2"/>
              <a:buChar char="§"/>
            </a:pPr>
            <a:r>
              <a:rPr lang="en-CA" sz="1800" b="1" dirty="0" smtClean="0"/>
              <a:t>Bangladesh, China</a:t>
            </a:r>
            <a:r>
              <a:rPr lang="en-CA" sz="1800" b="1" dirty="0"/>
              <a:t>, India, </a:t>
            </a:r>
            <a:r>
              <a:rPr lang="en-CA" sz="1800" dirty="0"/>
              <a:t>and </a:t>
            </a:r>
            <a:r>
              <a:rPr lang="en-CA" sz="1800" b="1" dirty="0"/>
              <a:t>Nepal</a:t>
            </a:r>
            <a:r>
              <a:rPr lang="en-CA" sz="1800" dirty="0"/>
              <a:t> witnessing rapid expansion of small-scale renewable systems, including renewables-based mini-grids</a:t>
            </a:r>
            <a:r>
              <a:rPr lang="en-CA" sz="1800" dirty="0" smtClean="0"/>
              <a:t>.</a:t>
            </a:r>
          </a:p>
          <a:p>
            <a:pPr lvl="1"/>
            <a:endParaRPr lang="fr-FR" sz="1600" dirty="0" smtClean="0"/>
          </a:p>
          <a:p>
            <a:pPr lvl="1"/>
            <a:r>
              <a:rPr lang="fr-FR" sz="1800" b="1" dirty="0" err="1" smtClean="0"/>
              <a:t>Renewable</a:t>
            </a:r>
            <a:r>
              <a:rPr lang="fr-FR" sz="1800" b="1" dirty="0" smtClean="0"/>
              <a:t> </a:t>
            </a:r>
            <a:r>
              <a:rPr lang="fr-FR" sz="1800" b="1" dirty="0" err="1" smtClean="0"/>
              <a:t>energy</a:t>
            </a:r>
            <a:r>
              <a:rPr lang="fr-FR" sz="1800" b="1" dirty="0" smtClean="0"/>
              <a:t> </a:t>
            </a:r>
            <a:r>
              <a:rPr lang="fr-FR" sz="1800" b="1" dirty="0" err="1" smtClean="0"/>
              <a:t>heat</a:t>
            </a:r>
            <a:endParaRPr lang="fr-FR" sz="1800" b="1" dirty="0"/>
          </a:p>
          <a:p>
            <a:pPr marL="285750" lvl="1" indent="-285750">
              <a:buFont typeface="Wingdings" panose="05000000000000000000" pitchFamily="2" charset="2"/>
              <a:buChar char="§"/>
            </a:pPr>
            <a:r>
              <a:rPr lang="en-CA" sz="1800" dirty="0"/>
              <a:t>Modern biomass for residential heat markets has grown, especially in </a:t>
            </a:r>
            <a:r>
              <a:rPr lang="en-CA" sz="1800" b="1" dirty="0"/>
              <a:t>Japan</a:t>
            </a:r>
            <a:r>
              <a:rPr lang="en-CA" sz="1800" dirty="0"/>
              <a:t> </a:t>
            </a:r>
            <a:r>
              <a:rPr lang="en-CA" sz="1800" b="1" dirty="0"/>
              <a:t>and the Republic of </a:t>
            </a:r>
            <a:r>
              <a:rPr lang="en-CA" sz="1800" b="1" dirty="0" smtClean="0"/>
              <a:t>Korea </a:t>
            </a:r>
            <a:r>
              <a:rPr lang="en-CA" sz="1800" dirty="0" smtClean="0"/>
              <a:t>(strict efficiency requirements)</a:t>
            </a:r>
          </a:p>
          <a:p>
            <a:pPr marL="285750" lvl="1" indent="-285750">
              <a:buFont typeface="Wingdings" panose="05000000000000000000" pitchFamily="2" charset="2"/>
              <a:buChar char="§"/>
            </a:pPr>
            <a:r>
              <a:rPr lang="en-CA" sz="1800" dirty="0" smtClean="0"/>
              <a:t>China leading in terms of installed capacities in solar thermal, geothermal, biogas heat</a:t>
            </a:r>
          </a:p>
          <a:p>
            <a:endParaRPr lang="de-DE" b="0" dirty="0"/>
          </a:p>
          <a:p>
            <a:r>
              <a:rPr lang="de-DE" sz="1800" b="0" dirty="0" smtClean="0"/>
              <a:t>In the </a:t>
            </a:r>
            <a:r>
              <a:rPr lang="de-DE" sz="1800" dirty="0" smtClean="0"/>
              <a:t>transport sector</a:t>
            </a:r>
            <a:r>
              <a:rPr lang="de-DE" sz="1800" b="0" dirty="0" smtClean="0"/>
              <a:t>, ethanol continued to grow, biodiesel prioduction fell sharply</a:t>
            </a:r>
          </a:p>
          <a:p>
            <a:endParaRPr lang="de-DE" sz="1800" dirty="0"/>
          </a:p>
        </p:txBody>
      </p:sp>
    </p:spTree>
    <p:extLst>
      <p:ext uri="{BB962C8B-B14F-4D97-AF65-F5344CB8AC3E}">
        <p14:creationId xmlns:p14="http://schemas.microsoft.com/office/powerpoint/2010/main" val="1386280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Inhaltsplatzhalter 7"/>
          <p:cNvSpPr>
            <a:spLocks noGrp="1"/>
          </p:cNvSpPr>
          <p:nvPr>
            <p:ph idx="1"/>
          </p:nvPr>
        </p:nvSpPr>
        <p:spPr>
          <a:xfrm>
            <a:off x="303789" y="730257"/>
            <a:ext cx="8529967" cy="5302423"/>
          </a:xfrm>
        </p:spPr>
        <p:txBody>
          <a:bodyPr/>
          <a:lstStyle/>
          <a:p>
            <a:pPr marL="0" indent="0">
              <a:buNone/>
            </a:pPr>
            <a:r>
              <a:rPr lang="en-GB" sz="2000" dirty="0" smtClean="0"/>
              <a:t>Impact of low oil prices, and also natural gas and coal prices</a:t>
            </a:r>
          </a:p>
          <a:p>
            <a:pPr>
              <a:buFont typeface="Wingdings" panose="05000000000000000000" pitchFamily="2" charset="2"/>
              <a:buChar char="§"/>
            </a:pPr>
            <a:r>
              <a:rPr lang="en-GB" sz="2000" dirty="0" smtClean="0"/>
              <a:t>Negative impact on some renewable energy markets, in particular heating &amp; cooling as well as transport</a:t>
            </a:r>
          </a:p>
          <a:p>
            <a:pPr>
              <a:buFont typeface="Wingdings" panose="05000000000000000000" pitchFamily="2" charset="2"/>
              <a:buChar char="§"/>
            </a:pPr>
            <a:r>
              <a:rPr lang="en-GB" sz="2000" dirty="0" smtClean="0"/>
              <a:t>No/little impact on renewable power markets</a:t>
            </a:r>
          </a:p>
          <a:p>
            <a:pPr>
              <a:buFont typeface="Wingdings" panose="05000000000000000000" pitchFamily="2" charset="2"/>
              <a:buChar char="§"/>
            </a:pPr>
            <a:r>
              <a:rPr lang="en-GB" sz="2000" dirty="0" smtClean="0"/>
              <a:t>Underline the improved cost competitiveness of solar and wind power</a:t>
            </a:r>
            <a:endParaRPr lang="en-GB" sz="2000" dirty="0"/>
          </a:p>
          <a:p>
            <a:pPr>
              <a:buFont typeface="Wingdings" panose="05000000000000000000" pitchFamily="2" charset="2"/>
              <a:buChar char="§"/>
            </a:pPr>
            <a:r>
              <a:rPr lang="en-GB" sz="2000" dirty="0" smtClean="0"/>
              <a:t>Opportunities </a:t>
            </a:r>
            <a:r>
              <a:rPr lang="en-GB" sz="2000" dirty="0"/>
              <a:t>for </a:t>
            </a:r>
            <a:r>
              <a:rPr lang="en-GB" sz="2000" dirty="0" smtClean="0"/>
              <a:t>renewables as rising concerns about volatility of fossil fuel prices</a:t>
            </a:r>
          </a:p>
          <a:p>
            <a:pPr>
              <a:buFontTx/>
              <a:buChar char="-"/>
            </a:pPr>
            <a:endParaRPr lang="en-GB" sz="2000" dirty="0"/>
          </a:p>
          <a:p>
            <a:pPr marL="0" indent="0">
              <a:buNone/>
            </a:pPr>
            <a:r>
              <a:rPr lang="en-GB" sz="2000" dirty="0" smtClean="0"/>
              <a:t>Actions</a:t>
            </a:r>
          </a:p>
          <a:p>
            <a:pPr>
              <a:buFont typeface="Wingdings" panose="05000000000000000000" pitchFamily="2" charset="2"/>
              <a:buChar char="§"/>
            </a:pPr>
            <a:r>
              <a:rPr lang="en-GB" sz="2000" dirty="0" smtClean="0"/>
              <a:t>Low fossil fuel prices is an  opportunity </a:t>
            </a:r>
            <a:r>
              <a:rPr lang="en-GB" sz="2000" dirty="0"/>
              <a:t>to phase out fossil fuel </a:t>
            </a:r>
            <a:r>
              <a:rPr lang="en-GB" sz="2000" dirty="0" smtClean="0"/>
              <a:t>subsidies</a:t>
            </a:r>
          </a:p>
          <a:p>
            <a:pPr>
              <a:buFont typeface="Wingdings" panose="05000000000000000000" pitchFamily="2" charset="2"/>
              <a:buChar char="§"/>
            </a:pPr>
            <a:r>
              <a:rPr lang="en-GB" sz="2000" dirty="0" smtClean="0"/>
              <a:t>Address policy support in the heating &amp; cooling sector</a:t>
            </a:r>
          </a:p>
          <a:p>
            <a:pPr>
              <a:buFont typeface="Wingdings" panose="05000000000000000000" pitchFamily="2" charset="2"/>
              <a:buChar char="§"/>
            </a:pPr>
            <a:r>
              <a:rPr lang="en-GB" sz="2000" dirty="0" smtClean="0"/>
              <a:t>Energy planning and policy design need to integrated long-term perspectives in heating &amp; cooling and transport</a:t>
            </a:r>
          </a:p>
          <a:p>
            <a:pPr>
              <a:buFontTx/>
              <a:buChar char="-"/>
            </a:pPr>
            <a:endParaRPr lang="en-GB" sz="2000" dirty="0" smtClean="0"/>
          </a:p>
        </p:txBody>
      </p:sp>
      <p:sp>
        <p:nvSpPr>
          <p:cNvPr id="9" name="Rectangle 8"/>
          <p:cNvSpPr/>
          <p:nvPr/>
        </p:nvSpPr>
        <p:spPr>
          <a:xfrm>
            <a:off x="257276" y="252697"/>
            <a:ext cx="1981953" cy="400110"/>
          </a:xfrm>
          <a:prstGeom prst="rect">
            <a:avLst/>
          </a:prstGeom>
        </p:spPr>
        <p:txBody>
          <a:bodyPr wrap="none">
            <a:spAutoFit/>
          </a:bodyPr>
          <a:lstStyle/>
          <a:p>
            <a:pPr lvl="0"/>
            <a:r>
              <a:rPr lang="de-DE" sz="2000" b="1" dirty="0" smtClean="0">
                <a:solidFill>
                  <a:prstClr val="black"/>
                </a:solidFill>
              </a:rPr>
              <a:t>Final conclusions</a:t>
            </a:r>
            <a:endParaRPr lang="de-DE" sz="2000" b="1" dirty="0">
              <a:solidFill>
                <a:prstClr val="black"/>
              </a:solidFill>
            </a:endParaRPr>
          </a:p>
        </p:txBody>
      </p:sp>
    </p:spTree>
    <p:extLst>
      <p:ext uri="{BB962C8B-B14F-4D97-AF65-F5344CB8AC3E}">
        <p14:creationId xmlns:p14="http://schemas.microsoft.com/office/powerpoint/2010/main" val="2461722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err="1" smtClean="0"/>
              <a:t>Renewables</a:t>
            </a:r>
            <a:r>
              <a:rPr lang="fr-FR" dirty="0" smtClean="0"/>
              <a:t> RISING</a:t>
            </a:r>
            <a:endParaRPr lang="en-US" dirty="0"/>
          </a:p>
        </p:txBody>
      </p:sp>
      <p:sp>
        <p:nvSpPr>
          <p:cNvPr id="3" name="Subtitle 2"/>
          <p:cNvSpPr>
            <a:spLocks noGrp="1"/>
          </p:cNvSpPr>
          <p:nvPr>
            <p:ph type="subTitle" idx="1"/>
          </p:nvPr>
        </p:nvSpPr>
        <p:spPr/>
        <p:txBody>
          <a:bodyPr/>
          <a:lstStyle/>
          <a:p>
            <a:r>
              <a:rPr lang="fr-FR" dirty="0" smtClean="0"/>
              <a:t>Help us spread the </a:t>
            </a:r>
            <a:r>
              <a:rPr lang="fr-FR" dirty="0" err="1" smtClean="0"/>
              <a:t>word</a:t>
            </a:r>
            <a:r>
              <a:rPr lang="fr-FR" dirty="0" smtClean="0"/>
              <a:t>  &amp; </a:t>
            </a:r>
            <a:r>
              <a:rPr lang="fr-FR" dirty="0" err="1" smtClean="0"/>
              <a:t>join</a:t>
            </a:r>
            <a:r>
              <a:rPr lang="fr-FR" dirty="0" smtClean="0"/>
              <a:t> the </a:t>
            </a:r>
            <a:r>
              <a:rPr lang="fr-FR" dirty="0" err="1" smtClean="0"/>
              <a:t>Campaign</a:t>
            </a:r>
            <a:endParaRPr lang="en-US" dirty="0"/>
          </a:p>
        </p:txBody>
      </p:sp>
      <p:sp>
        <p:nvSpPr>
          <p:cNvPr id="4" name="Rectangle 3"/>
          <p:cNvSpPr/>
          <p:nvPr/>
        </p:nvSpPr>
        <p:spPr>
          <a:xfrm>
            <a:off x="3548940" y="827699"/>
            <a:ext cx="4909259" cy="2308324"/>
          </a:xfrm>
          <a:prstGeom prst="rect">
            <a:avLst/>
          </a:prstGeom>
        </p:spPr>
        <p:txBody>
          <a:bodyPr wrap="square">
            <a:spAutoFit/>
          </a:bodyPr>
          <a:lstStyle/>
          <a:p>
            <a:r>
              <a:rPr lang="en-GB" sz="2400" b="1" dirty="0" smtClean="0"/>
              <a:t>GSR2016 Thunderclap campaign</a:t>
            </a:r>
          </a:p>
          <a:p>
            <a:r>
              <a:rPr lang="en-GB" sz="2400" b="1" u="sng" dirty="0" smtClean="0">
                <a:hlinkClick r:id="rId2"/>
              </a:rPr>
              <a:t>http</a:t>
            </a:r>
            <a:r>
              <a:rPr lang="en-GB" sz="2400" b="1" u="sng" dirty="0">
                <a:hlinkClick r:id="rId2"/>
              </a:rPr>
              <a:t>://thndr.me/uFywvV</a:t>
            </a:r>
            <a:r>
              <a:rPr lang="en-GB" sz="2400" b="1" dirty="0"/>
              <a:t> </a:t>
            </a:r>
            <a:endParaRPr lang="en-GB" sz="2400" b="1" dirty="0" smtClean="0"/>
          </a:p>
          <a:p>
            <a:endParaRPr lang="en-GB" sz="2400" b="1" dirty="0"/>
          </a:p>
          <a:p>
            <a:r>
              <a:rPr lang="en-GB" sz="2400" b="1" dirty="0" smtClean="0"/>
              <a:t>Join and help us spread</a:t>
            </a:r>
            <a:r>
              <a:rPr lang="en-GB" sz="2400" b="1" dirty="0"/>
              <a:t> </a:t>
            </a:r>
            <a:r>
              <a:rPr lang="en-GB" sz="2400" b="1" dirty="0" smtClean="0"/>
              <a:t>the word!</a:t>
            </a:r>
            <a:endParaRPr lang="en-GB" sz="2400" b="1" dirty="0"/>
          </a:p>
          <a:p>
            <a:endParaRPr lang="en-GB" sz="2400" b="1" dirty="0"/>
          </a:p>
          <a:p>
            <a:r>
              <a:rPr lang="en-GB" sz="2400" b="1" dirty="0" smtClean="0"/>
              <a:t> </a:t>
            </a:r>
            <a:endParaRPr lang="en-US" sz="2400" dirty="0"/>
          </a:p>
        </p:txBody>
      </p:sp>
      <p:grpSp>
        <p:nvGrpSpPr>
          <p:cNvPr id="5" name="Group 4"/>
          <p:cNvGrpSpPr/>
          <p:nvPr/>
        </p:nvGrpSpPr>
        <p:grpSpPr>
          <a:xfrm>
            <a:off x="611446" y="755033"/>
            <a:ext cx="2591212" cy="3208426"/>
            <a:chOff x="9100318" y="2018924"/>
            <a:chExt cx="2624091" cy="3048000"/>
          </a:xfrm>
        </p:grpSpPr>
        <p:pic>
          <p:nvPicPr>
            <p:cNvPr id="6" name="Picture 5"/>
            <p:cNvPicPr>
              <a:picLocks noChangeAspect="1"/>
            </p:cNvPicPr>
            <p:nvPr/>
          </p:nvPicPr>
          <p:blipFill rotWithShape="1">
            <a:blip r:embed="rId3"/>
            <a:srcRect l="35652" t="18750" r="35652" b="8855"/>
            <a:stretch/>
          </p:blipFill>
          <p:spPr>
            <a:xfrm>
              <a:off x="9105045" y="2018924"/>
              <a:ext cx="2148950" cy="3048000"/>
            </a:xfrm>
            <a:prstGeom prst="rect">
              <a:avLst/>
            </a:prstGeom>
          </p:spPr>
        </p:pic>
        <p:sp>
          <p:nvSpPr>
            <p:cNvPr id="7" name="Parallelogram 6"/>
            <p:cNvSpPr/>
            <p:nvPr/>
          </p:nvSpPr>
          <p:spPr>
            <a:xfrm rot="5400000">
              <a:off x="9493663" y="2761823"/>
              <a:ext cx="1212437" cy="1989675"/>
            </a:xfrm>
            <a:prstGeom prst="parallelogram">
              <a:avLst>
                <a:gd name="adj" fmla="val 4383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rot="987809">
              <a:off x="9100318" y="3683123"/>
              <a:ext cx="2624091" cy="409342"/>
            </a:xfrm>
            <a:prstGeom prst="rect">
              <a:avLst/>
            </a:prstGeom>
            <a:noFill/>
          </p:spPr>
          <p:txBody>
            <a:bodyPr wrap="square" rtlCol="0">
              <a:spAutoFit/>
            </a:bodyPr>
            <a:lstStyle/>
            <a:p>
              <a:r>
                <a:rPr lang="en-US" sz="2200" b="1" dirty="0" smtClean="0">
                  <a:solidFill>
                    <a:schemeClr val="bg1"/>
                  </a:solidFill>
                </a:rPr>
                <a:t>COMING 1 JUNE</a:t>
              </a:r>
              <a:endParaRPr lang="en-US" sz="2200" b="1" dirty="0">
                <a:solidFill>
                  <a:schemeClr val="bg1"/>
                </a:solidFill>
              </a:endParaRPr>
            </a:p>
          </p:txBody>
        </p:sp>
      </p:grpSp>
    </p:spTree>
    <p:extLst>
      <p:ext uri="{BB962C8B-B14F-4D97-AF65-F5344CB8AC3E}">
        <p14:creationId xmlns:p14="http://schemas.microsoft.com/office/powerpoint/2010/main" val="2955558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p:txBody>
          <a:bodyPr/>
          <a:lstStyle/>
          <a:p>
            <a:r>
              <a:rPr lang="de-DE" dirty="0"/>
              <a:t>RENEWABLE ENERGY POLICY NETWORK</a:t>
            </a:r>
            <a:br>
              <a:rPr lang="de-DE" dirty="0"/>
            </a:br>
            <a:r>
              <a:rPr lang="de-DE" dirty="0"/>
              <a:t>FOR THE 21</a:t>
            </a:r>
            <a:r>
              <a:rPr lang="de-DE" baseline="30000" dirty="0"/>
              <a:t>st</a:t>
            </a:r>
            <a:r>
              <a:rPr lang="de-DE" dirty="0"/>
              <a:t> CENTURY</a:t>
            </a:r>
          </a:p>
        </p:txBody>
      </p:sp>
      <p:pic>
        <p:nvPicPr>
          <p:cNvPr id="4" name="Picture 3"/>
          <p:cNvPicPr>
            <a:picLocks noChangeAspect="1"/>
          </p:cNvPicPr>
          <p:nvPr/>
        </p:nvPicPr>
        <p:blipFill>
          <a:blip r:embed="rId3"/>
          <a:stretch>
            <a:fillRect/>
          </a:stretch>
        </p:blipFill>
        <p:spPr>
          <a:xfrm>
            <a:off x="2261964" y="4156034"/>
            <a:ext cx="2188654" cy="731583"/>
          </a:xfrm>
          <a:prstGeom prst="rect">
            <a:avLst/>
          </a:prstGeom>
        </p:spPr>
      </p:pic>
      <p:pic>
        <p:nvPicPr>
          <p:cNvPr id="5" name="Picture 4"/>
          <p:cNvPicPr>
            <a:picLocks noChangeAspect="1"/>
          </p:cNvPicPr>
          <p:nvPr/>
        </p:nvPicPr>
        <p:blipFill>
          <a:blip r:embed="rId4"/>
          <a:stretch>
            <a:fillRect/>
          </a:stretch>
        </p:blipFill>
        <p:spPr>
          <a:xfrm>
            <a:off x="4572000" y="4151548"/>
            <a:ext cx="1956986" cy="902286"/>
          </a:xfrm>
          <a:prstGeom prst="rect">
            <a:avLst/>
          </a:prstGeom>
        </p:spPr>
      </p:pic>
      <p:sp>
        <p:nvSpPr>
          <p:cNvPr id="6" name="Textfeld 18"/>
          <p:cNvSpPr txBox="1"/>
          <p:nvPr/>
        </p:nvSpPr>
        <p:spPr>
          <a:xfrm>
            <a:off x="5776564" y="4713203"/>
            <a:ext cx="3062458" cy="533479"/>
          </a:xfrm>
          <a:prstGeom prst="rect">
            <a:avLst/>
          </a:prstGeom>
          <a:noFill/>
        </p:spPr>
        <p:txBody>
          <a:bodyPr wrap="square" rtlCol="0" anchor="b">
            <a:spAutoFit/>
          </a:bodyPr>
          <a:lstStyle/>
          <a:p>
            <a:pPr algn="r"/>
            <a:endParaRPr lang="de-DE" baseline="30000" dirty="0" smtClean="0">
              <a:solidFill>
                <a:prstClr val="black"/>
              </a:solidFill>
              <a:latin typeface="Arial"/>
              <a:cs typeface="Arial"/>
            </a:endParaRPr>
          </a:p>
          <a:p>
            <a:pPr algn="r"/>
            <a:r>
              <a:rPr lang="de-DE" sz="2500" b="1" baseline="30000" dirty="0" smtClean="0">
                <a:solidFill>
                  <a:prstClr val="black"/>
                </a:solidFill>
                <a:latin typeface="Arial"/>
                <a:cs typeface="Arial"/>
              </a:rPr>
              <a:t>www.ren21.net/gsr</a:t>
            </a:r>
            <a:endParaRPr lang="de-DE" b="1" baseline="30000" dirty="0" smtClean="0">
              <a:solidFill>
                <a:prstClr val="black"/>
              </a:solidFill>
              <a:latin typeface="Arial"/>
              <a:cs typeface="Arial"/>
            </a:endParaRPr>
          </a:p>
        </p:txBody>
      </p:sp>
      <p:sp>
        <p:nvSpPr>
          <p:cNvPr id="7" name="Textfeld 18"/>
          <p:cNvSpPr txBox="1"/>
          <p:nvPr/>
        </p:nvSpPr>
        <p:spPr>
          <a:xfrm>
            <a:off x="6185040" y="5439531"/>
            <a:ext cx="2653981" cy="533479"/>
          </a:xfrm>
          <a:prstGeom prst="rect">
            <a:avLst/>
          </a:prstGeom>
          <a:noFill/>
        </p:spPr>
        <p:txBody>
          <a:bodyPr wrap="square" rtlCol="0" anchor="b">
            <a:spAutoFit/>
          </a:bodyPr>
          <a:lstStyle/>
          <a:p>
            <a:pPr algn="r"/>
            <a:r>
              <a:rPr lang="de-DE" baseline="30000" dirty="0" smtClean="0">
                <a:solidFill>
                  <a:prstClr val="black"/>
                </a:solidFill>
                <a:latin typeface="Arial"/>
                <a:cs typeface="Arial"/>
              </a:rPr>
              <a:t>Subscribe to our newsletter</a:t>
            </a:r>
          </a:p>
          <a:p>
            <a:pPr algn="r"/>
            <a:r>
              <a:rPr lang="de-DE" sz="2500" b="1" baseline="30000" dirty="0" smtClean="0">
                <a:solidFill>
                  <a:prstClr val="black"/>
                </a:solidFill>
                <a:latin typeface="Arial"/>
                <a:cs typeface="Arial"/>
              </a:rPr>
              <a:t>www.ren21.net</a:t>
            </a:r>
            <a:endParaRPr lang="de-DE" b="1" baseline="30000" dirty="0" smtClean="0">
              <a:solidFill>
                <a:prstClr val="black"/>
              </a:solidFill>
              <a:latin typeface="Arial"/>
              <a:cs typeface="Arial"/>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668737"/>
            <a:ext cx="9144000" cy="2352399"/>
          </a:xfrm>
          <a:prstGeom prst="rect">
            <a:avLst/>
          </a:prstGeom>
        </p:spPr>
      </p:pic>
    </p:spTree>
    <p:extLst>
      <p:ext uri="{BB962C8B-B14F-4D97-AF65-F5344CB8AC3E}">
        <p14:creationId xmlns:p14="http://schemas.microsoft.com/office/powerpoint/2010/main" val="461446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3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5903</TotalTime>
  <Words>2523</Words>
  <Application>Microsoft Office PowerPoint</Application>
  <PresentationFormat>On-screen Show (4:3)</PresentationFormat>
  <Paragraphs>248</Paragraphs>
  <Slides>17</Slides>
  <Notes>14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17</vt:i4>
      </vt:variant>
    </vt:vector>
  </HeadingPairs>
  <TitlesOfParts>
    <vt:vector size="27" baseType="lpstr">
      <vt:lpstr>Arial</vt:lpstr>
      <vt:lpstr>Calibri</vt:lpstr>
      <vt:lpstr>Calibri Light</vt:lpstr>
      <vt:lpstr>Century Gothic</vt:lpstr>
      <vt:lpstr>Times New Roman</vt:lpstr>
      <vt:lpstr>Wingdings</vt:lpstr>
      <vt:lpstr>3_PRESENTATION</vt:lpstr>
      <vt:lpstr>2_PRESENTATION</vt:lpstr>
      <vt:lpstr>Office-Design</vt:lpstr>
      <vt:lpstr>4_PRESENTATION</vt:lpstr>
      <vt:lpstr>RENEwable Energy Developments</vt:lpstr>
      <vt:lpstr>PowerPoint Presentation</vt:lpstr>
      <vt:lpstr>PowerPoint Presentation</vt:lpstr>
      <vt:lpstr>PowerPoint Presentation</vt:lpstr>
      <vt:lpstr>Renewable Energy in the World</vt:lpstr>
      <vt:lpstr>Power Sector</vt:lpstr>
      <vt:lpstr>PowerPoint Presentation</vt:lpstr>
      <vt:lpstr>PowerPoint Presentation</vt:lpstr>
      <vt:lpstr>PowerPoint Presentation</vt:lpstr>
      <vt:lpstr>PowerPoint Presentation</vt:lpstr>
      <vt:lpstr>Distributed Renewable Energy for Energy Access</vt:lpstr>
      <vt:lpstr>PowerPoint Presentation</vt:lpstr>
      <vt:lpstr>PowerPoint Presentation</vt:lpstr>
      <vt:lpstr>PowerPoint Presentation</vt:lpstr>
      <vt:lpstr>PowerPoint Presentation</vt:lpstr>
      <vt:lpstr>Renewables RISING</vt:lpstr>
      <vt:lpstr>RENEWABLE ENERGY POLICY NETWORK FOR THE 21st CENTURY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weeks.de Werbeagentur GmbH</dc:creator>
  <cp:lastModifiedBy>Rana Adib</cp:lastModifiedBy>
  <cp:revision>362</cp:revision>
  <cp:lastPrinted>2015-09-10T12:04:57Z</cp:lastPrinted>
  <dcterms:created xsi:type="dcterms:W3CDTF">2015-06-03T12:43:48Z</dcterms:created>
  <dcterms:modified xsi:type="dcterms:W3CDTF">2016-05-25T02:01:39Z</dcterms:modified>
</cp:coreProperties>
</file>