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534" r:id="rId2"/>
    <p:sldId id="590" r:id="rId3"/>
    <p:sldId id="592" r:id="rId4"/>
    <p:sldId id="599" r:id="rId5"/>
    <p:sldId id="593" r:id="rId6"/>
    <p:sldId id="594" r:id="rId7"/>
    <p:sldId id="598" r:id="rId8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0C417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74" autoAdjust="0"/>
    <p:restoredTop sz="89785" autoAdjust="0"/>
  </p:normalViewPr>
  <p:slideViewPr>
    <p:cSldViewPr>
      <p:cViewPr>
        <p:scale>
          <a:sx n="108" d="100"/>
          <a:sy n="108" d="100"/>
        </p:scale>
        <p:origin x="-2032" y="-6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119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1"/>
            <a:ext cx="2982119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96984C1C-95CA-440A-8C5C-AAB470AF8818}" type="datetimeFigureOut">
              <a:rPr lang="en-US" smtClean="0"/>
              <a:pPr/>
              <a:t>11/23/16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8829967"/>
            <a:ext cx="2982119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DFE4F002-1B4A-4672-AB71-1F01903B4C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3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119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1"/>
            <a:ext cx="2982119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pPr>
              <a:defRPr/>
            </a:pPr>
            <a:fld id="{390E1F4B-9645-4474-A6E5-AA3F37C047D7}" type="datetimeFigureOut">
              <a:rPr lang="en-US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1"/>
            <a:ext cx="5505450" cy="4183380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7"/>
            <a:ext cx="2982119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pPr>
              <a:defRPr/>
            </a:pPr>
            <a:fld id="{02C44204-7AB4-4D7C-9F4E-02ED806FE7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161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49A2B-98DC-4CAE-B468-1515B7073B28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528F2-BDE4-4FC7-99DF-4239BB05C1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9AAB7-FE0B-4B5D-B817-E2F6ED32A4BA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3FD33-10A6-4B3B-BDD5-94A10CE35C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54A8A-D18D-44B0-A519-BD6A921D9D19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54456-7883-4E43-B140-1EC6E396E3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BEE78-8722-404B-97E5-46271B28518A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12A7-A337-4CD8-AFE8-48ECD087A2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7B15B-0737-451A-986D-688D814E1CFA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947D1-95A1-4AB1-9EDE-9A345B854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0A2DC-B16E-4ECD-B101-C796CF4BBF4D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8EDA8-58AF-49A9-A592-ED1A3CAC29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F8416-C0C6-4610-884F-53CF39C29D8D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F299E-5CB4-4628-93B3-8E160D7956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127D2-7738-4544-8C48-6193C5A17061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40C0C-C9E1-45FC-9975-61E04F40B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3FDDD-6CD3-4B66-8990-DF6D4FB6EA21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BABBC-1D17-4F49-A59D-B1A3F7CD3E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55F32-AA77-4926-B2BD-675C225099D1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D34AB-B8E4-414A-9193-51B87389B1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37CD2-D527-4332-A559-7B5E04376E90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40B4A-D1BC-4F76-9110-5E2A5BF79B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7909E5-6D84-440F-962C-F296E8EDE4AA}" type="datetimeFigureOut">
              <a:rPr lang="en-US" smtClean="0"/>
              <a:pPr>
                <a:defRPr/>
              </a:pPr>
              <a:t>11/23/16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C9CC7B-E411-44E0-920E-59F668B764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0" y="4876800"/>
            <a:ext cx="76962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 smtClean="0">
                <a:latin typeface="+mj-lt"/>
                <a:cs typeface="Arial" pitchFamily="34" charset="0"/>
              </a:rPr>
              <a:t>Pakistan - Role of LNG in the Energy Dynamic</a:t>
            </a:r>
          </a:p>
          <a:p>
            <a:pPr algn="r"/>
            <a:r>
              <a:rPr lang="en-US" sz="2400" dirty="0" smtClean="0">
                <a:latin typeface="+mj-lt"/>
                <a:cs typeface="Arial" pitchFamily="34" charset="0"/>
              </a:rPr>
              <a:t>LNG Producer-Consumer Conference 2016</a:t>
            </a:r>
            <a:endParaRPr lang="en-US" sz="2400" dirty="0" smtClean="0">
              <a:latin typeface="+mj-lt"/>
              <a:cs typeface="Arial" pitchFamily="34" charset="0"/>
            </a:endParaRPr>
          </a:p>
          <a:p>
            <a:pPr algn="r"/>
            <a:r>
              <a:rPr lang="en-US" sz="2400" dirty="0" smtClean="0">
                <a:latin typeface="+mj-lt"/>
                <a:cs typeface="Arial" pitchFamily="34" charset="0"/>
              </a:rPr>
              <a:t>Tokyo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6027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5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tx1">
              <a:lumMod val="85000"/>
              <a:lumOff val="15000"/>
            </a:schemeClr>
          </a:solidFill>
        </p:spPr>
        <p:txBody>
          <a:bodyPr anchor="t" anchorCtr="0">
            <a:noAutofit/>
          </a:bodyPr>
          <a:lstStyle/>
          <a:p>
            <a:pPr lvl="0">
              <a:lnSpc>
                <a:spcPct val="150000"/>
              </a:lnSpc>
              <a:buFont typeface="Wingdings" charset="2"/>
              <a:buChar char="§"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lvl="2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rgbClr val="CCFFCC"/>
                </a:solidFill>
              </a:rPr>
              <a:t>Serious Energy Crisis - Inhibiting Growth</a:t>
            </a:r>
          </a:p>
          <a:p>
            <a:pPr lvl="2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Primary </a:t>
            </a:r>
            <a:r>
              <a:rPr lang="en-US" sz="2800" dirty="0" smtClean="0">
                <a:solidFill>
                  <a:schemeClr val="bg1"/>
                </a:solidFill>
              </a:rPr>
              <a:t>Energy Mix - 50% Natural Gas 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371600" lvl="3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Domestic </a:t>
            </a:r>
            <a:r>
              <a:rPr lang="en-US" sz="2800" dirty="0" smtClean="0">
                <a:solidFill>
                  <a:schemeClr val="bg1"/>
                </a:solidFill>
              </a:rPr>
              <a:t>Gas Production ~ 4 </a:t>
            </a:r>
            <a:r>
              <a:rPr lang="en-US" sz="2800" dirty="0" smtClean="0">
                <a:solidFill>
                  <a:schemeClr val="bg1"/>
                </a:solidFill>
              </a:rPr>
              <a:t>BCFD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2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Increase </a:t>
            </a:r>
            <a:r>
              <a:rPr lang="en-US" sz="2800" dirty="0" smtClean="0">
                <a:solidFill>
                  <a:schemeClr val="bg1"/>
                </a:solidFill>
              </a:rPr>
              <a:t>Gas </a:t>
            </a:r>
            <a:r>
              <a:rPr lang="en-US" sz="2800" dirty="0" smtClean="0">
                <a:solidFill>
                  <a:schemeClr val="bg1"/>
                </a:solidFill>
              </a:rPr>
              <a:t>Availability ?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371600" lvl="3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Enhance Domestic Gas Production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371600" lvl="3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Imported </a:t>
            </a:r>
            <a:r>
              <a:rPr lang="en-US" sz="2800" dirty="0" smtClean="0">
                <a:solidFill>
                  <a:schemeClr val="bg1"/>
                </a:solidFill>
              </a:rPr>
              <a:t>Pipeline Gas</a:t>
            </a:r>
          </a:p>
          <a:p>
            <a:pPr marL="1371600" lvl="3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Imported </a:t>
            </a:r>
            <a:r>
              <a:rPr lang="en-US" sz="2800" dirty="0" smtClean="0">
                <a:solidFill>
                  <a:schemeClr val="bg1"/>
                </a:solidFill>
              </a:rPr>
              <a:t>LNG 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6600"/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91427" tIns="45714" rIns="91427" bIns="45714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0C417"/>
                </a:solidFill>
              </a:rPr>
              <a:t>Pakistan - The </a:t>
            </a:r>
            <a:r>
              <a:rPr lang="en-US" sz="3200" dirty="0" smtClean="0">
                <a:solidFill>
                  <a:srgbClr val="F0C417"/>
                </a:solidFill>
              </a:rPr>
              <a:t>Energy Issue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pitchFamily="34" charset="0"/>
            </a:endParaRPr>
          </a:p>
        </p:txBody>
      </p:sp>
      <p:sp>
        <p:nvSpPr>
          <p:cNvPr id="3" name="Left Arrow 2"/>
          <p:cNvSpPr/>
          <p:nvPr/>
        </p:nvSpPr>
        <p:spPr>
          <a:xfrm>
            <a:off x="3733800" y="5334000"/>
            <a:ext cx="838200" cy="304800"/>
          </a:xfrm>
          <a:prstGeom prst="lef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152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5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tx1">
              <a:lumMod val="85000"/>
              <a:lumOff val="15000"/>
            </a:schemeClr>
          </a:solidFill>
        </p:spPr>
        <p:txBody>
          <a:bodyPr anchor="t" anchorCtr="0">
            <a:noAutofit/>
          </a:bodyPr>
          <a:lstStyle/>
          <a:p>
            <a:pPr marL="1371600" lvl="3" indent="0">
              <a:lnSpc>
                <a:spcPct val="150000"/>
              </a:lnSpc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   4.5 MTPA in 2015</a:t>
            </a: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   4.5 MTPA before June 2017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rgbClr val="CCFFCC"/>
                </a:solidFill>
              </a:rPr>
              <a:t>   Demand </a:t>
            </a:r>
            <a:r>
              <a:rPr lang="en-US" sz="2800" dirty="0" smtClean="0">
                <a:solidFill>
                  <a:srgbClr val="CCFFCC"/>
                </a:solidFill>
              </a:rPr>
              <a:t>- </a:t>
            </a:r>
            <a:r>
              <a:rPr lang="en-US" sz="2800" dirty="0" smtClean="0">
                <a:solidFill>
                  <a:srgbClr val="CCFFCC"/>
                </a:solidFill>
              </a:rPr>
              <a:t>4 </a:t>
            </a:r>
            <a:r>
              <a:rPr lang="en-US" sz="2800" dirty="0" smtClean="0">
                <a:solidFill>
                  <a:srgbClr val="CCFFCC"/>
                </a:solidFill>
              </a:rPr>
              <a:t>BCFD </a:t>
            </a:r>
            <a:r>
              <a:rPr lang="en-US" sz="2800" dirty="0" smtClean="0">
                <a:solidFill>
                  <a:srgbClr val="CCFFCC"/>
                </a:solidFill>
              </a:rPr>
              <a:t>(</a:t>
            </a:r>
            <a:r>
              <a:rPr lang="en-US" sz="2800" dirty="0" smtClean="0">
                <a:solidFill>
                  <a:srgbClr val="CCFFCC"/>
                </a:solidFill>
              </a:rPr>
              <a:t>30</a:t>
            </a:r>
            <a:r>
              <a:rPr lang="en-US" sz="2800" dirty="0" smtClean="0">
                <a:solidFill>
                  <a:srgbClr val="CCFFCC"/>
                </a:solidFill>
              </a:rPr>
              <a:t> </a:t>
            </a:r>
            <a:r>
              <a:rPr lang="en-US" sz="2800" dirty="0" smtClean="0">
                <a:solidFill>
                  <a:srgbClr val="CCFFCC"/>
                </a:solidFill>
              </a:rPr>
              <a:t>MTPA) within 3 </a:t>
            </a:r>
            <a:r>
              <a:rPr lang="en-US" sz="2800" dirty="0" smtClean="0">
                <a:solidFill>
                  <a:srgbClr val="CCFFCC"/>
                </a:solidFill>
              </a:rPr>
              <a:t>Years</a:t>
            </a:r>
          </a:p>
          <a:p>
            <a:pPr marL="1371600" lvl="3" indent="0">
              <a:lnSpc>
                <a:spcPct val="80000"/>
              </a:lnSpc>
              <a:buNone/>
            </a:pPr>
            <a:endParaRPr lang="en-US" sz="1000" dirty="0" smtClean="0">
              <a:solidFill>
                <a:srgbClr val="CCFFCC"/>
              </a:solidFill>
            </a:endParaRPr>
          </a:p>
          <a:p>
            <a:pPr marL="2286000" lvl="5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Power  </a:t>
            </a:r>
            <a:r>
              <a:rPr lang="en-US" sz="2800" dirty="0" smtClean="0">
                <a:solidFill>
                  <a:schemeClr val="bg1"/>
                </a:solidFill>
              </a:rPr>
              <a:t>	2 BCFD</a:t>
            </a:r>
          </a:p>
          <a:p>
            <a:pPr marL="2286000" lvl="5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Industry   1 </a:t>
            </a:r>
            <a:r>
              <a:rPr lang="en-US" sz="2800" dirty="0" smtClean="0">
                <a:solidFill>
                  <a:schemeClr val="bg1"/>
                </a:solidFill>
              </a:rPr>
              <a:t>BCFD</a:t>
            </a:r>
          </a:p>
          <a:p>
            <a:pPr marL="2286000" lvl="5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CNG      </a:t>
            </a:r>
            <a:r>
              <a:rPr lang="en-US" sz="2800" dirty="0" smtClean="0">
                <a:solidFill>
                  <a:schemeClr val="bg1"/>
                </a:solidFill>
              </a:rPr>
              <a:t>0.5 BCFD</a:t>
            </a:r>
          </a:p>
          <a:p>
            <a:pPr marL="2286000" lvl="5" indent="0">
              <a:lnSpc>
                <a:spcPct val="80000"/>
              </a:lnSpc>
              <a:buNone/>
            </a:pPr>
            <a:r>
              <a:rPr lang="en-US" sz="2800" smtClean="0">
                <a:solidFill>
                  <a:schemeClr val="bg1"/>
                </a:solidFill>
              </a:rPr>
              <a:t>Other    0.5 </a:t>
            </a:r>
            <a:r>
              <a:rPr lang="en-US" sz="2800" dirty="0" smtClean="0">
                <a:solidFill>
                  <a:schemeClr val="bg1"/>
                </a:solidFill>
              </a:rPr>
              <a:t>BCFD</a:t>
            </a:r>
          </a:p>
          <a:p>
            <a:pPr marL="1371600" lvl="3" indent="0">
              <a:lnSpc>
                <a:spcPct val="150000"/>
              </a:lnSpc>
              <a:buNone/>
            </a:pPr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6600"/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91427" tIns="45714" rIns="91427" bIns="45714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0C417"/>
                </a:solidFill>
              </a:rPr>
              <a:t>LNG </a:t>
            </a:r>
            <a:r>
              <a:rPr lang="en-US" sz="3200" dirty="0" smtClean="0">
                <a:solidFill>
                  <a:srgbClr val="F0C417"/>
                </a:solidFill>
              </a:rPr>
              <a:t>Demand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47433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5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tx1">
              <a:lumMod val="85000"/>
              <a:lumOff val="15000"/>
            </a:schemeClr>
          </a:solidFill>
        </p:spPr>
        <p:txBody>
          <a:bodyPr anchor="t" anchorCtr="0">
            <a:noAutofit/>
          </a:bodyPr>
          <a:lstStyle/>
          <a:p>
            <a:pPr lvl="3">
              <a:lnSpc>
                <a:spcPct val="150000"/>
              </a:lnSpc>
              <a:buFont typeface="Wingdings" charset="2"/>
              <a:buChar char="§"/>
            </a:pPr>
            <a:endParaRPr lang="en-US" sz="1200" b="1" dirty="0" smtClean="0">
              <a:solidFill>
                <a:schemeClr val="bg1"/>
              </a:solidFill>
            </a:endParaRP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rgbClr val="CCFFCC"/>
                </a:solidFill>
              </a:rPr>
              <a:t>Regasification </a:t>
            </a:r>
            <a:r>
              <a:rPr lang="en-US" sz="2800" dirty="0" smtClean="0">
                <a:solidFill>
                  <a:srgbClr val="CCFFCC"/>
                </a:solidFill>
              </a:rPr>
              <a:t>Terminals</a:t>
            </a:r>
            <a:endParaRPr lang="en-US" sz="2800" dirty="0" smtClean="0">
              <a:solidFill>
                <a:srgbClr val="FFFFFF"/>
              </a:solidFill>
            </a:endParaRPr>
          </a:p>
          <a:p>
            <a:pPr marL="1828800" lvl="4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Public </a:t>
            </a:r>
            <a:r>
              <a:rPr lang="en-US" sz="2800" dirty="0" smtClean="0">
                <a:solidFill>
                  <a:schemeClr val="bg1"/>
                </a:solidFill>
              </a:rPr>
              <a:t>Sector	4 FSRU based</a:t>
            </a:r>
            <a:r>
              <a:rPr lang="en-US" sz="2800" dirty="0" smtClean="0">
                <a:solidFill>
                  <a:schemeClr val="bg1"/>
                </a:solidFill>
              </a:rPr>
              <a:t>	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828800" lvl="4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Private Sector	3 FSRU based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rgbClr val="CCFFCC"/>
                </a:solidFill>
              </a:rPr>
              <a:t>Gas Transmission </a:t>
            </a:r>
            <a:r>
              <a:rPr lang="en-US" sz="2800" dirty="0" smtClean="0">
                <a:solidFill>
                  <a:srgbClr val="CCFFCC"/>
                </a:solidFill>
              </a:rPr>
              <a:t>Pipelines    </a:t>
            </a: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	$ </a:t>
            </a:r>
            <a:r>
              <a:rPr lang="en-US" sz="2800" dirty="0">
                <a:solidFill>
                  <a:srgbClr val="FFFFFF"/>
                </a:solidFill>
              </a:rPr>
              <a:t>6</a:t>
            </a:r>
            <a:r>
              <a:rPr lang="en-US" sz="2800" dirty="0" smtClean="0">
                <a:solidFill>
                  <a:srgbClr val="FFFFFF"/>
                </a:solidFill>
              </a:rPr>
              <a:t> Billion</a:t>
            </a: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rgbClr val="CCFFCC"/>
                </a:solidFill>
              </a:rPr>
              <a:t>Enabling </a:t>
            </a:r>
            <a:r>
              <a:rPr lang="en-US" sz="2800" dirty="0" smtClean="0">
                <a:solidFill>
                  <a:srgbClr val="CCFFCC"/>
                </a:solidFill>
              </a:rPr>
              <a:t>Environment</a:t>
            </a:r>
          </a:p>
          <a:p>
            <a:pPr marL="1828800" lvl="4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Policy </a:t>
            </a:r>
            <a:r>
              <a:rPr lang="en-US" sz="2800" dirty="0" smtClean="0">
                <a:solidFill>
                  <a:schemeClr val="bg1"/>
                </a:solidFill>
              </a:rPr>
              <a:t>Revision</a:t>
            </a:r>
            <a:r>
              <a:rPr lang="en-US" sz="2800" dirty="0" smtClean="0">
                <a:solidFill>
                  <a:schemeClr val="bg1"/>
                </a:solidFill>
              </a:rPr>
              <a:t>	</a:t>
            </a:r>
            <a:r>
              <a:rPr lang="en-US" sz="2800" dirty="0" smtClean="0">
                <a:solidFill>
                  <a:schemeClr val="bg1"/>
                </a:solidFill>
              </a:rPr>
              <a:t>    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828800" lvl="4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Gas Sector </a:t>
            </a:r>
            <a:r>
              <a:rPr lang="en-US" sz="2800" dirty="0" smtClean="0">
                <a:solidFill>
                  <a:schemeClr val="bg1"/>
                </a:solidFill>
              </a:rPr>
              <a:t>Unbundling</a:t>
            </a:r>
          </a:p>
          <a:p>
            <a:pPr marL="1828800" lvl="4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Third-Party Access</a:t>
            </a:r>
            <a:r>
              <a:rPr lang="en-US" sz="2800" dirty="0" smtClean="0">
                <a:solidFill>
                  <a:schemeClr val="bg1"/>
                </a:solidFill>
              </a:rPr>
              <a:t>	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828800" lvl="4" indent="0">
              <a:lnSpc>
                <a:spcPct val="8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D</a:t>
            </a:r>
            <a:r>
              <a:rPr lang="en-US" sz="2800" dirty="0" smtClean="0">
                <a:solidFill>
                  <a:schemeClr val="bg1"/>
                </a:solidFill>
              </a:rPr>
              <a:t>eregulation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6600"/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91427" tIns="45714" rIns="91427" bIns="45714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0C417"/>
                </a:solidFill>
              </a:rPr>
              <a:t>LNG </a:t>
            </a:r>
            <a:r>
              <a:rPr lang="en-US" sz="3200" dirty="0" smtClean="0">
                <a:solidFill>
                  <a:srgbClr val="F0C417"/>
                </a:solidFill>
              </a:rPr>
              <a:t>Structure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3257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5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tx1">
              <a:lumMod val="85000"/>
              <a:lumOff val="15000"/>
            </a:schemeClr>
          </a:solidFill>
        </p:spPr>
        <p:txBody>
          <a:bodyPr anchor="t" anchorCtr="0">
            <a:noAutofit/>
          </a:bodyPr>
          <a:lstStyle/>
          <a:p>
            <a:pPr marL="1371600" lvl="3" indent="0">
              <a:lnSpc>
                <a:spcPct val="80000"/>
              </a:lnSpc>
              <a:buNone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marL="1371600" lvl="3" indent="0">
              <a:lnSpc>
                <a:spcPct val="80000"/>
              </a:lnSpc>
              <a:buNone/>
            </a:pPr>
            <a:endParaRPr lang="en-US" sz="1000" b="1" dirty="0" smtClean="0">
              <a:solidFill>
                <a:schemeClr val="bg1"/>
              </a:solidFill>
            </a:endParaRP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3600 </a:t>
            </a:r>
            <a:r>
              <a:rPr lang="en-US" sz="2800" dirty="0">
                <a:solidFill>
                  <a:schemeClr val="bg1"/>
                </a:solidFill>
              </a:rPr>
              <a:t>MW Fuel Oil Power Plants</a:t>
            </a: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~ 35</a:t>
            </a:r>
            <a:r>
              <a:rPr lang="en-US" sz="2800" dirty="0">
                <a:solidFill>
                  <a:schemeClr val="bg1"/>
                </a:solidFill>
              </a:rPr>
              <a:t>% </a:t>
            </a:r>
            <a:r>
              <a:rPr lang="en-US" sz="2800" dirty="0" smtClean="0">
                <a:solidFill>
                  <a:schemeClr val="bg1"/>
                </a:solidFill>
              </a:rPr>
              <a:t>Efficiency    30 </a:t>
            </a:r>
            <a:r>
              <a:rPr lang="en-US" sz="2800" dirty="0">
                <a:solidFill>
                  <a:schemeClr val="bg1"/>
                </a:solidFill>
              </a:rPr>
              <a:t>Billion KWh/year</a:t>
            </a: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		</a:t>
            </a: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	</a:t>
            </a:r>
            <a:endParaRPr lang="en-US" sz="2800" b="1" dirty="0">
              <a:solidFill>
                <a:schemeClr val="bg1"/>
              </a:solidFill>
            </a:endParaRP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3 </a:t>
            </a:r>
            <a:r>
              <a:rPr lang="en-US" sz="2800" dirty="0">
                <a:solidFill>
                  <a:schemeClr val="bg1"/>
                </a:solidFill>
              </a:rPr>
              <a:t>x</a:t>
            </a:r>
            <a:r>
              <a:rPr lang="en-US" sz="2800" dirty="0" smtClean="0">
                <a:solidFill>
                  <a:schemeClr val="bg1"/>
                </a:solidFill>
              </a:rPr>
              <a:t> 1200 MW</a:t>
            </a:r>
            <a:r>
              <a:rPr lang="en-US" sz="2800" dirty="0" smtClean="0">
                <a:solidFill>
                  <a:schemeClr val="bg1"/>
                </a:solidFill>
              </a:rPr>
              <a:t> RLNG CCGT Power Plants</a:t>
            </a: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62% + </a:t>
            </a:r>
            <a:r>
              <a:rPr lang="en-US" sz="2800" dirty="0" smtClean="0">
                <a:solidFill>
                  <a:schemeClr val="bg1"/>
                </a:solidFill>
              </a:rPr>
              <a:t>E</a:t>
            </a:r>
            <a:r>
              <a:rPr lang="en-US" sz="2800" dirty="0" smtClean="0">
                <a:solidFill>
                  <a:schemeClr val="bg1"/>
                </a:solidFill>
              </a:rPr>
              <a:t>fficiency    30 Billion KWh/Year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LNG Consumption ~ 4 MTPA</a:t>
            </a: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	</a:t>
            </a: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		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Savings of 3+ cents/KWh</a:t>
            </a:r>
          </a:p>
          <a:p>
            <a:pPr marL="1371600" lvl="3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Annual Savings of $ 1 Billion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6600"/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91427" tIns="45714" rIns="91427" bIns="45714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0C417"/>
                </a:solidFill>
              </a:rPr>
              <a:t>RLNG Power Generation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pitchFamily="34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810000" y="2286000"/>
            <a:ext cx="304800" cy="749808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3810000" y="4419600"/>
            <a:ext cx="304800" cy="749808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9599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5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  <a:solidFill>
            <a:schemeClr val="tx1">
              <a:lumMod val="85000"/>
              <a:lumOff val="15000"/>
            </a:schemeClr>
          </a:solidFill>
        </p:spPr>
        <p:txBody>
          <a:bodyPr anchor="t" anchorCtr="0">
            <a:noAutofit/>
          </a:bodyPr>
          <a:lstStyle/>
          <a:p>
            <a:pPr lvl="3">
              <a:lnSpc>
                <a:spcPct val="150000"/>
              </a:lnSpc>
              <a:buFont typeface="Wingdings" charset="2"/>
              <a:buChar char="§"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Pakistan in Top 6 LNG Consumers</a:t>
            </a: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Zero Power Loadshedding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Enhanced Gas Availability</a:t>
            </a: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Sustainable, Efficient, Environment Friendly</a:t>
            </a:r>
          </a:p>
          <a:p>
            <a:pPr lvl="3">
              <a:lnSpc>
                <a:spcPct val="150000"/>
              </a:lnSpc>
              <a:buFont typeface="Wingdings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Providing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for </a:t>
            </a:r>
            <a:r>
              <a:rPr lang="en-US" sz="2800" dirty="0" smtClean="0">
                <a:solidFill>
                  <a:schemeClr val="bg1"/>
                </a:solidFill>
              </a:rPr>
              <a:t>Growth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06600"/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91427" tIns="45714" rIns="91427" bIns="45714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0C417"/>
                </a:solidFill>
              </a:rPr>
              <a:t>2018 +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33780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05200" y="5257800"/>
            <a:ext cx="5410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+mj-lt"/>
                <a:cs typeface="Arial" pitchFamily="34" charset="0"/>
              </a:rPr>
              <a:t>			</a:t>
            </a:r>
            <a:r>
              <a:rPr lang="en-US" sz="2800" dirty="0" smtClean="0">
                <a:latin typeface="+mj-lt"/>
                <a:cs typeface="Arial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13990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63014</TotalTime>
  <Words>127</Words>
  <Application>Microsoft Macintosh PowerPoint</Application>
  <PresentationFormat>On-screen Show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Hassan</dc:creator>
  <cp:lastModifiedBy>Shahid Abbasi</cp:lastModifiedBy>
  <cp:revision>1655</cp:revision>
  <cp:lastPrinted>2014-11-06T21:34:19Z</cp:lastPrinted>
  <dcterms:created xsi:type="dcterms:W3CDTF">2012-04-03T22:35:10Z</dcterms:created>
  <dcterms:modified xsi:type="dcterms:W3CDTF">2016-11-23T10:03:18Z</dcterms:modified>
</cp:coreProperties>
</file>