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6.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8" r:id="rId3"/>
    <p:sldId id="259" r:id="rId4"/>
    <p:sldId id="260" r:id="rId5"/>
    <p:sldId id="262" r:id="rId6"/>
    <p:sldId id="264"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6" autoAdjust="0"/>
    <p:restoredTop sz="58524" autoAdjust="0"/>
  </p:normalViewPr>
  <p:slideViewPr>
    <p:cSldViewPr snapToGrid="0">
      <p:cViewPr varScale="1">
        <p:scale>
          <a:sx n="63" d="100"/>
          <a:sy n="63" d="100"/>
        </p:scale>
        <p:origin x="136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yanfei:Dropbox:ERIA%202015%20Report:Results%20Tables:EAS_ASEAN_Outlook_Summary_20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yanfei:Dropbox:ERIA%202015%20Report:Results%20Tables:EAS_ASEAN_Outlook_Summary_201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yanfei:Dropbox:ERIA%202015%20Report:Results%20Tables:EAS_ASEAN_Outlook_Summary_201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yanfei:Dropbox:ERIA%202015%20Report:Results%20Tables:EAS_ASEAN_Outlook_Summary_2016.xlsx" TargetMode="Externa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yanfei:Dropbox:ERIA%202015%20Report:Results%20Tables:EAS_ASEAN_Outlook_Summary_20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ja-JP"/>
            </a:pPr>
            <a:r>
              <a:rPr lang="en-US" altLang="zh-CN"/>
              <a:t>ASEAN Energy Mix in 2012</a:t>
            </a:r>
          </a:p>
        </c:rich>
      </c:tx>
      <c:layout/>
      <c:overlay val="0"/>
    </c:title>
    <c:autoTitleDeleted val="0"/>
    <c:plotArea>
      <c:layout/>
      <c:pieChart>
        <c:varyColors val="1"/>
        <c:ser>
          <c:idx val="0"/>
          <c:order val="0"/>
          <c:tx>
            <c:strRef>
              <c:f>APS!$D$82</c:f>
              <c:strCache>
                <c:ptCount val="1"/>
                <c:pt idx="0">
                  <c:v>2012</c:v>
                </c:pt>
              </c:strCache>
            </c:strRef>
          </c:tx>
          <c:dLbls>
            <c:spPr>
              <a:noFill/>
              <a:ln>
                <a:noFill/>
              </a:ln>
              <a:effectLst/>
            </c:spPr>
            <c:txPr>
              <a:bodyPr/>
              <a:lstStyle/>
              <a:p>
                <a:pPr>
                  <a:defRPr lang="ja-JP"/>
                </a:pPr>
                <a:endParaRPr lang="en-US"/>
              </a:p>
            </c:txPr>
            <c:showLegendKey val="0"/>
            <c:showVal val="1"/>
            <c:showCatName val="1"/>
            <c:showSerName val="0"/>
            <c:showPercent val="0"/>
            <c:showBubbleSize val="0"/>
            <c:showLeaderLines val="1"/>
            <c:extLst>
              <c:ext xmlns:c15="http://schemas.microsoft.com/office/drawing/2012/chart" uri="{CE6537A1-D6FC-4f65-9D91-7224C49458BB}">
                <c15:layout/>
              </c:ext>
            </c:extLst>
          </c:dLbls>
          <c:cat>
            <c:strRef>
              <c:f>APS!$A$83:$A$89</c:f>
              <c:strCache>
                <c:ptCount val="7"/>
                <c:pt idx="0">
                  <c:v>Coal</c:v>
                </c:pt>
                <c:pt idx="1">
                  <c:v>Oil</c:v>
                </c:pt>
                <c:pt idx="2">
                  <c:v>Natural gas</c:v>
                </c:pt>
                <c:pt idx="3">
                  <c:v>Nuclear</c:v>
                </c:pt>
                <c:pt idx="4">
                  <c:v>Hydro</c:v>
                </c:pt>
                <c:pt idx="5">
                  <c:v>Geothermal</c:v>
                </c:pt>
                <c:pt idx="6">
                  <c:v>Others</c:v>
                </c:pt>
              </c:strCache>
            </c:strRef>
          </c:cat>
          <c:val>
            <c:numRef>
              <c:f>APS!$D$83:$D$89</c:f>
              <c:numCache>
                <c:formatCode>0%</c:formatCode>
                <c:ptCount val="7"/>
                <c:pt idx="0">
                  <c:v>0.16387486481025801</c:v>
                </c:pt>
                <c:pt idx="1">
                  <c:v>0.36759434575141098</c:v>
                </c:pt>
                <c:pt idx="2">
                  <c:v>0.199250479716436</c:v>
                </c:pt>
                <c:pt idx="3">
                  <c:v>0</c:v>
                </c:pt>
                <c:pt idx="4">
                  <c:v>1.6595981218174301E-2</c:v>
                </c:pt>
                <c:pt idx="5">
                  <c:v>4.4696313293034202E-2</c:v>
                </c:pt>
                <c:pt idx="6">
                  <c:v>0.20798801521068599</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ja-JP"/>
            </a:pPr>
            <a:r>
              <a:rPr lang="en-US" altLang="zh-CN" sz="1800" b="1" i="0" u="none" strike="noStrike" baseline="0">
                <a:effectLst/>
              </a:rPr>
              <a:t>ASEAN Energy Mix in </a:t>
            </a:r>
            <a:r>
              <a:rPr lang="en-US" altLang="zh-CN"/>
              <a:t>2035: BAU</a:t>
            </a:r>
          </a:p>
        </c:rich>
      </c:tx>
      <c:layout/>
      <c:overlay val="0"/>
    </c:title>
    <c:autoTitleDeleted val="0"/>
    <c:plotArea>
      <c:layout/>
      <c:pieChart>
        <c:varyColors val="1"/>
        <c:ser>
          <c:idx val="0"/>
          <c:order val="0"/>
          <c:tx>
            <c:strRef>
              <c:f>APS!$I$82</c:f>
              <c:strCache>
                <c:ptCount val="1"/>
                <c:pt idx="0">
                  <c:v>2035</c:v>
                </c:pt>
              </c:strCache>
            </c:strRef>
          </c:tx>
          <c:dLbls>
            <c:spPr>
              <a:noFill/>
              <a:ln>
                <a:noFill/>
              </a:ln>
              <a:effectLst/>
            </c:spPr>
            <c:txPr>
              <a:bodyPr/>
              <a:lstStyle/>
              <a:p>
                <a:pPr>
                  <a:defRPr lang="ja-JP"/>
                </a:pPr>
                <a:endParaRPr lang="en-US"/>
              </a:p>
            </c:txPr>
            <c:showLegendKey val="0"/>
            <c:showVal val="1"/>
            <c:showCatName val="1"/>
            <c:showSerName val="0"/>
            <c:showPercent val="0"/>
            <c:showBubbleSize val="0"/>
            <c:showLeaderLines val="1"/>
            <c:extLst>
              <c:ext xmlns:c15="http://schemas.microsoft.com/office/drawing/2012/chart" uri="{CE6537A1-D6FC-4f65-9D91-7224C49458BB}">
                <c15:layout/>
              </c:ext>
            </c:extLst>
          </c:dLbls>
          <c:cat>
            <c:strRef>
              <c:f>APS!$A$83:$A$89</c:f>
              <c:strCache>
                <c:ptCount val="7"/>
                <c:pt idx="0">
                  <c:v>Coal</c:v>
                </c:pt>
                <c:pt idx="1">
                  <c:v>Oil</c:v>
                </c:pt>
                <c:pt idx="2">
                  <c:v>Natural gas</c:v>
                </c:pt>
                <c:pt idx="3">
                  <c:v>Nuclear</c:v>
                </c:pt>
                <c:pt idx="4">
                  <c:v>Hydro</c:v>
                </c:pt>
                <c:pt idx="5">
                  <c:v>Geothermal</c:v>
                </c:pt>
                <c:pt idx="6">
                  <c:v>Others</c:v>
                </c:pt>
              </c:strCache>
            </c:strRef>
          </c:cat>
          <c:val>
            <c:numRef>
              <c:f>BAU!$I$83:$I$89</c:f>
              <c:numCache>
                <c:formatCode>0%</c:formatCode>
                <c:ptCount val="7"/>
                <c:pt idx="0">
                  <c:v>0.25828732068423599</c:v>
                </c:pt>
                <c:pt idx="1">
                  <c:v>0.35475620275561798</c:v>
                </c:pt>
                <c:pt idx="2">
                  <c:v>0.21071308227607999</c:v>
                </c:pt>
                <c:pt idx="3">
                  <c:v>9.1387767209722397E-3</c:v>
                </c:pt>
                <c:pt idx="4">
                  <c:v>1.7940900121332801E-2</c:v>
                </c:pt>
                <c:pt idx="5">
                  <c:v>4.5512156095294999E-2</c:v>
                </c:pt>
                <c:pt idx="6">
                  <c:v>0.103651561346466</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ja-JP"/>
            </a:pPr>
            <a:r>
              <a:rPr lang="en-US" altLang="zh-CN" sz="1800" b="1" i="0" u="none" strike="noStrike" baseline="0">
                <a:effectLst/>
              </a:rPr>
              <a:t>ASEAN Energy Mix in </a:t>
            </a:r>
            <a:r>
              <a:rPr lang="en-US" altLang="zh-CN"/>
              <a:t>2035: APS</a:t>
            </a:r>
          </a:p>
        </c:rich>
      </c:tx>
      <c:layout/>
      <c:overlay val="0"/>
    </c:title>
    <c:autoTitleDeleted val="0"/>
    <c:plotArea>
      <c:layout/>
      <c:pieChart>
        <c:varyColors val="1"/>
        <c:ser>
          <c:idx val="0"/>
          <c:order val="0"/>
          <c:tx>
            <c:strRef>
              <c:f>APS!$I$82</c:f>
              <c:strCache>
                <c:ptCount val="1"/>
                <c:pt idx="0">
                  <c:v>2035</c:v>
                </c:pt>
              </c:strCache>
            </c:strRef>
          </c:tx>
          <c:dLbls>
            <c:spPr>
              <a:noFill/>
              <a:ln>
                <a:noFill/>
              </a:ln>
              <a:effectLst/>
            </c:spPr>
            <c:txPr>
              <a:bodyPr/>
              <a:lstStyle/>
              <a:p>
                <a:pPr>
                  <a:defRPr lang="ja-JP"/>
                </a:pPr>
                <a:endParaRPr lang="en-US"/>
              </a:p>
            </c:txPr>
            <c:showLegendKey val="0"/>
            <c:showVal val="1"/>
            <c:showCatName val="1"/>
            <c:showSerName val="0"/>
            <c:showPercent val="0"/>
            <c:showBubbleSize val="0"/>
            <c:showLeaderLines val="1"/>
            <c:extLst>
              <c:ext xmlns:c15="http://schemas.microsoft.com/office/drawing/2012/chart" uri="{CE6537A1-D6FC-4f65-9D91-7224C49458BB}">
                <c15:layout/>
              </c:ext>
            </c:extLst>
          </c:dLbls>
          <c:cat>
            <c:strRef>
              <c:f>APS!$A$83:$A$89</c:f>
              <c:strCache>
                <c:ptCount val="7"/>
                <c:pt idx="0">
                  <c:v>Coal</c:v>
                </c:pt>
                <c:pt idx="1">
                  <c:v>Oil</c:v>
                </c:pt>
                <c:pt idx="2">
                  <c:v>Natural gas</c:v>
                </c:pt>
                <c:pt idx="3">
                  <c:v>Nuclear</c:v>
                </c:pt>
                <c:pt idx="4">
                  <c:v>Hydro</c:v>
                </c:pt>
                <c:pt idx="5">
                  <c:v>Geothermal</c:v>
                </c:pt>
                <c:pt idx="6">
                  <c:v>Others</c:v>
                </c:pt>
              </c:strCache>
            </c:strRef>
          </c:cat>
          <c:val>
            <c:numRef>
              <c:f>APS!$I$83:$I$89</c:f>
              <c:numCache>
                <c:formatCode>0%</c:formatCode>
                <c:ptCount val="7"/>
                <c:pt idx="0">
                  <c:v>0.182451410362131</c:v>
                </c:pt>
                <c:pt idx="1">
                  <c:v>0.35128965366112602</c:v>
                </c:pt>
                <c:pt idx="2">
                  <c:v>0.18595888266031099</c:v>
                </c:pt>
                <c:pt idx="3">
                  <c:v>2.3046206999678302E-2</c:v>
                </c:pt>
                <c:pt idx="4">
                  <c:v>2.3285965940769399E-2</c:v>
                </c:pt>
                <c:pt idx="5">
                  <c:v>8.8774904914805094E-2</c:v>
                </c:pt>
                <c:pt idx="6">
                  <c:v>0.14519297546118001</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ja-JP" sz="1200"/>
            </a:pPr>
            <a:r>
              <a:rPr lang="en-US" altLang="zh-CN" sz="1200" baseline="0"/>
              <a:t>Natural Gas Consumption of ASEAN: BAU vs. APS</a:t>
            </a:r>
            <a:endParaRPr lang="zh-CN" altLang="en-US" sz="1200"/>
          </a:p>
        </c:rich>
      </c:tx>
      <c:layout/>
      <c:overlay val="0"/>
    </c:title>
    <c:autoTitleDeleted val="0"/>
    <c:plotArea>
      <c:layout/>
      <c:barChart>
        <c:barDir val="col"/>
        <c:grouping val="clustered"/>
        <c:varyColors val="0"/>
        <c:ser>
          <c:idx val="0"/>
          <c:order val="0"/>
          <c:tx>
            <c:strRef>
              <c:f>APS!$A$93</c:f>
              <c:strCache>
                <c:ptCount val="1"/>
                <c:pt idx="0">
                  <c:v>BAU</c:v>
                </c:pt>
              </c:strCache>
            </c:strRef>
          </c:tx>
          <c:invertIfNegative val="0"/>
          <c:cat>
            <c:numRef>
              <c:f>APS!$D$92:$I$92</c:f>
              <c:numCache>
                <c:formatCode>General</c:formatCode>
                <c:ptCount val="6"/>
                <c:pt idx="0">
                  <c:v>2012</c:v>
                </c:pt>
                <c:pt idx="1">
                  <c:v>2015</c:v>
                </c:pt>
                <c:pt idx="2">
                  <c:v>2020</c:v>
                </c:pt>
                <c:pt idx="3">
                  <c:v>2025</c:v>
                </c:pt>
                <c:pt idx="4">
                  <c:v>2030</c:v>
                </c:pt>
                <c:pt idx="5">
                  <c:v>2035</c:v>
                </c:pt>
              </c:numCache>
            </c:numRef>
          </c:cat>
          <c:val>
            <c:numRef>
              <c:f>APS!$D$93:$I$93</c:f>
              <c:numCache>
                <c:formatCode>General</c:formatCode>
                <c:ptCount val="6"/>
                <c:pt idx="0">
                  <c:v>111.46465173015061</c:v>
                </c:pt>
                <c:pt idx="1">
                  <c:v>139.65180000000001</c:v>
                </c:pt>
                <c:pt idx="2">
                  <c:v>168.63839999999979</c:v>
                </c:pt>
                <c:pt idx="3">
                  <c:v>205.35290000000001</c:v>
                </c:pt>
                <c:pt idx="4">
                  <c:v>242.9504</c:v>
                </c:pt>
                <c:pt idx="5">
                  <c:v>301.58599999999961</c:v>
                </c:pt>
              </c:numCache>
            </c:numRef>
          </c:val>
        </c:ser>
        <c:ser>
          <c:idx val="1"/>
          <c:order val="1"/>
          <c:tx>
            <c:strRef>
              <c:f>APS!$A$94</c:f>
              <c:strCache>
                <c:ptCount val="1"/>
                <c:pt idx="0">
                  <c:v>APS</c:v>
                </c:pt>
              </c:strCache>
            </c:strRef>
          </c:tx>
          <c:invertIfNegative val="0"/>
          <c:cat>
            <c:numRef>
              <c:f>APS!$D$92:$I$92</c:f>
              <c:numCache>
                <c:formatCode>General</c:formatCode>
                <c:ptCount val="6"/>
                <c:pt idx="0">
                  <c:v>2012</c:v>
                </c:pt>
                <c:pt idx="1">
                  <c:v>2015</c:v>
                </c:pt>
                <c:pt idx="2">
                  <c:v>2020</c:v>
                </c:pt>
                <c:pt idx="3">
                  <c:v>2025</c:v>
                </c:pt>
                <c:pt idx="4">
                  <c:v>2030</c:v>
                </c:pt>
                <c:pt idx="5">
                  <c:v>2035</c:v>
                </c:pt>
              </c:numCache>
            </c:numRef>
          </c:cat>
          <c:val>
            <c:numRef>
              <c:f>APS!$D$94:$I$94</c:f>
              <c:numCache>
                <c:formatCode>General</c:formatCode>
                <c:ptCount val="6"/>
                <c:pt idx="0">
                  <c:v>111.46465173015061</c:v>
                </c:pt>
                <c:pt idx="1">
                  <c:v>128.94909999999999</c:v>
                </c:pt>
                <c:pt idx="2">
                  <c:v>145.8049</c:v>
                </c:pt>
                <c:pt idx="3">
                  <c:v>168.30490000000009</c:v>
                </c:pt>
                <c:pt idx="4">
                  <c:v>189.84530000000009</c:v>
                </c:pt>
                <c:pt idx="5">
                  <c:v>230.49060000000009</c:v>
                </c:pt>
              </c:numCache>
            </c:numRef>
          </c:val>
        </c:ser>
        <c:dLbls>
          <c:showLegendKey val="0"/>
          <c:showVal val="0"/>
          <c:showCatName val="0"/>
          <c:showSerName val="0"/>
          <c:showPercent val="0"/>
          <c:showBubbleSize val="0"/>
        </c:dLbls>
        <c:gapWidth val="150"/>
        <c:axId val="348917408"/>
        <c:axId val="348917800"/>
      </c:barChart>
      <c:catAx>
        <c:axId val="348917408"/>
        <c:scaling>
          <c:orientation val="minMax"/>
        </c:scaling>
        <c:delete val="0"/>
        <c:axPos val="b"/>
        <c:title>
          <c:tx>
            <c:rich>
              <a:bodyPr/>
              <a:lstStyle/>
              <a:p>
                <a:pPr>
                  <a:defRPr lang="ja-JP"/>
                </a:pPr>
                <a:r>
                  <a:rPr lang="en-US" altLang="zh-CN"/>
                  <a:t>Year</a:t>
                </a:r>
                <a:endParaRPr lang="zh-CN" altLang="en-US"/>
              </a:p>
            </c:rich>
          </c:tx>
          <c:layout/>
          <c:overlay val="0"/>
        </c:title>
        <c:numFmt formatCode="General" sourceLinked="1"/>
        <c:majorTickMark val="none"/>
        <c:minorTickMark val="none"/>
        <c:tickLblPos val="nextTo"/>
        <c:txPr>
          <a:bodyPr/>
          <a:lstStyle/>
          <a:p>
            <a:pPr>
              <a:defRPr lang="ja-JP"/>
            </a:pPr>
            <a:endParaRPr lang="en-US"/>
          </a:p>
        </c:txPr>
        <c:crossAx val="348917800"/>
        <c:crosses val="autoZero"/>
        <c:auto val="1"/>
        <c:lblAlgn val="ctr"/>
        <c:lblOffset val="100"/>
        <c:noMultiLvlLbl val="0"/>
      </c:catAx>
      <c:valAx>
        <c:axId val="348917800"/>
        <c:scaling>
          <c:orientation val="minMax"/>
        </c:scaling>
        <c:delete val="0"/>
        <c:axPos val="l"/>
        <c:majorGridlines/>
        <c:title>
          <c:tx>
            <c:rich>
              <a:bodyPr/>
              <a:lstStyle/>
              <a:p>
                <a:pPr>
                  <a:defRPr lang="ja-JP"/>
                </a:pPr>
                <a:r>
                  <a:rPr lang="en-US" altLang="zh-CN"/>
                  <a:t>MTOE</a:t>
                </a:r>
                <a:endParaRPr lang="zh-CN" altLang="en-US"/>
              </a:p>
            </c:rich>
          </c:tx>
          <c:layout/>
          <c:overlay val="0"/>
        </c:title>
        <c:numFmt formatCode="General" sourceLinked="1"/>
        <c:majorTickMark val="out"/>
        <c:minorTickMark val="none"/>
        <c:tickLblPos val="nextTo"/>
        <c:txPr>
          <a:bodyPr/>
          <a:lstStyle/>
          <a:p>
            <a:pPr>
              <a:defRPr lang="ja-JP"/>
            </a:pPr>
            <a:endParaRPr lang="en-US"/>
          </a:p>
        </c:txPr>
        <c:crossAx val="348917408"/>
        <c:crosses val="autoZero"/>
        <c:crossBetween val="between"/>
      </c:valAx>
    </c:plotArea>
    <c:legend>
      <c:legendPos val="r"/>
      <c:layout/>
      <c:overlay val="0"/>
      <c:txPr>
        <a:bodyPr/>
        <a:lstStyle/>
        <a:p>
          <a:pPr>
            <a:defRPr lang="ja-JP"/>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3150104654639706E-2"/>
          <c:y val="7.7158512008809493E-2"/>
          <c:w val="0.88529926243396795"/>
          <c:h val="0.83540709142518099"/>
        </c:manualLayout>
      </c:layout>
      <c:areaChart>
        <c:grouping val="stacked"/>
        <c:varyColors val="0"/>
        <c:ser>
          <c:idx val="1"/>
          <c:order val="1"/>
          <c:tx>
            <c:strRef>
              <c:f>レファレンスBcm!$BY$7</c:f>
              <c:strCache>
                <c:ptCount val="1"/>
                <c:pt idx="0">
                  <c:v>China</c:v>
                </c:pt>
              </c:strCache>
            </c:strRef>
          </c:tx>
          <c:spPr>
            <a:pattFill prst="ltUpDiag">
              <a:fgClr>
                <a:srgbClr val="FF0000"/>
              </a:fgClr>
              <a:bgClr>
                <a:sysClr val="window" lastClr="FFFFFF"/>
              </a:bgClr>
            </a:pattFill>
            <a:ln>
              <a:solidFill>
                <a:schemeClr val="bg1"/>
              </a:solidFill>
            </a:ln>
          </c:spPr>
          <c:cat>
            <c:numRef>
              <c:f>レファレンスBcm!$A$49:$A$74</c:f>
              <c:numCache>
                <c:formatCode>General</c:formatCode>
                <c:ptCount val="6"/>
                <c:pt idx="0">
                  <c:v>2010</c:v>
                </c:pt>
                <c:pt idx="1">
                  <c:v>2015</c:v>
                </c:pt>
                <c:pt idx="2">
                  <c:v>2020</c:v>
                </c:pt>
                <c:pt idx="3">
                  <c:v>2025</c:v>
                </c:pt>
                <c:pt idx="4">
                  <c:v>2030</c:v>
                </c:pt>
                <c:pt idx="5">
                  <c:v>2035</c:v>
                </c:pt>
              </c:numCache>
            </c:numRef>
          </c:cat>
          <c:val>
            <c:numRef>
              <c:f>レファレンスBcm!$BY$49:$BY$74</c:f>
              <c:numCache>
                <c:formatCode>#,##0_);[Red]\(#,##0\)</c:formatCode>
                <c:ptCount val="6"/>
                <c:pt idx="0" formatCode="General">
                  <c:v>93</c:v>
                </c:pt>
                <c:pt idx="1">
                  <c:v>133.570984032859</c:v>
                </c:pt>
                <c:pt idx="2">
                  <c:v>177.0618043593131</c:v>
                </c:pt>
                <c:pt idx="3">
                  <c:v>223.83364330770499</c:v>
                </c:pt>
                <c:pt idx="4">
                  <c:v>276.15000000000009</c:v>
                </c:pt>
                <c:pt idx="5">
                  <c:v>349.65000000000009</c:v>
                </c:pt>
              </c:numCache>
            </c:numRef>
          </c:val>
        </c:ser>
        <c:ser>
          <c:idx val="2"/>
          <c:order val="2"/>
          <c:tx>
            <c:strRef>
              <c:f>レファレンスBcm!$BZ$7</c:f>
              <c:strCache>
                <c:ptCount val="1"/>
                <c:pt idx="0">
                  <c:v>India</c:v>
                </c:pt>
              </c:strCache>
            </c:strRef>
          </c:tx>
          <c:spPr>
            <a:pattFill prst="smGrid">
              <a:fgClr>
                <a:srgbClr val="92D050"/>
              </a:fgClr>
              <a:bgClr>
                <a:sysClr val="window" lastClr="FFFFFF"/>
              </a:bgClr>
            </a:pattFill>
            <a:ln>
              <a:solidFill>
                <a:schemeClr val="bg1"/>
              </a:solidFill>
            </a:ln>
          </c:spPr>
          <c:cat>
            <c:numRef>
              <c:f>レファレンスBcm!$A$49:$A$74</c:f>
              <c:numCache>
                <c:formatCode>General</c:formatCode>
                <c:ptCount val="6"/>
                <c:pt idx="0">
                  <c:v>2010</c:v>
                </c:pt>
                <c:pt idx="1">
                  <c:v>2015</c:v>
                </c:pt>
                <c:pt idx="2">
                  <c:v>2020</c:v>
                </c:pt>
                <c:pt idx="3">
                  <c:v>2025</c:v>
                </c:pt>
                <c:pt idx="4">
                  <c:v>2030</c:v>
                </c:pt>
                <c:pt idx="5">
                  <c:v>2035</c:v>
                </c:pt>
              </c:numCache>
            </c:numRef>
          </c:cat>
          <c:val>
            <c:numRef>
              <c:f>レファレンスBcm!$BZ$49:$BZ$74</c:f>
              <c:numCache>
                <c:formatCode>#,##0_);[Red]\(#,##0\)</c:formatCode>
                <c:ptCount val="6"/>
                <c:pt idx="0" formatCode="General">
                  <c:v>52</c:v>
                </c:pt>
                <c:pt idx="1">
                  <c:v>37.836042008071303</c:v>
                </c:pt>
                <c:pt idx="2">
                  <c:v>46.463150243704327</c:v>
                </c:pt>
                <c:pt idx="3">
                  <c:v>57.073079739021779</c:v>
                </c:pt>
                <c:pt idx="4">
                  <c:v>69.438128113387478</c:v>
                </c:pt>
                <c:pt idx="5">
                  <c:v>83.669772220737613</c:v>
                </c:pt>
              </c:numCache>
            </c:numRef>
          </c:val>
        </c:ser>
        <c:ser>
          <c:idx val="3"/>
          <c:order val="3"/>
          <c:tx>
            <c:strRef>
              <c:f>レファレンスBcm!$CA$7</c:f>
              <c:strCache>
                <c:ptCount val="1"/>
                <c:pt idx="0">
                  <c:v>ASEAN</c:v>
                </c:pt>
              </c:strCache>
            </c:strRef>
          </c:tx>
          <c:spPr>
            <a:pattFill prst="zigZag">
              <a:fgClr>
                <a:srgbClr val="7030A0"/>
              </a:fgClr>
              <a:bgClr>
                <a:sysClr val="window" lastClr="FFFFFF"/>
              </a:bgClr>
            </a:pattFill>
            <a:ln>
              <a:solidFill>
                <a:schemeClr val="bg1"/>
              </a:solidFill>
            </a:ln>
          </c:spPr>
          <c:cat>
            <c:numRef>
              <c:f>レファレンスBcm!$A$49:$A$74</c:f>
              <c:numCache>
                <c:formatCode>General</c:formatCode>
                <c:ptCount val="6"/>
                <c:pt idx="0">
                  <c:v>2010</c:v>
                </c:pt>
                <c:pt idx="1">
                  <c:v>2015</c:v>
                </c:pt>
                <c:pt idx="2">
                  <c:v>2020</c:v>
                </c:pt>
                <c:pt idx="3">
                  <c:v>2025</c:v>
                </c:pt>
                <c:pt idx="4">
                  <c:v>2030</c:v>
                </c:pt>
                <c:pt idx="5">
                  <c:v>2035</c:v>
                </c:pt>
              </c:numCache>
            </c:numRef>
          </c:cat>
          <c:val>
            <c:numRef>
              <c:f>レファレンスBcm!$CA$49:$CA$74</c:f>
              <c:numCache>
                <c:formatCode>#,##0_);[Red]\(#,##0\)</c:formatCode>
                <c:ptCount val="6"/>
                <c:pt idx="0" formatCode="General">
                  <c:v>213</c:v>
                </c:pt>
                <c:pt idx="1">
                  <c:v>225</c:v>
                </c:pt>
                <c:pt idx="2">
                  <c:v>250.85962237499999</c:v>
                </c:pt>
                <c:pt idx="3">
                  <c:v>276.96929336223872</c:v>
                </c:pt>
                <c:pt idx="4">
                  <c:v>305.79647987711661</c:v>
                </c:pt>
                <c:pt idx="5">
                  <c:v>327.80685002751312</c:v>
                </c:pt>
              </c:numCache>
            </c:numRef>
          </c:val>
        </c:ser>
        <c:ser>
          <c:idx val="6"/>
          <c:order val="4"/>
          <c:tx>
            <c:strRef>
              <c:f>レファレンスBcm!$CB$7</c:f>
              <c:strCache>
                <c:ptCount val="1"/>
                <c:pt idx="0">
                  <c:v>Australia</c:v>
                </c:pt>
              </c:strCache>
            </c:strRef>
          </c:tx>
          <c:spPr>
            <a:pattFill prst="ltDnDiag">
              <a:fgClr>
                <a:srgbClr val="0070C0"/>
              </a:fgClr>
              <a:bgClr>
                <a:sysClr val="window" lastClr="FFFFFF"/>
              </a:bgClr>
            </a:pattFill>
            <a:ln>
              <a:solidFill>
                <a:schemeClr val="bg1"/>
              </a:solidFill>
            </a:ln>
          </c:spPr>
          <c:cat>
            <c:numRef>
              <c:f>レファレンスBcm!$A$49:$A$74</c:f>
              <c:numCache>
                <c:formatCode>General</c:formatCode>
                <c:ptCount val="6"/>
                <c:pt idx="0">
                  <c:v>2010</c:v>
                </c:pt>
                <c:pt idx="1">
                  <c:v>2015</c:v>
                </c:pt>
                <c:pt idx="2">
                  <c:v>2020</c:v>
                </c:pt>
                <c:pt idx="3">
                  <c:v>2025</c:v>
                </c:pt>
                <c:pt idx="4">
                  <c:v>2030</c:v>
                </c:pt>
                <c:pt idx="5">
                  <c:v>2035</c:v>
                </c:pt>
              </c:numCache>
            </c:numRef>
          </c:cat>
          <c:val>
            <c:numRef>
              <c:f>レファレンスBcm!$CB$49:$CB$74</c:f>
              <c:numCache>
                <c:formatCode>#,##0_);[Red]\(#,##0\)</c:formatCode>
                <c:ptCount val="6"/>
                <c:pt idx="0" formatCode="General">
                  <c:v>49</c:v>
                </c:pt>
                <c:pt idx="1">
                  <c:v>58</c:v>
                </c:pt>
                <c:pt idx="2">
                  <c:v>85.221028454400013</c:v>
                </c:pt>
                <c:pt idx="3">
                  <c:v>103.64625377975899</c:v>
                </c:pt>
                <c:pt idx="4">
                  <c:v>115.5557395053746</c:v>
                </c:pt>
                <c:pt idx="5">
                  <c:v>124.48634972616971</c:v>
                </c:pt>
              </c:numCache>
            </c:numRef>
          </c:val>
        </c:ser>
        <c:ser>
          <c:idx val="7"/>
          <c:order val="5"/>
          <c:tx>
            <c:strRef>
              <c:f>レファレンスBcm!$CC$7</c:f>
              <c:strCache>
                <c:ptCount val="1"/>
                <c:pt idx="0">
                  <c:v>Other ERIA</c:v>
                </c:pt>
              </c:strCache>
            </c:strRef>
          </c:tx>
          <c:spPr>
            <a:pattFill prst="pct50">
              <a:fgClr>
                <a:srgbClr val="FF8021">
                  <a:lumMod val="60000"/>
                  <a:lumOff val="40000"/>
                </a:srgbClr>
              </a:fgClr>
              <a:bgClr>
                <a:sysClr val="window" lastClr="FFFFFF"/>
              </a:bgClr>
            </a:pattFill>
          </c:spPr>
          <c:cat>
            <c:numRef>
              <c:f>レファレンスBcm!$A$49:$A$74</c:f>
              <c:numCache>
                <c:formatCode>General</c:formatCode>
                <c:ptCount val="6"/>
                <c:pt idx="0">
                  <c:v>2010</c:v>
                </c:pt>
                <c:pt idx="1">
                  <c:v>2015</c:v>
                </c:pt>
                <c:pt idx="2">
                  <c:v>2020</c:v>
                </c:pt>
                <c:pt idx="3">
                  <c:v>2025</c:v>
                </c:pt>
                <c:pt idx="4">
                  <c:v>2030</c:v>
                </c:pt>
                <c:pt idx="5">
                  <c:v>2035</c:v>
                </c:pt>
              </c:numCache>
            </c:numRef>
          </c:cat>
          <c:val>
            <c:numRef>
              <c:f>レファレンスBcm!$CC$49:$CC$74</c:f>
              <c:numCache>
                <c:formatCode>#,##0_);[Red]\(#,##0\)</c:formatCode>
                <c:ptCount val="6"/>
                <c:pt idx="0" formatCode="General">
                  <c:v>4</c:v>
                </c:pt>
                <c:pt idx="1">
                  <c:v>3</c:v>
                </c:pt>
                <c:pt idx="2">
                  <c:v>3</c:v>
                </c:pt>
                <c:pt idx="3">
                  <c:v>2</c:v>
                </c:pt>
                <c:pt idx="4">
                  <c:v>2</c:v>
                </c:pt>
                <c:pt idx="5">
                  <c:v>1</c:v>
                </c:pt>
              </c:numCache>
            </c:numRef>
          </c:val>
        </c:ser>
        <c:dLbls>
          <c:showLegendKey val="0"/>
          <c:showVal val="0"/>
          <c:showCatName val="0"/>
          <c:showSerName val="0"/>
          <c:showPercent val="0"/>
          <c:showBubbleSize val="0"/>
        </c:dLbls>
        <c:axId val="348918976"/>
        <c:axId val="348919368"/>
      </c:areaChart>
      <c:lineChart>
        <c:grouping val="standard"/>
        <c:varyColors val="0"/>
        <c:ser>
          <c:idx val="0"/>
          <c:order val="0"/>
          <c:tx>
            <c:strRef>
              <c:f>レファレンスBcm!$BX$7</c:f>
              <c:strCache>
                <c:ptCount val="1"/>
                <c:pt idx="0">
                  <c:v>Demand</c:v>
                </c:pt>
              </c:strCache>
            </c:strRef>
          </c:tx>
          <c:marker>
            <c:symbol val="none"/>
          </c:marker>
          <c:cat>
            <c:numRef>
              <c:f>レファレンスBcm!$A$49:$A$74</c:f>
              <c:numCache>
                <c:formatCode>General</c:formatCode>
                <c:ptCount val="6"/>
                <c:pt idx="0">
                  <c:v>2010</c:v>
                </c:pt>
                <c:pt idx="1">
                  <c:v>2015</c:v>
                </c:pt>
                <c:pt idx="2">
                  <c:v>2020</c:v>
                </c:pt>
                <c:pt idx="3">
                  <c:v>2025</c:v>
                </c:pt>
                <c:pt idx="4">
                  <c:v>2030</c:v>
                </c:pt>
                <c:pt idx="5">
                  <c:v>2035</c:v>
                </c:pt>
              </c:numCache>
            </c:numRef>
          </c:cat>
          <c:val>
            <c:numRef>
              <c:f>レファレンスBcm!$BX$49:$BX$74</c:f>
              <c:numCache>
                <c:formatCode>#,##0_);[Red]\(#,##0\)</c:formatCode>
                <c:ptCount val="6"/>
                <c:pt idx="0" formatCode="0_ ">
                  <c:v>436.3027546441237</c:v>
                </c:pt>
                <c:pt idx="1">
                  <c:v>599.00981962587468</c:v>
                </c:pt>
                <c:pt idx="2">
                  <c:v>830.06948687299769</c:v>
                </c:pt>
                <c:pt idx="3">
                  <c:v>1036.407978093725</c:v>
                </c:pt>
                <c:pt idx="4">
                  <c:v>1236.670221304815</c:v>
                </c:pt>
                <c:pt idx="5">
                  <c:v>1432.3915922576621</c:v>
                </c:pt>
              </c:numCache>
            </c:numRef>
          </c:val>
          <c:smooth val="0"/>
        </c:ser>
        <c:dLbls>
          <c:showLegendKey val="0"/>
          <c:showVal val="0"/>
          <c:showCatName val="0"/>
          <c:showSerName val="0"/>
          <c:showPercent val="0"/>
          <c:showBubbleSize val="0"/>
        </c:dLbls>
        <c:marker val="1"/>
        <c:smooth val="0"/>
        <c:axId val="348918976"/>
        <c:axId val="348919368"/>
      </c:lineChart>
      <c:catAx>
        <c:axId val="348918976"/>
        <c:scaling>
          <c:orientation val="minMax"/>
        </c:scaling>
        <c:delete val="0"/>
        <c:axPos val="b"/>
        <c:numFmt formatCode="General" sourceLinked="1"/>
        <c:majorTickMark val="out"/>
        <c:minorTickMark val="none"/>
        <c:tickLblPos val="nextTo"/>
        <c:txPr>
          <a:bodyPr/>
          <a:lstStyle/>
          <a:p>
            <a:pPr>
              <a:defRPr lang="ja-JP"/>
            </a:pPr>
            <a:endParaRPr lang="en-US"/>
          </a:p>
        </c:txPr>
        <c:crossAx val="348919368"/>
        <c:crosses val="autoZero"/>
        <c:auto val="1"/>
        <c:lblAlgn val="ctr"/>
        <c:lblOffset val="100"/>
        <c:noMultiLvlLbl val="0"/>
      </c:catAx>
      <c:valAx>
        <c:axId val="348919368"/>
        <c:scaling>
          <c:orientation val="minMax"/>
        </c:scaling>
        <c:delete val="0"/>
        <c:axPos val="l"/>
        <c:numFmt formatCode="#,##0_);\(#,##0\)" sourceLinked="0"/>
        <c:majorTickMark val="out"/>
        <c:minorTickMark val="none"/>
        <c:tickLblPos val="nextTo"/>
        <c:txPr>
          <a:bodyPr/>
          <a:lstStyle/>
          <a:p>
            <a:pPr>
              <a:defRPr lang="ja-JP"/>
            </a:pPr>
            <a:endParaRPr lang="en-US"/>
          </a:p>
        </c:txPr>
        <c:crossAx val="348918976"/>
        <c:crosses val="autoZero"/>
        <c:crossBetween val="between"/>
      </c:valAx>
    </c:plotArea>
    <c:legend>
      <c:legendPos val="r"/>
      <c:layout>
        <c:manualLayout>
          <c:xMode val="edge"/>
          <c:yMode val="edge"/>
          <c:x val="0.10243664316307299"/>
          <c:y val="0.114635619631049"/>
          <c:w val="0.22399783541628901"/>
          <c:h val="0.35715316644482598"/>
        </c:manualLayout>
      </c:layout>
      <c:overlay val="0"/>
      <c:txPr>
        <a:bodyPr/>
        <a:lstStyle/>
        <a:p>
          <a:pPr>
            <a:defRPr lang="ja-JP"/>
          </a:pPr>
          <a:endParaRPr lang="en-US"/>
        </a:p>
      </c:txPr>
    </c:legend>
    <c:plotVisOnly val="1"/>
    <c:dispBlanksAs val="zero"/>
    <c:showDLblsOverMax val="0"/>
  </c:chart>
  <c:spPr>
    <a:ln>
      <a:noFill/>
    </a:ln>
  </c:spPr>
  <c:txPr>
    <a:bodyPr/>
    <a:lstStyle/>
    <a:p>
      <a:pPr>
        <a:defRPr sz="900"/>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200"/>
            </a:pPr>
            <a:r>
              <a:rPr lang="en-US" altLang="zh-CN" sz="1200" baseline="0"/>
              <a:t>Natural Gas Consumption of EAS: BAU vs. APS</a:t>
            </a:r>
            <a:endParaRPr lang="zh-CN" altLang="en-US" sz="1200"/>
          </a:p>
        </c:rich>
      </c:tx>
      <c:layout/>
      <c:overlay val="0"/>
    </c:title>
    <c:autoTitleDeleted val="0"/>
    <c:plotArea>
      <c:layout/>
      <c:barChart>
        <c:barDir val="col"/>
        <c:grouping val="clustered"/>
        <c:varyColors val="0"/>
        <c:ser>
          <c:idx val="0"/>
          <c:order val="0"/>
          <c:tx>
            <c:strRef>
              <c:f>APS!$A$93</c:f>
              <c:strCache>
                <c:ptCount val="1"/>
                <c:pt idx="0">
                  <c:v>BAU</c:v>
                </c:pt>
              </c:strCache>
            </c:strRef>
          </c:tx>
          <c:invertIfNegative val="0"/>
          <c:cat>
            <c:numRef>
              <c:f>APS!$D$92:$I$92</c:f>
              <c:numCache>
                <c:formatCode>General</c:formatCode>
                <c:ptCount val="6"/>
                <c:pt idx="0">
                  <c:v>2012</c:v>
                </c:pt>
                <c:pt idx="1">
                  <c:v>2015</c:v>
                </c:pt>
                <c:pt idx="2">
                  <c:v>2020</c:v>
                </c:pt>
                <c:pt idx="3">
                  <c:v>2025</c:v>
                </c:pt>
                <c:pt idx="4">
                  <c:v>2030</c:v>
                </c:pt>
                <c:pt idx="5">
                  <c:v>2035</c:v>
                </c:pt>
              </c:numCache>
            </c:numRef>
          </c:cat>
          <c:val>
            <c:numRef>
              <c:f>APS!$D$126:$I$126</c:f>
              <c:numCache>
                <c:formatCode>General</c:formatCode>
                <c:ptCount val="6"/>
                <c:pt idx="0">
                  <c:v>465.22926924882552</c:v>
                </c:pt>
                <c:pt idx="1">
                  <c:v>545.19589562500005</c:v>
                </c:pt>
                <c:pt idx="2">
                  <c:v>648.44873499999983</c:v>
                </c:pt>
                <c:pt idx="3">
                  <c:v>791.05375875000004</c:v>
                </c:pt>
                <c:pt idx="4">
                  <c:v>933.46060812499888</c:v>
                </c:pt>
                <c:pt idx="5">
                  <c:v>1101.2004325</c:v>
                </c:pt>
              </c:numCache>
            </c:numRef>
          </c:val>
        </c:ser>
        <c:ser>
          <c:idx val="1"/>
          <c:order val="1"/>
          <c:tx>
            <c:strRef>
              <c:f>APS!$A$94</c:f>
              <c:strCache>
                <c:ptCount val="1"/>
                <c:pt idx="0">
                  <c:v>APS</c:v>
                </c:pt>
              </c:strCache>
            </c:strRef>
          </c:tx>
          <c:invertIfNegative val="0"/>
          <c:cat>
            <c:numRef>
              <c:f>APS!$D$92:$I$92</c:f>
              <c:numCache>
                <c:formatCode>General</c:formatCode>
                <c:ptCount val="6"/>
                <c:pt idx="0">
                  <c:v>2012</c:v>
                </c:pt>
                <c:pt idx="1">
                  <c:v>2015</c:v>
                </c:pt>
                <c:pt idx="2">
                  <c:v>2020</c:v>
                </c:pt>
                <c:pt idx="3">
                  <c:v>2025</c:v>
                </c:pt>
                <c:pt idx="4">
                  <c:v>2030</c:v>
                </c:pt>
                <c:pt idx="5">
                  <c:v>2035</c:v>
                </c:pt>
              </c:numCache>
            </c:numRef>
          </c:cat>
          <c:val>
            <c:numRef>
              <c:f>APS!$D$127:$I$127</c:f>
              <c:numCache>
                <c:formatCode>General</c:formatCode>
                <c:ptCount val="6"/>
                <c:pt idx="0">
                  <c:v>465.22926924882552</c:v>
                </c:pt>
                <c:pt idx="1">
                  <c:v>532.49265812499914</c:v>
                </c:pt>
                <c:pt idx="2">
                  <c:v>611.86805968749945</c:v>
                </c:pt>
                <c:pt idx="3">
                  <c:v>725.66213156250012</c:v>
                </c:pt>
                <c:pt idx="4">
                  <c:v>852.70601156249995</c:v>
                </c:pt>
                <c:pt idx="5">
                  <c:v>987.54290593750011</c:v>
                </c:pt>
              </c:numCache>
            </c:numRef>
          </c:val>
        </c:ser>
        <c:dLbls>
          <c:showLegendKey val="0"/>
          <c:showVal val="0"/>
          <c:showCatName val="0"/>
          <c:showSerName val="0"/>
          <c:showPercent val="0"/>
          <c:showBubbleSize val="0"/>
        </c:dLbls>
        <c:gapWidth val="150"/>
        <c:axId val="348920152"/>
        <c:axId val="348630416"/>
      </c:barChart>
      <c:catAx>
        <c:axId val="348920152"/>
        <c:scaling>
          <c:orientation val="minMax"/>
        </c:scaling>
        <c:delete val="0"/>
        <c:axPos val="b"/>
        <c:title>
          <c:tx>
            <c:rich>
              <a:bodyPr/>
              <a:lstStyle/>
              <a:p>
                <a:pPr>
                  <a:defRPr/>
                </a:pPr>
                <a:r>
                  <a:rPr lang="en-US" altLang="zh-CN"/>
                  <a:t>Year</a:t>
                </a:r>
                <a:endParaRPr lang="zh-CN" altLang="en-US"/>
              </a:p>
            </c:rich>
          </c:tx>
          <c:layout/>
          <c:overlay val="0"/>
        </c:title>
        <c:numFmt formatCode="General" sourceLinked="1"/>
        <c:majorTickMark val="none"/>
        <c:minorTickMark val="none"/>
        <c:tickLblPos val="nextTo"/>
        <c:crossAx val="348630416"/>
        <c:crosses val="autoZero"/>
        <c:auto val="1"/>
        <c:lblAlgn val="ctr"/>
        <c:lblOffset val="100"/>
        <c:noMultiLvlLbl val="0"/>
      </c:catAx>
      <c:valAx>
        <c:axId val="348630416"/>
        <c:scaling>
          <c:orientation val="minMax"/>
        </c:scaling>
        <c:delete val="0"/>
        <c:axPos val="l"/>
        <c:majorGridlines/>
        <c:title>
          <c:tx>
            <c:rich>
              <a:bodyPr/>
              <a:lstStyle/>
              <a:p>
                <a:pPr>
                  <a:defRPr/>
                </a:pPr>
                <a:r>
                  <a:rPr lang="en-US" altLang="zh-CN"/>
                  <a:t>MTOE</a:t>
                </a:r>
                <a:endParaRPr lang="zh-CN" altLang="en-US"/>
              </a:p>
            </c:rich>
          </c:tx>
          <c:layout/>
          <c:overlay val="0"/>
        </c:title>
        <c:numFmt formatCode="General" sourceLinked="1"/>
        <c:majorTickMark val="out"/>
        <c:minorTickMark val="none"/>
        <c:tickLblPos val="nextTo"/>
        <c:crossAx val="348920152"/>
        <c:crosses val="autoZero"/>
        <c:crossBetween val="between"/>
      </c:valAx>
    </c:plotArea>
    <c:legend>
      <c:legendPos val="r"/>
      <c:layout/>
      <c:overlay val="0"/>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0.08535</cdr:x>
      <cdr:y>0</cdr:y>
    </cdr:from>
    <cdr:to>
      <cdr:x>0.19669</cdr:x>
      <cdr:y>0.06479</cdr:y>
    </cdr:to>
    <cdr:sp macro="" textlink="">
      <cdr:nvSpPr>
        <cdr:cNvPr id="2" name="テキスト ボックス 1"/>
        <cdr:cNvSpPr txBox="1"/>
      </cdr:nvSpPr>
      <cdr:spPr>
        <a:xfrm xmlns:a="http://schemas.openxmlformats.org/drawingml/2006/main">
          <a:off x="365777" y="0"/>
          <a:ext cx="477161" cy="1814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900" dirty="0" err="1">
              <a:latin typeface="Arial" pitchFamily="34" charset="0"/>
              <a:cs typeface="Arial" pitchFamily="34" charset="0"/>
            </a:rPr>
            <a:t>bcm</a:t>
          </a:r>
          <a:endParaRPr lang="ja-JP" altLang="en-US" sz="900" dirty="0">
            <a:latin typeface="Arial"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5C4779-5C26-42B4-999A-49D3ED22E9FA}" type="datetimeFigureOut">
              <a:rPr lang="en-US" smtClean="0"/>
              <a:t>11/15/2016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45F380-564F-46AF-8A5E-EA0783F3F351}" type="slidenum">
              <a:rPr lang="en-US" smtClean="0"/>
              <a:t>‹#›</a:t>
            </a:fld>
            <a:endParaRPr lang="en-US"/>
          </a:p>
        </p:txBody>
      </p:sp>
    </p:spTree>
    <p:extLst>
      <p:ext uri="{BB962C8B-B14F-4D97-AF65-F5344CB8AC3E}">
        <p14:creationId xmlns:p14="http://schemas.microsoft.com/office/powerpoint/2010/main" val="3902792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solidFill>
                  <a:srgbClr val="FF0000"/>
                </a:solidFill>
              </a:rPr>
              <a:t>Excellences,</a:t>
            </a:r>
            <a:r>
              <a:rPr lang="en-US" b="0" baseline="0" dirty="0" smtClean="0">
                <a:solidFill>
                  <a:srgbClr val="FF0000"/>
                </a:solidFill>
              </a:rPr>
              <a:t> </a:t>
            </a:r>
            <a:r>
              <a:rPr lang="en-US" dirty="0" smtClean="0"/>
              <a:t>distinguished guests, </a:t>
            </a:r>
            <a:r>
              <a:rPr lang="en-US" baseline="0" dirty="0" smtClean="0"/>
              <a:t>and </a:t>
            </a:r>
            <a:r>
              <a:rPr lang="en-US" dirty="0" smtClean="0"/>
              <a:t>ladies and gentlemen, I am Hidetoshi Nishimura, president of the Economic Research Institute for ASEAN and East Asia (ERIA). ERIA is </a:t>
            </a:r>
            <a:r>
              <a:rPr lang="en-US" dirty="0" smtClean="0"/>
              <a:t>a regional think tank dedicated to serving economic</a:t>
            </a:r>
            <a:r>
              <a:rPr lang="en-US" baseline="0" dirty="0" smtClean="0"/>
              <a:t> and energy policy makers in the East Asia region, especially ASEAN.</a:t>
            </a:r>
            <a:r>
              <a:rPr lang="en-US" dirty="0" smtClean="0"/>
              <a:t> </a:t>
            </a:r>
            <a:r>
              <a:rPr lang="en-US" dirty="0" smtClean="0"/>
              <a:t>I am honored to be here today, sharing with you ERIA’s studies and thoughts on the topic of </a:t>
            </a:r>
            <a:r>
              <a:rPr lang="en-US" dirty="0" smtClean="0"/>
              <a:t>LNG</a:t>
            </a:r>
            <a:r>
              <a:rPr lang="en-US" baseline="0" dirty="0" smtClean="0"/>
              <a:t> </a:t>
            </a:r>
            <a:r>
              <a:rPr lang="en-US" baseline="0" dirty="0" smtClean="0"/>
              <a:t>in the region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C45F380-564F-46AF-8A5E-EA0783F3F351}" type="slidenum">
              <a:rPr lang="en-US" smtClean="0"/>
              <a:t>1</a:t>
            </a:fld>
            <a:endParaRPr lang="en-US"/>
          </a:p>
        </p:txBody>
      </p:sp>
    </p:spTree>
    <p:extLst>
      <p:ext uri="{BB962C8B-B14F-4D97-AF65-F5344CB8AC3E}">
        <p14:creationId xmlns:p14="http://schemas.microsoft.com/office/powerpoint/2010/main" val="2135174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kumimoji="1" lang="en-US" altLang="zh-CN" dirty="0" smtClean="0"/>
              <a:t>The ASEAN</a:t>
            </a:r>
            <a:r>
              <a:rPr kumimoji="1" lang="en-US" altLang="zh-CN" baseline="0" dirty="0" smtClean="0"/>
              <a:t> </a:t>
            </a:r>
            <a:r>
              <a:rPr kumimoji="1" lang="en-US" altLang="zh-CN" dirty="0" smtClean="0"/>
              <a:t>region is conventionally a heavy user of natural gas in its primary energy mix. The share of natural gas stands as 20% of its total primary energy consumption in 2012 </a:t>
            </a:r>
            <a:r>
              <a:rPr kumimoji="1" lang="mr-IN" altLang="zh-CN" dirty="0" smtClean="0"/>
              <a:t>–</a:t>
            </a:r>
            <a:r>
              <a:rPr kumimoji="1" lang="en-US" altLang="zh-CN" dirty="0" smtClean="0"/>
              <a:t> the base year of current ERIA energy </a:t>
            </a:r>
            <a:r>
              <a:rPr kumimoji="1" lang="en-US" altLang="zh-CN" dirty="0" smtClean="0"/>
              <a:t>outlook.</a:t>
            </a:r>
            <a:r>
              <a:rPr kumimoji="1" lang="en-US" altLang="zh-CN" baseline="0" dirty="0" smtClean="0"/>
              <a:t> This share of natural gas will stay stable until 2035.</a:t>
            </a:r>
            <a:endParaRPr kumimoji="1" lang="zh-CN" altLang="en-US" dirty="0"/>
          </a:p>
        </p:txBody>
      </p:sp>
      <p:sp>
        <p:nvSpPr>
          <p:cNvPr id="4" name="幻灯片编号占位符 3"/>
          <p:cNvSpPr>
            <a:spLocks noGrp="1"/>
          </p:cNvSpPr>
          <p:nvPr>
            <p:ph type="sldNum" sz="quarter" idx="10"/>
          </p:nvPr>
        </p:nvSpPr>
        <p:spPr/>
        <p:txBody>
          <a:bodyPr/>
          <a:lstStyle/>
          <a:p>
            <a:fld id="{0DBEE2D8-CF85-864F-90C1-6DA06E91CD25}" type="slidenum">
              <a:rPr kumimoji="1" lang="zh-CN" altLang="en-US" smtClean="0"/>
              <a:t>2</a:t>
            </a:fld>
            <a:endParaRPr kumimoji="1" lang="zh-CN" altLang="en-US"/>
          </a:p>
        </p:txBody>
      </p:sp>
    </p:spTree>
    <p:extLst>
      <p:ext uri="{BB962C8B-B14F-4D97-AF65-F5344CB8AC3E}">
        <p14:creationId xmlns:p14="http://schemas.microsoft.com/office/powerpoint/2010/main" val="19736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it comes to the absolute volume of demand for natural gas in both East Asia and ASEAN, even in the APS scenario,</a:t>
            </a:r>
            <a:r>
              <a:rPr lang="en-US" baseline="0" dirty="0" smtClean="0"/>
              <a:t> the demand will double </a:t>
            </a:r>
            <a:r>
              <a:rPr lang="en-US" b="0" baseline="0" dirty="0" smtClean="0"/>
              <a:t>from 2012 </a:t>
            </a:r>
            <a:r>
              <a:rPr lang="en-US" b="0" baseline="0" dirty="0" smtClean="0"/>
              <a:t>level</a:t>
            </a:r>
            <a:r>
              <a:rPr lang="en-US" baseline="0" dirty="0" smtClean="0"/>
              <a:t>. After </a:t>
            </a:r>
            <a:r>
              <a:rPr lang="en-US" baseline="0" dirty="0" smtClean="0"/>
              <a:t>considering the scenarios of indigenous production, t</a:t>
            </a:r>
            <a:r>
              <a:rPr lang="en-GB" altLang="zh-CN" dirty="0" smtClean="0"/>
              <a:t>he </a:t>
            </a:r>
            <a:r>
              <a:rPr lang="en-US" dirty="0" smtClean="0"/>
              <a:t>East Asia</a:t>
            </a:r>
            <a:r>
              <a:rPr lang="en-GB" altLang="zh-CN" dirty="0" smtClean="0"/>
              <a:t> </a:t>
            </a:r>
            <a:r>
              <a:rPr lang="en-GB" altLang="zh-CN" dirty="0" smtClean="0"/>
              <a:t>region needs to source 546 </a:t>
            </a:r>
            <a:r>
              <a:rPr lang="en-GB" altLang="zh-CN" dirty="0" err="1" smtClean="0"/>
              <a:t>bcm</a:t>
            </a:r>
            <a:r>
              <a:rPr lang="en-GB" altLang="zh-CN" dirty="0" smtClean="0"/>
              <a:t> of natural gas from outside the region in </a:t>
            </a:r>
            <a:r>
              <a:rPr lang="en-GB" altLang="zh-CN" dirty="0" smtClean="0"/>
              <a:t>2035</a:t>
            </a:r>
            <a:r>
              <a:rPr lang="en-GB" altLang="zh-CN" baseline="0" dirty="0" smtClean="0"/>
              <a:t> </a:t>
            </a:r>
            <a:r>
              <a:rPr kumimoji="1" lang="en-US" altLang="zh-CN" dirty="0" smtClean="0"/>
              <a:t>in </a:t>
            </a:r>
            <a:r>
              <a:rPr kumimoji="1" lang="en-US" altLang="zh-CN" dirty="0" smtClean="0"/>
              <a:t>the form of LNG</a:t>
            </a:r>
            <a:r>
              <a:rPr kumimoji="1" lang="en-US" altLang="zh-CN" dirty="0" smtClean="0">
                <a:solidFill>
                  <a:srgbClr val="FF0000"/>
                </a:solidFill>
              </a:rPr>
              <a:t>. </a:t>
            </a:r>
            <a:r>
              <a:rPr kumimoji="1" lang="en-US" altLang="zh-CN" i="0" u="none" baseline="0" dirty="0" smtClean="0">
                <a:solidFill>
                  <a:srgbClr val="FF0000"/>
                </a:solidFill>
              </a:rPr>
              <a:t>In </a:t>
            </a:r>
            <a:r>
              <a:rPr kumimoji="1" lang="en-US" altLang="zh-CN" i="0" u="none" baseline="0" dirty="0" smtClean="0">
                <a:solidFill>
                  <a:srgbClr val="FF0000"/>
                </a:solidFill>
              </a:rPr>
              <a:t>the near term, </a:t>
            </a:r>
            <a:r>
              <a:rPr kumimoji="1" lang="en-US" altLang="zh-CN" i="0" u="none" baseline="0" dirty="0" smtClean="0">
                <a:solidFill>
                  <a:srgbClr val="FF0000"/>
                </a:solidFill>
              </a:rPr>
              <a:t>this </a:t>
            </a:r>
            <a:r>
              <a:rPr kumimoji="1" lang="en-US" altLang="zh-CN" i="0" u="none" baseline="0" dirty="0" smtClean="0">
                <a:solidFill>
                  <a:srgbClr val="FF0000"/>
                </a:solidFill>
              </a:rPr>
              <a:t>growing gap could be met by increased supply from </a:t>
            </a:r>
            <a:r>
              <a:rPr kumimoji="1" lang="en-US" altLang="zh-CN" i="0" u="none" baseline="0" dirty="0" smtClean="0">
                <a:solidFill>
                  <a:srgbClr val="FF0000"/>
                </a:solidFill>
              </a:rPr>
              <a:t>the new projects that are already planned. </a:t>
            </a:r>
            <a:r>
              <a:rPr kumimoji="1" lang="en-US" altLang="zh-CN" i="0" u="none" baseline="0" dirty="0" smtClean="0">
                <a:solidFill>
                  <a:srgbClr val="FF0000"/>
                </a:solidFill>
              </a:rPr>
              <a:t>However, in the long term, mechanism to secure sufficient infrastructure both in the upstream and downstream should be established for this region.</a:t>
            </a:r>
            <a:endParaRPr kumimoji="1" lang="en-US" altLang="zh-CN" i="0" u="none" dirty="0" smtClean="0"/>
          </a:p>
        </p:txBody>
      </p:sp>
      <p:sp>
        <p:nvSpPr>
          <p:cNvPr id="4" name="Slide Number Placeholder 3"/>
          <p:cNvSpPr>
            <a:spLocks noGrp="1"/>
          </p:cNvSpPr>
          <p:nvPr>
            <p:ph type="sldNum" sz="quarter" idx="10"/>
          </p:nvPr>
        </p:nvSpPr>
        <p:spPr/>
        <p:txBody>
          <a:bodyPr/>
          <a:lstStyle/>
          <a:p>
            <a:fld id="{AC45F380-564F-46AF-8A5E-EA0783F3F351}" type="slidenum">
              <a:rPr lang="en-US" smtClean="0"/>
              <a:t>3</a:t>
            </a:fld>
            <a:endParaRPr lang="en-US"/>
          </a:p>
        </p:txBody>
      </p:sp>
    </p:spTree>
    <p:extLst>
      <p:ext uri="{BB962C8B-B14F-4D97-AF65-F5344CB8AC3E}">
        <p14:creationId xmlns:p14="http://schemas.microsoft.com/office/powerpoint/2010/main" val="1297810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demand for natural gas is also driven by the dynamics within</a:t>
            </a:r>
            <a:r>
              <a:rPr lang="en-US" baseline="0" dirty="0" smtClean="0"/>
              <a:t> the energy industry. </a:t>
            </a:r>
            <a:r>
              <a:rPr lang="en-US" baseline="0" dirty="0" smtClean="0"/>
              <a:t>As </a:t>
            </a:r>
            <a:r>
              <a:rPr lang="en-US" baseline="0" dirty="0" smtClean="0"/>
              <a:t>the figure on the left shows, </a:t>
            </a:r>
            <a:r>
              <a:rPr lang="en-US" baseline="0" dirty="0" smtClean="0"/>
              <a:t>the development of hydropower by 2035 could be strongly boosted by the completion of ASEAN power grid (APG) – a main pillar of ASEAN energy policy, </a:t>
            </a:r>
            <a:r>
              <a:rPr lang="en-US" baseline="0" dirty="0" smtClean="0"/>
              <a:t>while the share from natural gas and coal will be </a:t>
            </a:r>
            <a:r>
              <a:rPr lang="en-US" baseline="0" dirty="0" smtClean="0"/>
              <a:t>squeezed. Such implies that natural gas needs to improve its competitiveness against alternative sources of energy.</a:t>
            </a:r>
          </a:p>
          <a:p>
            <a:endParaRPr lang="en-US" baseline="0" dirty="0" smtClean="0"/>
          </a:p>
          <a:p>
            <a:r>
              <a:rPr lang="en-US" baseline="0" dirty="0" smtClean="0"/>
              <a:t>As </a:t>
            </a:r>
            <a:r>
              <a:rPr lang="en-US" baseline="0" dirty="0" smtClean="0"/>
              <a:t>the figure on the right shows, natural gas has the advantage of being available, flexible, and relatively low greenhouse gas </a:t>
            </a:r>
            <a:r>
              <a:rPr lang="en-US" baseline="0" dirty="0" smtClean="0"/>
              <a:t>emissions. However, it </a:t>
            </a:r>
            <a:r>
              <a:rPr lang="en-US" baseline="0" dirty="0" smtClean="0"/>
              <a:t>needs to somehow improve its competitiveness </a:t>
            </a:r>
            <a:r>
              <a:rPr lang="en-US" baseline="0" dirty="0" smtClean="0"/>
              <a:t>by cutting the cost. </a:t>
            </a:r>
            <a:r>
              <a:rPr lang="en-US" baseline="0" dirty="0" smtClean="0"/>
              <a:t>Such is especially true </a:t>
            </a:r>
            <a:r>
              <a:rPr lang="en-US" baseline="0" dirty="0" smtClean="0"/>
              <a:t>in East Asia region which imports LNG at the highest prices in the world. </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C45F380-564F-46AF-8A5E-EA0783F3F351}" type="slidenum">
              <a:rPr lang="en-US" smtClean="0"/>
              <a:t>4</a:t>
            </a:fld>
            <a:endParaRPr lang="en-US"/>
          </a:p>
        </p:txBody>
      </p:sp>
    </p:spTree>
    <p:extLst>
      <p:ext uri="{BB962C8B-B14F-4D97-AF65-F5344CB8AC3E}">
        <p14:creationId xmlns:p14="http://schemas.microsoft.com/office/powerpoint/2010/main" val="2627266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As the ASEAN Plan of Action for Energy Cooperation (APAEC) 2016-2025 was</a:t>
            </a:r>
            <a:r>
              <a:rPr lang="en-US" altLang="zh-CN" baseline="0" dirty="0" smtClean="0"/>
              <a:t> recently released, </a:t>
            </a:r>
            <a:r>
              <a:rPr lang="en-US" altLang="zh-CN" dirty="0" smtClean="0"/>
              <a:t>ASEAN strategy for natural gas is to gradually move towards integrated natural gas market, through the implementation of so called</a:t>
            </a:r>
            <a:r>
              <a:rPr lang="en-US" altLang="zh-CN" baseline="0" dirty="0" smtClean="0"/>
              <a:t> Trans-ASEAN Gas Pipeline, TAGP</a:t>
            </a:r>
            <a:r>
              <a:rPr lang="en-US" altLang="zh-CN" dirty="0" smtClean="0"/>
              <a:t>. </a:t>
            </a:r>
            <a:r>
              <a:rPr lang="en-US" altLang="zh-CN" baseline="0" dirty="0" smtClean="0"/>
              <a:t>Importantly, LNG </a:t>
            </a:r>
            <a:r>
              <a:rPr lang="en-US" altLang="zh-CN" baseline="0" dirty="0" smtClean="0"/>
              <a:t>is now considered as the future virtual </a:t>
            </a:r>
            <a:r>
              <a:rPr lang="en-US" altLang="zh-CN" baseline="0" dirty="0" smtClean="0"/>
              <a:t>pipeline. Investment </a:t>
            </a:r>
            <a:r>
              <a:rPr lang="en-US" altLang="zh-CN" baseline="0" dirty="0" smtClean="0"/>
              <a:t>in LNG terminals </a:t>
            </a:r>
            <a:r>
              <a:rPr lang="en-US" altLang="zh-CN" i="1" u="none" baseline="0" dirty="0" smtClean="0"/>
              <a:t>especially regasification facilities </a:t>
            </a:r>
            <a:r>
              <a:rPr lang="en-US" altLang="zh-CN" baseline="0" dirty="0" smtClean="0"/>
              <a:t>in the region is emphasized.</a:t>
            </a:r>
            <a:endParaRPr lang="en-US" dirty="0" smtClean="0"/>
          </a:p>
          <a:p>
            <a:endParaRPr lang="en-US" dirty="0" smtClean="0"/>
          </a:p>
          <a:p>
            <a:r>
              <a:rPr lang="en-US" dirty="0" smtClean="0"/>
              <a:t>At the same time, ASEAN</a:t>
            </a:r>
            <a:r>
              <a:rPr lang="en-US" baseline="0" dirty="0" smtClean="0"/>
              <a:t> policies will encourage the development of institutions such as open access to infrastructure, information and data sharing, operationalization of </a:t>
            </a:r>
            <a:r>
              <a:rPr lang="en-US" sz="1200" b="0" i="0" kern="1200" dirty="0" smtClean="0">
                <a:solidFill>
                  <a:schemeClr val="tx1"/>
                </a:solidFill>
                <a:effectLst/>
                <a:latin typeface="+mn-lt"/>
                <a:ea typeface="+mn-ea"/>
                <a:cs typeface="+mn-cs"/>
              </a:rPr>
              <a:t>ASEAN Petroleum Security Agreement (APSA) and  Coordinated Emergency Response Measures (</a:t>
            </a:r>
            <a:r>
              <a:rPr lang="en-US" b="0" dirty="0" smtClean="0"/>
              <a:t>C</a:t>
            </a:r>
            <a:r>
              <a:rPr lang="en-US" dirty="0" smtClean="0"/>
              <a:t>ERM), as well as establishment</a:t>
            </a:r>
            <a:r>
              <a:rPr lang="en-US" baseline="0" dirty="0" smtClean="0"/>
              <a:t> of standard clause for LNG</a:t>
            </a:r>
            <a:r>
              <a:rPr lang="en-US" dirty="0" smtClean="0"/>
              <a:t> destination flexibility</a:t>
            </a:r>
            <a:r>
              <a:rPr lang="en-US" baseline="0" dirty="0" smtClean="0"/>
              <a:t> in ASEAN.</a:t>
            </a:r>
          </a:p>
          <a:p>
            <a:endParaRPr lang="en-US" dirty="0" smtClean="0"/>
          </a:p>
          <a:p>
            <a:r>
              <a:rPr lang="en-US" dirty="0" smtClean="0"/>
              <a:t>Concerning</a:t>
            </a:r>
            <a:r>
              <a:rPr lang="en-US" baseline="0" dirty="0" smtClean="0"/>
              <a:t> the long term sustainability of natural gas market development in this region, APAEC also clearly discusses the importance of carbon emissions reduction related to the production and consumption of natural gas. Should there be further development of an ASEAN-wide agreement on constraining the carbon emissions from other sources of energy, especially oil and coal, natural gas as a cleaner fuel could be further promoted in this region. </a:t>
            </a:r>
            <a:endParaRPr lang="en-US" dirty="0"/>
          </a:p>
        </p:txBody>
      </p:sp>
      <p:sp>
        <p:nvSpPr>
          <p:cNvPr id="4" name="Slide Number Placeholder 3"/>
          <p:cNvSpPr>
            <a:spLocks noGrp="1"/>
          </p:cNvSpPr>
          <p:nvPr>
            <p:ph type="sldNum" sz="quarter" idx="10"/>
          </p:nvPr>
        </p:nvSpPr>
        <p:spPr/>
        <p:txBody>
          <a:bodyPr/>
          <a:lstStyle/>
          <a:p>
            <a:fld id="{AC45F380-564F-46AF-8A5E-EA0783F3F351}" type="slidenum">
              <a:rPr lang="en-US" smtClean="0"/>
              <a:t>5</a:t>
            </a:fld>
            <a:endParaRPr lang="en-US"/>
          </a:p>
        </p:txBody>
      </p:sp>
    </p:spTree>
    <p:extLst>
      <p:ext uri="{BB962C8B-B14F-4D97-AF65-F5344CB8AC3E}">
        <p14:creationId xmlns:p14="http://schemas.microsoft.com/office/powerpoint/2010/main" val="1439753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buClr>
                <a:schemeClr val="tx1"/>
              </a:buClr>
            </a:pPr>
            <a:r>
              <a:rPr lang="en-GB" altLang="zh-CN" dirty="0" smtClean="0"/>
              <a:t>Ladies and gentlemen,</a:t>
            </a:r>
            <a:r>
              <a:rPr lang="en-GB" altLang="zh-CN" baseline="0" dirty="0" smtClean="0"/>
              <a:t> </a:t>
            </a:r>
            <a:r>
              <a:rPr lang="en-GB" altLang="zh-CN" dirty="0" smtClean="0"/>
              <a:t>natural gas market in ASEAN, as well as in East Asia, is in transition.</a:t>
            </a:r>
            <a:r>
              <a:rPr lang="en-GB" altLang="zh-CN" baseline="0" dirty="0" smtClean="0"/>
              <a:t> Specially, g</a:t>
            </a:r>
            <a:r>
              <a:rPr lang="en-GB" altLang="zh-CN" dirty="0" smtClean="0"/>
              <a:t>as and power </a:t>
            </a:r>
            <a:r>
              <a:rPr lang="en-GB" altLang="zh-CN" dirty="0" smtClean="0"/>
              <a:t>market are being liberalized </a:t>
            </a:r>
            <a:r>
              <a:rPr lang="en-GB" altLang="zh-CN" dirty="0" smtClean="0"/>
              <a:t>in importing </a:t>
            </a:r>
            <a:r>
              <a:rPr lang="en-GB" altLang="zh-CN" dirty="0" smtClean="0"/>
              <a:t>countries while the </a:t>
            </a:r>
            <a:r>
              <a:rPr lang="en-GB" altLang="zh-CN" dirty="0" smtClean="0"/>
              <a:t>creation of </a:t>
            </a:r>
            <a:r>
              <a:rPr lang="en-GB" altLang="zh-CN" dirty="0" smtClean="0"/>
              <a:t>trading hubs </a:t>
            </a:r>
            <a:r>
              <a:rPr lang="en-GB" altLang="zh-CN" dirty="0" smtClean="0"/>
              <a:t>is under way, which </a:t>
            </a:r>
            <a:r>
              <a:rPr lang="en-GB" altLang="zh-CN" dirty="0" smtClean="0"/>
              <a:t>will lead to a well-functioning market and provide</a:t>
            </a:r>
            <a:r>
              <a:rPr lang="en-GB" altLang="zh-CN" baseline="0" dirty="0" smtClean="0"/>
              <a:t> </a:t>
            </a:r>
            <a:r>
              <a:rPr lang="en-GB" altLang="zh-CN" baseline="0" dirty="0" smtClean="0"/>
              <a:t>benchmark </a:t>
            </a:r>
            <a:r>
              <a:rPr lang="en-GB" altLang="zh-CN" dirty="0" smtClean="0"/>
              <a:t>prices of natural </a:t>
            </a:r>
            <a:r>
              <a:rPr lang="en-GB" altLang="zh-CN" dirty="0" smtClean="0"/>
              <a:t>gas for this region. </a:t>
            </a:r>
            <a:endParaRPr lang="en-GB" altLang="zh-CN" dirty="0" smtClean="0"/>
          </a:p>
          <a:p>
            <a:pPr>
              <a:buClr>
                <a:schemeClr val="tx1"/>
              </a:buClr>
            </a:pPr>
            <a:endParaRPr lang="en-GB" altLang="zh-CN" dirty="0" smtClean="0"/>
          </a:p>
          <a:p>
            <a:pPr>
              <a:buClr>
                <a:schemeClr val="tx1"/>
              </a:buClr>
            </a:pPr>
            <a:r>
              <a:rPr lang="en-GB" altLang="zh-CN" dirty="0" smtClean="0"/>
              <a:t>ERIA study has </a:t>
            </a:r>
            <a:r>
              <a:rPr lang="en-GB" altLang="zh-CN" baseline="0" dirty="0" smtClean="0"/>
              <a:t>achieved consensus </a:t>
            </a:r>
            <a:r>
              <a:rPr lang="en-GB" altLang="zh-CN" baseline="0" dirty="0" smtClean="0"/>
              <a:t>among producers and consumers in this region </a:t>
            </a:r>
            <a:r>
              <a:rPr lang="en-GB" altLang="zh-CN" baseline="0" dirty="0" smtClean="0"/>
              <a:t>regarding </a:t>
            </a:r>
            <a:r>
              <a:rPr lang="en-GB" altLang="zh-CN" baseline="0" dirty="0" smtClean="0"/>
              <a:t>the following </a:t>
            </a:r>
            <a:r>
              <a:rPr lang="en-GB" altLang="zh-CN" baseline="0" dirty="0" smtClean="0"/>
              <a:t>issues:</a:t>
            </a:r>
            <a:endParaRPr lang="en-GB" altLang="zh-CN" baseline="0" dirty="0" smtClean="0"/>
          </a:p>
          <a:p>
            <a:pPr>
              <a:buClr>
                <a:schemeClr val="tx1"/>
              </a:buClr>
            </a:pPr>
            <a:endParaRPr lang="en-GB" altLang="zh-CN" baseline="0" dirty="0" smtClean="0"/>
          </a:p>
          <a:p>
            <a:pPr lvl="1">
              <a:buClr>
                <a:schemeClr val="tx1"/>
              </a:buClr>
            </a:pPr>
            <a:r>
              <a:rPr lang="en-GB" altLang="zh-CN" dirty="0" smtClean="0"/>
              <a:t>1. The relaxation or abolishment of destination restrictions, especially in the Free-On-Board contracts, is one key condition to creating hubs</a:t>
            </a:r>
            <a:r>
              <a:rPr lang="en-US" altLang="zh-CN" dirty="0" smtClean="0"/>
              <a:t>.</a:t>
            </a:r>
          </a:p>
          <a:p>
            <a:pPr lvl="1">
              <a:buClr>
                <a:schemeClr val="tx1"/>
              </a:buClr>
            </a:pPr>
            <a:r>
              <a:rPr lang="en-GB" altLang="zh-CN" dirty="0" smtClean="0"/>
              <a:t>2. The liberalization of domestic markets is also key to increasing the number of traders and the amount of transactions.</a:t>
            </a:r>
            <a:r>
              <a:rPr lang="en-US" altLang="zh-CN" dirty="0" smtClean="0"/>
              <a:t> </a:t>
            </a:r>
          </a:p>
          <a:p>
            <a:pPr lvl="1">
              <a:buClr>
                <a:schemeClr val="tx1"/>
              </a:buClr>
            </a:pPr>
            <a:r>
              <a:rPr lang="en-GB" altLang="zh-CN" dirty="0" smtClean="0"/>
              <a:t>3. The development of infrastructure for natural gas is equally important.</a:t>
            </a:r>
            <a:r>
              <a:rPr lang="en-US" altLang="zh-CN" dirty="0" smtClean="0"/>
              <a:t> </a:t>
            </a:r>
          </a:p>
          <a:p>
            <a:pPr lvl="1">
              <a:buClr>
                <a:schemeClr val="tx1"/>
              </a:buClr>
            </a:pPr>
            <a:r>
              <a:rPr lang="en-US" altLang="zh-CN" dirty="0" smtClean="0"/>
              <a:t>4. It is through</a:t>
            </a:r>
            <a:r>
              <a:rPr lang="en-US" altLang="zh-CN" baseline="0" dirty="0" smtClean="0"/>
              <a:t> achieving the above three points that the security of supply for the future of this region can be realized</a:t>
            </a:r>
            <a:endParaRPr lang="en-US" altLang="zh-CN" dirty="0" smtClean="0"/>
          </a:p>
        </p:txBody>
      </p:sp>
      <p:sp>
        <p:nvSpPr>
          <p:cNvPr id="4" name="幻灯片编号占位符 3"/>
          <p:cNvSpPr>
            <a:spLocks noGrp="1"/>
          </p:cNvSpPr>
          <p:nvPr>
            <p:ph type="sldNum" sz="quarter" idx="10"/>
          </p:nvPr>
        </p:nvSpPr>
        <p:spPr/>
        <p:txBody>
          <a:bodyPr/>
          <a:lstStyle/>
          <a:p>
            <a:fld id="{7991606C-F0FC-49FE-82DD-65409C9E153B}" type="slidenum">
              <a:rPr lang="en-US" smtClean="0"/>
              <a:t>6</a:t>
            </a:fld>
            <a:endParaRPr lang="en-US"/>
          </a:p>
        </p:txBody>
      </p:sp>
    </p:spTree>
    <p:extLst>
      <p:ext uri="{BB962C8B-B14F-4D97-AF65-F5344CB8AC3E}">
        <p14:creationId xmlns:p14="http://schemas.microsoft.com/office/powerpoint/2010/main" val="3572644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conclusion, I would like to highlight the following points:</a:t>
            </a:r>
          </a:p>
          <a:p>
            <a:endParaRPr lang="en-US" dirty="0" smtClean="0"/>
          </a:p>
          <a:p>
            <a:r>
              <a:rPr lang="en-US" dirty="0" smtClean="0"/>
              <a:t>ASEAN will gradually shift from net exporter of natural gas toward net importer</a:t>
            </a:r>
          </a:p>
          <a:p>
            <a:pPr lvl="1"/>
            <a:r>
              <a:rPr lang="en-US" dirty="0" smtClean="0"/>
              <a:t>This does not automatically imply a bigger role/share for natural gas in the region’s future energy mix</a:t>
            </a:r>
          </a:p>
          <a:p>
            <a:pPr>
              <a:spcBef>
                <a:spcPts val="1200"/>
              </a:spcBef>
            </a:pPr>
            <a:r>
              <a:rPr lang="en-US" dirty="0" smtClean="0"/>
              <a:t>Thus, ASEAN countries need to: </a:t>
            </a:r>
          </a:p>
          <a:p>
            <a:pPr lvl="1">
              <a:spcBef>
                <a:spcPts val="1200"/>
              </a:spcBef>
            </a:pPr>
            <a:r>
              <a:rPr lang="en-US" dirty="0" smtClean="0"/>
              <a:t>Actively developing adequate infrastructure including pipeline network and LNG</a:t>
            </a:r>
            <a:r>
              <a:rPr lang="en-US" b="0" dirty="0" smtClean="0"/>
              <a:t> receiving </a:t>
            </a:r>
            <a:r>
              <a:rPr lang="en-US" dirty="0" smtClean="0"/>
              <a:t>terminals</a:t>
            </a:r>
          </a:p>
          <a:p>
            <a:pPr lvl="1">
              <a:spcBef>
                <a:spcPts val="1200"/>
              </a:spcBef>
            </a:pPr>
            <a:r>
              <a:rPr lang="en-US" dirty="0" smtClean="0"/>
              <a:t>Collaborating in regional institutions, such as destination flexibility to ensure security of supply in the future</a:t>
            </a:r>
          </a:p>
          <a:p>
            <a:pPr>
              <a:spcBef>
                <a:spcPts val="1200"/>
              </a:spcBef>
            </a:pPr>
            <a:r>
              <a:rPr lang="en-US" dirty="0" smtClean="0"/>
              <a:t>A key question which links up all the above issues, as ERIA studies imply, is:</a:t>
            </a:r>
          </a:p>
          <a:p>
            <a:pPr lvl="1">
              <a:spcBef>
                <a:spcPts val="1200"/>
              </a:spcBef>
            </a:pPr>
            <a:r>
              <a:rPr kumimoji="1" lang="en-US" altLang="zh-CN" dirty="0" smtClean="0"/>
              <a:t>What “price discovery mechanism” could deliver proper price signals to incentivize investment while also ensure affordable supply to this region? </a:t>
            </a:r>
            <a:r>
              <a:rPr kumimoji="1" lang="en-US" altLang="zh-CN" dirty="0" smtClean="0"/>
              <a:t>Specifically, </a:t>
            </a:r>
            <a:r>
              <a:rPr kumimoji="1" lang="en-US" altLang="zh-CN" dirty="0" smtClean="0"/>
              <a:t>pricing</a:t>
            </a:r>
            <a:r>
              <a:rPr kumimoji="1" lang="en-US" altLang="zh-CN" baseline="0" dirty="0" smtClean="0"/>
              <a:t> for LNG in this region until now is dominated by long-term contract pegged to crude oil prices. </a:t>
            </a:r>
            <a:r>
              <a:rPr kumimoji="1" lang="en-US" altLang="zh-CN" baseline="0" dirty="0" smtClean="0"/>
              <a:t>This situation in East Asia looks increasingly unsuitable, comparing </a:t>
            </a:r>
            <a:r>
              <a:rPr kumimoji="1" lang="en-US" altLang="zh-CN" baseline="0" dirty="0" smtClean="0"/>
              <a:t>to other regions, such as North America and Europe where the prices are formed based on competitive spot </a:t>
            </a:r>
            <a:r>
              <a:rPr kumimoji="1" lang="en-US" altLang="zh-CN" baseline="0" dirty="0" smtClean="0"/>
              <a:t>market. More </a:t>
            </a:r>
            <a:r>
              <a:rPr kumimoji="1" lang="en-US" altLang="zh-CN" baseline="0" dirty="0" smtClean="0"/>
              <a:t>suitable “price discovery mechanism” which could truly and timely reflect the balance between demand and supply in this region is thus called for.</a:t>
            </a:r>
            <a:endParaRPr kumimoji="1" lang="en-US" altLang="zh-CN" dirty="0" smtClean="0"/>
          </a:p>
          <a:p>
            <a:pPr lvl="1">
              <a:spcBef>
                <a:spcPts val="1200"/>
              </a:spcBef>
            </a:pPr>
            <a:endParaRPr kumimoji="1" lang="en-US" altLang="zh-CN" dirty="0" smtClean="0"/>
          </a:p>
          <a:p>
            <a:pPr lvl="1">
              <a:spcBef>
                <a:spcPts val="1200"/>
              </a:spcBef>
            </a:pPr>
            <a:r>
              <a:rPr kumimoji="1" lang="en-US" altLang="zh-CN" dirty="0" smtClean="0"/>
              <a:t>I</a:t>
            </a:r>
            <a:r>
              <a:rPr kumimoji="1" lang="en-US" altLang="zh-CN" baseline="0" dirty="0" smtClean="0"/>
              <a:t> hope that my speech so far has been informative and can invite future discussions especially </a:t>
            </a:r>
            <a:r>
              <a:rPr kumimoji="1" lang="en-US" altLang="zh-CN" baseline="0" dirty="0" smtClean="0"/>
              <a:t>regarding this question. </a:t>
            </a:r>
            <a:r>
              <a:rPr kumimoji="1" lang="en-US" altLang="zh-CN" baseline="0" dirty="0" smtClean="0"/>
              <a:t>I also welcome any comments or questions for further clarification on the points I made. Thank you very much!</a:t>
            </a:r>
            <a:endParaRPr kumimoji="1" lang="en-US" altLang="zh-CN" dirty="0" smtClean="0"/>
          </a:p>
          <a:p>
            <a:pPr lvl="1">
              <a:spcBef>
                <a:spcPts val="1200"/>
              </a:spcBef>
            </a:pPr>
            <a:endParaRPr kumimoji="1" lang="en-US" altLang="zh-CN" dirty="0" smtClean="0"/>
          </a:p>
          <a:p>
            <a:pPr lvl="1">
              <a:spcBef>
                <a:spcPts val="1200"/>
              </a:spcBef>
            </a:pPr>
            <a:endParaRPr kumimoji="1" lang="en-US" altLang="zh-CN" dirty="0" smtClean="0"/>
          </a:p>
        </p:txBody>
      </p:sp>
      <p:sp>
        <p:nvSpPr>
          <p:cNvPr id="4" name="Slide Number Placeholder 3"/>
          <p:cNvSpPr>
            <a:spLocks noGrp="1"/>
          </p:cNvSpPr>
          <p:nvPr>
            <p:ph type="sldNum" sz="quarter" idx="10"/>
          </p:nvPr>
        </p:nvSpPr>
        <p:spPr/>
        <p:txBody>
          <a:bodyPr/>
          <a:lstStyle/>
          <a:p>
            <a:fld id="{AC45F380-564F-46AF-8A5E-EA0783F3F351}" type="slidenum">
              <a:rPr lang="en-US" smtClean="0"/>
              <a:t>7</a:t>
            </a:fld>
            <a:endParaRPr lang="en-US"/>
          </a:p>
        </p:txBody>
      </p:sp>
    </p:spTree>
    <p:extLst>
      <p:ext uri="{BB962C8B-B14F-4D97-AF65-F5344CB8AC3E}">
        <p14:creationId xmlns:p14="http://schemas.microsoft.com/office/powerpoint/2010/main" val="3537819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66740" y="1574507"/>
            <a:ext cx="3520059" cy="2975025"/>
          </a:xfrm>
        </p:spPr>
        <p:txBody>
          <a:bodyPr/>
          <a:lstStyle>
            <a:lvl1pPr>
              <a:defRPr>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445673" y="6456086"/>
            <a:ext cx="330532" cy="337760"/>
          </a:xfrm>
        </p:spPr>
        <p:txBody>
          <a:bodyPr>
            <a:normAutofit/>
          </a:bodyPr>
          <a:lstStyle>
            <a:lvl1pPr marL="0" indent="0" algn="l">
              <a:buNone/>
              <a:defRPr sz="1000">
                <a:solidFill>
                  <a:srgbClr val="FFFF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8DB8E36-2A5F-484A-97C9-FA7D6E319CC3}" type="datetimeFigureOut">
              <a:rPr lang="en-US" smtClean="0"/>
              <a:t>11/15/2016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2720944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062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DB8E36-2A5F-484A-97C9-FA7D6E319CC3}" type="datetimeFigureOut">
              <a:rPr lang="en-US" smtClean="0"/>
              <a:t>11/15/2016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1613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250322"/>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750135"/>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DB8E36-2A5F-484A-97C9-FA7D6E319CC3}" type="datetimeFigureOut">
              <a:rPr lang="en-US" smtClean="0"/>
              <a:t>11/15/2016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4183245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1236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1236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DB8E36-2A5F-484A-97C9-FA7D6E319CC3}" type="datetimeFigureOut">
              <a:rPr lang="en-US" smtClean="0"/>
              <a:t>11/15/2016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1328261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7"/>
            <a:ext cx="4040188" cy="35664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7"/>
            <a:ext cx="4041775" cy="35664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DB8E36-2A5F-484A-97C9-FA7D6E319CC3}" type="datetimeFigureOut">
              <a:rPr lang="en-US" smtClean="0"/>
              <a:t>11/15/2016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242181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DB8E36-2A5F-484A-97C9-FA7D6E319CC3}" type="datetimeFigureOut">
              <a:rPr lang="en-US" smtClean="0"/>
              <a:t>11/15/2016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4221902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DB8E36-2A5F-484A-97C9-FA7D6E319CC3}" type="datetimeFigureOut">
              <a:rPr lang="en-US" smtClean="0"/>
              <a:t>11/15/2016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1859768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4052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243154"/>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DB8E36-2A5F-484A-97C9-FA7D6E319CC3}" type="datetimeFigureOut">
              <a:rPr lang="en-US" smtClean="0"/>
              <a:t>11/15/2016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3511344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417844"/>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230019"/>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984582"/>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DB8E36-2A5F-484A-97C9-FA7D6E319CC3}" type="datetimeFigureOut">
              <a:rPr lang="en-US" smtClean="0"/>
              <a:t>11/15/2016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34368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DB8E36-2A5F-484A-97C9-FA7D6E319CC3}" type="datetimeFigureOut">
              <a:rPr lang="en-US" smtClean="0"/>
              <a:t>11/15/2016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659895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4231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4231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DB8E36-2A5F-484A-97C9-FA7D6E319CC3}" type="datetimeFigureOut">
              <a:rPr lang="en-US" smtClean="0"/>
              <a:t>11/15/2016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3CFC8-0442-4CAF-B74B-B87F96A8AAF4}" type="slidenum">
              <a:rPr lang="en-US" smtClean="0"/>
              <a:t>‹#›</a:t>
            </a:fld>
            <a:endParaRPr lang="en-US"/>
          </a:p>
        </p:txBody>
      </p:sp>
    </p:spTree>
    <p:extLst>
      <p:ext uri="{BB962C8B-B14F-4D97-AF65-F5344CB8AC3E}">
        <p14:creationId xmlns:p14="http://schemas.microsoft.com/office/powerpoint/2010/main" val="2914492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1323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DB8E36-2A5F-484A-97C9-FA7D6E319CC3}" type="datetimeFigureOut">
              <a:rPr lang="en-US" smtClean="0"/>
              <a:t>11/15/2016</a:t>
            </a:fld>
            <a:endParaRPr 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3CFC8-0442-4CAF-B74B-B87F96A8AAF4}" type="slidenum">
              <a:rPr lang="en-US" smtClean="0"/>
              <a:t>‹#›</a:t>
            </a:fld>
            <a:endParaRPr lang="en-US"/>
          </a:p>
        </p:txBody>
      </p:sp>
    </p:spTree>
    <p:extLst>
      <p:ext uri="{BB962C8B-B14F-4D97-AF65-F5344CB8AC3E}">
        <p14:creationId xmlns:p14="http://schemas.microsoft.com/office/powerpoint/2010/main" val="771240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0594" y="1574507"/>
            <a:ext cx="8286205" cy="2975025"/>
          </a:xfrm>
        </p:spPr>
        <p:txBody>
          <a:bodyPr>
            <a:normAutofit fontScale="90000"/>
          </a:bodyPr>
          <a:lstStyle/>
          <a:p>
            <a:pPr algn="r"/>
            <a:r>
              <a:rPr lang="en-GB" sz="3600" b="1" dirty="0" smtClean="0"/>
              <a:t>LNG Producer-Consumer Conference 2016: </a:t>
            </a:r>
            <a:r>
              <a:rPr lang="en-GB" sz="3600" b="1" dirty="0"/>
              <a:t/>
            </a:r>
            <a:br>
              <a:rPr lang="en-GB" sz="3600" b="1" dirty="0"/>
            </a:br>
            <a:r>
              <a:rPr lang="en-GB" sz="3600" b="1" dirty="0" smtClean="0"/>
              <a:t>Natural Gas Market Development in ASEAN</a:t>
            </a:r>
            <a:r>
              <a:rPr lang="en-GB" b="1" dirty="0"/>
              <a:t/>
            </a:r>
            <a:br>
              <a:rPr lang="en-GB" b="1" dirty="0"/>
            </a:br>
            <a:r>
              <a:rPr lang="en-GB" b="1" dirty="0"/>
              <a:t/>
            </a:r>
            <a:br>
              <a:rPr lang="en-GB" b="1" dirty="0"/>
            </a:br>
            <a:r>
              <a:rPr lang="en-GB" sz="2200" b="1" dirty="0"/>
              <a:t>Hidetoshi Nishimura</a:t>
            </a:r>
            <a:br>
              <a:rPr lang="en-GB" sz="2200" b="1" dirty="0"/>
            </a:br>
            <a:r>
              <a:rPr lang="en-GB" sz="2200" b="1" dirty="0"/>
              <a:t>Tokyo, Japan</a:t>
            </a:r>
            <a:br>
              <a:rPr lang="en-GB" sz="2200" b="1" dirty="0"/>
            </a:br>
            <a:r>
              <a:rPr lang="en-GB" sz="2200" b="1" dirty="0" smtClean="0"/>
              <a:t>24-Nov-2016</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2149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10450"/>
            <a:ext cx="8229600" cy="773121"/>
          </a:xfrm>
        </p:spPr>
        <p:txBody>
          <a:bodyPr>
            <a:normAutofit/>
          </a:bodyPr>
          <a:lstStyle/>
          <a:p>
            <a:r>
              <a:rPr kumimoji="1" lang="en-US" altLang="zh-CN" sz="3600" b="1" dirty="0">
                <a:solidFill>
                  <a:srgbClr val="FF0000"/>
                </a:solidFill>
              </a:rPr>
              <a:t>Energy Mix </a:t>
            </a:r>
            <a:r>
              <a:rPr kumimoji="1" lang="en-US" altLang="zh-CN" sz="3600" b="1" dirty="0" smtClean="0">
                <a:solidFill>
                  <a:srgbClr val="FF0000"/>
                </a:solidFill>
              </a:rPr>
              <a:t>in the ASEAN Region</a:t>
            </a:r>
            <a:endParaRPr kumimoji="1" lang="zh-CN" altLang="en-US" sz="3600" b="1" dirty="0">
              <a:solidFill>
                <a:srgbClr val="FF0000"/>
              </a:solidFill>
            </a:endParaRPr>
          </a:p>
        </p:txBody>
      </p:sp>
      <p:graphicFrame>
        <p:nvGraphicFramePr>
          <p:cNvPr id="4" name="图表 3" title="2012"/>
          <p:cNvGraphicFramePr>
            <a:graphicFrameLocks/>
          </p:cNvGraphicFramePr>
          <p:nvPr>
            <p:extLst/>
          </p:nvPr>
        </p:nvGraphicFramePr>
        <p:xfrm>
          <a:off x="223055" y="1049236"/>
          <a:ext cx="3849383" cy="46387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title="2012"/>
          <p:cNvGraphicFramePr>
            <a:graphicFrameLocks/>
          </p:cNvGraphicFramePr>
          <p:nvPr>
            <p:extLst/>
          </p:nvPr>
        </p:nvGraphicFramePr>
        <p:xfrm>
          <a:off x="3961999" y="717899"/>
          <a:ext cx="4983559" cy="285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title="2012"/>
          <p:cNvGraphicFramePr>
            <a:graphicFrameLocks/>
          </p:cNvGraphicFramePr>
          <p:nvPr>
            <p:extLst/>
          </p:nvPr>
        </p:nvGraphicFramePr>
        <p:xfrm>
          <a:off x="4530173" y="3223754"/>
          <a:ext cx="3946019" cy="2895755"/>
        </p:xfrm>
        <a:graphic>
          <a:graphicData uri="http://schemas.openxmlformats.org/drawingml/2006/chart">
            <c:chart xmlns:c="http://schemas.openxmlformats.org/drawingml/2006/chart" xmlns:r="http://schemas.openxmlformats.org/officeDocument/2006/relationships" r:id="rId5"/>
          </a:graphicData>
        </a:graphic>
      </p:graphicFrame>
      <p:sp>
        <p:nvSpPr>
          <p:cNvPr id="7" name="文本框 6"/>
          <p:cNvSpPr txBox="1"/>
          <p:nvPr/>
        </p:nvSpPr>
        <p:spPr>
          <a:xfrm>
            <a:off x="457203" y="5398043"/>
            <a:ext cx="2262359" cy="369332"/>
          </a:xfrm>
          <a:prstGeom prst="rect">
            <a:avLst/>
          </a:prstGeom>
          <a:noFill/>
        </p:spPr>
        <p:txBody>
          <a:bodyPr wrap="square" rtlCol="0">
            <a:spAutoFit/>
          </a:bodyPr>
          <a:lstStyle/>
          <a:p>
            <a:r>
              <a:rPr kumimoji="1" lang="en-US" altLang="zh-CN" dirty="0"/>
              <a:t>Source: ERIA (2016)</a:t>
            </a:r>
            <a:endParaRPr kumimoji="1" lang="zh-CN" altLang="en-US" dirty="0"/>
          </a:p>
        </p:txBody>
      </p:sp>
    </p:spTree>
    <p:extLst>
      <p:ext uri="{BB962C8B-B14F-4D97-AF65-F5344CB8AC3E}">
        <p14:creationId xmlns:p14="http://schemas.microsoft.com/office/powerpoint/2010/main" val="1729904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9830" y="63268"/>
            <a:ext cx="8229600" cy="538616"/>
          </a:xfrm>
        </p:spPr>
        <p:txBody>
          <a:bodyPr>
            <a:noAutofit/>
          </a:bodyPr>
          <a:lstStyle/>
          <a:p>
            <a:r>
              <a:rPr kumimoji="1" lang="en-US" altLang="zh-CN" sz="3100" b="1" dirty="0" smtClean="0">
                <a:solidFill>
                  <a:srgbClr val="FF0000"/>
                </a:solidFill>
              </a:rPr>
              <a:t>Natural Gas Demand Outlook in EAS and ASEAN</a:t>
            </a:r>
            <a:endParaRPr kumimoji="1" lang="zh-CN" altLang="en-US" sz="3100" b="1" dirty="0">
              <a:solidFill>
                <a:srgbClr val="FF0000"/>
              </a:solidFill>
            </a:endParaRPr>
          </a:p>
        </p:txBody>
      </p:sp>
      <p:graphicFrame>
        <p:nvGraphicFramePr>
          <p:cNvPr id="5" name="图表 4"/>
          <p:cNvGraphicFramePr>
            <a:graphicFrameLocks/>
          </p:cNvGraphicFramePr>
          <p:nvPr>
            <p:extLst>
              <p:ext uri="{D42A27DB-BD31-4B8C-83A1-F6EECF244321}">
                <p14:modId xmlns:p14="http://schemas.microsoft.com/office/powerpoint/2010/main" val="1707309897"/>
              </p:ext>
            </p:extLst>
          </p:nvPr>
        </p:nvGraphicFramePr>
        <p:xfrm>
          <a:off x="4497295" y="821765"/>
          <a:ext cx="4346725" cy="2629125"/>
        </p:xfrm>
        <a:graphic>
          <a:graphicData uri="http://schemas.openxmlformats.org/drawingml/2006/chart">
            <c:chart xmlns:c="http://schemas.openxmlformats.org/drawingml/2006/chart" xmlns:r="http://schemas.openxmlformats.org/officeDocument/2006/relationships" r:id="rId3"/>
          </a:graphicData>
        </a:graphic>
      </p:graphicFrame>
      <p:sp>
        <p:nvSpPr>
          <p:cNvPr id="6" name="文本框 5"/>
          <p:cNvSpPr txBox="1"/>
          <p:nvPr/>
        </p:nvSpPr>
        <p:spPr>
          <a:xfrm>
            <a:off x="23641" y="6488668"/>
            <a:ext cx="2262359" cy="369332"/>
          </a:xfrm>
          <a:prstGeom prst="rect">
            <a:avLst/>
          </a:prstGeom>
          <a:noFill/>
        </p:spPr>
        <p:txBody>
          <a:bodyPr wrap="square" rtlCol="0">
            <a:spAutoFit/>
          </a:bodyPr>
          <a:lstStyle/>
          <a:p>
            <a:r>
              <a:rPr kumimoji="1" lang="en-US" altLang="zh-CN" dirty="0" smtClean="0"/>
              <a:t>Source: ERIA (2016)</a:t>
            </a:r>
            <a:endParaRPr kumimoji="1" lang="zh-CN" altLang="en-US" dirty="0"/>
          </a:p>
        </p:txBody>
      </p:sp>
      <p:graphicFrame>
        <p:nvGraphicFramePr>
          <p:cNvPr id="7" name="グラフ 3"/>
          <p:cNvGraphicFramePr>
            <a:graphicFrameLocks noChangeAspect="1"/>
          </p:cNvGraphicFramePr>
          <p:nvPr>
            <p:extLst>
              <p:ext uri="{D42A27DB-BD31-4B8C-83A1-F6EECF244321}">
                <p14:modId xmlns:p14="http://schemas.microsoft.com/office/powerpoint/2010/main" val="3141268715"/>
              </p:ext>
            </p:extLst>
          </p:nvPr>
        </p:nvGraphicFramePr>
        <p:xfrm>
          <a:off x="2399842" y="3376184"/>
          <a:ext cx="3973925" cy="246424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9"/>
          <p:cNvSpPr txBox="1"/>
          <p:nvPr/>
        </p:nvSpPr>
        <p:spPr>
          <a:xfrm>
            <a:off x="6200148" y="3603730"/>
            <a:ext cx="1875097" cy="1015663"/>
          </a:xfrm>
          <a:prstGeom prst="rect">
            <a:avLst/>
          </a:prstGeom>
          <a:noFill/>
        </p:spPr>
        <p:txBody>
          <a:bodyPr wrap="square" rtlCol="0">
            <a:spAutoFit/>
          </a:bodyPr>
          <a:lstStyle/>
          <a:p>
            <a:pPr algn="ctr"/>
            <a:r>
              <a:rPr lang="en-US" sz="1200" dirty="0" smtClean="0"/>
              <a:t>The Gap between Projected Demand vs. Supply from within the Region will Reach 546 </a:t>
            </a:r>
            <a:r>
              <a:rPr lang="en-US" sz="1200" dirty="0" err="1" smtClean="0"/>
              <a:t>bcm</a:t>
            </a:r>
            <a:r>
              <a:rPr lang="en-US" sz="1200" dirty="0" smtClean="0"/>
              <a:t> per year by 2035</a:t>
            </a:r>
            <a:endParaRPr lang="en-US" sz="1200" dirty="0"/>
          </a:p>
        </p:txBody>
      </p:sp>
      <p:sp>
        <p:nvSpPr>
          <p:cNvPr id="9" name="Right Brace 8"/>
          <p:cNvSpPr/>
          <p:nvPr/>
        </p:nvSpPr>
        <p:spPr>
          <a:xfrm>
            <a:off x="6091034" y="3757005"/>
            <a:ext cx="109114" cy="70911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0" name="图表 9"/>
          <p:cNvGraphicFramePr>
            <a:graphicFrameLocks/>
          </p:cNvGraphicFramePr>
          <p:nvPr>
            <p:extLst>
              <p:ext uri="{D42A27DB-BD31-4B8C-83A1-F6EECF244321}">
                <p14:modId xmlns:p14="http://schemas.microsoft.com/office/powerpoint/2010/main" val="3504774790"/>
              </p:ext>
            </p:extLst>
          </p:nvPr>
        </p:nvGraphicFramePr>
        <p:xfrm>
          <a:off x="1" y="846542"/>
          <a:ext cx="4706470" cy="263475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58446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548"/>
            <a:ext cx="8229600" cy="989815"/>
          </a:xfrm>
        </p:spPr>
        <p:txBody>
          <a:bodyPr>
            <a:noAutofit/>
          </a:bodyPr>
          <a:lstStyle/>
          <a:p>
            <a:r>
              <a:rPr lang="en-US" sz="3000" b="1" dirty="0" smtClean="0">
                <a:solidFill>
                  <a:srgbClr val="FF0000"/>
                </a:solidFill>
              </a:rPr>
              <a:t>ASEAN Power Grid and the Future Fuel Mix for Power Generation</a:t>
            </a:r>
            <a:endParaRPr lang="en-US" sz="3000" b="1" dirty="0">
              <a:solidFill>
                <a:srgbClr val="FF0000"/>
              </a:solidFill>
            </a:endParaRPr>
          </a:p>
        </p:txBody>
      </p:sp>
      <p:pic>
        <p:nvPicPr>
          <p:cNvPr id="4" name="図 14"/>
          <p:cNvPicPr/>
          <p:nvPr/>
        </p:nvPicPr>
        <p:blipFill>
          <a:blip r:embed="rId3" cstate="print"/>
          <a:srcRect b="5411"/>
          <a:stretch>
            <a:fillRect/>
          </a:stretch>
        </p:blipFill>
        <p:spPr bwMode="auto">
          <a:xfrm>
            <a:off x="0" y="1065229"/>
            <a:ext cx="4658951" cy="3563331"/>
          </a:xfrm>
          <a:prstGeom prst="rect">
            <a:avLst/>
          </a:prstGeom>
          <a:noFill/>
          <a:ln w="9525">
            <a:noFill/>
            <a:miter lim="800000"/>
            <a:headEnd/>
            <a:tailEnd/>
          </a:ln>
        </p:spPr>
      </p:pic>
      <p:sp>
        <p:nvSpPr>
          <p:cNvPr id="5" name="TextBox 4"/>
          <p:cNvSpPr txBox="1"/>
          <p:nvPr/>
        </p:nvSpPr>
        <p:spPr>
          <a:xfrm>
            <a:off x="111012" y="4628561"/>
            <a:ext cx="6815581" cy="1246495"/>
          </a:xfrm>
          <a:prstGeom prst="rect">
            <a:avLst/>
          </a:prstGeom>
          <a:noFill/>
        </p:spPr>
        <p:txBody>
          <a:bodyPr wrap="square" rtlCol="0">
            <a:spAutoFit/>
          </a:bodyPr>
          <a:lstStyle/>
          <a:p>
            <a:r>
              <a:rPr lang="en-GB" sz="1500" dirty="0"/>
              <a:t>Case 0:	 Reference case (no grid connection)</a:t>
            </a:r>
            <a:endParaRPr lang="en-US" sz="1500" dirty="0"/>
          </a:p>
          <a:p>
            <a:r>
              <a:rPr lang="en-GB" sz="1500" dirty="0"/>
              <a:t>Case 1:	 Grid connection, no additional hydro-potential</a:t>
            </a:r>
            <a:endParaRPr lang="en-US" sz="1500" dirty="0"/>
          </a:p>
          <a:p>
            <a:r>
              <a:rPr lang="en-GB" sz="1500" dirty="0"/>
              <a:t>Case 2a:	 Grid connection, additional hydro-potential</a:t>
            </a:r>
            <a:endParaRPr lang="en-US" sz="1500" dirty="0"/>
          </a:p>
          <a:p>
            <a:r>
              <a:rPr lang="en-GB" sz="1500" dirty="0"/>
              <a:t>Case 2b:	 Grid connection, additional hydro-potential (only utilized for export)</a:t>
            </a:r>
            <a:endParaRPr lang="en-US" sz="1500" dirty="0"/>
          </a:p>
          <a:p>
            <a:r>
              <a:rPr lang="en-GB" sz="1500" dirty="0"/>
              <a:t>Case 3:	 Same as Case 2b, with no upper limit for the grid connection </a:t>
            </a:r>
            <a:r>
              <a:rPr lang="en-GB" sz="1500" dirty="0" smtClean="0"/>
              <a:t>capacity</a:t>
            </a:r>
            <a:endParaRPr lang="en-US" sz="1500" dirty="0"/>
          </a:p>
        </p:txBody>
      </p:sp>
      <p:graphicFrame>
        <p:nvGraphicFramePr>
          <p:cNvPr id="6" name="Table 5"/>
          <p:cNvGraphicFramePr>
            <a:graphicFrameLocks noGrp="1"/>
          </p:cNvGraphicFramePr>
          <p:nvPr>
            <p:extLst>
              <p:ext uri="{D42A27DB-BD31-4B8C-83A1-F6EECF244321}">
                <p14:modId xmlns:p14="http://schemas.microsoft.com/office/powerpoint/2010/main" val="2896526222"/>
              </p:ext>
            </p:extLst>
          </p:nvPr>
        </p:nvGraphicFramePr>
        <p:xfrm>
          <a:off x="4647415" y="1291475"/>
          <a:ext cx="4458877" cy="3128490"/>
        </p:xfrm>
        <a:graphic>
          <a:graphicData uri="http://schemas.openxmlformats.org/drawingml/2006/table">
            <a:tbl>
              <a:tblPr firstRow="1" firstCol="1" lastRow="1" lastCol="1" bandRow="1" bandCol="1">
                <a:tableStyleId>{5C22544A-7EE6-4342-B048-85BDC9FD1C3A}</a:tableStyleId>
              </a:tblPr>
              <a:tblGrid>
                <a:gridCol w="623520"/>
                <a:gridCol w="631373"/>
                <a:gridCol w="659644"/>
                <a:gridCol w="659644"/>
                <a:gridCol w="706761"/>
                <a:gridCol w="1177935"/>
              </a:tblGrid>
              <a:tr h="770098">
                <a:tc>
                  <a:txBody>
                    <a:bodyPr/>
                    <a:lstStyle/>
                    <a:p>
                      <a:pPr marL="0" marR="0" algn="just">
                        <a:spcBef>
                          <a:spcPts val="0"/>
                        </a:spcBef>
                        <a:spcAft>
                          <a:spcPts val="0"/>
                        </a:spcAft>
                      </a:pPr>
                      <a:r>
                        <a:rPr lang="en-GB" sz="1000" kern="100" dirty="0">
                          <a:effectLst/>
                        </a:rPr>
                        <a:t> </a:t>
                      </a:r>
                      <a:endParaRPr lang="en-US" sz="1200" kern="100" dirty="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Resource availability</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Stability electricity output</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Generating cost</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900" kern="100">
                          <a:effectLst/>
                        </a:rPr>
                        <a:t>Environmental friendliness</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Necessary action</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r>
              <a:tr h="0">
                <a:tc>
                  <a:txBody>
                    <a:bodyPr/>
                    <a:lstStyle/>
                    <a:p>
                      <a:pPr marL="0" marR="0" algn="just">
                        <a:spcBef>
                          <a:spcPts val="0"/>
                        </a:spcBef>
                        <a:spcAft>
                          <a:spcPts val="0"/>
                        </a:spcAft>
                      </a:pPr>
                      <a:r>
                        <a:rPr lang="en-GB" sz="1000" kern="100">
                          <a:effectLst/>
                        </a:rPr>
                        <a:t>Coal</a:t>
                      </a:r>
                      <a:endParaRPr lang="en-US" sz="1200" kern="100">
                        <a:effectLst/>
                      </a:endParaRPr>
                    </a:p>
                    <a:p>
                      <a:pPr marL="0" marR="0" algn="just">
                        <a:spcBef>
                          <a:spcPts val="0"/>
                        </a:spcBef>
                        <a:spcAft>
                          <a:spcPts val="0"/>
                        </a:spcAft>
                      </a:pPr>
                      <a:r>
                        <a:rPr lang="en-GB" sz="1000" kern="100">
                          <a:effectLst/>
                        </a:rPr>
                        <a:t> </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bad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l">
                        <a:spcBef>
                          <a:spcPts val="0"/>
                        </a:spcBef>
                        <a:spcAft>
                          <a:spcPts val="0"/>
                        </a:spcAft>
                      </a:pPr>
                      <a:r>
                        <a:rPr lang="en-GB" sz="1000" kern="100">
                          <a:effectLst/>
                        </a:rPr>
                        <a:t>Improve efficiency</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r>
              <a:tr h="513398">
                <a:tc>
                  <a:txBody>
                    <a:bodyPr/>
                    <a:lstStyle/>
                    <a:p>
                      <a:pPr marL="0" marR="0" algn="just">
                        <a:spcBef>
                          <a:spcPts val="0"/>
                        </a:spcBef>
                        <a:spcAft>
                          <a:spcPts val="0"/>
                        </a:spcAft>
                      </a:pPr>
                      <a:r>
                        <a:rPr lang="en-GB" sz="1000" kern="100">
                          <a:effectLst/>
                        </a:rPr>
                        <a:t>Natural gas</a:t>
                      </a:r>
                      <a:endParaRPr lang="en-US" sz="1200" kern="100">
                        <a:effectLst/>
                      </a:endParaRPr>
                    </a:p>
                    <a:p>
                      <a:pPr marL="0" marR="0" algn="just">
                        <a:spcBef>
                          <a:spcPts val="0"/>
                        </a:spcBef>
                        <a:spcAft>
                          <a:spcPts val="0"/>
                        </a:spcAft>
                      </a:pPr>
                      <a:r>
                        <a:rPr lang="en-GB" sz="1000" kern="100">
                          <a:effectLst/>
                        </a:rPr>
                        <a:t> </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medium</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medium</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l">
                        <a:spcBef>
                          <a:spcPts val="0"/>
                        </a:spcBef>
                        <a:spcAft>
                          <a:spcPts val="0"/>
                        </a:spcAft>
                      </a:pPr>
                      <a:r>
                        <a:rPr lang="en-GB" sz="1000" kern="100">
                          <a:effectLst/>
                        </a:rPr>
                        <a:t>Reduce price</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r>
              <a:tr h="513398">
                <a:tc>
                  <a:txBody>
                    <a:bodyPr/>
                    <a:lstStyle/>
                    <a:p>
                      <a:pPr marL="0" marR="0" algn="just">
                        <a:spcBef>
                          <a:spcPts val="0"/>
                        </a:spcBef>
                        <a:spcAft>
                          <a:spcPts val="0"/>
                        </a:spcAft>
                      </a:pPr>
                      <a:r>
                        <a:rPr lang="en-GB" sz="1000" kern="100">
                          <a:effectLst/>
                        </a:rPr>
                        <a:t>Hydro</a:t>
                      </a:r>
                      <a:endParaRPr lang="en-US" sz="1200" kern="100">
                        <a:effectLst/>
                      </a:endParaRPr>
                    </a:p>
                    <a:p>
                      <a:pPr marL="0" marR="0" algn="just">
                        <a:spcBef>
                          <a:spcPts val="0"/>
                        </a:spcBef>
                        <a:spcAft>
                          <a:spcPts val="0"/>
                        </a:spcAft>
                      </a:pPr>
                      <a:r>
                        <a:rPr lang="en-GB" sz="1000" kern="100">
                          <a:effectLst/>
                        </a:rPr>
                        <a:t> </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medium</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dirty="0">
                          <a:effectLst/>
                        </a:rPr>
                        <a:t>good</a:t>
                      </a:r>
                      <a:endParaRPr lang="en-US" sz="1200" kern="100" dirty="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dirty="0">
                          <a:effectLst/>
                        </a:rPr>
                        <a:t>good</a:t>
                      </a:r>
                      <a:endParaRPr lang="en-US" sz="1200" kern="100" dirty="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l">
                        <a:spcBef>
                          <a:spcPts val="0"/>
                        </a:spcBef>
                        <a:spcAft>
                          <a:spcPts val="0"/>
                        </a:spcAft>
                      </a:pPr>
                      <a:r>
                        <a:rPr lang="en-GB" sz="1000" kern="100">
                          <a:effectLst/>
                        </a:rPr>
                        <a:t>Develop potential capacity</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r>
              <a:tr h="513398">
                <a:tc>
                  <a:txBody>
                    <a:bodyPr/>
                    <a:lstStyle/>
                    <a:p>
                      <a:pPr marL="0" marR="0" algn="just">
                        <a:spcBef>
                          <a:spcPts val="0"/>
                        </a:spcBef>
                        <a:spcAft>
                          <a:spcPts val="0"/>
                        </a:spcAft>
                      </a:pPr>
                      <a:r>
                        <a:rPr lang="en-GB" sz="1000" kern="100">
                          <a:effectLst/>
                        </a:rPr>
                        <a:t>Biomass</a:t>
                      </a:r>
                      <a:endParaRPr lang="en-US" sz="1200" kern="100">
                        <a:effectLst/>
                      </a:endParaRPr>
                    </a:p>
                    <a:p>
                      <a:pPr marL="0" marR="0" algn="just">
                        <a:spcBef>
                          <a:spcPts val="0"/>
                        </a:spcBef>
                        <a:spcAft>
                          <a:spcPts val="0"/>
                        </a:spcAft>
                      </a:pPr>
                      <a:r>
                        <a:rPr lang="en-GB" sz="1000" kern="100">
                          <a:effectLst/>
                        </a:rPr>
                        <a:t>Geothermal</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medium</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dirty="0">
                          <a:effectLst/>
                        </a:rPr>
                        <a:t>medium</a:t>
                      </a:r>
                      <a:endParaRPr lang="en-US" sz="1200" kern="100" dirty="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l">
                        <a:spcBef>
                          <a:spcPts val="0"/>
                        </a:spcBef>
                        <a:spcAft>
                          <a:spcPts val="0"/>
                        </a:spcAft>
                      </a:pPr>
                      <a:r>
                        <a:rPr lang="en-GB" sz="1000" kern="100">
                          <a:effectLst/>
                        </a:rPr>
                        <a:t>Financial support</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r>
              <a:tr h="513398">
                <a:tc>
                  <a:txBody>
                    <a:bodyPr/>
                    <a:lstStyle/>
                    <a:p>
                      <a:pPr marL="0" marR="0" algn="just">
                        <a:spcBef>
                          <a:spcPts val="0"/>
                        </a:spcBef>
                        <a:spcAft>
                          <a:spcPts val="0"/>
                        </a:spcAft>
                      </a:pPr>
                      <a:r>
                        <a:rPr lang="en-GB" sz="1000" kern="100">
                          <a:effectLst/>
                        </a:rPr>
                        <a:t>Wind</a:t>
                      </a:r>
                      <a:endParaRPr lang="en-US" sz="1200" kern="100">
                        <a:effectLst/>
                      </a:endParaRPr>
                    </a:p>
                    <a:p>
                      <a:pPr marL="0" marR="0" algn="just">
                        <a:spcBef>
                          <a:spcPts val="0"/>
                        </a:spcBef>
                        <a:spcAft>
                          <a:spcPts val="0"/>
                        </a:spcAft>
                      </a:pPr>
                      <a:r>
                        <a:rPr lang="en-GB" sz="1000" kern="100">
                          <a:effectLst/>
                        </a:rPr>
                        <a:t>Solar</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bad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bad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ctr">
                        <a:spcBef>
                          <a:spcPts val="0"/>
                        </a:spcBef>
                        <a:spcAft>
                          <a:spcPts val="0"/>
                        </a:spcAft>
                      </a:pPr>
                      <a:r>
                        <a:rPr lang="en-GB" sz="1000" kern="100">
                          <a:effectLst/>
                        </a:rPr>
                        <a:t>good</a:t>
                      </a:r>
                      <a:endParaRPr lang="en-US" sz="1200" kern="10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nchor="ctr"/>
                </a:tc>
                <a:tc>
                  <a:txBody>
                    <a:bodyPr/>
                    <a:lstStyle/>
                    <a:p>
                      <a:pPr marL="0" marR="0" algn="l">
                        <a:spcBef>
                          <a:spcPts val="0"/>
                        </a:spcBef>
                        <a:spcAft>
                          <a:spcPts val="0"/>
                        </a:spcAft>
                      </a:pPr>
                      <a:r>
                        <a:rPr lang="en-GB" sz="1000" kern="100" dirty="0">
                          <a:effectLst/>
                        </a:rPr>
                        <a:t>R&amp;D for smart grid</a:t>
                      </a:r>
                      <a:endParaRPr lang="en-US" sz="1200" kern="100" dirty="0">
                        <a:effectLst/>
                      </a:endParaRPr>
                    </a:p>
                    <a:p>
                      <a:pPr marL="0" marR="0" algn="l">
                        <a:spcBef>
                          <a:spcPts val="0"/>
                        </a:spcBef>
                        <a:spcAft>
                          <a:spcPts val="0"/>
                        </a:spcAft>
                      </a:pPr>
                      <a:r>
                        <a:rPr lang="en-GB" sz="1000" kern="100" dirty="0">
                          <a:effectLst/>
                        </a:rPr>
                        <a:t>Financial support</a:t>
                      </a:r>
                      <a:endParaRPr lang="en-US" sz="1200" kern="100" dirty="0">
                        <a:effectLst/>
                        <a:latin typeface="Times New Roman" panose="02020603050405020304" pitchFamily="18" charset="0"/>
                        <a:ea typeface="SimSun" panose="02010600030101010101" pitchFamily="2" charset="-122"/>
                        <a:cs typeface="Angsana New" panose="02020603050405020304" pitchFamily="18" charset="-34"/>
                      </a:endParaRPr>
                    </a:p>
                  </a:txBody>
                  <a:tcPr marL="36195" marR="36195" marT="0" marB="0"/>
                </a:tc>
              </a:tr>
            </a:tbl>
          </a:graphicData>
        </a:graphic>
      </p:graphicFrame>
      <p:sp>
        <p:nvSpPr>
          <p:cNvPr id="7" name="文本框 6"/>
          <p:cNvSpPr txBox="1"/>
          <p:nvPr/>
        </p:nvSpPr>
        <p:spPr>
          <a:xfrm>
            <a:off x="6885263" y="5545588"/>
            <a:ext cx="2262359" cy="369332"/>
          </a:xfrm>
          <a:prstGeom prst="rect">
            <a:avLst/>
          </a:prstGeom>
          <a:noFill/>
        </p:spPr>
        <p:txBody>
          <a:bodyPr wrap="square" rtlCol="0">
            <a:spAutoFit/>
          </a:bodyPr>
          <a:lstStyle/>
          <a:p>
            <a:r>
              <a:rPr kumimoji="1" lang="en-US" altLang="zh-CN" dirty="0"/>
              <a:t>Source: ERIA (2016)</a:t>
            </a:r>
            <a:endParaRPr kumimoji="1" lang="zh-CN" altLang="en-US" dirty="0"/>
          </a:p>
        </p:txBody>
      </p:sp>
    </p:spTree>
    <p:extLst>
      <p:ext uri="{BB962C8B-B14F-4D97-AF65-F5344CB8AC3E}">
        <p14:creationId xmlns:p14="http://schemas.microsoft.com/office/powerpoint/2010/main" val="913511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6"/>
            <a:ext cx="8229600" cy="685800"/>
          </a:xfrm>
        </p:spPr>
        <p:txBody>
          <a:bodyPr>
            <a:noAutofit/>
          </a:bodyPr>
          <a:lstStyle/>
          <a:p>
            <a:r>
              <a:rPr lang="en-US" sz="3200" b="1" dirty="0" smtClean="0">
                <a:solidFill>
                  <a:srgbClr val="FF0000"/>
                </a:solidFill>
              </a:rPr>
              <a:t>ASEAN Policies on Regional Natural Gas Market</a:t>
            </a:r>
            <a:endParaRPr lang="en-US" sz="3200" b="1" dirty="0">
              <a:solidFill>
                <a:srgbClr val="FF0000"/>
              </a:solidFill>
            </a:endParaRPr>
          </a:p>
        </p:txBody>
      </p:sp>
      <p:pic>
        <p:nvPicPr>
          <p:cNvPr id="4" name="Picture 3"/>
          <p:cNvPicPr>
            <a:picLocks noChangeAspect="1"/>
          </p:cNvPicPr>
          <p:nvPr/>
        </p:nvPicPr>
        <p:blipFill>
          <a:blip r:embed="rId3"/>
          <a:stretch>
            <a:fillRect/>
          </a:stretch>
        </p:blipFill>
        <p:spPr>
          <a:xfrm>
            <a:off x="114202" y="771526"/>
            <a:ext cx="6060356" cy="5077110"/>
          </a:xfrm>
          <a:prstGeom prst="rect">
            <a:avLst/>
          </a:prstGeom>
        </p:spPr>
      </p:pic>
      <p:sp>
        <p:nvSpPr>
          <p:cNvPr id="5" name="TextBox 4"/>
          <p:cNvSpPr txBox="1"/>
          <p:nvPr/>
        </p:nvSpPr>
        <p:spPr>
          <a:xfrm>
            <a:off x="6274245" y="5628501"/>
            <a:ext cx="3426643" cy="276999"/>
          </a:xfrm>
          <a:prstGeom prst="rect">
            <a:avLst/>
          </a:prstGeom>
          <a:noFill/>
        </p:spPr>
        <p:txBody>
          <a:bodyPr wrap="square" rtlCol="0">
            <a:spAutoFit/>
          </a:bodyPr>
          <a:lstStyle/>
          <a:p>
            <a:r>
              <a:rPr lang="en-US" sz="1200" dirty="0" smtClean="0"/>
              <a:t>Source: APAEC 2016-2025</a:t>
            </a:r>
            <a:endParaRPr lang="en-US" sz="1200" dirty="0"/>
          </a:p>
        </p:txBody>
      </p:sp>
      <p:sp>
        <p:nvSpPr>
          <p:cNvPr id="6" name="TextBox 5"/>
          <p:cNvSpPr txBox="1"/>
          <p:nvPr/>
        </p:nvSpPr>
        <p:spPr>
          <a:xfrm>
            <a:off x="6274245" y="771526"/>
            <a:ext cx="2794342" cy="4801314"/>
          </a:xfrm>
          <a:prstGeom prst="rect">
            <a:avLst/>
          </a:prstGeom>
          <a:noFill/>
        </p:spPr>
        <p:txBody>
          <a:bodyPr wrap="square" rtlCol="0">
            <a:spAutoFit/>
          </a:bodyPr>
          <a:lstStyle/>
          <a:p>
            <a:r>
              <a:rPr lang="en-US" i="1" dirty="0" smtClean="0"/>
              <a:t>1. Considering </a:t>
            </a:r>
            <a:r>
              <a:rPr lang="en-US" i="1" dirty="0"/>
              <a:t>the challenges in global gas developments, including in the East </a:t>
            </a:r>
            <a:r>
              <a:rPr lang="en-US" i="1" dirty="0" err="1"/>
              <a:t>Natuna</a:t>
            </a:r>
            <a:r>
              <a:rPr lang="en-US" i="1" dirty="0"/>
              <a:t> Gas Field, the strategic focus of TAGP will expand from piped gas to LNG as the option for gas supply in the </a:t>
            </a:r>
            <a:r>
              <a:rPr lang="en-US" i="1" dirty="0" smtClean="0"/>
              <a:t>region – the virtual pipeline in ASEAN. </a:t>
            </a:r>
          </a:p>
          <a:p>
            <a:endParaRPr lang="en-US" i="1" dirty="0"/>
          </a:p>
          <a:p>
            <a:r>
              <a:rPr lang="en-US" i="1" dirty="0" smtClean="0"/>
              <a:t>2. Securing supply through infrastructure development and the carbon emissions reduction due to use of natural gas have been emphasized in the latest policies in ASEAN.</a:t>
            </a:r>
            <a:endParaRPr lang="en-US" i="1" dirty="0"/>
          </a:p>
        </p:txBody>
      </p:sp>
    </p:spTree>
    <p:extLst>
      <p:ext uri="{BB962C8B-B14F-4D97-AF65-F5344CB8AC3E}">
        <p14:creationId xmlns:p14="http://schemas.microsoft.com/office/powerpoint/2010/main" val="6070375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325821" y="703543"/>
            <a:ext cx="8818179" cy="118572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F0000"/>
              </a:buClr>
              <a:buFont typeface="Wingdings" panose="05000000000000000000" pitchFamily="2" charset="2"/>
              <a:buChar char="Ø"/>
            </a:pPr>
            <a:r>
              <a:rPr lang="en-US" altLang="zh-CN" sz="1600" dirty="0" smtClean="0"/>
              <a:t>To develop a </a:t>
            </a:r>
            <a:r>
              <a:rPr lang="en-GB" altLang="zh-CN" sz="1600" dirty="0" smtClean="0"/>
              <a:t>sustainable </a:t>
            </a:r>
            <a:r>
              <a:rPr lang="en-GB" altLang="zh-CN" sz="1600" dirty="0"/>
              <a:t>LNG </a:t>
            </a:r>
            <a:r>
              <a:rPr lang="en-GB" altLang="zh-CN" sz="1600" dirty="0" smtClean="0"/>
              <a:t>market in East Asia, </a:t>
            </a:r>
            <a:r>
              <a:rPr lang="en-GB" altLang="zh-CN" sz="1600" dirty="0"/>
              <a:t>LNG market players and policy makers are </a:t>
            </a:r>
            <a:r>
              <a:rPr lang="en-US" altLang="zh-CN" sz="1600" dirty="0" smtClean="0"/>
              <a:t>recommend</a:t>
            </a:r>
            <a:r>
              <a:rPr lang="en-GB" altLang="zh-CN" sz="1600" dirty="0" err="1" smtClean="0"/>
              <a:t>ed</a:t>
            </a:r>
            <a:r>
              <a:rPr lang="en-GB" altLang="zh-CN" sz="1600" dirty="0" smtClean="0"/>
              <a:t> </a:t>
            </a:r>
            <a:r>
              <a:rPr lang="en-GB" altLang="zh-CN" sz="1600" dirty="0"/>
              <a:t>to enhance </a:t>
            </a:r>
            <a:r>
              <a:rPr lang="en-GB" altLang="zh-CN" sz="1600" dirty="0" smtClean="0"/>
              <a:t>the flexibility and transparency of this market.</a:t>
            </a:r>
          </a:p>
          <a:p>
            <a:pPr>
              <a:buClr>
                <a:srgbClr val="FF0000"/>
              </a:buClr>
              <a:buFont typeface="Wingdings" panose="05000000000000000000" pitchFamily="2" charset="2"/>
              <a:buChar char="Ø"/>
            </a:pPr>
            <a:r>
              <a:rPr lang="en-GB" sz="1600" dirty="0" smtClean="0"/>
              <a:t>In the meantime, proper development of LNG infrastructure is equally important regarding security</a:t>
            </a:r>
            <a:endParaRPr lang="en-US" sz="1600" dirty="0"/>
          </a:p>
        </p:txBody>
      </p:sp>
      <p:sp>
        <p:nvSpPr>
          <p:cNvPr id="6" name="Rectangle 2"/>
          <p:cNvSpPr txBox="1">
            <a:spLocks noChangeArrowheads="1"/>
          </p:cNvSpPr>
          <p:nvPr/>
        </p:nvSpPr>
        <p:spPr>
          <a:xfrm>
            <a:off x="381000" y="152400"/>
            <a:ext cx="8229600" cy="533400"/>
          </a:xfrm>
          <a:prstGeom prst="rect">
            <a:avLst/>
          </a:prstGeom>
        </p:spPr>
        <p:txBody>
          <a:bodyPr vert="horz" lIns="91440" tIns="45720" rIns="91440" bIns="45720" rtlCol="0" anchor="ctr">
            <a:normAutofit fontScale="77500" lnSpcReduction="20000"/>
          </a:bodyPr>
          <a:lstStyle>
            <a:lvl1pPr algn="l" defTabSz="914400" rtl="0" eaLnBrk="1" latinLnBrk="0" hangingPunct="1">
              <a:spcBef>
                <a:spcPct val="0"/>
              </a:spcBef>
              <a:buNone/>
              <a:defRPr lang="en-US" sz="4400" kern="1200" dirty="0" smtClean="0">
                <a:solidFill>
                  <a:schemeClr val="tx1"/>
                </a:solidFill>
                <a:latin typeface="+mj-lt"/>
                <a:ea typeface="+mj-ea"/>
                <a:cs typeface="+mj-cs"/>
              </a:defRPr>
            </a:lvl1pPr>
          </a:lstStyle>
          <a:p>
            <a:pPr algn="ctr"/>
            <a:r>
              <a:rPr lang="en-US" altLang="zh-CN" b="1" dirty="0" smtClean="0">
                <a:solidFill>
                  <a:srgbClr val="FF0000"/>
                </a:solidFill>
              </a:rPr>
              <a:t>Multilateral Joint Study for LNG Market</a:t>
            </a:r>
            <a:endParaRPr lang="en-US" b="1" dirty="0">
              <a:solidFill>
                <a:srgbClr val="FF0000"/>
              </a:solidFill>
            </a:endParaRPr>
          </a:p>
        </p:txBody>
      </p:sp>
      <p:pic>
        <p:nvPicPr>
          <p:cNvPr id="7" name="図 12"/>
          <p:cNvPicPr/>
          <p:nvPr/>
        </p:nvPicPr>
        <p:blipFill>
          <a:blip r:embed="rId3"/>
          <a:srcRect/>
          <a:stretch>
            <a:fillRect/>
          </a:stretch>
        </p:blipFill>
        <p:spPr bwMode="auto">
          <a:xfrm>
            <a:off x="533399" y="1684896"/>
            <a:ext cx="8337331" cy="4114800"/>
          </a:xfrm>
          <a:prstGeom prst="rect">
            <a:avLst/>
          </a:prstGeom>
          <a:noFill/>
          <a:ln w="9525">
            <a:noFill/>
            <a:miter lim="800000"/>
            <a:headEnd/>
            <a:tailEnd/>
          </a:ln>
        </p:spPr>
      </p:pic>
    </p:spTree>
    <p:extLst>
      <p:ext uri="{BB962C8B-B14F-4D97-AF65-F5344CB8AC3E}">
        <p14:creationId xmlns:p14="http://schemas.microsoft.com/office/powerpoint/2010/main" val="1829874350"/>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3809"/>
            <a:ext cx="8229600" cy="545494"/>
          </a:xfrm>
        </p:spPr>
        <p:txBody>
          <a:bodyPr>
            <a:normAutofit fontScale="90000"/>
          </a:bodyPr>
          <a:lstStyle/>
          <a:p>
            <a:r>
              <a:rPr lang="en-US" b="1" dirty="0" smtClean="0">
                <a:solidFill>
                  <a:srgbClr val="FF0000"/>
                </a:solidFill>
              </a:rPr>
              <a:t>Conclusions</a:t>
            </a:r>
            <a:endParaRPr lang="en-US" b="1" dirty="0">
              <a:solidFill>
                <a:srgbClr val="FF0000"/>
              </a:solidFill>
            </a:endParaRPr>
          </a:p>
        </p:txBody>
      </p:sp>
      <p:sp>
        <p:nvSpPr>
          <p:cNvPr id="3" name="Content Placeholder 2"/>
          <p:cNvSpPr>
            <a:spLocks noGrp="1"/>
          </p:cNvSpPr>
          <p:nvPr>
            <p:ph idx="1"/>
          </p:nvPr>
        </p:nvSpPr>
        <p:spPr>
          <a:xfrm>
            <a:off x="457200" y="857839"/>
            <a:ext cx="8229600" cy="5024487"/>
          </a:xfrm>
        </p:spPr>
        <p:txBody>
          <a:bodyPr>
            <a:normAutofit fontScale="77500" lnSpcReduction="20000"/>
          </a:bodyPr>
          <a:lstStyle/>
          <a:p>
            <a:r>
              <a:rPr lang="en-US" dirty="0" smtClean="0"/>
              <a:t>ASEAN will gradually shift from net exporter of natural gas and LNG toward net importer</a:t>
            </a:r>
          </a:p>
          <a:p>
            <a:pPr lvl="1"/>
            <a:r>
              <a:rPr lang="en-US" dirty="0" smtClean="0"/>
              <a:t>This does not automatically imply a bigger role/share for natural gas in the region’s future energy mix</a:t>
            </a:r>
          </a:p>
          <a:p>
            <a:pPr>
              <a:spcBef>
                <a:spcPts val="1200"/>
              </a:spcBef>
            </a:pPr>
            <a:r>
              <a:rPr lang="en-US" dirty="0" smtClean="0"/>
              <a:t>Thus, ASEAN countries need to: </a:t>
            </a:r>
          </a:p>
          <a:p>
            <a:pPr lvl="1">
              <a:spcBef>
                <a:spcPts val="1200"/>
              </a:spcBef>
            </a:pPr>
            <a:r>
              <a:rPr lang="en-US" dirty="0" smtClean="0"/>
              <a:t>Actively developing adequate infrastructure including pipeline network and LNG terminals</a:t>
            </a:r>
          </a:p>
          <a:p>
            <a:pPr lvl="1">
              <a:spcBef>
                <a:spcPts val="1200"/>
              </a:spcBef>
            </a:pPr>
            <a:r>
              <a:rPr lang="en-US" dirty="0" smtClean="0"/>
              <a:t>Collaborating in building regional institutions, such as destination flexibility to ensure security of supply in the future</a:t>
            </a:r>
          </a:p>
          <a:p>
            <a:pPr>
              <a:spcBef>
                <a:spcPts val="1200"/>
              </a:spcBef>
            </a:pPr>
            <a:r>
              <a:rPr lang="en-US" dirty="0" smtClean="0"/>
              <a:t>A key question which links up all the above issues, as ERIA studies imply, is:</a:t>
            </a:r>
          </a:p>
          <a:p>
            <a:pPr lvl="1">
              <a:spcBef>
                <a:spcPts val="1200"/>
              </a:spcBef>
            </a:pPr>
            <a:r>
              <a:rPr kumimoji="1" lang="en-US" altLang="zh-CN" dirty="0"/>
              <a:t>What “price discovery mechanism” could deliver proper price signals to incentivize investment </a:t>
            </a:r>
            <a:r>
              <a:rPr kumimoji="1" lang="en-US" altLang="zh-CN" dirty="0" smtClean="0"/>
              <a:t>while also </a:t>
            </a:r>
            <a:r>
              <a:rPr kumimoji="1" lang="en-US" altLang="zh-CN" dirty="0"/>
              <a:t>ensure affordable supply to this region</a:t>
            </a:r>
            <a:r>
              <a:rPr kumimoji="1" lang="en-US" altLang="zh-CN" dirty="0" smtClean="0"/>
              <a:t>?</a:t>
            </a:r>
            <a:endParaRPr kumimoji="1" lang="zh-CN" altLang="en-US" dirty="0"/>
          </a:p>
        </p:txBody>
      </p:sp>
    </p:spTree>
    <p:extLst>
      <p:ext uri="{BB962C8B-B14F-4D97-AF65-F5344CB8AC3E}">
        <p14:creationId xmlns:p14="http://schemas.microsoft.com/office/powerpoint/2010/main" val="734448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ERIN Slide_10th EAS EMM-Prof  Nishimura_Draft Version1</Template>
  <TotalTime>1082</TotalTime>
  <Words>1303</Words>
  <Application>Microsoft Office PowerPoint</Application>
  <PresentationFormat>On-screen Show (4:3)</PresentationFormat>
  <Paragraphs>118</Paragraphs>
  <Slides>7</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ＭＳ 明朝</vt:lpstr>
      <vt:lpstr>SimSun</vt:lpstr>
      <vt:lpstr>SimSun</vt:lpstr>
      <vt:lpstr>Angsana New</vt:lpstr>
      <vt:lpstr>Arial</vt:lpstr>
      <vt:lpstr>Calibri</vt:lpstr>
      <vt:lpstr>Mangal</vt:lpstr>
      <vt:lpstr>Times New Roman</vt:lpstr>
      <vt:lpstr>Wingdings</vt:lpstr>
      <vt:lpstr>Theme 1</vt:lpstr>
      <vt:lpstr>LNG Producer-Consumer Conference 2016:  Natural Gas Market Development in ASEAN  Hidetoshi Nishimura Tokyo, Japan 24-Nov-2016</vt:lpstr>
      <vt:lpstr>Energy Mix in the ASEAN Region</vt:lpstr>
      <vt:lpstr>Natural Gas Demand Outlook in EAS and ASEAN</vt:lpstr>
      <vt:lpstr>ASEAN Power Grid and the Future Fuel Mix for Power Generation</vt:lpstr>
      <vt:lpstr>ASEAN Policies on Regional Natural Gas Market</vt:lpstr>
      <vt:lpstr>PowerPoint Presentation</vt:lpstr>
      <vt:lpstr>Conclusions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Yanfei Li</dc:creator>
  <cp:lastModifiedBy>Yanfei Li</cp:lastModifiedBy>
  <cp:revision>67</cp:revision>
  <dcterms:created xsi:type="dcterms:W3CDTF">2016-10-26T09:02:49Z</dcterms:created>
  <dcterms:modified xsi:type="dcterms:W3CDTF">2016-11-15T07:58:52Z</dcterms:modified>
</cp:coreProperties>
</file>