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5" r:id="rId4"/>
  </p:sldMasterIdLst>
  <p:notesMasterIdLst>
    <p:notesMasterId r:id="rId10"/>
  </p:notesMasterIdLst>
  <p:sldIdLst>
    <p:sldId id="256" r:id="rId5"/>
    <p:sldId id="257" r:id="rId6"/>
    <p:sldId id="260" r:id="rId7"/>
    <p:sldId id="258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3F05B-287F-44F2-9B59-9B4514D46B71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8B2F1-1ED8-42DC-A63F-0A603848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7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884613" y="8685778"/>
            <a:ext cx="2971800" cy="45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912" tIns="43456" rIns="86912" bIns="43456" anchor="b"/>
          <a:lstStyle>
            <a:lvl1pPr defTabSz="868363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68363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68363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68363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68363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3F9A59A7-942F-469B-A746-B6D319E5867F}" type="slidenum">
              <a:rPr lang="en-US" altLang="en-US" sz="1200">
                <a:solidFill>
                  <a:prstClr val="black"/>
                </a:solidFill>
                <a:latin typeface="Calibri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sz="12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04938" y="600075"/>
            <a:ext cx="4051300" cy="30384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010168"/>
            <a:ext cx="5029200" cy="4186744"/>
          </a:xfrm>
          <a:extLst/>
        </p:spPr>
        <p:txBody>
          <a:bodyPr wrap="square" lIns="86762" tIns="43381" rIns="86762" bIns="43381" numCol="1" anchor="t" anchorCtr="0" compatLnSpc="1">
            <a:prstTxWarp prst="textNoShape">
              <a:avLst/>
            </a:prstTxWarp>
            <a:normAutofit fontScale="47500" lnSpcReduction="20000"/>
          </a:bodyPr>
          <a:lstStyle/>
          <a:p>
            <a:pPr defTabSz="882650" eaLnBrk="1" hangingPunct="1">
              <a:spcBef>
                <a:spcPct val="0"/>
              </a:spcBef>
              <a:buFontTx/>
              <a:buChar char="•"/>
              <a:defRPr/>
            </a:pPr>
            <a:endParaRPr lang="en-PH" sz="110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PH" alt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71C3F06-789D-4C33-A2D7-2E537D3D906F}" type="slidenum">
              <a:rPr lang="en-PH" altLang="en-US" sz="1200">
                <a:solidFill>
                  <a:prstClr val="black"/>
                </a:solidFill>
                <a:latin typeface="Calibri" pitchFamily="34" charset="0"/>
              </a:rPr>
              <a:pPr/>
              <a:t>3</a:t>
            </a:fld>
            <a:endParaRPr lang="en-PH" altLang="en-US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6B57568F-CD12-4774-B36A-CCE20AD7413E}" type="slidenum">
              <a:rPr lang="en-US" altLang="en-US" sz="1200">
                <a:solidFill>
                  <a:prstClr val="black"/>
                </a:solidFill>
                <a:latin typeface="Calibri" pitchFamily="34" charset="0"/>
              </a:rPr>
              <a:pPr/>
              <a:t>5</a:t>
            </a:fld>
            <a:endParaRPr lang="en-US" altLang="en-US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60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80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34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7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99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5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05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0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854F87E-5272-4F31-AC92-E38C247675F6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7A4A573-E338-4A78-B1B4-74236647FDDD}" type="slidenum">
              <a:rPr lang="en-US" altLang="fil-PH"/>
              <a:pPr>
                <a:defRPr/>
              </a:pPr>
              <a:t>‹#›</a:t>
            </a:fld>
            <a:endParaRPr lang="en-US" altLang="fil-PH"/>
          </a:p>
        </p:txBody>
      </p:sp>
    </p:spTree>
    <p:extLst>
      <p:ext uri="{BB962C8B-B14F-4D97-AF65-F5344CB8AC3E}">
        <p14:creationId xmlns:p14="http://schemas.microsoft.com/office/powerpoint/2010/main" val="3743433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525962"/>
          </a:xfrm>
          <a:prstGeom prst="rect">
            <a:avLst/>
          </a:prstGeo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FF083-C801-4ED3-9105-19E871A44E7A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CEA3A-CF4D-4CD2-88B3-714B3D87F242}" type="slidenum">
              <a:rPr lang="en-US" altLang="fil-PH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395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74A5CB-29F8-4EDA-8CDC-DCA708BE443C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11/21/2016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A1F19-FAF0-4A7C-A7B5-6AC6C7AD3BEB}" type="slidenum">
              <a:rPr lang="en-US" altLang="fil-PH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596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5F14B7-DAF5-491F-B4A6-22193EF7FAAC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11/21/2016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20190-6919-415A-9B1F-C53833FE62CD}" type="slidenum">
              <a:rPr lang="en-US" altLang="fil-PH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959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prstGeom prst="rect">
            <a:avLst/>
          </a:prstGeo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prstGeom prst="rect">
            <a:avLst/>
          </a:prstGeo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prstGeom prst="rect">
            <a:avLst/>
          </a:prstGeo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prstGeom prst="rect">
            <a:avLst/>
          </a:prstGeo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F591B3-AC29-4D67-9172-8D12B4D4122B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11/21/2016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ECF78-8B6D-4820-BE65-A2EE80775BE0}" type="slidenum">
              <a:rPr lang="en-US" altLang="fil-PH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589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940B47A-33D0-40C9-A216-2879C692B950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11/21/2016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78896-1025-4173-8520-0CA76DC6FA3B}" type="slidenum">
              <a:rPr lang="en-US" altLang="fil-PH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728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3AB3B-CD6F-446F-87C7-320D0F2F679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B23E2-9352-4DA3-A898-B9D5CB6C6CB9}" type="slidenum">
              <a:rPr lang="en-US" altLang="fil-PH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56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12A22C-7F29-4D7C-9307-EEAC9B6AE11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11/21/2016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6834C-35AA-4E96-B3E0-058692869DEB}" type="slidenum">
              <a:rPr lang="en-US" altLang="fil-PH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023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prstGeom prst="rect">
            <a:avLst/>
          </a:prstGeo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65130CE-0B65-4295-91D5-0EC029AE69DF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11/21/2016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5750B-33B5-4D2C-9A49-CD20FA4D80B4}" type="slidenum">
              <a:rPr lang="en-US" altLang="fil-PH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2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  <a:prstGeom prst="rect">
            <a:avLst/>
          </a:prstGeo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FC2DD-CFD4-486D-AF3D-2B028F2B2FE8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6A5F5-0D31-493D-8267-9AA08F0D6040}" type="slidenum">
              <a:rPr lang="en-US" altLang="fil-PH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54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  <a:prstGeom prst="rect">
            <a:avLst/>
          </a:prstGeo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E28FE-C727-4259-81C5-4FF062C12C18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CBDBA-A395-42ED-8FD1-B07444FD836F}" type="slidenum">
              <a:rPr lang="en-US" altLang="fil-PH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fil-P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9483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2F475-3D6C-469A-95B3-F7090BC06177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8DE46-3DCE-4604-A65D-EA727A12AF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5514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ACEF8-F3E2-4703-B547-90E8E30739E5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DD76D-0E3B-4461-A568-13E33E3237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7720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9EF58-767B-49EA-A09E-4CAAB7F9FE14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2E504-D895-46E0-9426-6ED2225173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1535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4D70-4CEE-409A-BA64-9FE56540FACC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0496E-BAC7-474D-BEAC-FD57B3B5BA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86800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7C61C-0F68-4930-980B-82B68714909A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1787B-4704-4057-8A9D-8EFD3F6C31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5314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4F229-4EE7-429F-9F26-2BC2F4033C51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0DA2E-FDB7-471E-8E34-7E219C2AD4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099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BC2CB-2465-4950-939A-FD3643D11BC6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FE401-44DC-446A-82B8-FB20500530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83781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D1200-565C-4EFB-92A7-BC1CEBB93ED6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C8A1E-282C-4E7A-B861-F28F32F664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5399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47089-A1FE-4D36-B734-FE124CDA8C70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E90CE-24B4-4AE2-911A-C15549A1D7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9060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E7736-AFCC-4C86-94D7-1FC4EC0B0950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7E115-38B5-4ED7-AD32-670F9588CB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4514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9B7B5-7240-445A-84FA-39216A9C71D4}" type="datetimeFigureOut">
              <a:rPr lang="en-US"/>
              <a:pPr>
                <a:defRPr/>
              </a:pPr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A8822-A59B-4B77-A3D9-BEA5FE6631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5809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C13C02A-4961-4F6E-B598-21D7E261B8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96445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BA0CB-8687-40DC-97FB-21291931C3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656E5-9E16-4DE4-A01A-DB7AB00348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29620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616EC-4044-4446-9DBA-1A70ACC0D5D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076B7-270C-4924-9659-61D0A58EFE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15179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A55CA-D915-42FD-BC2E-7C900D642F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E9FBF-3A48-444C-9E4E-9CD2AA8700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7211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C259-4612-482A-9895-77BA2F57910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0AE547-4922-4EDF-9F92-A0A4A0574B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4017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1B89F-65D6-4B37-93AC-B8044AB9EC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4C9C0-2805-4793-B7FC-61C3A7757F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121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D7081-53B2-40A3-91FA-F51CFBD6041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04A8B-24B1-460E-9E97-BB7920CCF1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78888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5C344-C580-4147-968E-D1CDC2619FF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21827-1E30-44A6-8B77-12F0DEB8BC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5260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D03BF-C5EE-4CDB-ADB7-6FBE9C9C1E6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B2372-153C-4AE7-8DA5-E2DB8FB5F0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54863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AB38E-BDC8-43EE-8E60-E212B04C4D2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C995C9-AB24-48FF-8F09-E7544772E1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7884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17114-164B-4D68-86C7-9C815089113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1F5FC-F4FE-4CEF-824F-9A82E21FFB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7660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8D0C0-F242-4D3D-872D-E731E8FC690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287308-7C2E-4C2B-8146-85F600E536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0056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E8374F7-B2F0-47A0-A850-311CF2A3FB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1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D14D8-8A83-43D9-9259-109AB6D6B610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33C94-AB2E-4D3B-B1B3-E7AD212E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4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FA2222B-BD68-435D-B3CE-8E18978B09EB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11/21/2016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Lucida Sans Unicode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447679-92ED-457A-9B5D-2C4E93206F21}" type="slidenum">
              <a:rPr lang="en-US" altLang="fil-PH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fil-PH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77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9B7D47-46CE-435D-BBA9-05412EEFAFD6}" type="datetimeFigureOut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AF7861-B95D-45E3-96BF-956DF9EFB1EF}" type="slidenum">
              <a:rPr lang="en-US" alt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32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4A5D0B-B192-41CF-BDBA-F155563B90A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11/21/2016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13B6E8-2388-4F89-B386-D79DA43E0B22}" type="slidenum">
              <a:rPr lang="en-US" altLang="en-US"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31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jpeg"/><Relationship Id="rId5" Type="http://schemas.openxmlformats.org/officeDocument/2006/relationships/image" Target="../media/image13.gif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2.xls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11" Type="http://schemas.openxmlformats.org/officeDocument/2006/relationships/image" Target="../media/image20.png"/><Relationship Id="rId5" Type="http://schemas.openxmlformats.org/officeDocument/2006/relationships/oleObject" Target="../embeddings/Microsoft_Excel_97-2003_Worksheet1.xls"/><Relationship Id="rId10" Type="http://schemas.openxmlformats.org/officeDocument/2006/relationships/image" Target="../media/image12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6096000" cy="91439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Emerging LNG Markets in Asia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14400" y="2286000"/>
            <a:ext cx="6019800" cy="11430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Secretary Alfonso </a:t>
            </a:r>
            <a:r>
              <a:rPr lang="en-US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G. </a:t>
            </a:r>
            <a:r>
              <a:rPr lang="en-US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Cusi</a:t>
            </a:r>
            <a:endParaRPr lang="en-US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Philippine Department of Energy</a:t>
            </a:r>
            <a:endParaRPr lang="en-US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Subtitle 3"/>
          <p:cNvSpPr txBox="1">
            <a:spLocks/>
          </p:cNvSpPr>
          <p:nvPr/>
        </p:nvSpPr>
        <p:spPr>
          <a:xfrm>
            <a:off x="533400" y="3886200"/>
            <a:ext cx="65532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65760"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LNG Producer-Consumer Conference </a:t>
            </a:r>
            <a:r>
              <a:rPr lang="en-U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2016</a:t>
            </a:r>
          </a:p>
          <a:p>
            <a:pPr indent="365760">
              <a:spcBef>
                <a:spcPts val="0"/>
              </a:spcBef>
            </a:pPr>
            <a:r>
              <a:rPr lang="en-U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Room </a:t>
            </a:r>
            <a:r>
              <a:rPr lang="en-US" sz="24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en-US" sz="24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Hiten</a:t>
            </a:r>
            <a:r>
              <a:rPr lang="en-US" sz="24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”, Grand Prince Hotel </a:t>
            </a:r>
            <a:endParaRPr lang="en-US" sz="24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365760">
              <a:spcBef>
                <a:spcPts val="0"/>
              </a:spcBef>
            </a:pPr>
            <a:r>
              <a:rPr lang="en-U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New </a:t>
            </a:r>
            <a:r>
              <a:rPr lang="en-US" sz="24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Takanawa</a:t>
            </a:r>
            <a:r>
              <a:rPr lang="en-U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 Tokyo</a:t>
            </a:r>
          </a:p>
          <a:p>
            <a:pPr indent="365760">
              <a:spcBef>
                <a:spcPts val="0"/>
              </a:spcBef>
            </a:pPr>
            <a:r>
              <a:rPr lang="en-U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24 November 2016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32" descr="Phil Ma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duotone>
              <a:prstClr val="black"/>
              <a:srgbClr val="5DCEA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553199" y="752564"/>
            <a:ext cx="2590801" cy="527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5551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Phil Map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52500"/>
            <a:ext cx="45720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Oval 6"/>
          <p:cNvSpPr>
            <a:spLocks noChangeArrowheads="1"/>
          </p:cNvSpPr>
          <p:nvPr/>
        </p:nvSpPr>
        <p:spPr bwMode="auto">
          <a:xfrm>
            <a:off x="3886200" y="2819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prstClr val="black"/>
              </a:solidFill>
              <a:latin typeface="Lucida Sans Unicode" pitchFamily="34" charset="0"/>
            </a:endParaRPr>
          </a:p>
        </p:txBody>
      </p:sp>
      <p:sp>
        <p:nvSpPr>
          <p:cNvPr id="37892" name="Oval 8"/>
          <p:cNvSpPr>
            <a:spLocks noChangeArrowheads="1"/>
          </p:cNvSpPr>
          <p:nvPr/>
        </p:nvSpPr>
        <p:spPr bwMode="auto">
          <a:xfrm>
            <a:off x="3886200" y="3124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prstClr val="black"/>
              </a:solidFill>
              <a:latin typeface="Lucida Sans Unicode" pitchFamily="34" charset="0"/>
            </a:endParaRPr>
          </a:p>
        </p:txBody>
      </p:sp>
      <p:sp>
        <p:nvSpPr>
          <p:cNvPr id="37893" name="Oval 9"/>
          <p:cNvSpPr>
            <a:spLocks noChangeArrowheads="1"/>
          </p:cNvSpPr>
          <p:nvPr/>
        </p:nvSpPr>
        <p:spPr bwMode="auto">
          <a:xfrm>
            <a:off x="2143125" y="4271162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prstClr val="black"/>
              </a:solidFill>
              <a:latin typeface="Lucida Sans Unicode" pitchFamily="34" charset="0"/>
            </a:endParaRPr>
          </a:p>
        </p:txBody>
      </p:sp>
      <p:sp>
        <p:nvSpPr>
          <p:cNvPr id="37894" name="Text Box 11"/>
          <p:cNvSpPr txBox="1">
            <a:spLocks noChangeArrowheads="1"/>
          </p:cNvSpPr>
          <p:nvPr/>
        </p:nvSpPr>
        <p:spPr bwMode="auto">
          <a:xfrm>
            <a:off x="191454" y="5399564"/>
            <a:ext cx="2003425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10000"/>
              </a:spcBef>
              <a:spcAft>
                <a:spcPct val="0"/>
              </a:spcAft>
            </a:pPr>
            <a:r>
              <a:rPr lang="en-US" altLang="en-US" sz="1400" dirty="0" err="1">
                <a:solidFill>
                  <a:prstClr val="black"/>
                </a:solidFill>
                <a:latin typeface="Lucida Sans Unicode" pitchFamily="34" charset="0"/>
              </a:rPr>
              <a:t>Malampaya</a:t>
            </a:r>
            <a:r>
              <a:rPr lang="en-US" altLang="en-US" sz="1400" dirty="0">
                <a:solidFill>
                  <a:prstClr val="black"/>
                </a:solidFill>
                <a:latin typeface="Lucida Sans Unicode" pitchFamily="34" charset="0"/>
              </a:rPr>
              <a:t> Gas Field</a:t>
            </a:r>
          </a:p>
          <a:p>
            <a:pPr eaLnBrk="0" fontAlgn="base" hangingPunct="0">
              <a:spcBef>
                <a:spcPct val="10000"/>
              </a:spcBef>
              <a:spcAft>
                <a:spcPct val="0"/>
              </a:spcAft>
            </a:pPr>
            <a:r>
              <a:rPr lang="en-US" altLang="en-US" sz="1400" dirty="0">
                <a:solidFill>
                  <a:prstClr val="black"/>
                </a:solidFill>
                <a:latin typeface="Lucida Sans Unicode" pitchFamily="34" charset="0"/>
              </a:rPr>
              <a:t>2.7 TCF (2001)</a:t>
            </a:r>
          </a:p>
        </p:txBody>
      </p:sp>
      <p:pic>
        <p:nvPicPr>
          <p:cNvPr id="37895" name="Picture 12" descr="doespins_to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19400"/>
            <a:ext cx="203200" cy="1936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6" name="Line 22"/>
          <p:cNvSpPr>
            <a:spLocks noChangeShapeType="1"/>
          </p:cNvSpPr>
          <p:nvPr/>
        </p:nvSpPr>
        <p:spPr bwMode="auto">
          <a:xfrm flipV="1">
            <a:off x="2020888" y="3886200"/>
            <a:ext cx="798512" cy="1362075"/>
          </a:xfrm>
          <a:prstGeom prst="line">
            <a:avLst/>
          </a:prstGeom>
          <a:noFill/>
          <a:ln w="12700">
            <a:solidFill>
              <a:schemeClr val="bg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37897" name="Group 26"/>
          <p:cNvGrpSpPr>
            <a:grpSpLocks/>
          </p:cNvGrpSpPr>
          <p:nvPr/>
        </p:nvGrpSpPr>
        <p:grpSpPr bwMode="auto">
          <a:xfrm>
            <a:off x="6612891" y="1824039"/>
            <a:ext cx="2400935" cy="4812795"/>
            <a:chOff x="6612891" y="1576867"/>
            <a:chExt cx="2400935" cy="4014412"/>
          </a:xfrm>
        </p:grpSpPr>
        <p:pic>
          <p:nvPicPr>
            <p:cNvPr id="37924" name="Picture 4" descr="ilija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4006" y="4225585"/>
              <a:ext cx="2312988" cy="897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25" name="Picture 5" descr="sanlorenzo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2734" y="1576867"/>
              <a:ext cx="2193926" cy="89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26" name="Picture 6" descr="santa-rit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2891" y="2859971"/>
              <a:ext cx="2317750" cy="912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7" name="Text Box 7"/>
            <p:cNvSpPr txBox="1">
              <a:spLocks noChangeArrowheads="1"/>
            </p:cNvSpPr>
            <p:nvPr/>
          </p:nvSpPr>
          <p:spPr bwMode="auto">
            <a:xfrm>
              <a:off x="6696075" y="3840506"/>
              <a:ext cx="2219326" cy="385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 dirty="0">
                  <a:solidFill>
                    <a:prstClr val="black"/>
                  </a:solidFill>
                  <a:latin typeface="Lucida Sans Unicode" pitchFamily="34" charset="0"/>
                </a:rPr>
                <a:t>1,000 MW Sta. Rita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 dirty="0">
                  <a:solidFill>
                    <a:prstClr val="black"/>
                  </a:solidFill>
                  <a:latin typeface="Lucida Sans Unicode" pitchFamily="34" charset="0"/>
                </a:rPr>
                <a:t>First Gen/ IPP</a:t>
              </a:r>
            </a:p>
          </p:txBody>
        </p:sp>
        <p:sp>
          <p:nvSpPr>
            <p:cNvPr id="37928" name="Text Box 8"/>
            <p:cNvSpPr txBox="1">
              <a:spLocks noChangeArrowheads="1"/>
            </p:cNvSpPr>
            <p:nvPr/>
          </p:nvSpPr>
          <p:spPr bwMode="auto">
            <a:xfrm rot="10800000" flipV="1">
              <a:off x="6819900" y="2468662"/>
              <a:ext cx="2095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>
                  <a:solidFill>
                    <a:prstClr val="black"/>
                  </a:solidFill>
                  <a:latin typeface="Lucida Sans Unicode" pitchFamily="34" charset="0"/>
                </a:rPr>
                <a:t>560 MW San Lorenzo First Gen/ IPP</a:t>
              </a:r>
            </a:p>
          </p:txBody>
        </p:sp>
        <p:sp>
          <p:nvSpPr>
            <p:cNvPr id="37929" name="Text Box 9"/>
            <p:cNvSpPr txBox="1">
              <a:spLocks noChangeArrowheads="1"/>
            </p:cNvSpPr>
            <p:nvPr/>
          </p:nvSpPr>
          <p:spPr bwMode="auto">
            <a:xfrm>
              <a:off x="6696075" y="5129614"/>
              <a:ext cx="231775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>
                  <a:solidFill>
                    <a:prstClr val="black"/>
                  </a:solidFill>
                  <a:latin typeface="Lucida Sans Unicode" pitchFamily="34" charset="0"/>
                </a:rPr>
                <a:t>1,200 MW Ilijan Power Plant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>
                  <a:solidFill>
                    <a:prstClr val="black"/>
                  </a:solidFill>
                  <a:latin typeface="Lucida Sans Unicode" pitchFamily="34" charset="0"/>
                </a:rPr>
                <a:t>NPC IPP(KEPCO)</a:t>
              </a:r>
            </a:p>
          </p:txBody>
        </p:sp>
      </p:grpSp>
      <p:pic>
        <p:nvPicPr>
          <p:cNvPr id="37898" name="Picture 28" descr="pspc refinery_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3" y="2438247"/>
            <a:ext cx="1995487" cy="11080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9" name="Text Box 29"/>
          <p:cNvSpPr txBox="1">
            <a:spLocks noChangeArrowheads="1"/>
          </p:cNvSpPr>
          <p:nvPr/>
        </p:nvSpPr>
        <p:spPr bwMode="auto">
          <a:xfrm>
            <a:off x="150495" y="3633427"/>
            <a:ext cx="2214563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400" dirty="0">
                <a:solidFill>
                  <a:prstClr val="black"/>
                </a:solidFill>
                <a:latin typeface="Lucida Sans Unicode" pitchFamily="34" charset="0"/>
              </a:rPr>
              <a:t>Shell Refinery</a:t>
            </a:r>
          </a:p>
        </p:txBody>
      </p:sp>
      <p:cxnSp>
        <p:nvCxnSpPr>
          <p:cNvPr id="30" name="Shape 29"/>
          <p:cNvCxnSpPr>
            <a:stCxn id="37893" idx="6"/>
            <a:endCxn id="37892" idx="4"/>
          </p:cNvCxnSpPr>
          <p:nvPr/>
        </p:nvCxnSpPr>
        <p:spPr>
          <a:xfrm flipV="1">
            <a:off x="2295525" y="3276600"/>
            <a:ext cx="1666875" cy="1070762"/>
          </a:xfrm>
          <a:prstGeom prst="curvedConnector2">
            <a:avLst/>
          </a:prstGeom>
          <a:ln w="15875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5" name="Rectangle 27"/>
          <p:cNvSpPr>
            <a:spLocks noChangeArrowheads="1"/>
          </p:cNvSpPr>
          <p:nvPr/>
        </p:nvSpPr>
        <p:spPr bwMode="auto">
          <a:xfrm>
            <a:off x="0" y="0"/>
            <a:ext cx="6553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1D12F2"/>
                </a:solidFill>
                <a:latin typeface="Arial Rounded MT Bold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1D12F2"/>
                </a:solidFill>
                <a:cs typeface="Arial" panose="020B0604020202020204" pitchFamily="34" charset="0"/>
              </a:rPr>
              <a:t>Malampaya</a:t>
            </a:r>
            <a:r>
              <a:rPr lang="en-US" sz="2400" b="1" dirty="0" smtClean="0">
                <a:solidFill>
                  <a:srgbClr val="1D12F2"/>
                </a:solidFill>
                <a:cs typeface="Arial" panose="020B0604020202020204" pitchFamily="34" charset="0"/>
              </a:rPr>
              <a:t> Gas: Supply/Demand </a:t>
            </a:r>
            <a:endParaRPr lang="en-US" sz="2400" b="1" dirty="0">
              <a:solidFill>
                <a:srgbClr val="DA1F28">
                  <a:lumMod val="75000"/>
                </a:srgbClr>
              </a:solidFill>
              <a:cs typeface="Arial" charset="0"/>
            </a:endParaRPr>
          </a:p>
        </p:txBody>
      </p:sp>
      <p:sp>
        <p:nvSpPr>
          <p:cNvPr id="37911" name="Line 22"/>
          <p:cNvSpPr>
            <a:spLocks noChangeShapeType="1"/>
          </p:cNvSpPr>
          <p:nvPr/>
        </p:nvSpPr>
        <p:spPr bwMode="auto">
          <a:xfrm rot="10800000">
            <a:off x="2087563" y="2713674"/>
            <a:ext cx="1874837" cy="557213"/>
          </a:xfrm>
          <a:prstGeom prst="line">
            <a:avLst/>
          </a:prstGeom>
          <a:noFill/>
          <a:ln w="22225">
            <a:solidFill>
              <a:srgbClr val="FFC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7912" name="Line 22"/>
          <p:cNvSpPr>
            <a:spLocks noChangeShapeType="1"/>
          </p:cNvSpPr>
          <p:nvPr/>
        </p:nvSpPr>
        <p:spPr bwMode="auto">
          <a:xfrm rot="10800000" flipH="1">
            <a:off x="4064000" y="914400"/>
            <a:ext cx="2632075" cy="2209800"/>
          </a:xfrm>
          <a:prstGeom prst="line">
            <a:avLst/>
          </a:prstGeom>
          <a:noFill/>
          <a:ln w="22225">
            <a:solidFill>
              <a:srgbClr val="FFC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7914" name="Line 22"/>
          <p:cNvSpPr>
            <a:spLocks noChangeShapeType="1"/>
          </p:cNvSpPr>
          <p:nvPr/>
        </p:nvSpPr>
        <p:spPr bwMode="auto">
          <a:xfrm rot="10800000" flipH="1" flipV="1">
            <a:off x="4038599" y="3238500"/>
            <a:ext cx="2657475" cy="897572"/>
          </a:xfrm>
          <a:prstGeom prst="line">
            <a:avLst/>
          </a:prstGeom>
          <a:noFill/>
          <a:ln w="22225">
            <a:solidFill>
              <a:srgbClr val="FFC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7916" name="Line 22"/>
          <p:cNvSpPr>
            <a:spLocks noChangeShapeType="1"/>
          </p:cNvSpPr>
          <p:nvPr/>
        </p:nvSpPr>
        <p:spPr bwMode="auto">
          <a:xfrm rot="10800000" flipH="1" flipV="1">
            <a:off x="4202113" y="3295650"/>
            <a:ext cx="2503487" cy="2484438"/>
          </a:xfrm>
          <a:prstGeom prst="line">
            <a:avLst/>
          </a:prstGeom>
          <a:noFill/>
          <a:ln w="22225">
            <a:solidFill>
              <a:srgbClr val="FFC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37917" name="Picture 38" descr="C:\Users\lsaguin\Pictures\san-gabriel-power-plan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914400"/>
            <a:ext cx="2065338" cy="1104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18" name="Picture 3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1728788"/>
            <a:ext cx="1798637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919" name="Line 22"/>
          <p:cNvSpPr>
            <a:spLocks noChangeShapeType="1"/>
          </p:cNvSpPr>
          <p:nvPr/>
        </p:nvSpPr>
        <p:spPr bwMode="auto">
          <a:xfrm rot="10800000" flipH="1">
            <a:off x="4079875" y="2424113"/>
            <a:ext cx="2616200" cy="749300"/>
          </a:xfrm>
          <a:prstGeom prst="line">
            <a:avLst/>
          </a:prstGeom>
          <a:noFill/>
          <a:ln w="22225">
            <a:solidFill>
              <a:srgbClr val="FFC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7920" name="Text Box 8"/>
          <p:cNvSpPr txBox="1">
            <a:spLocks noChangeArrowheads="1"/>
          </p:cNvSpPr>
          <p:nvPr/>
        </p:nvSpPr>
        <p:spPr bwMode="auto">
          <a:xfrm rot="10800000" flipV="1">
            <a:off x="138111" y="2052638"/>
            <a:ext cx="20812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prstClr val="black"/>
                </a:solidFill>
                <a:latin typeface="Lucida Sans Unicode" pitchFamily="34" charset="0"/>
              </a:rPr>
              <a:t>414 MW San Gabriel First Gen/ IPP</a:t>
            </a:r>
          </a:p>
        </p:txBody>
      </p:sp>
      <p:pic>
        <p:nvPicPr>
          <p:cNvPr id="37921" name="Picture 42" descr="C:\Users\lsaguin\Pictures\black white pp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57199"/>
            <a:ext cx="2209800" cy="1009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22" name="Text Box 8"/>
          <p:cNvSpPr txBox="1">
            <a:spLocks noChangeArrowheads="1"/>
          </p:cNvSpPr>
          <p:nvPr/>
        </p:nvSpPr>
        <p:spPr bwMode="auto">
          <a:xfrm rot="10800000" flipV="1">
            <a:off x="6642734" y="1414611"/>
            <a:ext cx="25012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prstClr val="black"/>
                </a:solidFill>
                <a:latin typeface="Lucida Sans Unicode" pitchFamily="34" charset="0"/>
              </a:rPr>
              <a:t>100 MW </a:t>
            </a:r>
            <a:r>
              <a:rPr lang="en-US" altLang="en-US" sz="1200" dirty="0" err="1">
                <a:solidFill>
                  <a:prstClr val="black"/>
                </a:solidFill>
                <a:latin typeface="Lucida Sans Unicode" pitchFamily="34" charset="0"/>
              </a:rPr>
              <a:t>Avion</a:t>
            </a:r>
            <a:r>
              <a:rPr lang="en-US" altLang="en-US" sz="1200" dirty="0">
                <a:solidFill>
                  <a:prstClr val="black"/>
                </a:solidFill>
                <a:latin typeface="Lucida Sans Unicode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prstClr val="black"/>
                </a:solidFill>
                <a:latin typeface="Lucida Sans Unicode" pitchFamily="34" charset="0"/>
              </a:rPr>
              <a:t>First Gen/ IPP</a:t>
            </a:r>
          </a:p>
        </p:txBody>
      </p:sp>
      <p:pic>
        <p:nvPicPr>
          <p:cNvPr id="37923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" y="3898539"/>
            <a:ext cx="1981200" cy="150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15670"/>
            <a:ext cx="457200" cy="44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 descr="DOE_Flag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6415671"/>
            <a:ext cx="800575" cy="47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7080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066800"/>
            <a:ext cx="4419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117600"/>
            <a:ext cx="4699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304800" y="228600"/>
            <a:ext cx="556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>
                <a:solidFill>
                  <a:srgbClr val="3333FF"/>
                </a:solidFill>
                <a:latin typeface="Verdana" pitchFamily="34" charset="0"/>
                <a:cs typeface="Arial" charset="0"/>
              </a:rPr>
              <a:t>Satellite Power Plant</a:t>
            </a:r>
          </a:p>
        </p:txBody>
      </p:sp>
      <p:sp>
        <p:nvSpPr>
          <p:cNvPr id="58373" name="Rectangle 9"/>
          <p:cNvSpPr>
            <a:spLocks noChangeArrowheads="1"/>
          </p:cNvSpPr>
          <p:nvPr/>
        </p:nvSpPr>
        <p:spPr bwMode="auto">
          <a:xfrm rot="10800000" flipV="1">
            <a:off x="279400" y="3576638"/>
            <a:ext cx="37592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>
                <a:solidFill>
                  <a:srgbClr val="3333FF"/>
                </a:solidFill>
                <a:latin typeface="Verdana" pitchFamily="34" charset="0"/>
                <a:cs typeface="Arial" charset="0"/>
              </a:rPr>
              <a:t>Mindoro Cluster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700" b="1">
                <a:solidFill>
                  <a:srgbClr val="3333FF"/>
                </a:solidFill>
                <a:latin typeface="Verdana" pitchFamily="34" charset="0"/>
                <a:cs typeface="Arial" charset="0"/>
              </a:rPr>
              <a:t>Diesel Plant: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700" b="1">
                <a:solidFill>
                  <a:srgbClr val="3333FF"/>
                </a:solidFill>
                <a:latin typeface="Verdana" pitchFamily="34" charset="0"/>
                <a:cs typeface="Arial" charset="0"/>
              </a:rPr>
              <a:t>71 MW Installed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700" b="1">
                <a:solidFill>
                  <a:srgbClr val="3333FF"/>
                </a:solidFill>
                <a:latin typeface="Verdana" pitchFamily="34" charset="0"/>
                <a:cs typeface="Arial" charset="0"/>
              </a:rPr>
              <a:t>49.6 MW Dependable</a:t>
            </a:r>
          </a:p>
        </p:txBody>
      </p:sp>
      <p:pic>
        <p:nvPicPr>
          <p:cNvPr id="6" name="Picture 2" descr="DOE_Flag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6415671"/>
            <a:ext cx="800575" cy="47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15670"/>
            <a:ext cx="457200" cy="44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41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04028"/>
            <a:ext cx="5572125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5105400" y="5510213"/>
            <a:ext cx="3276600" cy="738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en-US" altLang="en-US" sz="1400" b="1" dirty="0"/>
              <a:t>Total Generation:	</a:t>
            </a:r>
            <a:r>
              <a:rPr lang="en-US" altLang="en-US" sz="1400" b="1" dirty="0" smtClean="0"/>
              <a:t>68,279 </a:t>
            </a:r>
            <a:r>
              <a:rPr lang="en-US" altLang="en-US" sz="1400" b="1" dirty="0" err="1"/>
              <a:t>GWh</a:t>
            </a:r>
            <a:endParaRPr lang="en-US" altLang="en-US" sz="1400" b="1" dirty="0"/>
          </a:p>
          <a:p>
            <a:pPr algn="just"/>
            <a:r>
              <a:rPr lang="en-US" altLang="en-US" sz="1400" b="1" dirty="0"/>
              <a:t>RE:		25.4%</a:t>
            </a:r>
          </a:p>
          <a:p>
            <a:pPr algn="just"/>
            <a:r>
              <a:rPr lang="en-US" altLang="en-US" sz="1400" b="1" dirty="0"/>
              <a:t>RE + NG:		48.3%</a:t>
            </a: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5918200" y="1247775"/>
            <a:ext cx="160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000" b="1" dirty="0">
                <a:solidFill>
                  <a:srgbClr val="FF0000"/>
                </a:solidFill>
              </a:rPr>
              <a:t>2015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3115"/>
            <a:ext cx="44196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17600"/>
            <a:ext cx="33893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5181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Subtitle 2"/>
          <p:cNvSpPr txBox="1">
            <a:spLocks/>
          </p:cNvSpPr>
          <p:nvPr/>
        </p:nvSpPr>
        <p:spPr>
          <a:xfrm>
            <a:off x="513556" y="5128290"/>
            <a:ext cx="3733800" cy="838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0325" indent="-60325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Total Generation :         68,279 GWH</a:t>
            </a:r>
          </a:p>
          <a:p>
            <a:pPr marL="1095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RE:                               29.4%	</a:t>
            </a:r>
          </a:p>
          <a:p>
            <a:pPr marL="109537" indent="0">
              <a:buNone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RE+NG:                       59.3%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85" y="6391581"/>
            <a:ext cx="7985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15670"/>
            <a:ext cx="457200" cy="44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636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 bwMode="auto">
          <a:xfrm>
            <a:off x="523875" y="2190750"/>
            <a:ext cx="3752850" cy="584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ook Antiqua" pitchFamily="18" charset="0"/>
              </a:rPr>
              <a:t>Business As Usual (BAU)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ook Antiqua" pitchFamily="18" charset="0"/>
              </a:rPr>
              <a:t>2030 Total Energy = 73.86 MTOE</a:t>
            </a:r>
          </a:p>
        </p:txBody>
      </p:sp>
      <p:sp>
        <p:nvSpPr>
          <p:cNvPr id="72707" name="Title 1"/>
          <p:cNvSpPr>
            <a:spLocks noGrp="1"/>
          </p:cNvSpPr>
          <p:nvPr>
            <p:ph type="title"/>
          </p:nvPr>
        </p:nvSpPr>
        <p:spPr>
          <a:xfrm>
            <a:off x="328613" y="203200"/>
            <a:ext cx="8650287" cy="892175"/>
          </a:xfrm>
        </p:spPr>
        <p:txBody>
          <a:bodyPr/>
          <a:lstStyle/>
          <a:p>
            <a:pPr algn="l"/>
            <a:r>
              <a:rPr lang="en-US" altLang="en-US" sz="3200" b="1" dirty="0" smtClean="0">
                <a:solidFill>
                  <a:srgbClr val="3333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Transition to  Clean Energy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5018088" y="1604963"/>
            <a:ext cx="3632200" cy="585787"/>
          </a:xfrm>
          <a:prstGeom prst="rect">
            <a:avLst/>
          </a:prstGeom>
          <a:solidFill>
            <a:srgbClr val="FF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ook Antiqua" pitchFamily="18" charset="0"/>
              </a:rPr>
              <a:t>Low Carbon Scenario (LCS)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Book Antiqua" pitchFamily="18" charset="0"/>
              </a:rPr>
              <a:t>2030 Total Energy = 77.52 MTOE</a:t>
            </a:r>
          </a:p>
        </p:txBody>
      </p:sp>
      <p:graphicFrame>
        <p:nvGraphicFramePr>
          <p:cNvPr id="72709" name="Chart 6"/>
          <p:cNvGraphicFramePr>
            <a:graphicFrameLocks/>
          </p:cNvGraphicFramePr>
          <p:nvPr/>
        </p:nvGraphicFramePr>
        <p:xfrm>
          <a:off x="-255588" y="3203575"/>
          <a:ext cx="5273676" cy="334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r:id="rId5" imgW="5273497" imgH="3346994" progId="Excel.Chart.8">
                  <p:embed/>
                </p:oleObj>
              </mc:Choice>
              <mc:Fallback>
                <p:oleObj r:id="rId5" imgW="5273497" imgH="334699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5588" y="3203575"/>
                        <a:ext cx="5273676" cy="334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0" name="Chart 8"/>
          <p:cNvGraphicFramePr>
            <a:graphicFrameLocks/>
          </p:cNvGraphicFramePr>
          <p:nvPr/>
        </p:nvGraphicFramePr>
        <p:xfrm>
          <a:off x="4276725" y="3200400"/>
          <a:ext cx="5089525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r:id="rId8" imgW="5084505" imgH="3170195" progId="Excel.Chart.8">
                  <p:embed/>
                </p:oleObj>
              </mc:Choice>
              <mc:Fallback>
                <p:oleObj r:id="rId8" imgW="5084505" imgH="317019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6725" y="3200400"/>
                        <a:ext cx="5089525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2" name="Title 1"/>
          <p:cNvSpPr txBox="1">
            <a:spLocks/>
          </p:cNvSpPr>
          <p:nvPr/>
        </p:nvSpPr>
        <p:spPr bwMode="auto">
          <a:xfrm>
            <a:off x="-280988" y="1154113"/>
            <a:ext cx="5638801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>
                <a:solidFill>
                  <a:prstClr val="black"/>
                </a:solidFill>
                <a:latin typeface="Book Antiqua" pitchFamily="18" charset="0"/>
                <a:ea typeface="ＭＳ Ｐゴシック" pitchFamily="34" charset="-128"/>
                <a:cs typeface="Arial" pitchFamily="34" charset="0"/>
              </a:rPr>
              <a:t>  </a:t>
            </a:r>
            <a:r>
              <a:rPr lang="en-US" altLang="en-US" sz="4400" b="1">
                <a:solidFill>
                  <a:srgbClr val="3333FF"/>
                </a:solidFill>
                <a:latin typeface="Arabic Typesetting" pitchFamily="66" charset="-78"/>
                <a:ea typeface="ＭＳ Ｐゴシック" pitchFamily="34" charset="-128"/>
                <a:cs typeface="Arabic Typesetting" pitchFamily="66" charset="-78"/>
              </a:rPr>
              <a:t>2030  Primary Energy Mix</a:t>
            </a:r>
          </a:p>
        </p:txBody>
      </p:sp>
      <p:pic>
        <p:nvPicPr>
          <p:cNvPr id="11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15670"/>
            <a:ext cx="457200" cy="44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6391581"/>
            <a:ext cx="89419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649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150</Words>
  <Application>Microsoft Office PowerPoint</Application>
  <PresentationFormat>On-screen Show (4:3)</PresentationFormat>
  <Paragraphs>40</Paragraphs>
  <Slides>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Office Theme</vt:lpstr>
      <vt:lpstr>Concourse</vt:lpstr>
      <vt:lpstr>1_Office Theme</vt:lpstr>
      <vt:lpstr>2_Office Theme</vt:lpstr>
      <vt:lpstr>Microsoft Excel Chart</vt:lpstr>
      <vt:lpstr>Emerging LNG Markets in Asia</vt:lpstr>
      <vt:lpstr>PowerPoint Presentation</vt:lpstr>
      <vt:lpstr>PowerPoint Presentation</vt:lpstr>
      <vt:lpstr>PowerPoint Presentation</vt:lpstr>
      <vt:lpstr>Transition to  Clean Energy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Laura L. Saguin</cp:lastModifiedBy>
  <cp:revision>19</cp:revision>
  <dcterms:created xsi:type="dcterms:W3CDTF">2016-11-13T18:11:46Z</dcterms:created>
  <dcterms:modified xsi:type="dcterms:W3CDTF">2016-11-21T09:00:15Z</dcterms:modified>
</cp:coreProperties>
</file>