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95" r:id="rId5"/>
    <p:sldId id="317" r:id="rId6"/>
    <p:sldId id="328" r:id="rId7"/>
    <p:sldId id="318" r:id="rId8"/>
    <p:sldId id="327" r:id="rId9"/>
  </p:sldIdLst>
  <p:sldSz cx="9144000" cy="6858000" type="screen4x3"/>
  <p:notesSz cx="6807200" cy="9939338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2160" userDrawn="1">
          <p15:clr>
            <a:srgbClr val="A4A3A4"/>
          </p15:clr>
        </p15:guide>
        <p15:guide id="9" pos="2880" userDrawn="1">
          <p15:clr>
            <a:srgbClr val="A4A3A4"/>
          </p15:clr>
        </p15:guide>
        <p15:guide id="10" pos="204" userDrawn="1">
          <p15:clr>
            <a:srgbClr val="A4A3A4"/>
          </p15:clr>
        </p15:guide>
        <p15:guide id="11" pos="55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本郷　徹（Toru Hongo）" initials="本郷　徹（Toru" lastIdx="1" clrIdx="0">
    <p:extLst>
      <p:ext uri="{19B8F6BF-5375-455C-9EA6-DF929625EA0E}">
        <p15:presenceInfo xmlns:p15="http://schemas.microsoft.com/office/powerpoint/2012/main" userId="S-1-5-21-577625998-4059861136-912615377-12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72" autoAdjust="0"/>
    <p:restoredTop sz="94660"/>
  </p:normalViewPr>
  <p:slideViewPr>
    <p:cSldViewPr snapToGrid="0" snapToObjects="1" showGuides="1">
      <p:cViewPr varScale="1">
        <p:scale>
          <a:sx n="58" d="100"/>
          <a:sy n="58" d="100"/>
        </p:scale>
        <p:origin x="1396" y="52"/>
      </p:cViewPr>
      <p:guideLst>
        <p:guide orient="horz" pos="2160"/>
        <p:guide pos="2880"/>
        <p:guide pos="204"/>
        <p:guide pos="555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6C2C4386-B183-654C-9E7B-D52C24951AF5}" type="datetimeFigureOut">
              <a:rPr kumimoji="1" lang="ja-JP" altLang="en-US" smtClean="0"/>
              <a:t>2016/11/16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349A9920-5521-E443-8442-9DB0AECE16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9503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/>
          <a:lstStyle>
            <a:lvl1pPr algn="r">
              <a:defRPr sz="1200"/>
            </a:lvl1pPr>
          </a:lstStyle>
          <a:p>
            <a:fld id="{7DC62E43-6BEB-E141-BAB0-607A387E4360}" type="datetimeFigureOut">
              <a:rPr kumimoji="1" lang="ja-JP" altLang="en-US" smtClean="0"/>
              <a:t>2016/11/16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36" tIns="46118" rIns="92236" bIns="461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21187"/>
            <a:ext cx="5445760" cy="4472702"/>
          </a:xfrm>
          <a:prstGeom prst="rect">
            <a:avLst/>
          </a:prstGeom>
        </p:spPr>
        <p:txBody>
          <a:bodyPr vert="horz" lIns="92236" tIns="46118" rIns="92236" bIns="4611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2236" tIns="46118" rIns="92236" bIns="46118" rtlCol="0" anchor="b"/>
          <a:lstStyle>
            <a:lvl1pPr algn="r">
              <a:defRPr sz="1200"/>
            </a:lvl1pPr>
          </a:lstStyle>
          <a:p>
            <a:fld id="{257D24CB-8007-374D-9E08-03A8819812E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2327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7D24CB-8007-374D-9E08-03A8819812E8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1888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337626" y="2855743"/>
            <a:ext cx="8482524" cy="720000"/>
          </a:xfrm>
        </p:spPr>
        <p:txBody>
          <a:bodyPr anchor="ctr">
            <a:normAutofit/>
          </a:bodyPr>
          <a:lstStyle>
            <a:lvl1pPr algn="l">
              <a:defRPr sz="3600"/>
            </a:lvl1pPr>
          </a:lstStyle>
          <a:p>
            <a:r>
              <a:rPr kumimoji="1" lang="en-US" altLang="ja-JP" dirty="0" smtClean="0"/>
              <a:t>Presentation 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337626" y="3602038"/>
            <a:ext cx="8482524" cy="40725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 dirty="0" smtClean="0"/>
              <a:t>Subtitle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 userDrawn="1"/>
        </p:nvSpPr>
        <p:spPr>
          <a:xfrm>
            <a:off x="6681812" y="6597407"/>
            <a:ext cx="2361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spc="0" baseline="0" dirty="0" smtClean="0">
                <a:latin typeface="+mn-ea"/>
                <a:ea typeface="+mn-ea"/>
              </a:rPr>
              <a:t>© 2015 JERA Co., Inc. All Rights Reserved.</a:t>
            </a:r>
            <a:endParaRPr kumimoji="1" lang="ja-JP" altLang="en-US" sz="900" spc="0" baseline="0" dirty="0" smtClean="0">
              <a:latin typeface="+mn-ea"/>
              <a:ea typeface="+mn-ea"/>
            </a:endParaRPr>
          </a:p>
        </p:txBody>
      </p:sp>
      <p:sp>
        <p:nvSpPr>
          <p:cNvPr id="6" name="テキスト ボックス 5"/>
          <p:cNvSpPr txBox="1"/>
          <p:nvPr userDrawn="1"/>
        </p:nvSpPr>
        <p:spPr>
          <a:xfrm>
            <a:off x="6681812" y="6597407"/>
            <a:ext cx="2361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spc="0" baseline="0" dirty="0" smtClean="0">
                <a:latin typeface="+mn-ea"/>
                <a:ea typeface="+mn-ea"/>
              </a:rPr>
              <a:t>© 2016 JERA Co., Inc. All Rights Reserved.</a:t>
            </a:r>
            <a:endParaRPr kumimoji="1" lang="ja-JP" altLang="en-US" sz="900" spc="0" baseline="0" dirty="0" smtClean="0">
              <a:latin typeface="+mn-ea"/>
              <a:ea typeface="+mn-ea"/>
            </a:endParaRPr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23" y="432832"/>
            <a:ext cx="1235640" cy="7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788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本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/>
          <p:cNvSpPr>
            <a:spLocks noGrp="1"/>
          </p:cNvSpPr>
          <p:nvPr>
            <p:ph sz="quarter" idx="10" hasCustomPrompt="1"/>
          </p:nvPr>
        </p:nvSpPr>
        <p:spPr>
          <a:xfrm>
            <a:off x="420747" y="1308295"/>
            <a:ext cx="8460000" cy="5117369"/>
          </a:xfrm>
          <a:prstGeom prst="rect">
            <a:avLst/>
          </a:prstGeom>
        </p:spPr>
        <p:txBody>
          <a:bodyPr lIns="36000" tIns="36000" rIns="36000" bIns="36000"/>
          <a:lstStyle>
            <a:lvl1pPr marL="0" indent="0">
              <a:spcAft>
                <a:spcPts val="1200"/>
              </a:spcAft>
              <a:buClr>
                <a:schemeClr val="bg1"/>
              </a:buClr>
              <a:buFont typeface="ＭＳ Ｐゴシック" panose="020B0600070205080204" pitchFamily="50" charset="-128"/>
              <a:buChar char="・"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 marL="633413" indent="-366713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 sz="2200">
                <a:latin typeface="Meiryo UI" panose="020B0604030504040204" pitchFamily="50" charset="-128"/>
                <a:ea typeface="Meiryo UI" panose="020B0604030504040204" pitchFamily="50" charset="-128"/>
              </a:defRPr>
            </a:lvl2pPr>
            <a:lvl3pPr marL="719138" indent="-271463">
              <a:spcAft>
                <a:spcPts val="1000"/>
              </a:spcAft>
              <a:buClr>
                <a:schemeClr val="tx1"/>
              </a:buClr>
              <a:buFont typeface="Arial" panose="020B0604020202020204" pitchFamily="34" charset="0"/>
              <a:buChar char="—"/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3pPr>
            <a:lvl4pPr marL="801688" indent="-168275">
              <a:spcAft>
                <a:spcPts val="800"/>
              </a:spcAft>
              <a:buClr>
                <a:schemeClr val="tx1"/>
              </a:buClr>
              <a:buFont typeface="Arial" panose="020B0604020202020204" pitchFamily="34" charset="0"/>
              <a:buChar char="‒"/>
              <a:defRPr sz="1400">
                <a:latin typeface="Meiryo UI" panose="020B0604030504040204" pitchFamily="50" charset="-128"/>
                <a:ea typeface="Meiryo UI" panose="020B0604030504040204" pitchFamily="50" charset="-128"/>
              </a:defRPr>
            </a:lvl4pPr>
            <a:lvl5pPr marL="900113" indent="-182563">
              <a:spcAft>
                <a:spcPts val="1200"/>
              </a:spcAft>
              <a:buClr>
                <a:schemeClr val="tx1"/>
              </a:buClr>
              <a:buFont typeface="Arial" panose="020B0604020202020204" pitchFamily="34" charset="0"/>
              <a:buChar char="‒"/>
              <a:defRPr sz="1200">
                <a:latin typeface="Meiryo UI" panose="020B0604030504040204" pitchFamily="50" charset="-128"/>
                <a:ea typeface="Meiryo UI" panose="020B0604030504040204" pitchFamily="50" charset="-128"/>
              </a:defRPr>
            </a:lvl5pPr>
          </a:lstStyle>
          <a:p>
            <a:pPr lvl="0"/>
            <a:r>
              <a:rPr kumimoji="1" lang="en-US" altLang="ja-JP" dirty="0" smtClean="0"/>
              <a:t>Level1</a:t>
            </a:r>
            <a:endParaRPr kumimoji="1" lang="ja-JP" altLang="en-US" dirty="0" smtClean="0"/>
          </a:p>
          <a:p>
            <a:pPr lvl="1"/>
            <a:r>
              <a:rPr kumimoji="1" lang="en-US" altLang="ja-JP" dirty="0" smtClean="0"/>
              <a:t>Level2</a:t>
            </a:r>
            <a:endParaRPr kumimoji="1" lang="ja-JP" altLang="en-US" dirty="0" smtClean="0"/>
          </a:p>
          <a:p>
            <a:pPr lvl="2"/>
            <a:r>
              <a:rPr kumimoji="1" lang="en-US" altLang="ja-JP" dirty="0" smtClean="0"/>
              <a:t>Level3</a:t>
            </a:r>
            <a:endParaRPr kumimoji="1" lang="ja-JP" altLang="en-US" dirty="0" smtClean="0"/>
          </a:p>
          <a:p>
            <a:pPr lvl="3"/>
            <a:r>
              <a:rPr kumimoji="1" lang="en-US" altLang="ja-JP" dirty="0" smtClean="0"/>
              <a:t>Level4</a:t>
            </a:r>
            <a:endParaRPr kumimoji="1" lang="ja-JP" altLang="en-US" dirty="0" smtClean="0"/>
          </a:p>
          <a:p>
            <a:pPr lvl="4"/>
            <a:r>
              <a:rPr kumimoji="1" lang="en-US" altLang="ja-JP" dirty="0" smtClean="0"/>
              <a:t>Level5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 userDrawn="1"/>
        </p:nvSpPr>
        <p:spPr>
          <a:xfrm>
            <a:off x="4313751" y="6597407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Page</a:t>
            </a:r>
            <a:r>
              <a:rPr kumimoji="1" lang="ja-JP" altLang="en-US" sz="800" baseline="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fld id="{B07A5307-CE03-4F26-9D50-09948EEB9360}" type="slidenum">
              <a:rPr kumimoji="1" lang="ja-JP" altLang="en-US" sz="800" baseline="0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kumimoji="1" lang="ja-JP" altLang="en-US" sz="80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 userDrawn="1"/>
        </p:nvSpPr>
        <p:spPr>
          <a:xfrm>
            <a:off x="6681812" y="6597407"/>
            <a:ext cx="2361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spc="0" baseline="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© 2016 JERA Co., Inc. All Rights Reserved.</a:t>
            </a:r>
            <a:endParaRPr kumimoji="1" lang="ja-JP" altLang="en-US" sz="900" spc="0" baseline="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タイトル 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en-US" altLang="ja-JP" dirty="0" smtClean="0"/>
              <a:t>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141036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00" y="218587"/>
            <a:ext cx="8711202" cy="6318517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38826" y="2929862"/>
            <a:ext cx="8229600" cy="720000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smtClean="0"/>
              <a:t>Chapter title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4313751" y="6597407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+mn-ea"/>
                <a:ea typeface="+mn-ea"/>
              </a:rPr>
              <a:t>Page</a:t>
            </a:r>
            <a:r>
              <a:rPr kumimoji="1" lang="ja-JP" altLang="en-US" sz="800" baseline="0" dirty="0" smtClean="0">
                <a:latin typeface="+mn-ea"/>
                <a:ea typeface="+mn-ea"/>
              </a:rPr>
              <a:t> </a:t>
            </a:r>
            <a:fld id="{B07A5307-CE03-4F26-9D50-09948EEB9360}" type="slidenum">
              <a:rPr kumimoji="1" lang="ja-JP" altLang="en-US" sz="800" baseline="0" smtClean="0">
                <a:latin typeface="+mn-ea"/>
                <a:ea typeface="+mn-ea"/>
              </a:rPr>
              <a:t>‹#›</a:t>
            </a:fld>
            <a:endParaRPr kumimoji="1" lang="ja-JP" altLang="en-US" sz="800" dirty="0" smtClean="0">
              <a:latin typeface="+mn-ea"/>
              <a:ea typeface="+mn-ea"/>
            </a:endParaRPr>
          </a:p>
        </p:txBody>
      </p:sp>
      <p:sp>
        <p:nvSpPr>
          <p:cNvPr id="11" name="テキスト ボックス 10"/>
          <p:cNvSpPr txBox="1"/>
          <p:nvPr userDrawn="1"/>
        </p:nvSpPr>
        <p:spPr>
          <a:xfrm>
            <a:off x="6681812" y="6597407"/>
            <a:ext cx="2361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spc="0" baseline="0" dirty="0" smtClean="0">
                <a:latin typeface="+mn-ea"/>
                <a:ea typeface="+mn-ea"/>
              </a:rPr>
              <a:t>© 2016 JERA Co., Inc. All Rights Reserved.</a:t>
            </a:r>
            <a:endParaRPr kumimoji="1" lang="ja-JP" altLang="en-US" sz="900" spc="0" baseline="0" dirty="0" smtClean="0">
              <a:latin typeface="+mn-ea"/>
              <a:ea typeface="+mn-ea"/>
            </a:endParaRPr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90" y="6589224"/>
            <a:ext cx="539497" cy="20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7401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フッター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38826" y="2929862"/>
            <a:ext cx="8229600" cy="720000"/>
          </a:xfrm>
        </p:spPr>
        <p:txBody>
          <a:bodyPr/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kumimoji="1" lang="en-US" altLang="ja-JP" dirty="0" smtClean="0"/>
              <a:t>Chapter title</a:t>
            </a:r>
            <a:endParaRPr kumimoji="1" lang="ja-JP" altLang="en-US" dirty="0"/>
          </a:p>
        </p:txBody>
      </p:sp>
      <p:sp>
        <p:nvSpPr>
          <p:cNvPr id="10" name="テキスト ボックス 9"/>
          <p:cNvSpPr txBox="1"/>
          <p:nvPr userDrawn="1"/>
        </p:nvSpPr>
        <p:spPr>
          <a:xfrm>
            <a:off x="4313751" y="6597407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dirty="0" smtClean="0">
                <a:latin typeface="+mn-ea"/>
                <a:ea typeface="+mn-ea"/>
              </a:rPr>
              <a:t>Page</a:t>
            </a:r>
            <a:r>
              <a:rPr kumimoji="1" lang="ja-JP" altLang="en-US" sz="800" baseline="0" dirty="0" smtClean="0">
                <a:latin typeface="+mn-ea"/>
                <a:ea typeface="+mn-ea"/>
              </a:rPr>
              <a:t> </a:t>
            </a:r>
            <a:fld id="{B07A5307-CE03-4F26-9D50-09948EEB9360}" type="slidenum">
              <a:rPr kumimoji="1" lang="ja-JP" altLang="en-US" sz="800" baseline="0" smtClean="0">
                <a:latin typeface="+mn-ea"/>
                <a:ea typeface="+mn-ea"/>
              </a:rPr>
              <a:t>‹#›</a:t>
            </a:fld>
            <a:endParaRPr kumimoji="1" lang="ja-JP" altLang="en-US" sz="800" dirty="0" smtClean="0">
              <a:latin typeface="+mn-ea"/>
              <a:ea typeface="+mn-ea"/>
            </a:endParaRPr>
          </a:p>
        </p:txBody>
      </p:sp>
      <p:sp>
        <p:nvSpPr>
          <p:cNvPr id="11" name="テキスト ボックス 10"/>
          <p:cNvSpPr txBox="1"/>
          <p:nvPr userDrawn="1"/>
        </p:nvSpPr>
        <p:spPr>
          <a:xfrm>
            <a:off x="6681812" y="6597407"/>
            <a:ext cx="23615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800" spc="0" baseline="0" dirty="0" smtClean="0">
                <a:latin typeface="+mn-ea"/>
                <a:ea typeface="+mn-ea"/>
              </a:rPr>
              <a:t>© 2016 JERA Co., Inc. All Rights Reserved.</a:t>
            </a:r>
            <a:endParaRPr kumimoji="1" lang="ja-JP" altLang="en-US" sz="900" spc="0" baseline="0" dirty="0" smtClean="0">
              <a:latin typeface="+mn-ea"/>
              <a:ea typeface="+mn-ea"/>
            </a:endParaRPr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90" y="6589224"/>
            <a:ext cx="539497" cy="20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115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6522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90" y="160602"/>
            <a:ext cx="216408" cy="755906"/>
          </a:xfrm>
          <a:prstGeom prst="rect">
            <a:avLst/>
          </a:prstGeom>
        </p:spPr>
      </p:pic>
      <p:cxnSp>
        <p:nvCxnSpPr>
          <p:cNvPr id="5" name="直線コネクタ 4"/>
          <p:cNvCxnSpPr/>
          <p:nvPr userDrawn="1"/>
        </p:nvCxnSpPr>
        <p:spPr>
          <a:xfrm>
            <a:off x="215290" y="1085637"/>
            <a:ext cx="8712000" cy="0"/>
          </a:xfrm>
          <a:prstGeom prst="line">
            <a:avLst/>
          </a:prstGeom>
          <a:ln w="1270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 userDrawn="1"/>
        </p:nvCxnSpPr>
        <p:spPr>
          <a:xfrm>
            <a:off x="215290" y="6536228"/>
            <a:ext cx="8712000" cy="0"/>
          </a:xfrm>
          <a:prstGeom prst="line">
            <a:avLst/>
          </a:prstGeom>
          <a:ln w="12700">
            <a:solidFill>
              <a:schemeClr val="bg2">
                <a:lumMod val="40000"/>
                <a:lumOff val="60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図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90" y="6589224"/>
            <a:ext cx="539497" cy="207264"/>
          </a:xfrm>
          <a:prstGeom prst="rect">
            <a:avLst/>
          </a:prstGeom>
        </p:spPr>
      </p:pic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199" y="218366"/>
            <a:ext cx="8435975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9305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4" r:id="rId2"/>
    <p:sldLayoutId id="2147483655" r:id="rId3"/>
    <p:sldLayoutId id="2147483659" r:id="rId4"/>
    <p:sldLayoutId id="2147483656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kumimoji="1" sz="2800" b="1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65125" indent="-365125" algn="l" defTabSz="4572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Wingdings" panose="05000000000000000000" pitchFamily="2" charset="2"/>
        <a:buChar char="n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377825" algn="l" defTabSz="4572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Arial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Arial"/>
        <a:buChar char="–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0"/>
        </a:spcBef>
        <a:spcAft>
          <a:spcPts val="600"/>
        </a:spcAft>
        <a:buClr>
          <a:schemeClr val="accent6"/>
        </a:buClr>
        <a:buFont typeface="Arial"/>
        <a:buChar char="»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37626" y="2741443"/>
            <a:ext cx="8482524" cy="720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altLang="ja-JP" dirty="0" smtClean="0">
                <a:ea typeface="ＭＳ ゴシック" pitchFamily="49" charset="-128"/>
              </a:rPr>
              <a:t>JERA’s Initiatives to Foster Evolution in the Asian Market</a:t>
            </a:r>
            <a:endParaRPr kumimoji="1" lang="ja-JP" altLang="en-US" dirty="0"/>
          </a:p>
        </p:txBody>
      </p:sp>
      <p:sp>
        <p:nvSpPr>
          <p:cNvPr id="7" name="テキスト プレースホルダー 8"/>
          <p:cNvSpPr txBox="1">
            <a:spLocks/>
          </p:cNvSpPr>
          <p:nvPr/>
        </p:nvSpPr>
        <p:spPr>
          <a:xfrm>
            <a:off x="1333311" y="4560563"/>
            <a:ext cx="5782139" cy="3508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800" kern="1200" spc="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365125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 smtClean="0">
                <a:latin typeface="+mn-lt"/>
              </a:rPr>
              <a:t>November 24</a:t>
            </a:r>
            <a:r>
              <a:rPr lang="en-US" altLang="ja-JP" sz="2000" baseline="30000" dirty="0" smtClean="0">
                <a:latin typeface="+mn-lt"/>
              </a:rPr>
              <a:t>th</a:t>
            </a:r>
            <a:r>
              <a:rPr lang="en-US" altLang="ja-JP" sz="2000" dirty="0" smtClean="0">
                <a:latin typeface="+mn-lt"/>
              </a:rPr>
              <a:t>, 2016</a:t>
            </a:r>
            <a:endParaRPr lang="ja-JP" altLang="en-US" sz="2000" dirty="0">
              <a:latin typeface="+mn-lt"/>
            </a:endParaRPr>
          </a:p>
        </p:txBody>
      </p:sp>
      <p:sp>
        <p:nvSpPr>
          <p:cNvPr id="8" name="テキスト プレースホルダー 8"/>
          <p:cNvSpPr txBox="1">
            <a:spLocks/>
          </p:cNvSpPr>
          <p:nvPr/>
        </p:nvSpPr>
        <p:spPr>
          <a:xfrm>
            <a:off x="1333310" y="5016813"/>
            <a:ext cx="5782139" cy="3508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800" kern="1200" spc="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365125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0"/>
              </a:spcBef>
              <a:spcAft>
                <a:spcPts val="600"/>
              </a:spcAft>
              <a:buClr>
                <a:schemeClr val="bg2"/>
              </a:buClr>
              <a:buFontTx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000" dirty="0" smtClean="0">
                <a:latin typeface="+mn-lt"/>
              </a:rPr>
              <a:t>Yuji Kakimi</a:t>
            </a:r>
          </a:p>
          <a:p>
            <a:r>
              <a:rPr lang="en-US" altLang="ja-JP" sz="2000" dirty="0" smtClean="0">
                <a:latin typeface="+mn-lt"/>
              </a:rPr>
              <a:t>President, JERA Co., Inc.</a:t>
            </a:r>
            <a:endParaRPr lang="ja-JP" alt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9352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816" y="4698048"/>
            <a:ext cx="7821846" cy="1812590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047801" y="218366"/>
            <a:ext cx="7845373" cy="720000"/>
          </a:xfrm>
        </p:spPr>
        <p:txBody>
          <a:bodyPr/>
          <a:lstStyle/>
          <a:p>
            <a:r>
              <a:rPr kumimoji="1" lang="en-US" altLang="ja-JP" dirty="0" smtClean="0"/>
              <a:t>JERA’s Evolution</a:t>
            </a:r>
            <a:endParaRPr kumimoji="1" lang="ja-JP" altLang="en-US" dirty="0"/>
          </a:p>
        </p:txBody>
      </p:sp>
      <p:sp>
        <p:nvSpPr>
          <p:cNvPr id="8" name="ホームベース 7"/>
          <p:cNvSpPr/>
          <p:nvPr/>
        </p:nvSpPr>
        <p:spPr>
          <a:xfrm rot="5400000">
            <a:off x="43427" y="2065580"/>
            <a:ext cx="927556" cy="897583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40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9" name="山形 4"/>
          <p:cNvSpPr/>
          <p:nvPr/>
        </p:nvSpPr>
        <p:spPr>
          <a:xfrm rot="5400000">
            <a:off x="-250744" y="2779318"/>
            <a:ext cx="1516281" cy="897836"/>
          </a:xfrm>
          <a:custGeom>
            <a:avLst/>
            <a:gdLst>
              <a:gd name="connsiteX0" fmla="*/ 0 w 1315318"/>
              <a:gd name="connsiteY0" fmla="*/ 0 h 1273821"/>
              <a:gd name="connsiteX1" fmla="*/ 678408 w 1315318"/>
              <a:gd name="connsiteY1" fmla="*/ 0 h 1273821"/>
              <a:gd name="connsiteX2" fmla="*/ 1315318 w 1315318"/>
              <a:gd name="connsiteY2" fmla="*/ 636911 h 1273821"/>
              <a:gd name="connsiteX3" fmla="*/ 678408 w 1315318"/>
              <a:gd name="connsiteY3" fmla="*/ 1273821 h 1273821"/>
              <a:gd name="connsiteX4" fmla="*/ 0 w 1315318"/>
              <a:gd name="connsiteY4" fmla="*/ 1273821 h 1273821"/>
              <a:gd name="connsiteX5" fmla="*/ 636911 w 1315318"/>
              <a:gd name="connsiteY5" fmla="*/ 636911 h 1273821"/>
              <a:gd name="connsiteX6" fmla="*/ 0 w 1315318"/>
              <a:gd name="connsiteY6" fmla="*/ 0 h 1273821"/>
              <a:gd name="connsiteX0" fmla="*/ 0 w 1315318"/>
              <a:gd name="connsiteY0" fmla="*/ 0 h 1273821"/>
              <a:gd name="connsiteX1" fmla="*/ 678408 w 1315318"/>
              <a:gd name="connsiteY1" fmla="*/ 0 h 1273821"/>
              <a:gd name="connsiteX2" fmla="*/ 1315318 w 1315318"/>
              <a:gd name="connsiteY2" fmla="*/ 636911 h 1273821"/>
              <a:gd name="connsiteX3" fmla="*/ 678408 w 1315318"/>
              <a:gd name="connsiteY3" fmla="*/ 1273821 h 1273821"/>
              <a:gd name="connsiteX4" fmla="*/ 0 w 1315318"/>
              <a:gd name="connsiteY4" fmla="*/ 1273821 h 1273821"/>
              <a:gd name="connsiteX5" fmla="*/ 358851 w 1315318"/>
              <a:gd name="connsiteY5" fmla="*/ 626217 h 1273821"/>
              <a:gd name="connsiteX6" fmla="*/ 0 w 1315318"/>
              <a:gd name="connsiteY6" fmla="*/ 0 h 1273821"/>
              <a:gd name="connsiteX0" fmla="*/ 0 w 1138858"/>
              <a:gd name="connsiteY0" fmla="*/ 0 h 1273821"/>
              <a:gd name="connsiteX1" fmla="*/ 678408 w 1138858"/>
              <a:gd name="connsiteY1" fmla="*/ 0 h 1273821"/>
              <a:gd name="connsiteX2" fmla="*/ 1138858 w 1138858"/>
              <a:gd name="connsiteY2" fmla="*/ 620869 h 1273821"/>
              <a:gd name="connsiteX3" fmla="*/ 678408 w 1138858"/>
              <a:gd name="connsiteY3" fmla="*/ 1273821 h 1273821"/>
              <a:gd name="connsiteX4" fmla="*/ 0 w 1138858"/>
              <a:gd name="connsiteY4" fmla="*/ 1273821 h 1273821"/>
              <a:gd name="connsiteX5" fmla="*/ 358851 w 1138858"/>
              <a:gd name="connsiteY5" fmla="*/ 626217 h 1273821"/>
              <a:gd name="connsiteX6" fmla="*/ 0 w 1138858"/>
              <a:gd name="connsiteY6" fmla="*/ 0 h 1273821"/>
              <a:gd name="connsiteX0" fmla="*/ 0 w 1075361"/>
              <a:gd name="connsiteY0" fmla="*/ 0 h 1273821"/>
              <a:gd name="connsiteX1" fmla="*/ 678408 w 1075361"/>
              <a:gd name="connsiteY1" fmla="*/ 0 h 1273821"/>
              <a:gd name="connsiteX2" fmla="*/ 1075361 w 1075361"/>
              <a:gd name="connsiteY2" fmla="*/ 608169 h 1273821"/>
              <a:gd name="connsiteX3" fmla="*/ 678408 w 1075361"/>
              <a:gd name="connsiteY3" fmla="*/ 1273821 h 1273821"/>
              <a:gd name="connsiteX4" fmla="*/ 0 w 1075361"/>
              <a:gd name="connsiteY4" fmla="*/ 1273821 h 1273821"/>
              <a:gd name="connsiteX5" fmla="*/ 358851 w 1075361"/>
              <a:gd name="connsiteY5" fmla="*/ 626217 h 1273821"/>
              <a:gd name="connsiteX6" fmla="*/ 0 w 1075361"/>
              <a:gd name="connsiteY6" fmla="*/ 0 h 1273821"/>
              <a:gd name="connsiteX0" fmla="*/ 0 w 1075363"/>
              <a:gd name="connsiteY0" fmla="*/ 0 h 1273821"/>
              <a:gd name="connsiteX1" fmla="*/ 678408 w 1075363"/>
              <a:gd name="connsiteY1" fmla="*/ 0 h 1273821"/>
              <a:gd name="connsiteX2" fmla="*/ 1075363 w 1075363"/>
              <a:gd name="connsiteY2" fmla="*/ 600549 h 1273821"/>
              <a:gd name="connsiteX3" fmla="*/ 678408 w 1075363"/>
              <a:gd name="connsiteY3" fmla="*/ 1273821 h 1273821"/>
              <a:gd name="connsiteX4" fmla="*/ 0 w 1075363"/>
              <a:gd name="connsiteY4" fmla="*/ 1273821 h 1273821"/>
              <a:gd name="connsiteX5" fmla="*/ 358851 w 1075363"/>
              <a:gd name="connsiteY5" fmla="*/ 626217 h 1273821"/>
              <a:gd name="connsiteX6" fmla="*/ 0 w 1075363"/>
              <a:gd name="connsiteY6" fmla="*/ 0 h 1273821"/>
              <a:gd name="connsiteX0" fmla="*/ 0 w 1075363"/>
              <a:gd name="connsiteY0" fmla="*/ 0 h 1273821"/>
              <a:gd name="connsiteX1" fmla="*/ 678408 w 1075363"/>
              <a:gd name="connsiteY1" fmla="*/ 0 h 1273821"/>
              <a:gd name="connsiteX2" fmla="*/ 1075363 w 1075363"/>
              <a:gd name="connsiteY2" fmla="*/ 600549 h 1273821"/>
              <a:gd name="connsiteX3" fmla="*/ 678408 w 1075363"/>
              <a:gd name="connsiteY3" fmla="*/ 1273821 h 1273821"/>
              <a:gd name="connsiteX4" fmla="*/ 0 w 1075363"/>
              <a:gd name="connsiteY4" fmla="*/ 1273821 h 1273821"/>
              <a:gd name="connsiteX5" fmla="*/ 358853 w 1075363"/>
              <a:gd name="connsiteY5" fmla="*/ 618597 h 1273821"/>
              <a:gd name="connsiteX6" fmla="*/ 0 w 1075363"/>
              <a:gd name="connsiteY6" fmla="*/ 0 h 127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75363" h="1273821">
                <a:moveTo>
                  <a:pt x="0" y="0"/>
                </a:moveTo>
                <a:lnTo>
                  <a:pt x="678408" y="0"/>
                </a:lnTo>
                <a:lnTo>
                  <a:pt x="1075363" y="600549"/>
                </a:lnTo>
                <a:lnTo>
                  <a:pt x="678408" y="1273821"/>
                </a:lnTo>
                <a:lnTo>
                  <a:pt x="0" y="1273821"/>
                </a:lnTo>
                <a:lnTo>
                  <a:pt x="358853" y="6185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99000"/>
            </a:schemeClr>
          </a:solidFill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ja-JP" altLang="en-US" sz="1400" dirty="0">
              <a:latin typeface="+mn-ea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1029612" y="2051582"/>
            <a:ext cx="3087885" cy="634278"/>
          </a:xfrm>
          <a:prstGeom prst="rect">
            <a:avLst/>
          </a:prstGeom>
          <a:noFill/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 smtClean="0">
              <a:latin typeface="+mn-ea"/>
            </a:endParaRPr>
          </a:p>
        </p:txBody>
      </p:sp>
      <p:sp>
        <p:nvSpPr>
          <p:cNvPr id="10" name="山形 36"/>
          <p:cNvSpPr/>
          <p:nvPr/>
        </p:nvSpPr>
        <p:spPr>
          <a:xfrm rot="5400000">
            <a:off x="-123420" y="3629714"/>
            <a:ext cx="1257930" cy="897584"/>
          </a:xfrm>
          <a:custGeom>
            <a:avLst/>
            <a:gdLst>
              <a:gd name="connsiteX0" fmla="*/ 0 w 1431310"/>
              <a:gd name="connsiteY0" fmla="*/ 0 h 1273821"/>
              <a:gd name="connsiteX1" fmla="*/ 794400 w 1431310"/>
              <a:gd name="connsiteY1" fmla="*/ 0 h 1273821"/>
              <a:gd name="connsiteX2" fmla="*/ 1431310 w 1431310"/>
              <a:gd name="connsiteY2" fmla="*/ 636911 h 1273821"/>
              <a:gd name="connsiteX3" fmla="*/ 794400 w 1431310"/>
              <a:gd name="connsiteY3" fmla="*/ 1273821 h 1273821"/>
              <a:gd name="connsiteX4" fmla="*/ 0 w 1431310"/>
              <a:gd name="connsiteY4" fmla="*/ 1273821 h 1273821"/>
              <a:gd name="connsiteX5" fmla="*/ 636911 w 1431310"/>
              <a:gd name="connsiteY5" fmla="*/ 636911 h 1273821"/>
              <a:gd name="connsiteX6" fmla="*/ 0 w 1431310"/>
              <a:gd name="connsiteY6" fmla="*/ 0 h 1273821"/>
              <a:gd name="connsiteX0" fmla="*/ 0 w 1431310"/>
              <a:gd name="connsiteY0" fmla="*/ 0 h 1273821"/>
              <a:gd name="connsiteX1" fmla="*/ 794400 w 1431310"/>
              <a:gd name="connsiteY1" fmla="*/ 0 h 1273821"/>
              <a:gd name="connsiteX2" fmla="*/ 1431310 w 1431310"/>
              <a:gd name="connsiteY2" fmla="*/ 636911 h 1273821"/>
              <a:gd name="connsiteX3" fmla="*/ 794400 w 1431310"/>
              <a:gd name="connsiteY3" fmla="*/ 1273821 h 1273821"/>
              <a:gd name="connsiteX4" fmla="*/ 0 w 1431310"/>
              <a:gd name="connsiteY4" fmla="*/ 1273821 h 1273821"/>
              <a:gd name="connsiteX5" fmla="*/ 439061 w 1431310"/>
              <a:gd name="connsiteY5" fmla="*/ 642258 h 1273821"/>
              <a:gd name="connsiteX6" fmla="*/ 0 w 1431310"/>
              <a:gd name="connsiteY6" fmla="*/ 0 h 1273821"/>
              <a:gd name="connsiteX0" fmla="*/ 0 w 1228113"/>
              <a:gd name="connsiteY0" fmla="*/ 0 h 1273821"/>
              <a:gd name="connsiteX1" fmla="*/ 794400 w 1228113"/>
              <a:gd name="connsiteY1" fmla="*/ 0 h 1273821"/>
              <a:gd name="connsiteX2" fmla="*/ 1228113 w 1228113"/>
              <a:gd name="connsiteY2" fmla="*/ 636911 h 1273821"/>
              <a:gd name="connsiteX3" fmla="*/ 794400 w 1228113"/>
              <a:gd name="connsiteY3" fmla="*/ 1273821 h 1273821"/>
              <a:gd name="connsiteX4" fmla="*/ 0 w 1228113"/>
              <a:gd name="connsiteY4" fmla="*/ 1273821 h 1273821"/>
              <a:gd name="connsiteX5" fmla="*/ 439061 w 1228113"/>
              <a:gd name="connsiteY5" fmla="*/ 642258 h 1273821"/>
              <a:gd name="connsiteX6" fmla="*/ 0 w 1228113"/>
              <a:gd name="connsiteY6" fmla="*/ 0 h 1273821"/>
              <a:gd name="connsiteX0" fmla="*/ 0 w 1228113"/>
              <a:gd name="connsiteY0" fmla="*/ 0 h 1273821"/>
              <a:gd name="connsiteX1" fmla="*/ 794400 w 1228113"/>
              <a:gd name="connsiteY1" fmla="*/ 0 h 1273821"/>
              <a:gd name="connsiteX2" fmla="*/ 1228113 w 1228113"/>
              <a:gd name="connsiteY2" fmla="*/ 636911 h 1273821"/>
              <a:gd name="connsiteX3" fmla="*/ 794400 w 1228113"/>
              <a:gd name="connsiteY3" fmla="*/ 1273821 h 1273821"/>
              <a:gd name="connsiteX4" fmla="*/ 0 w 1228113"/>
              <a:gd name="connsiteY4" fmla="*/ 1273821 h 1273821"/>
              <a:gd name="connsiteX5" fmla="*/ 426588 w 1228113"/>
              <a:gd name="connsiteY5" fmla="*/ 629585 h 1273821"/>
              <a:gd name="connsiteX6" fmla="*/ 0 w 1228113"/>
              <a:gd name="connsiteY6" fmla="*/ 0 h 1273821"/>
              <a:gd name="connsiteX0" fmla="*/ 0 w 1228113"/>
              <a:gd name="connsiteY0" fmla="*/ 0 h 1273821"/>
              <a:gd name="connsiteX1" fmla="*/ 794400 w 1228113"/>
              <a:gd name="connsiteY1" fmla="*/ 0 h 1273821"/>
              <a:gd name="connsiteX2" fmla="*/ 1228113 w 1228113"/>
              <a:gd name="connsiteY2" fmla="*/ 636911 h 1273821"/>
              <a:gd name="connsiteX3" fmla="*/ 794400 w 1228113"/>
              <a:gd name="connsiteY3" fmla="*/ 1273821 h 1273821"/>
              <a:gd name="connsiteX4" fmla="*/ 0 w 1228113"/>
              <a:gd name="connsiteY4" fmla="*/ 1273821 h 1273821"/>
              <a:gd name="connsiteX5" fmla="*/ 372635 w 1228113"/>
              <a:gd name="connsiteY5" fmla="*/ 655082 h 1273821"/>
              <a:gd name="connsiteX6" fmla="*/ 0 w 1228113"/>
              <a:gd name="connsiteY6" fmla="*/ 0 h 1273821"/>
              <a:gd name="connsiteX0" fmla="*/ 0 w 1228113"/>
              <a:gd name="connsiteY0" fmla="*/ 0 h 1273821"/>
              <a:gd name="connsiteX1" fmla="*/ 794400 w 1228113"/>
              <a:gd name="connsiteY1" fmla="*/ 0 h 1273821"/>
              <a:gd name="connsiteX2" fmla="*/ 1228113 w 1228113"/>
              <a:gd name="connsiteY2" fmla="*/ 636911 h 1273821"/>
              <a:gd name="connsiteX3" fmla="*/ 794400 w 1228113"/>
              <a:gd name="connsiteY3" fmla="*/ 1273821 h 1273821"/>
              <a:gd name="connsiteX4" fmla="*/ 0 w 1228113"/>
              <a:gd name="connsiteY4" fmla="*/ 1273821 h 1273821"/>
              <a:gd name="connsiteX5" fmla="*/ 372635 w 1228113"/>
              <a:gd name="connsiteY5" fmla="*/ 639784 h 1273821"/>
              <a:gd name="connsiteX6" fmla="*/ 0 w 1228113"/>
              <a:gd name="connsiteY6" fmla="*/ 0 h 1273821"/>
              <a:gd name="connsiteX0" fmla="*/ 0 w 1228113"/>
              <a:gd name="connsiteY0" fmla="*/ 0 h 1273821"/>
              <a:gd name="connsiteX1" fmla="*/ 794400 w 1228113"/>
              <a:gd name="connsiteY1" fmla="*/ 0 h 1273821"/>
              <a:gd name="connsiteX2" fmla="*/ 1228113 w 1228113"/>
              <a:gd name="connsiteY2" fmla="*/ 636911 h 1273821"/>
              <a:gd name="connsiteX3" fmla="*/ 794400 w 1228113"/>
              <a:gd name="connsiteY3" fmla="*/ 1273821 h 1273821"/>
              <a:gd name="connsiteX4" fmla="*/ 0 w 1228113"/>
              <a:gd name="connsiteY4" fmla="*/ 1273821 h 1273821"/>
              <a:gd name="connsiteX5" fmla="*/ 372635 w 1228113"/>
              <a:gd name="connsiteY5" fmla="*/ 624486 h 1273821"/>
              <a:gd name="connsiteX6" fmla="*/ 0 w 1228113"/>
              <a:gd name="connsiteY6" fmla="*/ 0 h 1273821"/>
              <a:gd name="connsiteX0" fmla="*/ 0 w 1228113"/>
              <a:gd name="connsiteY0" fmla="*/ 0 h 1273821"/>
              <a:gd name="connsiteX1" fmla="*/ 794400 w 1228113"/>
              <a:gd name="connsiteY1" fmla="*/ 0 h 1273821"/>
              <a:gd name="connsiteX2" fmla="*/ 1228113 w 1228113"/>
              <a:gd name="connsiteY2" fmla="*/ 606315 h 1273821"/>
              <a:gd name="connsiteX3" fmla="*/ 794400 w 1228113"/>
              <a:gd name="connsiteY3" fmla="*/ 1273821 h 1273821"/>
              <a:gd name="connsiteX4" fmla="*/ 0 w 1228113"/>
              <a:gd name="connsiteY4" fmla="*/ 1273821 h 1273821"/>
              <a:gd name="connsiteX5" fmla="*/ 372635 w 1228113"/>
              <a:gd name="connsiteY5" fmla="*/ 624486 h 1273821"/>
              <a:gd name="connsiteX6" fmla="*/ 0 w 1228113"/>
              <a:gd name="connsiteY6" fmla="*/ 0 h 1273821"/>
              <a:gd name="connsiteX0" fmla="*/ 0 w 1166273"/>
              <a:gd name="connsiteY0" fmla="*/ 0 h 1273821"/>
              <a:gd name="connsiteX1" fmla="*/ 794400 w 1166273"/>
              <a:gd name="connsiteY1" fmla="*/ 0 h 1273821"/>
              <a:gd name="connsiteX2" fmla="*/ 1166273 w 1166273"/>
              <a:gd name="connsiteY2" fmla="*/ 606315 h 1273821"/>
              <a:gd name="connsiteX3" fmla="*/ 794400 w 1166273"/>
              <a:gd name="connsiteY3" fmla="*/ 1273821 h 1273821"/>
              <a:gd name="connsiteX4" fmla="*/ 0 w 1166273"/>
              <a:gd name="connsiteY4" fmla="*/ 1273821 h 1273821"/>
              <a:gd name="connsiteX5" fmla="*/ 372635 w 1166273"/>
              <a:gd name="connsiteY5" fmla="*/ 624486 h 1273821"/>
              <a:gd name="connsiteX6" fmla="*/ 0 w 1166273"/>
              <a:gd name="connsiteY6" fmla="*/ 0 h 1273821"/>
              <a:gd name="connsiteX0" fmla="*/ 0 w 1107844"/>
              <a:gd name="connsiteY0" fmla="*/ 0 h 1273821"/>
              <a:gd name="connsiteX1" fmla="*/ 794400 w 1107844"/>
              <a:gd name="connsiteY1" fmla="*/ 0 h 1273821"/>
              <a:gd name="connsiteX2" fmla="*/ 1107844 w 1107844"/>
              <a:gd name="connsiteY2" fmla="*/ 606314 h 1273821"/>
              <a:gd name="connsiteX3" fmla="*/ 794400 w 1107844"/>
              <a:gd name="connsiteY3" fmla="*/ 1273821 h 1273821"/>
              <a:gd name="connsiteX4" fmla="*/ 0 w 1107844"/>
              <a:gd name="connsiteY4" fmla="*/ 1273821 h 1273821"/>
              <a:gd name="connsiteX5" fmla="*/ 372635 w 1107844"/>
              <a:gd name="connsiteY5" fmla="*/ 624486 h 1273821"/>
              <a:gd name="connsiteX6" fmla="*/ 0 w 1107844"/>
              <a:gd name="connsiteY6" fmla="*/ 0 h 127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07844" h="1273821">
                <a:moveTo>
                  <a:pt x="0" y="0"/>
                </a:moveTo>
                <a:lnTo>
                  <a:pt x="794400" y="0"/>
                </a:lnTo>
                <a:lnTo>
                  <a:pt x="1107844" y="606314"/>
                </a:lnTo>
                <a:lnTo>
                  <a:pt x="794400" y="1273821"/>
                </a:lnTo>
                <a:lnTo>
                  <a:pt x="0" y="1273821"/>
                </a:lnTo>
                <a:lnTo>
                  <a:pt x="372635" y="624486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山形 38"/>
          <p:cNvSpPr/>
          <p:nvPr/>
        </p:nvSpPr>
        <p:spPr>
          <a:xfrm rot="5400000">
            <a:off x="-50481" y="3183604"/>
            <a:ext cx="1113311" cy="898281"/>
          </a:xfrm>
          <a:custGeom>
            <a:avLst/>
            <a:gdLst>
              <a:gd name="connsiteX0" fmla="*/ 0 w 1294612"/>
              <a:gd name="connsiteY0" fmla="*/ 0 h 1273821"/>
              <a:gd name="connsiteX1" fmla="*/ 657702 w 1294612"/>
              <a:gd name="connsiteY1" fmla="*/ 0 h 1273821"/>
              <a:gd name="connsiteX2" fmla="*/ 1294612 w 1294612"/>
              <a:gd name="connsiteY2" fmla="*/ 636911 h 1273821"/>
              <a:gd name="connsiteX3" fmla="*/ 657702 w 1294612"/>
              <a:gd name="connsiteY3" fmla="*/ 1273821 h 1273821"/>
              <a:gd name="connsiteX4" fmla="*/ 0 w 1294612"/>
              <a:gd name="connsiteY4" fmla="*/ 1273821 h 1273821"/>
              <a:gd name="connsiteX5" fmla="*/ 636911 w 1294612"/>
              <a:gd name="connsiteY5" fmla="*/ 636911 h 1273821"/>
              <a:gd name="connsiteX6" fmla="*/ 0 w 1294612"/>
              <a:gd name="connsiteY6" fmla="*/ 0 h 1273821"/>
              <a:gd name="connsiteX0" fmla="*/ 0 w 1294612"/>
              <a:gd name="connsiteY0" fmla="*/ 0 h 1273821"/>
              <a:gd name="connsiteX1" fmla="*/ 657702 w 1294612"/>
              <a:gd name="connsiteY1" fmla="*/ 0 h 1273821"/>
              <a:gd name="connsiteX2" fmla="*/ 1294612 w 1294612"/>
              <a:gd name="connsiteY2" fmla="*/ 636911 h 1273821"/>
              <a:gd name="connsiteX3" fmla="*/ 657702 w 1294612"/>
              <a:gd name="connsiteY3" fmla="*/ 1273821 h 1273821"/>
              <a:gd name="connsiteX4" fmla="*/ 0 w 1294612"/>
              <a:gd name="connsiteY4" fmla="*/ 1273821 h 1273821"/>
              <a:gd name="connsiteX5" fmla="*/ 471145 w 1294612"/>
              <a:gd name="connsiteY5" fmla="*/ 631564 h 1273821"/>
              <a:gd name="connsiteX6" fmla="*/ 0 w 1294612"/>
              <a:gd name="connsiteY6" fmla="*/ 0 h 1273821"/>
              <a:gd name="connsiteX0" fmla="*/ 0 w 1092484"/>
              <a:gd name="connsiteY0" fmla="*/ 0 h 1273821"/>
              <a:gd name="connsiteX1" fmla="*/ 657702 w 1092484"/>
              <a:gd name="connsiteY1" fmla="*/ 0 h 1273821"/>
              <a:gd name="connsiteX2" fmla="*/ 1092484 w 1092484"/>
              <a:gd name="connsiteY2" fmla="*/ 642259 h 1273821"/>
              <a:gd name="connsiteX3" fmla="*/ 657702 w 1092484"/>
              <a:gd name="connsiteY3" fmla="*/ 1273821 h 1273821"/>
              <a:gd name="connsiteX4" fmla="*/ 0 w 1092484"/>
              <a:gd name="connsiteY4" fmla="*/ 1273821 h 1273821"/>
              <a:gd name="connsiteX5" fmla="*/ 471145 w 1092484"/>
              <a:gd name="connsiteY5" fmla="*/ 631564 h 1273821"/>
              <a:gd name="connsiteX6" fmla="*/ 0 w 1092484"/>
              <a:gd name="connsiteY6" fmla="*/ 0 h 1273821"/>
              <a:gd name="connsiteX0" fmla="*/ 0 w 1092484"/>
              <a:gd name="connsiteY0" fmla="*/ 0 h 1273821"/>
              <a:gd name="connsiteX1" fmla="*/ 657702 w 1092484"/>
              <a:gd name="connsiteY1" fmla="*/ 0 h 1273821"/>
              <a:gd name="connsiteX2" fmla="*/ 1092484 w 1092484"/>
              <a:gd name="connsiteY2" fmla="*/ 642259 h 1273821"/>
              <a:gd name="connsiteX3" fmla="*/ 657702 w 1092484"/>
              <a:gd name="connsiteY3" fmla="*/ 1273821 h 1273821"/>
              <a:gd name="connsiteX4" fmla="*/ 0 w 1092484"/>
              <a:gd name="connsiteY4" fmla="*/ 1273821 h 1273821"/>
              <a:gd name="connsiteX5" fmla="*/ 421923 w 1092484"/>
              <a:gd name="connsiteY5" fmla="*/ 606066 h 1273821"/>
              <a:gd name="connsiteX6" fmla="*/ 0 w 1092484"/>
              <a:gd name="connsiteY6" fmla="*/ 0 h 1273821"/>
              <a:gd name="connsiteX0" fmla="*/ 0 w 1092484"/>
              <a:gd name="connsiteY0" fmla="*/ 0 h 1273821"/>
              <a:gd name="connsiteX1" fmla="*/ 657702 w 1092484"/>
              <a:gd name="connsiteY1" fmla="*/ 0 h 1273821"/>
              <a:gd name="connsiteX2" fmla="*/ 1092484 w 1092484"/>
              <a:gd name="connsiteY2" fmla="*/ 642259 h 1273821"/>
              <a:gd name="connsiteX3" fmla="*/ 657702 w 1092484"/>
              <a:gd name="connsiteY3" fmla="*/ 1273821 h 1273821"/>
              <a:gd name="connsiteX4" fmla="*/ 0 w 1092484"/>
              <a:gd name="connsiteY4" fmla="*/ 1273821 h 1273821"/>
              <a:gd name="connsiteX5" fmla="*/ 414873 w 1092484"/>
              <a:gd name="connsiteY5" fmla="*/ 606065 h 1273821"/>
              <a:gd name="connsiteX6" fmla="*/ 0 w 1092484"/>
              <a:gd name="connsiteY6" fmla="*/ 0 h 1273821"/>
              <a:gd name="connsiteX0" fmla="*/ 0 w 1085434"/>
              <a:gd name="connsiteY0" fmla="*/ 0 h 1273821"/>
              <a:gd name="connsiteX1" fmla="*/ 657702 w 1085434"/>
              <a:gd name="connsiteY1" fmla="*/ 0 h 1273821"/>
              <a:gd name="connsiteX2" fmla="*/ 1085434 w 1085434"/>
              <a:gd name="connsiteY2" fmla="*/ 619312 h 1273821"/>
              <a:gd name="connsiteX3" fmla="*/ 657702 w 1085434"/>
              <a:gd name="connsiteY3" fmla="*/ 1273821 h 1273821"/>
              <a:gd name="connsiteX4" fmla="*/ 0 w 1085434"/>
              <a:gd name="connsiteY4" fmla="*/ 1273821 h 1273821"/>
              <a:gd name="connsiteX5" fmla="*/ 414873 w 1085434"/>
              <a:gd name="connsiteY5" fmla="*/ 606065 h 1273821"/>
              <a:gd name="connsiteX6" fmla="*/ 0 w 1085434"/>
              <a:gd name="connsiteY6" fmla="*/ 0 h 1273821"/>
              <a:gd name="connsiteX0" fmla="*/ 0 w 1085434"/>
              <a:gd name="connsiteY0" fmla="*/ 0 h 1273821"/>
              <a:gd name="connsiteX1" fmla="*/ 657702 w 1085434"/>
              <a:gd name="connsiteY1" fmla="*/ 0 h 1273821"/>
              <a:gd name="connsiteX2" fmla="*/ 1085434 w 1085434"/>
              <a:gd name="connsiteY2" fmla="*/ 619312 h 1273821"/>
              <a:gd name="connsiteX3" fmla="*/ 657702 w 1085434"/>
              <a:gd name="connsiteY3" fmla="*/ 1273821 h 1273821"/>
              <a:gd name="connsiteX4" fmla="*/ 0 w 1085434"/>
              <a:gd name="connsiteY4" fmla="*/ 1273821 h 1273821"/>
              <a:gd name="connsiteX5" fmla="*/ 407821 w 1085434"/>
              <a:gd name="connsiteY5" fmla="*/ 613714 h 1273821"/>
              <a:gd name="connsiteX6" fmla="*/ 0 w 1085434"/>
              <a:gd name="connsiteY6" fmla="*/ 0 h 1273821"/>
              <a:gd name="connsiteX0" fmla="*/ 0 w 1085434"/>
              <a:gd name="connsiteY0" fmla="*/ 0 h 1273821"/>
              <a:gd name="connsiteX1" fmla="*/ 657702 w 1085434"/>
              <a:gd name="connsiteY1" fmla="*/ 0 h 1273821"/>
              <a:gd name="connsiteX2" fmla="*/ 1085434 w 1085434"/>
              <a:gd name="connsiteY2" fmla="*/ 619312 h 1273821"/>
              <a:gd name="connsiteX3" fmla="*/ 657702 w 1085434"/>
              <a:gd name="connsiteY3" fmla="*/ 1273821 h 1273821"/>
              <a:gd name="connsiteX4" fmla="*/ 0 w 1085434"/>
              <a:gd name="connsiteY4" fmla="*/ 1273821 h 1273821"/>
              <a:gd name="connsiteX5" fmla="*/ 393624 w 1085434"/>
              <a:gd name="connsiteY5" fmla="*/ 613713 h 1273821"/>
              <a:gd name="connsiteX6" fmla="*/ 0 w 1085434"/>
              <a:gd name="connsiteY6" fmla="*/ 0 h 1273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85434" h="1273821">
                <a:moveTo>
                  <a:pt x="0" y="0"/>
                </a:moveTo>
                <a:lnTo>
                  <a:pt x="657702" y="0"/>
                </a:lnTo>
                <a:lnTo>
                  <a:pt x="1085434" y="619312"/>
                </a:lnTo>
                <a:lnTo>
                  <a:pt x="657702" y="1273821"/>
                </a:lnTo>
                <a:lnTo>
                  <a:pt x="0" y="1273821"/>
                </a:lnTo>
                <a:lnTo>
                  <a:pt x="393624" y="6137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4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029612" y="2717412"/>
            <a:ext cx="3087886" cy="375152"/>
          </a:xfrm>
          <a:prstGeom prst="rect">
            <a:avLst/>
          </a:prstGeom>
          <a:noFill/>
          <a:ln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 smtClean="0">
              <a:latin typeface="+mn-ea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1223839" y="2775176"/>
            <a:ext cx="303902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Fuel trading and </a:t>
            </a:r>
            <a:r>
              <a:rPr lang="en-US" altLang="ja-JP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s</a:t>
            </a:r>
            <a:r>
              <a:rPr lang="en-US" altLang="ja-JP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hipping</a:t>
            </a:r>
            <a:endParaRPr lang="ja-JP" alt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1029757" y="3131854"/>
            <a:ext cx="3086268" cy="668113"/>
          </a:xfrm>
          <a:prstGeom prst="rect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 smtClean="0">
              <a:latin typeface="+mn-ea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-47" y="2892456"/>
            <a:ext cx="995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 smtClean="0">
                <a:latin typeface="+mn-ea"/>
              </a:rPr>
              <a:t>October</a:t>
            </a:r>
          </a:p>
          <a:p>
            <a:pPr algn="ctr"/>
            <a:r>
              <a:rPr lang="en-US" altLang="ja-JP" sz="1400" b="1" dirty="0" smtClean="0">
                <a:latin typeface="+mn-ea"/>
              </a:rPr>
              <a:t> </a:t>
            </a:r>
            <a:r>
              <a:rPr lang="en-US" altLang="ja-JP" sz="1400" b="1" dirty="0">
                <a:latin typeface="+mn-ea"/>
              </a:rPr>
              <a:t>2015</a:t>
            </a:r>
            <a:endParaRPr lang="ja-JP" altLang="en-US" sz="1400" b="1" dirty="0">
              <a:latin typeface="+mn-ea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120493" y="3469112"/>
            <a:ext cx="7951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+mn-ea"/>
              </a:rPr>
              <a:t>July 2016</a:t>
            </a:r>
            <a:endParaRPr lang="ja-JP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42467" y="4116032"/>
            <a:ext cx="963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>
                <a:solidFill>
                  <a:schemeClr val="bg1"/>
                </a:solidFill>
                <a:latin typeface="+mn-ea"/>
              </a:rPr>
              <a:t>Spring 2017</a:t>
            </a:r>
            <a:endParaRPr lang="ja-JP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1220561" y="3131854"/>
            <a:ext cx="284742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Existing </a:t>
            </a:r>
            <a:r>
              <a:rPr lang="en-US" altLang="ja-JP" sz="1300" b="1" spc="-2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fuel </a:t>
            </a:r>
            <a:r>
              <a:rPr lang="en-US" altLang="ja-JP" sz="13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business (upstream/procurement)</a:t>
            </a:r>
          </a:p>
        </p:txBody>
      </p:sp>
      <p:sp>
        <p:nvSpPr>
          <p:cNvPr id="20" name="正方形/長方形 19"/>
          <p:cNvSpPr/>
          <p:nvPr/>
        </p:nvSpPr>
        <p:spPr>
          <a:xfrm>
            <a:off x="1028655" y="3837635"/>
            <a:ext cx="3086269" cy="639115"/>
          </a:xfrm>
          <a:prstGeom prst="rect">
            <a:avLst/>
          </a:prstGeom>
          <a:noFill/>
          <a:ln>
            <a:solidFill>
              <a:srgbClr val="00206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300" dirty="0" smtClean="0">
              <a:latin typeface="+mn-ea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047801" y="3829635"/>
            <a:ext cx="312871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Decision of integration of existing domestic thermal power generation business to JERA</a:t>
            </a:r>
            <a:endParaRPr lang="ja-JP" alt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007433" y="2058446"/>
            <a:ext cx="3128715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dirty="0" smtClean="0">
                <a:latin typeface="+mn-ea"/>
              </a:rPr>
              <a:t>Establishment of JERA</a:t>
            </a:r>
            <a:endParaRPr lang="en-US" altLang="ja-JP" sz="1300" b="1" dirty="0">
              <a:latin typeface="+mn-ea"/>
            </a:endParaRP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8776" y="1142649"/>
            <a:ext cx="9061157" cy="513987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72000" rIns="72000" rtlCol="0">
            <a:spAutoFit/>
          </a:bodyPr>
          <a:lstStyle/>
          <a:p>
            <a:r>
              <a:rPr lang="en-US" altLang="ja-JP" sz="137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JERA</a:t>
            </a:r>
            <a:r>
              <a:rPr lang="ja-JP" altLang="en-US" sz="137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lang="en-US" altLang="ja-JP" sz="137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has succeeded to TEPCO </a:t>
            </a:r>
            <a:r>
              <a:rPr lang="en-US" altLang="ja-JP" sz="1370" b="1" dirty="0">
                <a:latin typeface="Meiryo UI" panose="020B0604030504040204" pitchFamily="50" charset="-128"/>
                <a:ea typeface="Meiryo UI" panose="020B0604030504040204" pitchFamily="50" charset="-128"/>
              </a:rPr>
              <a:t>Fuel &amp; Power and </a:t>
            </a:r>
            <a:r>
              <a:rPr lang="en-US" altLang="ja-JP" sz="137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Chubu’s existing fuel business and the overseas power generation business, and aims to become one of the world’s leading energy firms. </a:t>
            </a: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55891" y="1758296"/>
            <a:ext cx="4081468" cy="25179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Roadmap of Comprehensive Alliance</a:t>
            </a:r>
            <a:endParaRPr kumimoji="1" lang="ja-JP" altLang="en-US" sz="14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正方形/長方形 48"/>
          <p:cNvSpPr/>
          <p:nvPr/>
        </p:nvSpPr>
        <p:spPr>
          <a:xfrm>
            <a:off x="1220561" y="2253269"/>
            <a:ext cx="312871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New fuel and IPP business development</a:t>
            </a:r>
            <a:endParaRPr lang="ja-JP" alt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0" name="正方形/長方形 49"/>
          <p:cNvSpPr/>
          <p:nvPr/>
        </p:nvSpPr>
        <p:spPr>
          <a:xfrm>
            <a:off x="36104" y="2121210"/>
            <a:ext cx="9639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 smtClean="0">
                <a:latin typeface="+mn-ea"/>
              </a:rPr>
              <a:t>April</a:t>
            </a:r>
            <a:endParaRPr lang="en-US" altLang="ja-JP" sz="1400" b="1" dirty="0">
              <a:latin typeface="+mn-ea"/>
            </a:endParaRPr>
          </a:p>
          <a:p>
            <a:pPr algn="ctr"/>
            <a:r>
              <a:rPr lang="en-US" altLang="ja-JP" sz="1400" b="1" dirty="0" smtClean="0">
                <a:latin typeface="+mn-ea"/>
              </a:rPr>
              <a:t>2015</a:t>
            </a:r>
            <a:endParaRPr lang="ja-JP" altLang="en-US" sz="1400" b="1" dirty="0">
              <a:latin typeface="+mn-ea"/>
            </a:endParaRPr>
          </a:p>
        </p:txBody>
      </p:sp>
      <p:sp>
        <p:nvSpPr>
          <p:cNvPr id="51" name="正方形/長方形 50"/>
          <p:cNvSpPr/>
          <p:nvPr/>
        </p:nvSpPr>
        <p:spPr>
          <a:xfrm>
            <a:off x="1220561" y="3559882"/>
            <a:ext cx="284742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Existing overseas IPP</a:t>
            </a:r>
          </a:p>
        </p:txBody>
      </p:sp>
      <p:sp>
        <p:nvSpPr>
          <p:cNvPr id="52" name="正方形/長方形 51"/>
          <p:cNvSpPr/>
          <p:nvPr/>
        </p:nvSpPr>
        <p:spPr>
          <a:xfrm>
            <a:off x="1044537" y="2258492"/>
            <a:ext cx="26665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endParaRPr lang="ja-JP" alt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1044537" y="2773636"/>
            <a:ext cx="26665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endParaRPr lang="ja-JP" alt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4" name="正方形/長方形 53"/>
          <p:cNvSpPr/>
          <p:nvPr/>
        </p:nvSpPr>
        <p:spPr>
          <a:xfrm>
            <a:off x="1044537" y="3140160"/>
            <a:ext cx="26665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3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+</a:t>
            </a:r>
            <a:endParaRPr lang="ja-JP" alt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56" name="テキスト ボックス 55"/>
          <p:cNvSpPr txBox="1"/>
          <p:nvPr/>
        </p:nvSpPr>
        <p:spPr>
          <a:xfrm>
            <a:off x="4105400" y="2086358"/>
            <a:ext cx="9246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(mil tons)</a:t>
            </a:r>
            <a:endParaRPr kumimoji="1" lang="ja-JP" altLang="en-US" sz="1050" dirty="0" smtClean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テキスト ボックス 56"/>
          <p:cNvSpPr txBox="1"/>
          <p:nvPr/>
        </p:nvSpPr>
        <p:spPr>
          <a:xfrm>
            <a:off x="4608739" y="1758296"/>
            <a:ext cx="4083842" cy="25179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Scale of LNG Procurement</a:t>
            </a:r>
            <a:endParaRPr kumimoji="1" lang="ja-JP" altLang="en-US" sz="14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9" name="正方形/長方形 98"/>
          <p:cNvSpPr/>
          <p:nvPr/>
        </p:nvSpPr>
        <p:spPr>
          <a:xfrm>
            <a:off x="524447" y="4747458"/>
            <a:ext cx="2894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bg1"/>
                </a:solidFill>
                <a:latin typeface="+mn-ea"/>
              </a:rPr>
              <a:t>JERA’s Business Domains</a:t>
            </a:r>
            <a:endParaRPr lang="ja-JP" altLang="en-US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497890" y="281157"/>
            <a:ext cx="704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200" b="1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1. </a:t>
            </a:r>
            <a:endParaRPr kumimoji="1" lang="ja-JP" altLang="en-US" sz="3200" b="1" dirty="0" err="1" smtClean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410" y="2382820"/>
            <a:ext cx="4901609" cy="217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12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59" y="1773540"/>
            <a:ext cx="8650974" cy="2054530"/>
          </a:xfrm>
          <a:prstGeom prst="rect">
            <a:avLst/>
          </a:prstGeom>
        </p:spPr>
      </p:pic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066800" y="218366"/>
            <a:ext cx="8216900" cy="720000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>Changes in the Global LNG Market</a:t>
            </a:r>
            <a:br>
              <a:rPr kumimoji="1" lang="en-US" altLang="ja-JP" dirty="0" smtClean="0"/>
            </a:br>
            <a:r>
              <a:rPr lang="en-US" altLang="ja-JP" sz="2200" dirty="0" smtClean="0"/>
              <a:t>Potential Supply-Demand </a:t>
            </a:r>
            <a:r>
              <a:rPr lang="en-US" altLang="ja-JP" sz="2200" dirty="0"/>
              <a:t>I</a:t>
            </a:r>
            <a:r>
              <a:rPr lang="en-US" altLang="ja-JP" sz="2200" dirty="0" smtClean="0"/>
              <a:t>mbalance and Innovations</a:t>
            </a:r>
            <a:endParaRPr kumimoji="1" lang="ja-JP" altLang="en-US" sz="22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6057" y="4859215"/>
            <a:ext cx="2774079" cy="795457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lIns="72000" rIns="72000" rtlCol="0">
            <a:noAutofit/>
          </a:bodyPr>
          <a:lstStyle/>
          <a:p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New business models</a:t>
            </a:r>
          </a:p>
          <a:p>
            <a:r>
              <a:rPr lang="en-US" altLang="ja-JP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New technology</a:t>
            </a:r>
            <a:endParaRPr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533499" y="3951754"/>
            <a:ext cx="1915932" cy="25179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kumimoji="1"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Innovations</a:t>
            </a:r>
            <a:endParaRPr kumimoji="1" lang="ja-JP" altLang="en-US" sz="14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右中かっこ 21"/>
          <p:cNvSpPr/>
          <p:nvPr/>
        </p:nvSpPr>
        <p:spPr>
          <a:xfrm rot="5400000">
            <a:off x="4339369" y="-245057"/>
            <a:ext cx="180585" cy="8166305"/>
          </a:xfrm>
          <a:prstGeom prst="rightBrace">
            <a:avLst>
              <a:gd name="adj1" fmla="val 8333"/>
              <a:gd name="adj2" fmla="val 49118"/>
            </a:avLst>
          </a:prstGeom>
          <a:ln w="19050">
            <a:solidFill>
              <a:srgbClr val="FF0000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64339" y="4566561"/>
            <a:ext cx="1948475" cy="25179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Demand</a:t>
            </a:r>
            <a:endParaRPr kumimoji="1" lang="ja-JP" altLang="en-US" sz="14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4" name="カギ線コネクタ 23"/>
          <p:cNvCxnSpPr>
            <a:stCxn id="23" idx="0"/>
            <a:endCxn id="18" idx="2"/>
          </p:cNvCxnSpPr>
          <p:nvPr/>
        </p:nvCxnSpPr>
        <p:spPr>
          <a:xfrm rot="16200000" flipV="1">
            <a:off x="5833515" y="2861499"/>
            <a:ext cx="363012" cy="3047112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headEnd type="triangl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カギ線コネクタ 28"/>
          <p:cNvCxnSpPr>
            <a:stCxn id="42" idx="0"/>
            <a:endCxn id="18" idx="2"/>
          </p:cNvCxnSpPr>
          <p:nvPr/>
        </p:nvCxnSpPr>
        <p:spPr>
          <a:xfrm rot="5400000" flipH="1" flipV="1">
            <a:off x="2787338" y="2855211"/>
            <a:ext cx="355789" cy="3052466"/>
          </a:xfrm>
          <a:prstGeom prst="bentConnector3">
            <a:avLst>
              <a:gd name="adj1" fmla="val 50000"/>
            </a:avLst>
          </a:prstGeom>
          <a:ln w="15875">
            <a:solidFill>
              <a:srgbClr val="FF0000"/>
            </a:solidFill>
            <a:headEnd type="triangl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>
            <a:stCxn id="18" idx="2"/>
            <a:endCxn id="55" idx="0"/>
          </p:cNvCxnSpPr>
          <p:nvPr/>
        </p:nvCxnSpPr>
        <p:spPr>
          <a:xfrm flipH="1">
            <a:off x="4491345" y="4203549"/>
            <a:ext cx="120" cy="363011"/>
          </a:xfrm>
          <a:prstGeom prst="straightConnector1">
            <a:avLst/>
          </a:prstGeom>
          <a:ln w="15875">
            <a:solidFill>
              <a:srgbClr val="FF0000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正方形/長方形 36"/>
          <p:cNvSpPr/>
          <p:nvPr/>
        </p:nvSpPr>
        <p:spPr>
          <a:xfrm>
            <a:off x="7541222" y="3893510"/>
            <a:ext cx="181777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(Source: Wood Mackenzie)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459647" y="4559338"/>
            <a:ext cx="1958703" cy="25179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Production</a:t>
            </a:r>
            <a:endParaRPr kumimoji="1" lang="ja-JP" altLang="en-US" sz="14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596589" y="5355678"/>
            <a:ext cx="21729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Cost reduction</a:t>
            </a:r>
          </a:p>
        </p:txBody>
      </p:sp>
      <p:sp>
        <p:nvSpPr>
          <p:cNvPr id="55" name="テキスト ボックス 54"/>
          <p:cNvSpPr txBox="1"/>
          <p:nvPr/>
        </p:nvSpPr>
        <p:spPr>
          <a:xfrm>
            <a:off x="3517107" y="4566560"/>
            <a:ext cx="1948475" cy="251795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Markets</a:t>
            </a:r>
            <a:endParaRPr kumimoji="1" lang="ja-JP" altLang="en-US" sz="14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テキスト ボックス 63"/>
          <p:cNvSpPr txBox="1"/>
          <p:nvPr/>
        </p:nvSpPr>
        <p:spPr>
          <a:xfrm>
            <a:off x="3103060" y="4868840"/>
            <a:ext cx="2775739" cy="785831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lIns="72000" rIns="72000" rtlCol="0">
            <a:noAutofit/>
          </a:bodyPr>
          <a:lstStyle/>
          <a:p>
            <a:r>
              <a:rPr lang="en-US" altLang="ja-JP" sz="1400" dirty="0" smtClean="0">
                <a:latin typeface="+mn-ea"/>
              </a:rPr>
              <a:t>More spot transactions</a:t>
            </a:r>
          </a:p>
          <a:p>
            <a:r>
              <a:rPr lang="en-US" altLang="ja-JP" sz="1400" dirty="0" smtClean="0">
                <a:latin typeface="+mn-ea"/>
              </a:rPr>
              <a:t>More varied pricing</a:t>
            </a:r>
          </a:p>
        </p:txBody>
      </p:sp>
      <p:sp>
        <p:nvSpPr>
          <p:cNvPr id="69" name="テキスト ボックス 68"/>
          <p:cNvSpPr txBox="1"/>
          <p:nvPr/>
        </p:nvSpPr>
        <p:spPr>
          <a:xfrm>
            <a:off x="6152366" y="4859216"/>
            <a:ext cx="2777711" cy="795456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txBody>
          <a:bodyPr wrap="square" lIns="72000" rIns="72000" rtlCol="0">
            <a:noAutofit/>
          </a:bodyPr>
          <a:lstStyle/>
          <a:p>
            <a:r>
              <a:rPr lang="en-US" altLang="ja-JP" sz="1400" dirty="0" smtClean="0">
                <a:latin typeface="+mn-ea"/>
              </a:rPr>
              <a:t>New </a:t>
            </a:r>
            <a:r>
              <a:rPr lang="en-US" altLang="ja-JP" sz="1400" dirty="0" err="1" smtClean="0">
                <a:latin typeface="+mn-ea"/>
              </a:rPr>
              <a:t>offtakers</a:t>
            </a:r>
            <a:r>
              <a:rPr lang="en-US" altLang="ja-JP" sz="1400" dirty="0" smtClean="0">
                <a:latin typeface="+mn-ea"/>
              </a:rPr>
              <a:t> using FSRUs</a:t>
            </a:r>
          </a:p>
          <a:p>
            <a:r>
              <a:rPr lang="en-US" altLang="ja-JP" sz="1400" dirty="0" smtClean="0">
                <a:latin typeface="+mn-ea"/>
              </a:rPr>
              <a:t>LNG bunkering</a:t>
            </a:r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497890" y="172670"/>
            <a:ext cx="704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en-US" altLang="ja-JP" sz="3200" b="1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. </a:t>
            </a:r>
            <a:endParaRPr kumimoji="1" lang="ja-JP" altLang="en-US" sz="3200" b="1" dirty="0" err="1" smtClean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2549228" y="6253914"/>
            <a:ext cx="3884475" cy="25179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lang="en-US" altLang="ja-JP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Increased Transparency and Liquidity </a:t>
            </a:r>
            <a:endParaRPr kumimoji="1" lang="ja-JP" altLang="en-US" sz="14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27" name="カギ線コネクタ 26"/>
          <p:cNvCxnSpPr>
            <a:stCxn id="26" idx="1"/>
            <a:endCxn id="17" idx="2"/>
          </p:cNvCxnSpPr>
          <p:nvPr/>
        </p:nvCxnSpPr>
        <p:spPr>
          <a:xfrm rot="10800000">
            <a:off x="1433098" y="5654672"/>
            <a:ext cx="1116131" cy="725140"/>
          </a:xfrm>
          <a:prstGeom prst="bentConnector2">
            <a:avLst/>
          </a:prstGeom>
          <a:ln w="15875">
            <a:solidFill>
              <a:srgbClr val="FF0000"/>
            </a:solidFill>
            <a:headEnd type="triangl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>
            <a:stCxn id="64" idx="2"/>
            <a:endCxn id="26" idx="0"/>
          </p:cNvCxnSpPr>
          <p:nvPr/>
        </p:nvCxnSpPr>
        <p:spPr>
          <a:xfrm>
            <a:off x="4490930" y="5654671"/>
            <a:ext cx="536" cy="599243"/>
          </a:xfrm>
          <a:prstGeom prst="straightConnector1">
            <a:avLst/>
          </a:prstGeom>
          <a:ln w="15875">
            <a:solidFill>
              <a:srgbClr val="FF0000"/>
            </a:solidFill>
            <a:headEnd type="none" w="med" len="med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カギ線コネクタ 35"/>
          <p:cNvCxnSpPr>
            <a:stCxn id="26" idx="3"/>
            <a:endCxn id="69" idx="2"/>
          </p:cNvCxnSpPr>
          <p:nvPr/>
        </p:nvCxnSpPr>
        <p:spPr>
          <a:xfrm flipV="1">
            <a:off x="6433703" y="5654672"/>
            <a:ext cx="1107519" cy="725140"/>
          </a:xfrm>
          <a:prstGeom prst="bentConnector2">
            <a:avLst/>
          </a:prstGeom>
          <a:ln w="15875">
            <a:solidFill>
              <a:srgbClr val="FF0000"/>
            </a:solidFill>
            <a:headEnd type="triangle" w="med" len="med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正方形/長方形 52"/>
          <p:cNvSpPr/>
          <p:nvPr/>
        </p:nvSpPr>
        <p:spPr>
          <a:xfrm>
            <a:off x="2922595" y="5818344"/>
            <a:ext cx="3088099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>
            <a:spAutoFit/>
          </a:bodyPr>
          <a:lstStyle/>
          <a:p>
            <a:r>
              <a:rPr lang="en-US" altLang="ja-JP" sz="14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Diversification of market actors</a:t>
            </a:r>
          </a:p>
        </p:txBody>
      </p:sp>
      <p:sp>
        <p:nvSpPr>
          <p:cNvPr id="54" name="正方形/長方形 53"/>
          <p:cNvSpPr/>
          <p:nvPr/>
        </p:nvSpPr>
        <p:spPr>
          <a:xfrm>
            <a:off x="78516" y="5813661"/>
            <a:ext cx="2696603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>
            <a:spAutoFit/>
          </a:bodyPr>
          <a:lstStyle/>
          <a:p>
            <a:r>
              <a:rPr lang="en-US" altLang="ja-JP" sz="14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Diversification of suppliers</a:t>
            </a:r>
          </a:p>
        </p:txBody>
      </p:sp>
      <p:sp>
        <p:nvSpPr>
          <p:cNvPr id="56" name="正方形/長方形 55"/>
          <p:cNvSpPr/>
          <p:nvPr/>
        </p:nvSpPr>
        <p:spPr>
          <a:xfrm>
            <a:off x="6345864" y="5810404"/>
            <a:ext cx="2696603" cy="215444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>
            <a:spAutoFit/>
          </a:bodyPr>
          <a:lstStyle/>
          <a:p>
            <a:r>
              <a:rPr lang="en-US" altLang="ja-JP" sz="1400" b="1" spc="-2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Diversification of buyers</a:t>
            </a:r>
          </a:p>
        </p:txBody>
      </p:sp>
      <p:sp>
        <p:nvSpPr>
          <p:cNvPr id="46" name="正方形/長方形 45"/>
          <p:cNvSpPr/>
          <p:nvPr/>
        </p:nvSpPr>
        <p:spPr>
          <a:xfrm>
            <a:off x="2864663" y="1677568"/>
            <a:ext cx="3089761" cy="1793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239807" y="1676945"/>
            <a:ext cx="4503318" cy="22101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lIns="36000" tIns="18000" rIns="36000" bIns="18000" rtlCol="0" anchor="ctr" anchorCtr="0">
            <a:spAutoFit/>
          </a:bodyPr>
          <a:lstStyle/>
          <a:p>
            <a:pPr algn="ctr"/>
            <a:r>
              <a: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Effective Liquefaction 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</a:t>
            </a:r>
            <a:r>
              <a: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apacity vs </a:t>
            </a:r>
            <a:r>
              <a:rPr lang="en-US" altLang="ja-JP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</a:t>
            </a:r>
            <a:r>
              <a:rPr lang="en-US" altLang="ja-JP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ontracted Volumes</a:t>
            </a:r>
            <a:endParaRPr kumimoji="1" lang="ja-JP" altLang="en-US" sz="1200" b="1" dirty="0" err="1" smtClean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10336" y="1120615"/>
            <a:ext cx="8466856" cy="52322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The expected over supply of LNG from 2018 will have an enormous impact on the market and open the way to significant innovation.</a:t>
            </a:r>
          </a:p>
        </p:txBody>
      </p:sp>
      <p:sp>
        <p:nvSpPr>
          <p:cNvPr id="72" name="テキスト ボックス 71"/>
          <p:cNvSpPr txBox="1"/>
          <p:nvPr/>
        </p:nvSpPr>
        <p:spPr>
          <a:xfrm>
            <a:off x="3511270" y="5354189"/>
            <a:ext cx="240739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Deeper traded markets</a:t>
            </a:r>
          </a:p>
        </p:txBody>
      </p:sp>
      <p:sp>
        <p:nvSpPr>
          <p:cNvPr id="73" name="テキスト ボックス 72"/>
          <p:cNvSpPr txBox="1"/>
          <p:nvPr/>
        </p:nvSpPr>
        <p:spPr>
          <a:xfrm>
            <a:off x="6685327" y="5354188"/>
            <a:ext cx="190430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Demand growth</a:t>
            </a:r>
          </a:p>
        </p:txBody>
      </p:sp>
      <p:sp>
        <p:nvSpPr>
          <p:cNvPr id="70" name="ストライプ矢印 69"/>
          <p:cNvSpPr/>
          <p:nvPr/>
        </p:nvSpPr>
        <p:spPr>
          <a:xfrm>
            <a:off x="188766" y="5410082"/>
            <a:ext cx="288117" cy="209589"/>
          </a:xfrm>
          <a:prstGeom prst="stripedRightArrow">
            <a:avLst/>
          </a:prstGeom>
          <a:solidFill>
            <a:schemeClr val="accent1">
              <a:lumMod val="20000"/>
              <a:lumOff val="80000"/>
              <a:alpha val="99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  <p:sp>
        <p:nvSpPr>
          <p:cNvPr id="77" name="ストライプ矢印 76"/>
          <p:cNvSpPr/>
          <p:nvPr/>
        </p:nvSpPr>
        <p:spPr>
          <a:xfrm>
            <a:off x="3218192" y="5408055"/>
            <a:ext cx="288117" cy="209589"/>
          </a:xfrm>
          <a:prstGeom prst="stripedRightArrow">
            <a:avLst/>
          </a:prstGeom>
          <a:solidFill>
            <a:schemeClr val="accent1">
              <a:lumMod val="20000"/>
              <a:lumOff val="80000"/>
              <a:alpha val="99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  <p:sp>
        <p:nvSpPr>
          <p:cNvPr id="78" name="ストライプ矢印 77"/>
          <p:cNvSpPr/>
          <p:nvPr/>
        </p:nvSpPr>
        <p:spPr>
          <a:xfrm>
            <a:off x="6303177" y="5408055"/>
            <a:ext cx="288117" cy="209589"/>
          </a:xfrm>
          <a:prstGeom prst="stripedRightArrow">
            <a:avLst/>
          </a:prstGeom>
          <a:solidFill>
            <a:schemeClr val="accent1">
              <a:lumMod val="20000"/>
              <a:lumOff val="80000"/>
              <a:alpha val="99000"/>
            </a:schemeClr>
          </a:solidFill>
          <a:ln w="15875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762322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145784" y="218366"/>
            <a:ext cx="7747390" cy="720000"/>
          </a:xfrm>
        </p:spPr>
        <p:txBody>
          <a:bodyPr/>
          <a:lstStyle/>
          <a:p>
            <a:r>
              <a:rPr lang="en-US" altLang="ja-JP" dirty="0" smtClean="0"/>
              <a:t>JERA’s </a:t>
            </a:r>
            <a:r>
              <a:rPr kumimoji="1" lang="en-US" altLang="ja-JP" dirty="0" smtClean="0"/>
              <a:t>LNG Procurement Strategy</a:t>
            </a:r>
            <a:endParaRPr kumimoji="1" lang="ja-JP" altLang="en-US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20982" y="1153416"/>
            <a:ext cx="8831120" cy="523220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JERA will maintain world top-class LNG procurement volume to provide economical, flexible and stable LNG supply to customers and expand LNG business. 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497890" y="281157"/>
            <a:ext cx="704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</a:t>
            </a:r>
            <a:r>
              <a:rPr kumimoji="1" lang="en-US" altLang="ja-JP" sz="3200" b="1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. </a:t>
            </a:r>
            <a:endParaRPr kumimoji="1" lang="ja-JP" altLang="en-US" sz="3200" b="1" dirty="0" err="1" smtClean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0400" y="1687653"/>
            <a:ext cx="9217951" cy="5206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81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角丸四角形 25"/>
          <p:cNvSpPr/>
          <p:nvPr/>
        </p:nvSpPr>
        <p:spPr>
          <a:xfrm>
            <a:off x="4687215" y="1696564"/>
            <a:ext cx="4346468" cy="4770337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  <p:sp>
        <p:nvSpPr>
          <p:cNvPr id="20" name="角丸四角形 19"/>
          <p:cNvSpPr/>
          <p:nvPr/>
        </p:nvSpPr>
        <p:spPr>
          <a:xfrm>
            <a:off x="90740" y="1696564"/>
            <a:ext cx="4346468" cy="4770337"/>
          </a:xfrm>
          <a:prstGeom prst="roundRect">
            <a:avLst/>
          </a:prstGeom>
          <a:noFill/>
          <a:ln w="19050">
            <a:solidFill>
              <a:schemeClr val="accent2">
                <a:lumMod val="75000"/>
              </a:schemeClr>
            </a:solidFill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1168399" y="218366"/>
            <a:ext cx="7724775" cy="720000"/>
          </a:xfrm>
        </p:spPr>
        <p:txBody>
          <a:bodyPr/>
          <a:lstStyle/>
          <a:p>
            <a:r>
              <a:rPr kumimoji="1" lang="en-US" altLang="ja-JP" dirty="0" smtClean="0"/>
              <a:t>JERA’s </a:t>
            </a:r>
            <a:r>
              <a:rPr lang="en-US" altLang="ja-JP" dirty="0" smtClean="0"/>
              <a:t>Initiative</a:t>
            </a:r>
            <a:r>
              <a:rPr kumimoji="1" lang="en-US" altLang="ja-JP" dirty="0" smtClean="0"/>
              <a:t>s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40686" y="1168536"/>
            <a:ext cx="8352844" cy="338554"/>
          </a:xfrm>
          <a:prstGeom prst="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1600" b="1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JERA strategically supports;</a:t>
            </a:r>
          </a:p>
        </p:txBody>
      </p:sp>
      <p:sp>
        <p:nvSpPr>
          <p:cNvPr id="16" name="角丸四角形 15"/>
          <p:cNvSpPr/>
          <p:nvPr/>
        </p:nvSpPr>
        <p:spPr>
          <a:xfrm>
            <a:off x="609950" y="1590286"/>
            <a:ext cx="3159384" cy="35285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6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Innovation in LNG projects</a:t>
            </a:r>
            <a:endParaRPr lang="ja-JP" altLang="en-US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34002" y="1950823"/>
            <a:ext cx="4111281" cy="468572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0" lvl="1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JERA supports... 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231393" y="5339981"/>
            <a:ext cx="3916498" cy="1140550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Robust offtake ability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LNG project participation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New </a:t>
            </a:r>
            <a:r>
              <a:rPr lang="en-US" altLang="ja-JP" sz="1400" b="1" dirty="0" err="1">
                <a:solidFill>
                  <a:prstClr val="black"/>
                </a:solidFill>
                <a:latin typeface="+mn-ea"/>
              </a:rPr>
              <a:t>o</a:t>
            </a:r>
            <a:r>
              <a:rPr lang="en-US" altLang="ja-JP" sz="1400" b="1" dirty="0" err="1" smtClean="0">
                <a:solidFill>
                  <a:prstClr val="black"/>
                </a:solidFill>
                <a:latin typeface="+mn-ea"/>
              </a:rPr>
              <a:t>fftaker</a:t>
            </a: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 consortium leadership</a:t>
            </a:r>
          </a:p>
        </p:txBody>
      </p:sp>
      <p:sp>
        <p:nvSpPr>
          <p:cNvPr id="21" name="ホームベース 20"/>
          <p:cNvSpPr/>
          <p:nvPr/>
        </p:nvSpPr>
        <p:spPr>
          <a:xfrm rot="5400000">
            <a:off x="1975161" y="4007814"/>
            <a:ext cx="428964" cy="1830718"/>
          </a:xfrm>
          <a:prstGeom prst="homePlate">
            <a:avLst>
              <a:gd name="adj" fmla="val 7880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31393" y="2299797"/>
            <a:ext cx="4045359" cy="2446036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Using innovative technology in production and transportation area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New business models for LNG project development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>
                <a:solidFill>
                  <a:prstClr val="black"/>
                </a:solidFill>
                <a:latin typeface="+mn-ea"/>
              </a:rPr>
              <a:t>I</a:t>
            </a: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nnovative flexibility and price terms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Innovation in sale of LNG from fully depreciated existing projects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34002" y="4998134"/>
            <a:ext cx="3374053" cy="468572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0" lvl="1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By way of... </a:t>
            </a:r>
          </a:p>
        </p:txBody>
      </p:sp>
      <p:sp>
        <p:nvSpPr>
          <p:cNvPr id="24" name="角丸四角形 23"/>
          <p:cNvSpPr/>
          <p:nvPr/>
        </p:nvSpPr>
        <p:spPr>
          <a:xfrm>
            <a:off x="5280757" y="1590114"/>
            <a:ext cx="3159384" cy="352853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ja-JP" sz="16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Innovation in LNG markets</a:t>
            </a:r>
            <a:endParaRPr lang="ja-JP" altLang="en-US" sz="16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97890" y="281157"/>
            <a:ext cx="704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200" b="1" dirty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</a:t>
            </a:r>
            <a:r>
              <a:rPr kumimoji="1" lang="en-US" altLang="ja-JP" sz="3200" b="1" dirty="0" smtClean="0">
                <a:solidFill>
                  <a:schemeClr val="accent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. </a:t>
            </a:r>
            <a:endParaRPr kumimoji="1" lang="ja-JP" altLang="en-US" sz="3200" b="1" dirty="0" err="1" smtClean="0">
              <a:solidFill>
                <a:schemeClr val="accent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4781893" y="1950823"/>
            <a:ext cx="4111281" cy="468572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0" lvl="1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JERA supports... 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4781893" y="3936474"/>
            <a:ext cx="3374053" cy="468572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0" lvl="1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By way of... 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4881837" y="2297750"/>
            <a:ext cx="4045359" cy="1127726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Expansion of traded LNG volume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LNG price indices appropriate for Asian market</a:t>
            </a:r>
          </a:p>
        </p:txBody>
      </p:sp>
      <p:sp>
        <p:nvSpPr>
          <p:cNvPr id="30" name="ホームベース 29"/>
          <p:cNvSpPr/>
          <p:nvPr/>
        </p:nvSpPr>
        <p:spPr>
          <a:xfrm rot="5400000">
            <a:off x="6545933" y="2771243"/>
            <a:ext cx="428964" cy="1830718"/>
          </a:xfrm>
          <a:prstGeom prst="homePlate">
            <a:avLst>
              <a:gd name="adj" fmla="val 78802"/>
            </a:avLst>
          </a:pr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 smtClean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4879284" y="4278545"/>
            <a:ext cx="3916498" cy="2122871"/>
          </a:xfrm>
          <a:prstGeom prst="rect">
            <a:avLst/>
          </a:prstGeom>
          <a:noFill/>
          <a:ln w="19050">
            <a:noFill/>
            <a:prstDash val="sysDot"/>
          </a:ln>
        </p:spPr>
        <p:txBody>
          <a:bodyPr wrap="square" lIns="108000" tIns="72000" rIns="108000" bIns="72000" rtlCol="0">
            <a:spAutoFit/>
          </a:bodyPr>
          <a:lstStyle/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>
                <a:solidFill>
                  <a:prstClr val="black"/>
                </a:solidFill>
                <a:latin typeface="+mn-ea"/>
              </a:rPr>
              <a:t>Enhanced trading </a:t>
            </a: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platform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Innovative use of price indices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Use of new price indices in longer term SPAs</a:t>
            </a:r>
          </a:p>
          <a:p>
            <a:pPr marL="285750" lvl="1" indent="-285750">
              <a:lnSpc>
                <a:spcPct val="150000"/>
              </a:lnSpc>
              <a:spcBef>
                <a:spcPts val="20"/>
              </a:spcBef>
              <a:spcAft>
                <a:spcPts val="100"/>
              </a:spcAft>
              <a:buFont typeface="Wingdings" panose="05000000000000000000" pitchFamily="2" charset="2"/>
              <a:buChar char="ü"/>
            </a:pPr>
            <a:r>
              <a:rPr lang="en-US" altLang="ja-JP" sz="1400" b="1" dirty="0" smtClean="0">
                <a:solidFill>
                  <a:prstClr val="black"/>
                </a:solidFill>
                <a:latin typeface="+mn-ea"/>
              </a:rPr>
              <a:t>Use of LNG tanker fleet to increase market liquidity</a:t>
            </a:r>
          </a:p>
        </p:txBody>
      </p:sp>
    </p:spTree>
    <p:extLst>
      <p:ext uri="{BB962C8B-B14F-4D97-AF65-F5344CB8AC3E}">
        <p14:creationId xmlns:p14="http://schemas.microsoft.com/office/powerpoint/2010/main" val="10171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JERAテンプレート">
  <a:themeElements>
    <a:clrScheme name="ユーザー定義 7">
      <a:dk1>
        <a:sysClr val="windowText" lastClr="000000"/>
      </a:dk1>
      <a:lt1>
        <a:sysClr val="window" lastClr="FFFFFF"/>
      </a:lt1>
      <a:dk2>
        <a:srgbClr val="0088CD"/>
      </a:dk2>
      <a:lt2>
        <a:srgbClr val="8096A3"/>
      </a:lt2>
      <a:accent1>
        <a:srgbClr val="8096A3"/>
      </a:accent1>
      <a:accent2>
        <a:srgbClr val="0088CD"/>
      </a:accent2>
      <a:accent3>
        <a:srgbClr val="70B42C"/>
      </a:accent3>
      <a:accent4>
        <a:srgbClr val="E88000"/>
      </a:accent4>
      <a:accent5>
        <a:srgbClr val="D82531"/>
      </a:accent5>
      <a:accent6>
        <a:srgbClr val="893672"/>
      </a:accent6>
      <a:hlink>
        <a:srgbClr val="0000FF"/>
      </a:hlink>
      <a:folHlink>
        <a:srgbClr val="7030A0"/>
      </a:folHlink>
    </a:clrScheme>
    <a:fontScheme name="ユーザー定義 26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sz="1600" dirty="0" smtClean="0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  <a:headEnd type="none" w="med" len="med"/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kumimoji="1" sz="1600" dirty="0" err="1" smtClean="0">
            <a:latin typeface="Meiryo UI" panose="020B0604030504040204" pitchFamily="50" charset="-128"/>
            <a:ea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415832E2424A4479DF372ADD2DBAE1F" ma:contentTypeVersion="0" ma:contentTypeDescription="新しいドキュメントを作成します。" ma:contentTypeScope="" ma:versionID="1e265c9d8e9f7fd0114d51a062106e0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8c216975fa0084bb3f54c3fd858a610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846AE7B-E140-438C-B47F-565D0E3F98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0A30812A-9563-4CB8-AF6B-06FEECED344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787DBD-A547-4820-ADC6-5B1CFE20619D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9949</TotalTime>
  <Words>344</Words>
  <Application>Microsoft Office PowerPoint</Application>
  <PresentationFormat>画面に合わせる (4:3)</PresentationFormat>
  <Paragraphs>74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Meiryo UI</vt:lpstr>
      <vt:lpstr>ＭＳ Ｐゴシック</vt:lpstr>
      <vt:lpstr>ＭＳ ゴシック</vt:lpstr>
      <vt:lpstr>メイリオ</vt:lpstr>
      <vt:lpstr>Arial</vt:lpstr>
      <vt:lpstr>Calibri</vt:lpstr>
      <vt:lpstr>Wingdings</vt:lpstr>
      <vt:lpstr>JERAテンプレート</vt:lpstr>
      <vt:lpstr>JERA’s Initiatives to Foster Evolution in the Asian Market</vt:lpstr>
      <vt:lpstr>JERA’s Evolution</vt:lpstr>
      <vt:lpstr>Changes in the Global LNG Market Potential Supply-Demand Imbalance and Innovations</vt:lpstr>
      <vt:lpstr>JERA’s LNG Procurement Strategy</vt:lpstr>
      <vt:lpstr>JERA’s Initiatives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本郷　徹（Toru Hongo）</dc:creator>
  <cp:lastModifiedBy>西澤　司(Tsukasa Nishizawa)</cp:lastModifiedBy>
  <cp:revision>436</cp:revision>
  <cp:lastPrinted>2016-11-16T04:18:47Z</cp:lastPrinted>
  <dcterms:created xsi:type="dcterms:W3CDTF">2014-11-11T09:42:09Z</dcterms:created>
  <dcterms:modified xsi:type="dcterms:W3CDTF">2016-11-16T06:34:08Z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0x010100C415832E2424A4479DF372ADD2DBAE1F</vt:lpwstr>
  </property>
</Properties>
</file>