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738" r:id="rId2"/>
  </p:sldMasterIdLst>
  <p:notesMasterIdLst>
    <p:notesMasterId r:id="rId12"/>
  </p:notesMasterIdLst>
  <p:handoutMasterIdLst>
    <p:handoutMasterId r:id="rId13"/>
  </p:handoutMasterIdLst>
  <p:sldIdLst>
    <p:sldId id="755" r:id="rId3"/>
    <p:sldId id="751" r:id="rId4"/>
    <p:sldId id="742" r:id="rId5"/>
    <p:sldId id="754" r:id="rId6"/>
    <p:sldId id="738" r:id="rId7"/>
    <p:sldId id="752" r:id="rId8"/>
    <p:sldId id="753" r:id="rId9"/>
    <p:sldId id="748" r:id="rId10"/>
    <p:sldId id="572" r:id="rId11"/>
  </p:sldIdLst>
  <p:sldSz cx="9144000" cy="6858000" type="screen4x3"/>
  <p:notesSz cx="6797675" cy="9926638"/>
  <p:defaultTextStyle>
    <a:defPPr>
      <a:defRPr lang="zh-TW"/>
    </a:defPPr>
    <a:lvl1pPr algn="l" rtl="0" fontAlgn="base">
      <a:spcBef>
        <a:spcPct val="0"/>
      </a:spcBef>
      <a:spcAft>
        <a:spcPct val="0"/>
      </a:spcAft>
      <a:defRPr kumimoji="1" sz="20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kumimoji="1" sz="20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kumimoji="1" sz="20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kumimoji="1" sz="20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kumimoji="1" sz="2000" kern="1200">
        <a:solidFill>
          <a:schemeClr val="tx1"/>
        </a:solidFill>
        <a:latin typeface="Times New Roman" pitchFamily="18" charset="0"/>
        <a:ea typeface="MS PGothic" pitchFamily="34" charset="-128"/>
        <a:cs typeface="+mn-cs"/>
      </a:defRPr>
    </a:lvl5pPr>
    <a:lvl6pPr marL="2286000" algn="l" defTabSz="914400" rtl="0" eaLnBrk="1" latinLnBrk="0" hangingPunct="1">
      <a:defRPr kumimoji="1" sz="2000" kern="1200">
        <a:solidFill>
          <a:schemeClr val="tx1"/>
        </a:solidFill>
        <a:latin typeface="Times New Roman" pitchFamily="18" charset="0"/>
        <a:ea typeface="MS PGothic" pitchFamily="34" charset="-128"/>
        <a:cs typeface="+mn-cs"/>
      </a:defRPr>
    </a:lvl6pPr>
    <a:lvl7pPr marL="2743200" algn="l" defTabSz="914400" rtl="0" eaLnBrk="1" latinLnBrk="0" hangingPunct="1">
      <a:defRPr kumimoji="1" sz="2000" kern="1200">
        <a:solidFill>
          <a:schemeClr val="tx1"/>
        </a:solidFill>
        <a:latin typeface="Times New Roman" pitchFamily="18" charset="0"/>
        <a:ea typeface="MS PGothic" pitchFamily="34" charset="-128"/>
        <a:cs typeface="+mn-cs"/>
      </a:defRPr>
    </a:lvl7pPr>
    <a:lvl8pPr marL="3200400" algn="l" defTabSz="914400" rtl="0" eaLnBrk="1" latinLnBrk="0" hangingPunct="1">
      <a:defRPr kumimoji="1" sz="2000" kern="1200">
        <a:solidFill>
          <a:schemeClr val="tx1"/>
        </a:solidFill>
        <a:latin typeface="Times New Roman" pitchFamily="18" charset="0"/>
        <a:ea typeface="MS PGothic" pitchFamily="34" charset="-128"/>
        <a:cs typeface="+mn-cs"/>
      </a:defRPr>
    </a:lvl8pPr>
    <a:lvl9pPr marL="3657600" algn="l" defTabSz="914400" rtl="0" eaLnBrk="1" latinLnBrk="0" hangingPunct="1">
      <a:defRPr kumimoji="1" sz="2000" kern="1200">
        <a:solidFill>
          <a:schemeClr val="tx1"/>
        </a:solidFill>
        <a:latin typeface="Times New Roman" pitchFamily="18" charset="0"/>
        <a:ea typeface="MS PGothic" pitchFamily="34" charset="-128"/>
        <a:cs typeface="+mn-cs"/>
      </a:defRPr>
    </a:lvl9pPr>
  </p:defaultTextStyle>
  <p:extLst>
    <p:ext uri="{521415D9-36F7-43E2-AB2F-B90AF26B5E84}">
      <p14:sectionLst xmlns:p14="http://schemas.microsoft.com/office/powerpoint/2010/main">
        <p14:section name="Default Section" id="{4D321007-3679-5145-AA67-72D69F221BD1}">
          <p14:sldIdLst>
            <p14:sldId id="755"/>
            <p14:sldId id="751"/>
            <p14:sldId id="742"/>
            <p14:sldId id="754"/>
            <p14:sldId id="738"/>
            <p14:sldId id="752"/>
            <p14:sldId id="753"/>
            <p14:sldId id="748"/>
            <p14:sldId id="572"/>
          </p14:sldIdLst>
        </p14:section>
      </p14:sectionLst>
    </p:ext>
    <p:ext uri="{EFAFB233-063F-42B5-8137-9DF3F51BA10A}">
      <p15:sldGuideLst xmlns:p15="http://schemas.microsoft.com/office/powerpoint/2012/main" xmlns="">
        <p15:guide id="1" orient="horz" pos="3657">
          <p15:clr>
            <a:srgbClr val="A4A3A4"/>
          </p15:clr>
        </p15:guide>
        <p15:guide id="2" pos="5103">
          <p15:clr>
            <a:srgbClr val="A4A3A4"/>
          </p15:clr>
        </p15:guide>
      </p15:sldGuideLst>
    </p:ext>
    <p:ext uri="{2D200454-40CA-4A62-9FC3-DE9A4176ACB9}">
      <p15:notesGuideLst xmlns:p15="http://schemas.microsoft.com/office/powerpoint/2012/main" xmlns="">
        <p15:guide id="1" orient="horz" pos="3223">
          <p15:clr>
            <a:srgbClr val="A4A3A4"/>
          </p15:clr>
        </p15:guide>
        <p15:guide id="2" pos="2235">
          <p15:clr>
            <a:srgbClr val="A4A3A4"/>
          </p15:clr>
        </p15:guide>
        <p15:guide id="3" orient="horz" pos="3109">
          <p15:clr>
            <a:srgbClr val="A4A3A4"/>
          </p15:clr>
        </p15:guide>
        <p15:guide id="4" pos="2122">
          <p15:clr>
            <a:srgbClr val="A4A3A4"/>
          </p15:clr>
        </p15:guide>
        <p15:guide id="5" orient="horz" pos="3242">
          <p15:clr>
            <a:srgbClr val="A4A3A4"/>
          </p15:clr>
        </p15:guide>
        <p15:guide id="6" orient="horz" pos="3127">
          <p15:clr>
            <a:srgbClr val="A4A3A4"/>
          </p15:clr>
        </p15:guide>
        <p15:guide id="7" pos="2256">
          <p15:clr>
            <a:srgbClr val="A4A3A4"/>
          </p15:clr>
        </p15:guide>
        <p15:guide id="8"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5454D4"/>
    <a:srgbClr val="3333CC"/>
    <a:srgbClr val="FF9933"/>
    <a:srgbClr val="FFFF99"/>
    <a:srgbClr val="FFFF00"/>
    <a:srgbClr val="FFFFCC"/>
    <a:srgbClr val="FFCC66"/>
    <a:srgbClr val="00FF99"/>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深色樣式 2 - 輔色 3/輔色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深色樣式 2 - 輔色 5/輔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0" autoAdjust="0"/>
    <p:restoredTop sz="95247" autoAdjust="0"/>
  </p:normalViewPr>
  <p:slideViewPr>
    <p:cSldViewPr>
      <p:cViewPr>
        <p:scale>
          <a:sx n="65" d="100"/>
          <a:sy n="65" d="100"/>
        </p:scale>
        <p:origin x="-1500" y="-168"/>
      </p:cViewPr>
      <p:guideLst>
        <p:guide orient="horz" pos="3657"/>
        <p:guide pos="5103"/>
      </p:guideLst>
    </p:cSldViewPr>
  </p:slideViewPr>
  <p:outlineViewPr>
    <p:cViewPr>
      <p:scale>
        <a:sx n="50" d="100"/>
        <a:sy n="50" d="100"/>
      </p:scale>
      <p:origin x="0" y="954"/>
    </p:cViewPr>
  </p:outlineViewPr>
  <p:notesTextViewPr>
    <p:cViewPr>
      <p:scale>
        <a:sx n="100" d="100"/>
        <a:sy n="100" d="100"/>
      </p:scale>
      <p:origin x="0" y="0"/>
    </p:cViewPr>
  </p:notesTextViewPr>
  <p:sorterViewPr>
    <p:cViewPr>
      <p:scale>
        <a:sx n="150" d="100"/>
        <a:sy n="150" d="100"/>
      </p:scale>
      <p:origin x="0" y="0"/>
    </p:cViewPr>
  </p:sorterViewPr>
  <p:notesViewPr>
    <p:cSldViewPr>
      <p:cViewPr>
        <p:scale>
          <a:sx n="125" d="100"/>
          <a:sy n="125" d="100"/>
        </p:scale>
        <p:origin x="-2952" y="936"/>
      </p:cViewPr>
      <p:guideLst>
        <p:guide orient="horz" pos="3223"/>
        <p:guide orient="horz" pos="3109"/>
        <p:guide orient="horz" pos="3242"/>
        <p:guide orient="horz" pos="3127"/>
        <p:guide pos="2235"/>
        <p:guide pos="2122"/>
        <p:guide pos="225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102199\Desktop\&#21508;&#22823;&#26371;&#35696;&#36039;&#26009;\GIIGNL\2016%20GIIGNL\2016%20GIIGNL&#31777;&#22577;&#36039;&#26009;.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1213715129878852"/>
          <c:y val="3.289527669023027E-2"/>
          <c:w val="0.63280377473316529"/>
          <c:h val="0.8930040792848537"/>
        </c:manualLayout>
      </c:layout>
      <c:barChart>
        <c:barDir val="col"/>
        <c:grouping val="stacked"/>
        <c:varyColors val="0"/>
        <c:ser>
          <c:idx val="0"/>
          <c:order val="0"/>
          <c:tx>
            <c:strRef>
              <c:f>工作表2!$B$1</c:f>
              <c:strCache>
                <c:ptCount val="1"/>
                <c:pt idx="0">
                  <c:v>Coal</c:v>
                </c:pt>
              </c:strCache>
            </c:strRef>
          </c:tx>
          <c:spPr>
            <a:solidFill>
              <a:srgbClr val="00B050"/>
            </a:solidFill>
          </c:spPr>
          <c:invertIfNegative val="0"/>
          <c:cat>
            <c:numRef>
              <c:f>工作表2!$A$2:$A$3</c:f>
              <c:numCache>
                <c:formatCode>General</c:formatCode>
                <c:ptCount val="2"/>
                <c:pt idx="0">
                  <c:v>2005</c:v>
                </c:pt>
                <c:pt idx="1">
                  <c:v>2015</c:v>
                </c:pt>
              </c:numCache>
            </c:numRef>
          </c:cat>
          <c:val>
            <c:numRef>
              <c:f>工作表2!$B$2:$B$3</c:f>
              <c:numCache>
                <c:formatCode>_-* #,##0_-;\-* #,##0_-;_-* "-"??_-;_-@_-</c:formatCode>
                <c:ptCount val="2"/>
                <c:pt idx="0">
                  <c:v>39704212</c:v>
                </c:pt>
                <c:pt idx="1">
                  <c:v>42553166</c:v>
                </c:pt>
              </c:numCache>
            </c:numRef>
          </c:val>
          <c:extLst xmlns:c16r2="http://schemas.microsoft.com/office/drawing/2015/06/chart">
            <c:ext xmlns:c16="http://schemas.microsoft.com/office/drawing/2014/chart" uri="{C3380CC4-5D6E-409C-BE32-E72D297353CC}">
              <c16:uniqueId val="{00000000-8B6D-429B-98FD-0D69BCB48BD2}"/>
            </c:ext>
          </c:extLst>
        </c:ser>
        <c:ser>
          <c:idx val="1"/>
          <c:order val="1"/>
          <c:tx>
            <c:strRef>
              <c:f>工作表2!$C$1</c:f>
              <c:strCache>
                <c:ptCount val="1"/>
                <c:pt idx="0">
                  <c:v>Oil</c:v>
                </c:pt>
              </c:strCache>
            </c:strRef>
          </c:tx>
          <c:spPr>
            <a:solidFill>
              <a:srgbClr val="FFC000"/>
            </a:solidFill>
          </c:spPr>
          <c:invertIfNegative val="0"/>
          <c:cat>
            <c:numRef>
              <c:f>工作表2!$A$2:$A$3</c:f>
              <c:numCache>
                <c:formatCode>General</c:formatCode>
                <c:ptCount val="2"/>
                <c:pt idx="0">
                  <c:v>2005</c:v>
                </c:pt>
                <c:pt idx="1">
                  <c:v>2015</c:v>
                </c:pt>
              </c:numCache>
            </c:numRef>
          </c:cat>
          <c:val>
            <c:numRef>
              <c:f>工作表2!$C$2:$C$3</c:f>
              <c:numCache>
                <c:formatCode>_-* #,##0_-;\-* #,##0_-;_-* "-"??_-;_-@_-</c:formatCode>
                <c:ptCount val="2"/>
                <c:pt idx="0">
                  <c:v>70546145</c:v>
                </c:pt>
                <c:pt idx="1">
                  <c:v>69899776</c:v>
                </c:pt>
              </c:numCache>
            </c:numRef>
          </c:val>
          <c:extLst xmlns:c16r2="http://schemas.microsoft.com/office/drawing/2015/06/chart">
            <c:ext xmlns:c16="http://schemas.microsoft.com/office/drawing/2014/chart" uri="{C3380CC4-5D6E-409C-BE32-E72D297353CC}">
              <c16:uniqueId val="{00000001-8B6D-429B-98FD-0D69BCB48BD2}"/>
            </c:ext>
          </c:extLst>
        </c:ser>
        <c:ser>
          <c:idx val="2"/>
          <c:order val="2"/>
          <c:tx>
            <c:strRef>
              <c:f>工作表2!$D$1</c:f>
              <c:strCache>
                <c:ptCount val="1"/>
                <c:pt idx="0">
                  <c:v>Gas</c:v>
                </c:pt>
              </c:strCache>
            </c:strRef>
          </c:tx>
          <c:spPr>
            <a:solidFill>
              <a:srgbClr val="0000FF"/>
            </a:solidFill>
          </c:spPr>
          <c:invertIfNegative val="0"/>
          <c:cat>
            <c:numRef>
              <c:f>工作表2!$A$2:$A$3</c:f>
              <c:numCache>
                <c:formatCode>General</c:formatCode>
                <c:ptCount val="2"/>
                <c:pt idx="0">
                  <c:v>2005</c:v>
                </c:pt>
                <c:pt idx="1">
                  <c:v>2015</c:v>
                </c:pt>
              </c:numCache>
            </c:numRef>
          </c:cat>
          <c:val>
            <c:numRef>
              <c:f>工作表2!$D$2:$D$3</c:f>
              <c:numCache>
                <c:formatCode>_-* #,##0_-;\-* #,##0_-;_-* "-"??_-;_-@_-</c:formatCode>
                <c:ptCount val="2"/>
                <c:pt idx="0">
                  <c:v>9859636</c:v>
                </c:pt>
                <c:pt idx="1">
                  <c:v>19279987</c:v>
                </c:pt>
              </c:numCache>
            </c:numRef>
          </c:val>
          <c:extLst xmlns:c16r2="http://schemas.microsoft.com/office/drawing/2015/06/chart">
            <c:ext xmlns:c16="http://schemas.microsoft.com/office/drawing/2014/chart" uri="{C3380CC4-5D6E-409C-BE32-E72D297353CC}">
              <c16:uniqueId val="{00000002-8B6D-429B-98FD-0D69BCB48BD2}"/>
            </c:ext>
          </c:extLst>
        </c:ser>
        <c:ser>
          <c:idx val="3"/>
          <c:order val="3"/>
          <c:tx>
            <c:strRef>
              <c:f>工作表2!$E$1</c:f>
              <c:strCache>
                <c:ptCount val="1"/>
                <c:pt idx="0">
                  <c:v>Nuke</c:v>
                </c:pt>
              </c:strCache>
            </c:strRef>
          </c:tx>
          <c:spPr>
            <a:solidFill>
              <a:srgbClr val="FF0000"/>
            </a:solidFill>
          </c:spPr>
          <c:invertIfNegative val="0"/>
          <c:cat>
            <c:numRef>
              <c:f>工作表2!$A$2:$A$3</c:f>
              <c:numCache>
                <c:formatCode>General</c:formatCode>
                <c:ptCount val="2"/>
                <c:pt idx="0">
                  <c:v>2005</c:v>
                </c:pt>
                <c:pt idx="1">
                  <c:v>2015</c:v>
                </c:pt>
              </c:numCache>
            </c:numRef>
          </c:cat>
          <c:val>
            <c:numRef>
              <c:f>工作表2!$E$2:$E$3</c:f>
              <c:numCache>
                <c:formatCode>_-* #,##0_-;\-* #,##0_-;_-* "-"??_-;_-@_-</c:formatCode>
                <c:ptCount val="2"/>
                <c:pt idx="0">
                  <c:v>11575893</c:v>
                </c:pt>
                <c:pt idx="1">
                  <c:v>10562036</c:v>
                </c:pt>
              </c:numCache>
            </c:numRef>
          </c:val>
          <c:extLst xmlns:c16r2="http://schemas.microsoft.com/office/drawing/2015/06/chart">
            <c:ext xmlns:c16="http://schemas.microsoft.com/office/drawing/2014/chart" uri="{C3380CC4-5D6E-409C-BE32-E72D297353CC}">
              <c16:uniqueId val="{00000003-8B6D-429B-98FD-0D69BCB48BD2}"/>
            </c:ext>
          </c:extLst>
        </c:ser>
        <c:ser>
          <c:idx val="4"/>
          <c:order val="4"/>
          <c:tx>
            <c:strRef>
              <c:f>工作表2!$F$1</c:f>
              <c:strCache>
                <c:ptCount val="1"/>
                <c:pt idx="0">
                  <c:v>Renewable</c:v>
                </c:pt>
              </c:strCache>
            </c:strRef>
          </c:tx>
          <c:spPr>
            <a:solidFill>
              <a:srgbClr val="00B0F0"/>
            </a:solidFill>
          </c:spPr>
          <c:invertIfNegative val="0"/>
          <c:cat>
            <c:numRef>
              <c:f>工作表2!$A$2:$A$3</c:f>
              <c:numCache>
                <c:formatCode>General</c:formatCode>
                <c:ptCount val="2"/>
                <c:pt idx="0">
                  <c:v>2005</c:v>
                </c:pt>
                <c:pt idx="1">
                  <c:v>2015</c:v>
                </c:pt>
              </c:numCache>
            </c:numRef>
          </c:cat>
          <c:val>
            <c:numRef>
              <c:f>工作表2!$F$2:$F$3</c:f>
              <c:numCache>
                <c:formatCode>_-* #,##0_-;\-* #,##0_-;_-* "-"??_-;_-@_-</c:formatCode>
                <c:ptCount val="2"/>
                <c:pt idx="0">
                  <c:v>2058584</c:v>
                </c:pt>
                <c:pt idx="1">
                  <c:v>2789192</c:v>
                </c:pt>
              </c:numCache>
            </c:numRef>
          </c:val>
          <c:extLst xmlns:c16r2="http://schemas.microsoft.com/office/drawing/2015/06/chart">
            <c:ext xmlns:c16="http://schemas.microsoft.com/office/drawing/2014/chart" uri="{C3380CC4-5D6E-409C-BE32-E72D297353CC}">
              <c16:uniqueId val="{00000004-8B6D-429B-98FD-0D69BCB48BD2}"/>
            </c:ext>
          </c:extLst>
        </c:ser>
        <c:dLbls>
          <c:showLegendKey val="0"/>
          <c:showVal val="0"/>
          <c:showCatName val="0"/>
          <c:showSerName val="0"/>
          <c:showPercent val="0"/>
          <c:showBubbleSize val="0"/>
        </c:dLbls>
        <c:gapWidth val="150"/>
        <c:overlap val="100"/>
        <c:axId val="102483840"/>
        <c:axId val="102485376"/>
      </c:barChart>
      <c:catAx>
        <c:axId val="102483840"/>
        <c:scaling>
          <c:orientation val="minMax"/>
        </c:scaling>
        <c:delete val="0"/>
        <c:axPos val="b"/>
        <c:numFmt formatCode="General" sourceLinked="1"/>
        <c:majorTickMark val="out"/>
        <c:minorTickMark val="none"/>
        <c:tickLblPos val="nextTo"/>
        <c:txPr>
          <a:bodyPr/>
          <a:lstStyle/>
          <a:p>
            <a:pPr>
              <a:defRPr sz="1600" b="1">
                <a:latin typeface="Times New Roman" pitchFamily="18" charset="0"/>
                <a:cs typeface="Times New Roman" pitchFamily="18" charset="0"/>
              </a:defRPr>
            </a:pPr>
            <a:endParaRPr lang="zh-TW"/>
          </a:p>
        </c:txPr>
        <c:crossAx val="102485376"/>
        <c:crosses val="autoZero"/>
        <c:auto val="1"/>
        <c:lblAlgn val="ctr"/>
        <c:lblOffset val="100"/>
        <c:noMultiLvlLbl val="0"/>
      </c:catAx>
      <c:valAx>
        <c:axId val="102485376"/>
        <c:scaling>
          <c:orientation val="minMax"/>
        </c:scaling>
        <c:delete val="0"/>
        <c:axPos val="l"/>
        <c:majorGridlines/>
        <c:numFmt formatCode="_-* #,##0_-;\-* #,##0_-;_-* &quot;-&quot;??_-;_-@_-" sourceLinked="1"/>
        <c:majorTickMark val="out"/>
        <c:minorTickMark val="none"/>
        <c:tickLblPos val="nextTo"/>
        <c:txPr>
          <a:bodyPr/>
          <a:lstStyle/>
          <a:p>
            <a:pPr>
              <a:defRPr sz="1400" b="1">
                <a:latin typeface="Times New Roman" pitchFamily="18" charset="0"/>
                <a:cs typeface="Times New Roman" pitchFamily="18" charset="0"/>
              </a:defRPr>
            </a:pPr>
            <a:endParaRPr lang="zh-TW"/>
          </a:p>
        </c:txPr>
        <c:crossAx val="102483840"/>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40"/>
      <c:rotY val="190"/>
      <c:rAngAx val="0"/>
      <c:perspective val="30"/>
    </c:view3D>
    <c:floor>
      <c:thickness val="0"/>
    </c:floor>
    <c:sideWall>
      <c:thickness val="0"/>
    </c:sideWall>
    <c:backWall>
      <c:thickness val="0"/>
    </c:backWall>
    <c:plotArea>
      <c:layout/>
      <c:pie3DChart>
        <c:varyColors val="1"/>
        <c:ser>
          <c:idx val="0"/>
          <c:order val="0"/>
          <c:tx>
            <c:strRef>
              <c:f>'Energy Consumption(圖表)'!$B$2:$F$2</c:f>
              <c:strCache>
                <c:ptCount val="1"/>
                <c:pt idx="0">
                  <c:v>Coal Oil Natureal Gas Electricity Renewable Energy</c:v>
                </c:pt>
              </c:strCache>
            </c:strRef>
          </c:tx>
          <c:dPt>
            <c:idx val="0"/>
            <c:bubble3D val="0"/>
            <c:spPr>
              <a:solidFill>
                <a:srgbClr val="FF0000"/>
              </a:solidFill>
            </c:spPr>
            <c:extLst xmlns:c16r2="http://schemas.microsoft.com/office/drawing/2015/06/chart">
              <c:ext xmlns:c16="http://schemas.microsoft.com/office/drawing/2014/chart" uri="{C3380CC4-5D6E-409C-BE32-E72D297353CC}">
                <c16:uniqueId val="{00000001-98AD-4032-86FF-76DBC7AB5052}"/>
              </c:ext>
            </c:extLst>
          </c:dPt>
          <c:dPt>
            <c:idx val="1"/>
            <c:bubble3D val="0"/>
            <c:spPr>
              <a:solidFill>
                <a:srgbClr val="00B050"/>
              </a:solidFill>
            </c:spPr>
            <c:extLst xmlns:c16r2="http://schemas.microsoft.com/office/drawing/2015/06/chart">
              <c:ext xmlns:c16="http://schemas.microsoft.com/office/drawing/2014/chart" uri="{C3380CC4-5D6E-409C-BE32-E72D297353CC}">
                <c16:uniqueId val="{00000003-98AD-4032-86FF-76DBC7AB5052}"/>
              </c:ext>
            </c:extLst>
          </c:dPt>
          <c:dPt>
            <c:idx val="2"/>
            <c:bubble3D val="0"/>
            <c:spPr>
              <a:solidFill>
                <a:srgbClr val="FFC000"/>
              </a:solidFill>
            </c:spPr>
            <c:extLst xmlns:c16r2="http://schemas.microsoft.com/office/drawing/2015/06/chart">
              <c:ext xmlns:c16="http://schemas.microsoft.com/office/drawing/2014/chart" uri="{C3380CC4-5D6E-409C-BE32-E72D297353CC}">
                <c16:uniqueId val="{00000005-98AD-4032-86FF-76DBC7AB5052}"/>
              </c:ext>
            </c:extLst>
          </c:dPt>
          <c:dPt>
            <c:idx val="3"/>
            <c:bubble3D val="0"/>
            <c:spPr>
              <a:solidFill>
                <a:srgbClr val="0070C0"/>
              </a:solidFill>
            </c:spPr>
            <c:extLst xmlns:c16r2="http://schemas.microsoft.com/office/drawing/2015/06/chart">
              <c:ext xmlns:c16="http://schemas.microsoft.com/office/drawing/2014/chart" uri="{C3380CC4-5D6E-409C-BE32-E72D297353CC}">
                <c16:uniqueId val="{00000007-98AD-4032-86FF-76DBC7AB5052}"/>
              </c:ext>
            </c:extLst>
          </c:dPt>
          <c:dPt>
            <c:idx val="4"/>
            <c:bubble3D val="0"/>
            <c:spPr>
              <a:solidFill>
                <a:srgbClr val="FFFF00"/>
              </a:solidFill>
            </c:spPr>
            <c:extLst xmlns:c16r2="http://schemas.microsoft.com/office/drawing/2015/06/chart">
              <c:ext xmlns:c16="http://schemas.microsoft.com/office/drawing/2014/chart" uri="{C3380CC4-5D6E-409C-BE32-E72D297353CC}">
                <c16:uniqueId val="{00000009-98AD-4032-86FF-76DBC7AB5052}"/>
              </c:ext>
            </c:extLst>
          </c:dPt>
          <c:dLbls>
            <c:dLbl>
              <c:idx val="0"/>
              <c:layout/>
              <c:tx>
                <c:rich>
                  <a:bodyPr/>
                  <a:lstStyle/>
                  <a:p>
                    <a:pPr>
                      <a:defRPr sz="1400" b="1" i="0">
                        <a:latin typeface="Times New Roman" pitchFamily="18" charset="0"/>
                        <a:ea typeface="標楷體" pitchFamily="65" charset="-120"/>
                        <a:cs typeface="Times New Roman" pitchFamily="18" charset="0"/>
                      </a:defRPr>
                    </a:pPr>
                    <a:r>
                      <a:rPr lang="en-US" altLang="en-US" sz="1400" dirty="0">
                        <a:solidFill>
                          <a:schemeClr val="bg1"/>
                        </a:solidFill>
                      </a:rPr>
                      <a:t>Coal
8%</a:t>
                    </a:r>
                  </a:p>
                </c:rich>
              </c:tx>
              <c:spPr/>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8AD-4032-86FF-76DBC7AB5052}"/>
                </c:ext>
              </c:extLst>
            </c:dLbl>
            <c:dLbl>
              <c:idx val="1"/>
              <c:layout>
                <c:manualLayout>
                  <c:x val="0.15582007298777303"/>
                  <c:y val="0.11263240690885541"/>
                </c:manualLayout>
              </c:layout>
              <c:tx>
                <c:rich>
                  <a:bodyPr/>
                  <a:lstStyle/>
                  <a:p>
                    <a:r>
                      <a:rPr lang="en-US" altLang="en-US" sz="1400" dirty="0"/>
                      <a:t>Oil
39%</a:t>
                    </a:r>
                  </a:p>
                </c:rich>
              </c:tx>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8AD-4032-86FF-76DBC7AB5052}"/>
                </c:ext>
              </c:extLst>
            </c:dLbl>
            <c:dLbl>
              <c:idx val="2"/>
              <c:layout>
                <c:manualLayout>
                  <c:x val="-0.18195691646171877"/>
                  <c:y val="4.9237753058788795E-3"/>
                </c:manualLayout>
              </c:layout>
              <c:tx>
                <c:rich>
                  <a:bodyPr/>
                  <a:lstStyle/>
                  <a:p>
                    <a:r>
                      <a:rPr lang="en-US" altLang="en-US" sz="1400" dirty="0"/>
                      <a:t>Natural Gas
3%</a:t>
                    </a:r>
                  </a:p>
                </c:rich>
              </c:tx>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8AD-4032-86FF-76DBC7AB5052}"/>
                </c:ext>
              </c:extLst>
            </c:dLbl>
            <c:dLbl>
              <c:idx val="3"/>
              <c:layout>
                <c:manualLayout>
                  <c:x val="-0.25396012128210632"/>
                  <c:y val="-0.11100097076906483"/>
                </c:manualLayout>
              </c:layout>
              <c:tx>
                <c:rich>
                  <a:bodyPr/>
                  <a:lstStyle/>
                  <a:p>
                    <a:pPr>
                      <a:defRPr sz="1400" b="1" i="0">
                        <a:latin typeface="Times New Roman" pitchFamily="18" charset="0"/>
                        <a:ea typeface="標楷體" pitchFamily="65" charset="-120"/>
                        <a:cs typeface="Times New Roman" pitchFamily="18" charset="0"/>
                      </a:defRPr>
                    </a:pPr>
                    <a:r>
                      <a:rPr lang="en-US" altLang="en-US" sz="1400">
                        <a:solidFill>
                          <a:schemeClr val="bg1"/>
                        </a:solidFill>
                      </a:rPr>
                      <a:t>Electricity
49%</a:t>
                    </a:r>
                  </a:p>
                </c:rich>
              </c:tx>
              <c:spPr/>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8AD-4032-86FF-76DBC7AB5052}"/>
                </c:ext>
              </c:extLst>
            </c:dLbl>
            <c:dLbl>
              <c:idx val="4"/>
              <c:layout/>
              <c:tx>
                <c:rich>
                  <a:bodyPr/>
                  <a:lstStyle/>
                  <a:p>
                    <a:pPr>
                      <a:defRPr sz="1400" b="1" i="0">
                        <a:latin typeface="Times New Roman" pitchFamily="18" charset="0"/>
                        <a:ea typeface="標楷體" pitchFamily="65" charset="-120"/>
                        <a:cs typeface="Times New Roman" pitchFamily="18" charset="0"/>
                      </a:defRPr>
                    </a:pPr>
                    <a:r>
                      <a:rPr lang="en-US" dirty="0"/>
                      <a:t>Renewable energy
1%</a:t>
                    </a:r>
                  </a:p>
                </c:rich>
              </c:tx>
              <c:spPr/>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98AD-4032-86FF-76DBC7AB5052}"/>
                </c:ext>
              </c:extLst>
            </c:dLbl>
            <c:spPr>
              <a:noFill/>
              <a:ln>
                <a:noFill/>
              </a:ln>
              <a:effectLst/>
            </c:spPr>
            <c:txPr>
              <a:bodyPr/>
              <a:lstStyle/>
              <a:p>
                <a:pPr>
                  <a:defRPr sz="1200" b="1" i="0">
                    <a:latin typeface="Times New Roman" pitchFamily="18" charset="0"/>
                    <a:ea typeface="標楷體" pitchFamily="65" charset="-120"/>
                    <a:cs typeface="Times New Roman" pitchFamily="18" charset="0"/>
                  </a:defRPr>
                </a:pPr>
                <a:endParaRPr lang="zh-TW"/>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[2]工作表2!$B$28:$F$28</c:f>
              <c:strCache>
                <c:ptCount val="5"/>
                <c:pt idx="0">
                  <c:v>Coal</c:v>
                </c:pt>
                <c:pt idx="1">
                  <c:v>Oil</c:v>
                </c:pt>
                <c:pt idx="2">
                  <c:v>Natureal Gas</c:v>
                </c:pt>
                <c:pt idx="3">
                  <c:v>Electricity</c:v>
                </c:pt>
                <c:pt idx="4">
                  <c:v>Renewable Energy</c:v>
                </c:pt>
              </c:strCache>
            </c:strRef>
          </c:cat>
          <c:val>
            <c:numRef>
              <c:f>'Energy Consumption(圖表)'!$B$4:$F$4</c:f>
              <c:numCache>
                <c:formatCode>0.0%</c:formatCode>
                <c:ptCount val="5"/>
                <c:pt idx="0">
                  <c:v>8.4251871527719846E-2</c:v>
                </c:pt>
                <c:pt idx="1">
                  <c:v>0.38840901407301703</c:v>
                </c:pt>
                <c:pt idx="2">
                  <c:v>3.3623867410407987E-2</c:v>
                </c:pt>
                <c:pt idx="3">
                  <c:v>0.48888426553064196</c:v>
                </c:pt>
                <c:pt idx="4">
                  <c:v>4.830981458213199E-3</c:v>
                </c:pt>
              </c:numCache>
            </c:numRef>
          </c:val>
          <c:extLst xmlns:c16r2="http://schemas.microsoft.com/office/drawing/2015/06/chart">
            <c:ext xmlns:c16="http://schemas.microsoft.com/office/drawing/2014/chart" uri="{C3380CC4-5D6E-409C-BE32-E72D297353CC}">
              <c16:uniqueId val="{0000000A-98AD-4032-86FF-76DBC7AB5052}"/>
            </c:ext>
          </c:extLst>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'Electricity Mix'!$A$3</c:f>
              <c:strCache>
                <c:ptCount val="1"/>
                <c:pt idx="0">
                  <c:v>2015</c:v>
                </c:pt>
              </c:strCache>
            </c:strRef>
          </c:tx>
          <c:invertIfNegative val="0"/>
          <c:cat>
            <c:strRef>
              <c:f>'Electricity Mix'!$B$2:$H$2</c:f>
              <c:strCache>
                <c:ptCount val="7"/>
                <c:pt idx="0">
                  <c:v>Coal</c:v>
                </c:pt>
                <c:pt idx="1">
                  <c:v>Natureal Gas</c:v>
                </c:pt>
                <c:pt idx="2">
                  <c:v>Nuclear</c:v>
                </c:pt>
                <c:pt idx="3">
                  <c:v>Cogeneration</c:v>
                </c:pt>
                <c:pt idx="4">
                  <c:v>Hydro Power</c:v>
                </c:pt>
                <c:pt idx="5">
                  <c:v>Oil</c:v>
                </c:pt>
                <c:pt idx="6">
                  <c:v>Renewable Energy</c:v>
                </c:pt>
              </c:strCache>
            </c:strRef>
          </c:cat>
          <c:val>
            <c:numRef>
              <c:f>'Electricity Mix'!$B$3:$H$3</c:f>
            </c:numRef>
          </c:val>
          <c:extLst xmlns:c16r2="http://schemas.microsoft.com/office/drawing/2015/06/chart">
            <c:ext xmlns:c16="http://schemas.microsoft.com/office/drawing/2014/chart" uri="{C3380CC4-5D6E-409C-BE32-E72D297353CC}">
              <c16:uniqueId val="{00000000-55DA-495E-AC74-9CCE2906BA4B}"/>
            </c:ext>
          </c:extLst>
        </c:ser>
        <c:ser>
          <c:idx val="1"/>
          <c:order val="1"/>
          <c:tx>
            <c:strRef>
              <c:f>'Electricity Mix'!$A$4</c:f>
              <c:strCache>
                <c:ptCount val="1"/>
                <c:pt idx="0">
                  <c:v>2015</c:v>
                </c:pt>
              </c:strCache>
            </c:strRef>
          </c:tx>
          <c:spPr>
            <a:solidFill>
              <a:srgbClr val="FF0000"/>
            </a:solidFill>
          </c:spPr>
          <c:invertIfNegative val="0"/>
          <c:dLbls>
            <c:spPr>
              <a:noFill/>
              <a:ln>
                <a:noFill/>
              </a:ln>
              <a:effectLst/>
            </c:spPr>
            <c:txPr>
              <a:bodyPr/>
              <a:lstStyle/>
              <a:p>
                <a:pPr>
                  <a:defRPr sz="1050" b="1">
                    <a:solidFill>
                      <a:srgbClr val="FF0000"/>
                    </a:solidFill>
                  </a:defRPr>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'Electricity Mix'!$B$2:$H$2</c:f>
              <c:strCache>
                <c:ptCount val="7"/>
                <c:pt idx="0">
                  <c:v>Coal</c:v>
                </c:pt>
                <c:pt idx="1">
                  <c:v>Natureal Gas</c:v>
                </c:pt>
                <c:pt idx="2">
                  <c:v>Nuclear</c:v>
                </c:pt>
                <c:pt idx="3">
                  <c:v>Cogeneration</c:v>
                </c:pt>
                <c:pt idx="4">
                  <c:v>Hydro Power</c:v>
                </c:pt>
                <c:pt idx="5">
                  <c:v>Oil</c:v>
                </c:pt>
                <c:pt idx="6">
                  <c:v>Renewable Energy</c:v>
                </c:pt>
              </c:strCache>
            </c:strRef>
          </c:cat>
          <c:val>
            <c:numRef>
              <c:f>'Electricity Mix'!$B$4:$H$4</c:f>
              <c:numCache>
                <c:formatCode>0.0%</c:formatCode>
                <c:ptCount val="7"/>
                <c:pt idx="0">
                  <c:v>0.31945561360080238</c:v>
                </c:pt>
                <c:pt idx="1">
                  <c:v>0.3036670919445571</c:v>
                </c:pt>
                <c:pt idx="2">
                  <c:v>0.14133860246795305</c:v>
                </c:pt>
                <c:pt idx="3">
                  <c:v>0.15244674901479147</c:v>
                </c:pt>
                <c:pt idx="4">
                  <c:v>2.9084946984603118E-2</c:v>
                </c:pt>
                <c:pt idx="5">
                  <c:v>4.4703226890061058E-2</c:v>
                </c:pt>
                <c:pt idx="6">
                  <c:v>9.3037690972318406E-3</c:v>
                </c:pt>
              </c:numCache>
            </c:numRef>
          </c:val>
          <c:extLst xmlns:c16r2="http://schemas.microsoft.com/office/drawing/2015/06/chart">
            <c:ext xmlns:c16="http://schemas.microsoft.com/office/drawing/2014/chart" uri="{C3380CC4-5D6E-409C-BE32-E72D297353CC}">
              <c16:uniqueId val="{00000001-55DA-495E-AC74-9CCE2906BA4B}"/>
            </c:ext>
          </c:extLst>
        </c:ser>
        <c:ser>
          <c:idx val="2"/>
          <c:order val="2"/>
          <c:tx>
            <c:strRef>
              <c:f>'Electricity Mix'!$A$5</c:f>
              <c:strCache>
                <c:ptCount val="1"/>
              </c:strCache>
            </c:strRef>
          </c:tx>
          <c:invertIfNegative val="0"/>
          <c:cat>
            <c:strRef>
              <c:f>'Electricity Mix'!$B$2:$H$2</c:f>
              <c:strCache>
                <c:ptCount val="7"/>
                <c:pt idx="0">
                  <c:v>Coal</c:v>
                </c:pt>
                <c:pt idx="1">
                  <c:v>Natureal Gas</c:v>
                </c:pt>
                <c:pt idx="2">
                  <c:v>Nuclear</c:v>
                </c:pt>
                <c:pt idx="3">
                  <c:v>Cogeneration</c:v>
                </c:pt>
                <c:pt idx="4">
                  <c:v>Hydro Power</c:v>
                </c:pt>
                <c:pt idx="5">
                  <c:v>Oil</c:v>
                </c:pt>
                <c:pt idx="6">
                  <c:v>Renewable Energy</c:v>
                </c:pt>
              </c:strCache>
            </c:strRef>
          </c:cat>
          <c:val>
            <c:numRef>
              <c:f>'Electricity Mix'!$B$5:$H$5</c:f>
            </c:numRef>
          </c:val>
          <c:extLst xmlns:c16r2="http://schemas.microsoft.com/office/drawing/2015/06/chart">
            <c:ext xmlns:c16="http://schemas.microsoft.com/office/drawing/2014/chart" uri="{C3380CC4-5D6E-409C-BE32-E72D297353CC}">
              <c16:uniqueId val="{00000002-55DA-495E-AC74-9CCE2906BA4B}"/>
            </c:ext>
          </c:extLst>
        </c:ser>
        <c:ser>
          <c:idx val="3"/>
          <c:order val="3"/>
          <c:tx>
            <c:strRef>
              <c:f>'Electricity Mix'!$A$6</c:f>
              <c:strCache>
                <c:ptCount val="1"/>
                <c:pt idx="0">
                  <c:v>2014</c:v>
                </c:pt>
              </c:strCache>
            </c:strRef>
          </c:tx>
          <c:invertIfNegative val="0"/>
          <c:cat>
            <c:strRef>
              <c:f>'Electricity Mix'!$B$2:$H$2</c:f>
              <c:strCache>
                <c:ptCount val="7"/>
                <c:pt idx="0">
                  <c:v>Coal</c:v>
                </c:pt>
                <c:pt idx="1">
                  <c:v>Natureal Gas</c:v>
                </c:pt>
                <c:pt idx="2">
                  <c:v>Nuclear</c:v>
                </c:pt>
                <c:pt idx="3">
                  <c:v>Cogeneration</c:v>
                </c:pt>
                <c:pt idx="4">
                  <c:v>Hydro Power</c:v>
                </c:pt>
                <c:pt idx="5">
                  <c:v>Oil</c:v>
                </c:pt>
                <c:pt idx="6">
                  <c:v>Renewable Energy</c:v>
                </c:pt>
              </c:strCache>
            </c:strRef>
          </c:cat>
          <c:val>
            <c:numRef>
              <c:f>'Electricity Mix'!$B$6:$H$6</c:f>
            </c:numRef>
          </c:val>
          <c:extLst xmlns:c16r2="http://schemas.microsoft.com/office/drawing/2015/06/chart">
            <c:ext xmlns:c16="http://schemas.microsoft.com/office/drawing/2014/chart" uri="{C3380CC4-5D6E-409C-BE32-E72D297353CC}">
              <c16:uniqueId val="{00000003-55DA-495E-AC74-9CCE2906BA4B}"/>
            </c:ext>
          </c:extLst>
        </c:ser>
        <c:ser>
          <c:idx val="4"/>
          <c:order val="4"/>
          <c:tx>
            <c:strRef>
              <c:f>'Electricity Mix'!$A$7</c:f>
              <c:strCache>
                <c:ptCount val="1"/>
                <c:pt idx="0">
                  <c:v>2014</c:v>
                </c:pt>
              </c:strCache>
            </c:strRef>
          </c:tx>
          <c:spPr>
            <a:solidFill>
              <a:srgbClr val="0000FF"/>
            </a:solidFill>
          </c:spPr>
          <c:invertIfNegative val="0"/>
          <c:dLbls>
            <c:spPr>
              <a:noFill/>
              <a:ln>
                <a:noFill/>
              </a:ln>
              <a:effectLst/>
            </c:spPr>
            <c:txPr>
              <a:bodyPr/>
              <a:lstStyle/>
              <a:p>
                <a:pPr>
                  <a:defRPr>
                    <a:solidFill>
                      <a:srgbClr val="0000FF"/>
                    </a:solidFill>
                  </a:defRPr>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'Electricity Mix'!$B$2:$H$2</c:f>
              <c:strCache>
                <c:ptCount val="7"/>
                <c:pt idx="0">
                  <c:v>Coal</c:v>
                </c:pt>
                <c:pt idx="1">
                  <c:v>Natureal Gas</c:v>
                </c:pt>
                <c:pt idx="2">
                  <c:v>Nuclear</c:v>
                </c:pt>
                <c:pt idx="3">
                  <c:v>Cogeneration</c:v>
                </c:pt>
                <c:pt idx="4">
                  <c:v>Hydro Power</c:v>
                </c:pt>
                <c:pt idx="5">
                  <c:v>Oil</c:v>
                </c:pt>
                <c:pt idx="6">
                  <c:v>Renewable Energy</c:v>
                </c:pt>
              </c:strCache>
            </c:strRef>
          </c:cat>
          <c:val>
            <c:numRef>
              <c:f>'Electricity Mix'!$B$7:$H$7</c:f>
              <c:numCache>
                <c:formatCode>0.0%</c:formatCode>
                <c:ptCount val="7"/>
                <c:pt idx="0">
                  <c:v>0.3356362126728164</c:v>
                </c:pt>
                <c:pt idx="1">
                  <c:v>0.27873735249829196</c:v>
                </c:pt>
                <c:pt idx="2">
                  <c:v>0.16301782913405222</c:v>
                </c:pt>
                <c:pt idx="3">
                  <c:v>0.16071214239002041</c:v>
                </c:pt>
                <c:pt idx="4">
                  <c:v>2.8608721452204992E-2</c:v>
                </c:pt>
                <c:pt idx="5">
                  <c:v>2.5395512344600062E-2</c:v>
                </c:pt>
                <c:pt idx="6">
                  <c:v>7.8922295080138902E-3</c:v>
                </c:pt>
              </c:numCache>
            </c:numRef>
          </c:val>
          <c:extLst xmlns:c16r2="http://schemas.microsoft.com/office/drawing/2015/06/chart">
            <c:ext xmlns:c16="http://schemas.microsoft.com/office/drawing/2014/chart" uri="{C3380CC4-5D6E-409C-BE32-E72D297353CC}">
              <c16:uniqueId val="{00000004-55DA-495E-AC74-9CCE2906BA4B}"/>
            </c:ext>
          </c:extLst>
        </c:ser>
        <c:dLbls>
          <c:showLegendKey val="0"/>
          <c:showVal val="0"/>
          <c:showCatName val="0"/>
          <c:showSerName val="0"/>
          <c:showPercent val="0"/>
          <c:showBubbleSize val="0"/>
        </c:dLbls>
        <c:gapWidth val="150"/>
        <c:axId val="104233600"/>
        <c:axId val="104239488"/>
      </c:barChart>
      <c:catAx>
        <c:axId val="104233600"/>
        <c:scaling>
          <c:orientation val="minMax"/>
        </c:scaling>
        <c:delete val="0"/>
        <c:axPos val="l"/>
        <c:numFmt formatCode="General" sourceLinked="0"/>
        <c:majorTickMark val="out"/>
        <c:minorTickMark val="none"/>
        <c:tickLblPos val="nextTo"/>
        <c:txPr>
          <a:bodyPr/>
          <a:lstStyle/>
          <a:p>
            <a:pPr>
              <a:defRPr sz="1400" b="1"/>
            </a:pPr>
            <a:endParaRPr lang="zh-TW"/>
          </a:p>
        </c:txPr>
        <c:crossAx val="104239488"/>
        <c:crosses val="autoZero"/>
        <c:auto val="1"/>
        <c:lblAlgn val="ctr"/>
        <c:lblOffset val="100"/>
        <c:noMultiLvlLbl val="0"/>
      </c:catAx>
      <c:valAx>
        <c:axId val="104239488"/>
        <c:scaling>
          <c:orientation val="minMax"/>
          <c:max val="0.35000000000000003"/>
          <c:min val="0"/>
        </c:scaling>
        <c:delete val="0"/>
        <c:axPos val="b"/>
        <c:majorGridlines/>
        <c:numFmt formatCode="0.0%" sourceLinked="1"/>
        <c:majorTickMark val="out"/>
        <c:minorTickMark val="none"/>
        <c:tickLblPos val="nextTo"/>
        <c:crossAx val="104233600"/>
        <c:crosses val="autoZero"/>
        <c:crossBetween val="between"/>
        <c:majorUnit val="0.1"/>
        <c:minorUnit val="5.000000000000001E-2"/>
      </c:valAx>
    </c:plotArea>
    <c:legend>
      <c:legendPos val="r"/>
      <c:layout>
        <c:manualLayout>
          <c:xMode val="edge"/>
          <c:yMode val="edge"/>
          <c:x val="0.76692188432712083"/>
          <c:y val="0.10202772608599045"/>
          <c:w val="0.11370630762087948"/>
          <c:h val="0.19357687108839758"/>
        </c:manualLayout>
      </c:layout>
      <c:overlay val="0"/>
      <c:txPr>
        <a:bodyPr/>
        <a:lstStyle/>
        <a:p>
          <a:pPr>
            <a:defRPr sz="1100"/>
          </a:pPr>
          <a:endParaRPr lang="zh-TW"/>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工作表1!$A$22</c:f>
              <c:strCache>
                <c:ptCount val="1"/>
                <c:pt idx="0">
                  <c:v>Yung-An</c:v>
                </c:pt>
              </c:strCache>
            </c:strRef>
          </c:tx>
          <c:spPr>
            <a:solidFill>
              <a:srgbClr val="0000FF"/>
            </a:solidFill>
          </c:spPr>
          <c:invertIfNegative val="0"/>
          <c:cat>
            <c:numRef>
              <c:f>工作表1!$B$21:$D$21</c:f>
              <c:numCache>
                <c:formatCode>General</c:formatCode>
                <c:ptCount val="3"/>
                <c:pt idx="0">
                  <c:v>2015</c:v>
                </c:pt>
                <c:pt idx="1">
                  <c:v>2024</c:v>
                </c:pt>
                <c:pt idx="2">
                  <c:v>2030</c:v>
                </c:pt>
              </c:numCache>
            </c:numRef>
          </c:cat>
          <c:val>
            <c:numRef>
              <c:f>工作表1!$B$22:$D$22</c:f>
              <c:numCache>
                <c:formatCode>General</c:formatCode>
                <c:ptCount val="3"/>
                <c:pt idx="0">
                  <c:v>9</c:v>
                </c:pt>
                <c:pt idx="1">
                  <c:v>9</c:v>
                </c:pt>
                <c:pt idx="2">
                  <c:v>9</c:v>
                </c:pt>
              </c:numCache>
            </c:numRef>
          </c:val>
          <c:extLst xmlns:c16r2="http://schemas.microsoft.com/office/drawing/2015/06/chart">
            <c:ext xmlns:c16="http://schemas.microsoft.com/office/drawing/2014/chart" uri="{C3380CC4-5D6E-409C-BE32-E72D297353CC}">
              <c16:uniqueId val="{00000000-F353-4024-BE86-16EA29F2E456}"/>
            </c:ext>
          </c:extLst>
        </c:ser>
        <c:ser>
          <c:idx val="1"/>
          <c:order val="1"/>
          <c:tx>
            <c:strRef>
              <c:f>工作表1!$A$23</c:f>
              <c:strCache>
                <c:ptCount val="1"/>
                <c:pt idx="0">
                  <c:v>Taichung</c:v>
                </c:pt>
              </c:strCache>
            </c:strRef>
          </c:tx>
          <c:spPr>
            <a:solidFill>
              <a:srgbClr val="E51E09"/>
            </a:solidFill>
          </c:spPr>
          <c:invertIfNegative val="0"/>
          <c:cat>
            <c:numRef>
              <c:f>工作表1!$B$21:$D$21</c:f>
              <c:numCache>
                <c:formatCode>General</c:formatCode>
                <c:ptCount val="3"/>
                <c:pt idx="0">
                  <c:v>2015</c:v>
                </c:pt>
                <c:pt idx="1">
                  <c:v>2024</c:v>
                </c:pt>
                <c:pt idx="2">
                  <c:v>2030</c:v>
                </c:pt>
              </c:numCache>
            </c:numRef>
          </c:cat>
          <c:val>
            <c:numRef>
              <c:f>工作表1!$B$23:$D$23</c:f>
              <c:numCache>
                <c:formatCode>General</c:formatCode>
                <c:ptCount val="3"/>
                <c:pt idx="0">
                  <c:v>4.5</c:v>
                </c:pt>
                <c:pt idx="1">
                  <c:v>4.5</c:v>
                </c:pt>
                <c:pt idx="2">
                  <c:v>4.5</c:v>
                </c:pt>
              </c:numCache>
            </c:numRef>
          </c:val>
          <c:extLst xmlns:c16r2="http://schemas.microsoft.com/office/drawing/2015/06/chart">
            <c:ext xmlns:c16="http://schemas.microsoft.com/office/drawing/2014/chart" uri="{C3380CC4-5D6E-409C-BE32-E72D297353CC}">
              <c16:uniqueId val="{00000001-F353-4024-BE86-16EA29F2E456}"/>
            </c:ext>
          </c:extLst>
        </c:ser>
        <c:ser>
          <c:idx val="2"/>
          <c:order val="2"/>
          <c:tx>
            <c:strRef>
              <c:f>工作表1!$A$24</c:f>
              <c:strCache>
                <c:ptCount val="1"/>
                <c:pt idx="0">
                  <c:v>Taichung Expansion</c:v>
                </c:pt>
              </c:strCache>
            </c:strRef>
          </c:tx>
          <c:spPr>
            <a:solidFill>
              <a:schemeClr val="bg1">
                <a:lumMod val="75000"/>
              </a:schemeClr>
            </a:solidFill>
          </c:spPr>
          <c:invertIfNegative val="0"/>
          <c:cat>
            <c:numRef>
              <c:f>工作表1!$B$21:$D$21</c:f>
              <c:numCache>
                <c:formatCode>General</c:formatCode>
                <c:ptCount val="3"/>
                <c:pt idx="0">
                  <c:v>2015</c:v>
                </c:pt>
                <c:pt idx="1">
                  <c:v>2024</c:v>
                </c:pt>
                <c:pt idx="2">
                  <c:v>2030</c:v>
                </c:pt>
              </c:numCache>
            </c:numRef>
          </c:cat>
          <c:val>
            <c:numRef>
              <c:f>工作表1!$B$24:$D$24</c:f>
              <c:numCache>
                <c:formatCode>General</c:formatCode>
                <c:ptCount val="3"/>
                <c:pt idx="1">
                  <c:v>0.5</c:v>
                </c:pt>
                <c:pt idx="2">
                  <c:v>0.5</c:v>
                </c:pt>
              </c:numCache>
            </c:numRef>
          </c:val>
          <c:extLst xmlns:c16r2="http://schemas.microsoft.com/office/drawing/2015/06/chart">
            <c:ext xmlns:c16="http://schemas.microsoft.com/office/drawing/2014/chart" uri="{C3380CC4-5D6E-409C-BE32-E72D297353CC}">
              <c16:uniqueId val="{00000002-F353-4024-BE86-16EA29F2E456}"/>
            </c:ext>
          </c:extLst>
        </c:ser>
        <c:ser>
          <c:idx val="3"/>
          <c:order val="3"/>
          <c:tx>
            <c:strRef>
              <c:f>工作表1!$A$25</c:f>
              <c:strCache>
                <c:ptCount val="1"/>
                <c:pt idx="0">
                  <c:v>3rd Terminal</c:v>
                </c:pt>
              </c:strCache>
            </c:strRef>
          </c:tx>
          <c:spPr>
            <a:solidFill>
              <a:srgbClr val="FF9933"/>
            </a:solidFill>
          </c:spPr>
          <c:invertIfNegative val="0"/>
          <c:cat>
            <c:numRef>
              <c:f>工作表1!$B$21:$D$21</c:f>
              <c:numCache>
                <c:formatCode>General</c:formatCode>
                <c:ptCount val="3"/>
                <c:pt idx="0">
                  <c:v>2015</c:v>
                </c:pt>
                <c:pt idx="1">
                  <c:v>2024</c:v>
                </c:pt>
                <c:pt idx="2">
                  <c:v>2030</c:v>
                </c:pt>
              </c:numCache>
            </c:numRef>
          </c:cat>
          <c:val>
            <c:numRef>
              <c:f>工作表1!$B$25:$D$25</c:f>
              <c:numCache>
                <c:formatCode>General</c:formatCode>
                <c:ptCount val="3"/>
                <c:pt idx="1">
                  <c:v>3</c:v>
                </c:pt>
                <c:pt idx="2">
                  <c:v>6</c:v>
                </c:pt>
              </c:numCache>
            </c:numRef>
          </c:val>
          <c:extLst xmlns:c16r2="http://schemas.microsoft.com/office/drawing/2015/06/chart">
            <c:ext xmlns:c16="http://schemas.microsoft.com/office/drawing/2014/chart" uri="{C3380CC4-5D6E-409C-BE32-E72D297353CC}">
              <c16:uniqueId val="{00000003-F353-4024-BE86-16EA29F2E456}"/>
            </c:ext>
          </c:extLst>
        </c:ser>
        <c:dLbls>
          <c:showLegendKey val="0"/>
          <c:showVal val="0"/>
          <c:showCatName val="0"/>
          <c:showSerName val="0"/>
          <c:showPercent val="0"/>
          <c:showBubbleSize val="0"/>
        </c:dLbls>
        <c:gapWidth val="150"/>
        <c:shape val="box"/>
        <c:axId val="112554368"/>
        <c:axId val="112556288"/>
        <c:axId val="0"/>
      </c:bar3DChart>
      <c:catAx>
        <c:axId val="112554368"/>
        <c:scaling>
          <c:orientation val="minMax"/>
        </c:scaling>
        <c:delete val="0"/>
        <c:axPos val="b"/>
        <c:numFmt formatCode="General" sourceLinked="1"/>
        <c:majorTickMark val="out"/>
        <c:minorTickMark val="none"/>
        <c:tickLblPos val="nextTo"/>
        <c:crossAx val="112556288"/>
        <c:crosses val="autoZero"/>
        <c:auto val="1"/>
        <c:lblAlgn val="ctr"/>
        <c:lblOffset val="100"/>
        <c:noMultiLvlLbl val="0"/>
      </c:catAx>
      <c:valAx>
        <c:axId val="112556288"/>
        <c:scaling>
          <c:orientation val="minMax"/>
          <c:max val="20"/>
          <c:min val="0"/>
        </c:scaling>
        <c:delete val="0"/>
        <c:axPos val="l"/>
        <c:majorGridlines/>
        <c:numFmt formatCode="General" sourceLinked="1"/>
        <c:majorTickMark val="out"/>
        <c:minorTickMark val="none"/>
        <c:tickLblPos val="nextTo"/>
        <c:crossAx val="112554368"/>
        <c:crosses val="autoZero"/>
        <c:crossBetween val="between"/>
        <c:majorUnit val="5"/>
        <c:minorUnit val="2.5"/>
      </c:valAx>
    </c:plotArea>
    <c:legend>
      <c:legendPos val="r"/>
      <c:layout>
        <c:manualLayout>
          <c:xMode val="edge"/>
          <c:yMode val="edge"/>
          <c:x val="0.73836427853925668"/>
          <c:y val="0.29206443464636517"/>
          <c:w val="0.23900197660477626"/>
          <c:h val="0.32817804270534118"/>
        </c:manualLayout>
      </c:layout>
      <c:overlay val="0"/>
      <c:txPr>
        <a:bodyPr/>
        <a:lstStyle/>
        <a:p>
          <a:pPr>
            <a:defRPr sz="1200"/>
          </a:pPr>
          <a:endParaRPr lang="zh-TW"/>
        </a:p>
      </c:txPr>
    </c:legend>
    <c:plotVisOnly val="1"/>
    <c:dispBlanksAs val="gap"/>
    <c:showDLblsOverMax val="0"/>
  </c:chart>
  <c:externalData r:id="rId2">
    <c:autoUpdate val="0"/>
  </c:externalData>
  <c:userShapes r:id="rId3"/>
</c:chartSpace>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D91CB0-8339-4BB4-90EC-F862CC54107A}" type="doc">
      <dgm:prSet loTypeId="urn:microsoft.com/office/officeart/2005/8/layout/arrow2" loCatId="process" qsTypeId="urn:microsoft.com/office/officeart/2005/8/quickstyle/simple1" qsCatId="simple" csTypeId="urn:microsoft.com/office/officeart/2005/8/colors/accent2_2" csCatId="accent2" phldr="1"/>
      <dgm:spPr/>
      <dgm:t>
        <a:bodyPr/>
        <a:lstStyle/>
        <a:p>
          <a:endParaRPr lang="zh-TW" altLang="en-US"/>
        </a:p>
      </dgm:t>
    </dgm:pt>
    <dgm:pt modelId="{2921D405-9EBF-49CB-AD16-EA80D0B4BBCD}">
      <dgm:prSet custT="1"/>
      <dgm:spPr/>
      <dgm:t>
        <a:bodyPr/>
        <a:lstStyle/>
        <a:p>
          <a:pPr rtl="0"/>
          <a:r>
            <a:rPr kumimoji="1" lang="en-US" sz="1700" b="1" dirty="0" smtClean="0"/>
            <a:t> </a:t>
          </a:r>
          <a:r>
            <a:rPr kumimoji="1" lang="en-US" sz="1100" b="1" dirty="0" err="1" smtClean="0">
              <a:latin typeface="+mn-lt"/>
              <a:cs typeface="Times New Roman" pitchFamily="18" charset="0"/>
            </a:rPr>
            <a:t>Chinshan</a:t>
          </a:r>
          <a:r>
            <a:rPr kumimoji="1" lang="en-US" sz="1100" b="1" dirty="0" smtClean="0">
              <a:latin typeface="+mn-lt"/>
              <a:cs typeface="Times New Roman" pitchFamily="18" charset="0"/>
            </a:rPr>
            <a:t> #1</a:t>
          </a:r>
          <a:endParaRPr lang="zh-TW" sz="1100" dirty="0">
            <a:latin typeface="+mn-lt"/>
            <a:cs typeface="Times New Roman" pitchFamily="18" charset="0"/>
          </a:endParaRPr>
        </a:p>
      </dgm:t>
    </dgm:pt>
    <dgm:pt modelId="{5B81D51B-462D-4442-BC75-CCDE07D29155}" type="parTrans" cxnId="{708D698D-4C79-440A-A59A-BBE435F55ADF}">
      <dgm:prSet/>
      <dgm:spPr/>
      <dgm:t>
        <a:bodyPr/>
        <a:lstStyle/>
        <a:p>
          <a:endParaRPr lang="zh-TW" altLang="en-US"/>
        </a:p>
      </dgm:t>
    </dgm:pt>
    <dgm:pt modelId="{1D6B0F7C-516A-4F38-BCDD-8E04BAAC403E}" type="sibTrans" cxnId="{708D698D-4C79-440A-A59A-BBE435F55ADF}">
      <dgm:prSet/>
      <dgm:spPr/>
      <dgm:t>
        <a:bodyPr/>
        <a:lstStyle/>
        <a:p>
          <a:endParaRPr lang="zh-TW" altLang="en-US"/>
        </a:p>
      </dgm:t>
    </dgm:pt>
    <dgm:pt modelId="{C365A621-B2F1-4149-9D09-DB27B16A7F02}">
      <dgm:prSet custT="1"/>
      <dgm:spPr/>
      <dgm:t>
        <a:bodyPr/>
        <a:lstStyle/>
        <a:p>
          <a:pPr rtl="0"/>
          <a:r>
            <a:rPr kumimoji="1" lang="en-US" sz="1100" b="1" dirty="0" err="1" smtClean="0">
              <a:latin typeface="+mn-lt"/>
              <a:cs typeface="Times New Roman" pitchFamily="18" charset="0"/>
            </a:rPr>
            <a:t>Chinshan</a:t>
          </a:r>
          <a:r>
            <a:rPr kumimoji="1" lang="en-US" sz="1100" b="1" dirty="0" smtClean="0">
              <a:latin typeface="+mn-lt"/>
              <a:cs typeface="Times New Roman" pitchFamily="18" charset="0"/>
            </a:rPr>
            <a:t> #2</a:t>
          </a:r>
          <a:endParaRPr lang="zh-TW" sz="1100" dirty="0">
            <a:latin typeface="+mn-lt"/>
            <a:cs typeface="Times New Roman" pitchFamily="18" charset="0"/>
          </a:endParaRPr>
        </a:p>
      </dgm:t>
    </dgm:pt>
    <dgm:pt modelId="{77ED983D-63EA-405C-8C2A-10F3A2B7796A}" type="parTrans" cxnId="{78B1FBFF-7D3D-4D7E-856F-7D11ACF13E24}">
      <dgm:prSet/>
      <dgm:spPr/>
      <dgm:t>
        <a:bodyPr/>
        <a:lstStyle/>
        <a:p>
          <a:endParaRPr lang="zh-TW" altLang="en-US"/>
        </a:p>
      </dgm:t>
    </dgm:pt>
    <dgm:pt modelId="{D53B1A8A-AF43-4B1C-AAF9-3DD4D5D6D47C}" type="sibTrans" cxnId="{78B1FBFF-7D3D-4D7E-856F-7D11ACF13E24}">
      <dgm:prSet/>
      <dgm:spPr/>
      <dgm:t>
        <a:bodyPr/>
        <a:lstStyle/>
        <a:p>
          <a:endParaRPr lang="zh-TW" altLang="en-US"/>
        </a:p>
      </dgm:t>
    </dgm:pt>
    <dgm:pt modelId="{7DDD8754-F720-452E-81F6-8301AE15A764}">
      <dgm:prSet custT="1"/>
      <dgm:spPr/>
      <dgm:t>
        <a:bodyPr/>
        <a:lstStyle/>
        <a:p>
          <a:pPr rtl="0"/>
          <a:r>
            <a:rPr kumimoji="1" lang="en-US" sz="1100" b="1" dirty="0" err="1" smtClean="0">
              <a:latin typeface="+mn-lt"/>
              <a:cs typeface="Times New Roman" pitchFamily="18" charset="0"/>
            </a:rPr>
            <a:t>Kuosheng</a:t>
          </a:r>
          <a:r>
            <a:rPr kumimoji="1" lang="en-US" sz="1100" b="1" dirty="0" smtClean="0">
              <a:latin typeface="+mn-lt"/>
              <a:cs typeface="Times New Roman" pitchFamily="18" charset="0"/>
            </a:rPr>
            <a:t> #1</a:t>
          </a:r>
          <a:endParaRPr lang="zh-TW" sz="1100" dirty="0">
            <a:latin typeface="+mn-lt"/>
            <a:cs typeface="Times New Roman" pitchFamily="18" charset="0"/>
          </a:endParaRPr>
        </a:p>
      </dgm:t>
    </dgm:pt>
    <dgm:pt modelId="{D2A11D1B-586C-4AB3-8BE9-E0AEE69BB644}" type="parTrans" cxnId="{FD918407-0ACC-4777-8FB7-46E019045DED}">
      <dgm:prSet/>
      <dgm:spPr/>
      <dgm:t>
        <a:bodyPr/>
        <a:lstStyle/>
        <a:p>
          <a:endParaRPr lang="zh-TW" altLang="en-US"/>
        </a:p>
      </dgm:t>
    </dgm:pt>
    <dgm:pt modelId="{421CD794-EA9F-4BC3-B98A-5FA81BBD665D}" type="sibTrans" cxnId="{FD918407-0ACC-4777-8FB7-46E019045DED}">
      <dgm:prSet/>
      <dgm:spPr/>
      <dgm:t>
        <a:bodyPr/>
        <a:lstStyle/>
        <a:p>
          <a:endParaRPr lang="zh-TW" altLang="en-US"/>
        </a:p>
      </dgm:t>
    </dgm:pt>
    <dgm:pt modelId="{A42BE727-E0B1-413F-AA4E-B385DA6EE94D}">
      <dgm:prSet custT="1"/>
      <dgm:spPr/>
      <dgm:t>
        <a:bodyPr/>
        <a:lstStyle/>
        <a:p>
          <a:pPr rtl="0"/>
          <a:r>
            <a:rPr kumimoji="1" lang="en-US" sz="1100" b="1" dirty="0" err="1" smtClean="0">
              <a:latin typeface="+mn-lt"/>
              <a:cs typeface="Times New Roman" pitchFamily="18" charset="0"/>
            </a:rPr>
            <a:t>Kuosheng</a:t>
          </a:r>
          <a:r>
            <a:rPr kumimoji="1" lang="en-US" sz="1100" b="1" dirty="0" smtClean="0">
              <a:latin typeface="+mn-lt"/>
              <a:cs typeface="Times New Roman" pitchFamily="18" charset="0"/>
            </a:rPr>
            <a:t> #2</a:t>
          </a:r>
          <a:endParaRPr lang="zh-TW" sz="1100" dirty="0">
            <a:latin typeface="+mn-lt"/>
            <a:cs typeface="Times New Roman" pitchFamily="18" charset="0"/>
          </a:endParaRPr>
        </a:p>
      </dgm:t>
    </dgm:pt>
    <dgm:pt modelId="{517D1593-9036-471D-A6D4-604C50F1869A}" type="parTrans" cxnId="{099AB80B-3431-42DF-83AF-EDF1DAAEA2BE}">
      <dgm:prSet/>
      <dgm:spPr/>
      <dgm:t>
        <a:bodyPr/>
        <a:lstStyle/>
        <a:p>
          <a:endParaRPr lang="zh-TW" altLang="en-US"/>
        </a:p>
      </dgm:t>
    </dgm:pt>
    <dgm:pt modelId="{F1EBFBD7-2829-4F35-A641-E900CE608FAF}" type="sibTrans" cxnId="{099AB80B-3431-42DF-83AF-EDF1DAAEA2BE}">
      <dgm:prSet/>
      <dgm:spPr/>
      <dgm:t>
        <a:bodyPr/>
        <a:lstStyle/>
        <a:p>
          <a:endParaRPr lang="zh-TW" altLang="en-US"/>
        </a:p>
      </dgm:t>
    </dgm:pt>
    <dgm:pt modelId="{2605E1BD-2818-4636-B30F-25C8559FCF0C}">
      <dgm:prSet custT="1"/>
      <dgm:spPr/>
      <dgm:t>
        <a:bodyPr/>
        <a:lstStyle/>
        <a:p>
          <a:pPr rtl="0"/>
          <a:r>
            <a:rPr kumimoji="1" lang="en-US" sz="1100" b="1" dirty="0" err="1" smtClean="0">
              <a:latin typeface="Arial Unicode MS" pitchFamily="34" charset="-120"/>
              <a:ea typeface="Arial Unicode MS" pitchFamily="34" charset="-120"/>
              <a:cs typeface="Arial Unicode MS" pitchFamily="34" charset="-120"/>
            </a:rPr>
            <a:t>M</a:t>
          </a:r>
          <a:r>
            <a:rPr kumimoji="1" lang="en-US" sz="1100" b="1" dirty="0" err="1" smtClean="0">
              <a:latin typeface="+mn-lt"/>
              <a:ea typeface="Arial Unicode MS" pitchFamily="34" charset="-120"/>
              <a:cs typeface="Arial Unicode MS" pitchFamily="34" charset="-120"/>
            </a:rPr>
            <a:t>aanshan</a:t>
          </a:r>
          <a:r>
            <a:rPr kumimoji="1" lang="en-US" sz="1100" b="1" dirty="0" smtClean="0">
              <a:latin typeface="Arial Unicode MS" pitchFamily="34" charset="-120"/>
              <a:ea typeface="Arial Unicode MS" pitchFamily="34" charset="-120"/>
              <a:cs typeface="Arial Unicode MS" pitchFamily="34" charset="-120"/>
            </a:rPr>
            <a:t> #1</a:t>
          </a:r>
          <a:endParaRPr lang="zh-TW" sz="1100" dirty="0">
            <a:latin typeface="Arial Unicode MS" pitchFamily="34" charset="-120"/>
            <a:ea typeface="Arial Unicode MS" pitchFamily="34" charset="-120"/>
            <a:cs typeface="Arial Unicode MS" pitchFamily="34" charset="-120"/>
          </a:endParaRPr>
        </a:p>
      </dgm:t>
    </dgm:pt>
    <dgm:pt modelId="{8925E7BC-BEEF-4C43-90CE-D2E1E79CAF44}" type="parTrans" cxnId="{A70B8A21-2101-42A2-B93F-75EE76DC0F26}">
      <dgm:prSet/>
      <dgm:spPr/>
      <dgm:t>
        <a:bodyPr/>
        <a:lstStyle/>
        <a:p>
          <a:endParaRPr lang="zh-TW" altLang="en-US"/>
        </a:p>
      </dgm:t>
    </dgm:pt>
    <dgm:pt modelId="{1042015F-1E6E-436D-AB2F-A34E42FC45E8}" type="sibTrans" cxnId="{A70B8A21-2101-42A2-B93F-75EE76DC0F26}">
      <dgm:prSet/>
      <dgm:spPr/>
      <dgm:t>
        <a:bodyPr/>
        <a:lstStyle/>
        <a:p>
          <a:endParaRPr lang="zh-TW" altLang="en-US"/>
        </a:p>
      </dgm:t>
    </dgm:pt>
    <dgm:pt modelId="{A711B0B8-C661-44FF-B1D1-0A9896318887}">
      <dgm:prSet/>
      <dgm:spPr/>
      <dgm:t>
        <a:bodyPr/>
        <a:lstStyle/>
        <a:p>
          <a:endParaRPr lang="zh-TW" altLang="en-US" dirty="0"/>
        </a:p>
      </dgm:t>
    </dgm:pt>
    <dgm:pt modelId="{138253BE-28E2-42FF-A576-7730BD9247F5}" type="parTrans" cxnId="{060EB2E5-1840-4628-88A8-DDC38439CEBD}">
      <dgm:prSet/>
      <dgm:spPr/>
      <dgm:t>
        <a:bodyPr/>
        <a:lstStyle/>
        <a:p>
          <a:endParaRPr lang="zh-TW" altLang="en-US"/>
        </a:p>
      </dgm:t>
    </dgm:pt>
    <dgm:pt modelId="{62A0842F-D215-40E2-A4EF-54EE92232E49}" type="sibTrans" cxnId="{060EB2E5-1840-4628-88A8-DDC38439CEBD}">
      <dgm:prSet/>
      <dgm:spPr/>
      <dgm:t>
        <a:bodyPr/>
        <a:lstStyle/>
        <a:p>
          <a:endParaRPr lang="zh-TW" altLang="en-US"/>
        </a:p>
      </dgm:t>
    </dgm:pt>
    <dgm:pt modelId="{DFADC278-4992-4D06-8879-E364E3845E84}">
      <dgm:prSet custT="1"/>
      <dgm:spPr/>
      <dgm:t>
        <a:bodyPr/>
        <a:lstStyle/>
        <a:p>
          <a:endParaRPr lang="zh-TW" altLang="en-US"/>
        </a:p>
      </dgm:t>
    </dgm:pt>
    <dgm:pt modelId="{7A135725-1624-43B0-9259-852144DAF163}" type="parTrans" cxnId="{425A4C99-37CC-4F5F-8CBD-996E3DF13374}">
      <dgm:prSet/>
      <dgm:spPr/>
      <dgm:t>
        <a:bodyPr/>
        <a:lstStyle/>
        <a:p>
          <a:endParaRPr lang="zh-TW" altLang="en-US"/>
        </a:p>
      </dgm:t>
    </dgm:pt>
    <dgm:pt modelId="{F8D2B799-E031-46C7-9A11-550C2978D56C}" type="sibTrans" cxnId="{425A4C99-37CC-4F5F-8CBD-996E3DF13374}">
      <dgm:prSet/>
      <dgm:spPr/>
      <dgm:t>
        <a:bodyPr/>
        <a:lstStyle/>
        <a:p>
          <a:endParaRPr lang="zh-TW" altLang="en-US"/>
        </a:p>
      </dgm:t>
    </dgm:pt>
    <dgm:pt modelId="{5D29A913-663D-485F-88B9-FB860100297D}">
      <dgm:prSet custT="1"/>
      <dgm:spPr/>
      <dgm:t>
        <a:bodyPr/>
        <a:lstStyle/>
        <a:p>
          <a:pPr rtl="0"/>
          <a:endParaRPr lang="zh-TW" sz="2000" dirty="0">
            <a:latin typeface="Times New Roman" pitchFamily="18" charset="0"/>
            <a:cs typeface="Times New Roman" pitchFamily="18" charset="0"/>
          </a:endParaRPr>
        </a:p>
      </dgm:t>
    </dgm:pt>
    <dgm:pt modelId="{F73EA061-F8CD-44EB-AA1E-95BA533C52ED}" type="parTrans" cxnId="{8E7895C6-5512-4C43-A074-2E32460AC67A}">
      <dgm:prSet/>
      <dgm:spPr/>
      <dgm:t>
        <a:bodyPr/>
        <a:lstStyle/>
        <a:p>
          <a:endParaRPr lang="zh-TW" altLang="en-US"/>
        </a:p>
      </dgm:t>
    </dgm:pt>
    <dgm:pt modelId="{B1001EE8-0AA7-4CCF-92BD-56AB31AA7609}" type="sibTrans" cxnId="{8E7895C6-5512-4C43-A074-2E32460AC67A}">
      <dgm:prSet/>
      <dgm:spPr/>
      <dgm:t>
        <a:bodyPr/>
        <a:lstStyle/>
        <a:p>
          <a:endParaRPr lang="zh-TW" altLang="en-US"/>
        </a:p>
      </dgm:t>
    </dgm:pt>
    <dgm:pt modelId="{ABFDD4DE-EA85-4E3D-92F9-3AC86C4BE300}">
      <dgm:prSet custScaleX="153326" custScaleY="16029" custLinFactNeighborX="-67158" custLinFactNeighborY="-30414"/>
      <dgm:spPr/>
      <dgm:t>
        <a:bodyPr/>
        <a:lstStyle/>
        <a:p>
          <a:endParaRPr lang="zh-TW" altLang="en-US"/>
        </a:p>
      </dgm:t>
    </dgm:pt>
    <dgm:pt modelId="{87CF84A7-4F91-4018-A3BA-BD4BEBA3B3BB}" type="parTrans" cxnId="{46E951F6-2F33-4E56-97D3-2C50454B9884}">
      <dgm:prSet/>
      <dgm:spPr/>
      <dgm:t>
        <a:bodyPr/>
        <a:lstStyle/>
        <a:p>
          <a:endParaRPr lang="zh-TW" altLang="en-US"/>
        </a:p>
      </dgm:t>
    </dgm:pt>
    <dgm:pt modelId="{9FD4112B-A237-4526-AE94-94F9AB518FCB}" type="sibTrans" cxnId="{46E951F6-2F33-4E56-97D3-2C50454B9884}">
      <dgm:prSet/>
      <dgm:spPr/>
      <dgm:t>
        <a:bodyPr/>
        <a:lstStyle/>
        <a:p>
          <a:endParaRPr lang="zh-TW" altLang="en-US"/>
        </a:p>
      </dgm:t>
    </dgm:pt>
    <dgm:pt modelId="{883873C1-7928-4E2D-8A22-8A6FD570D9DD}" type="pres">
      <dgm:prSet presAssocID="{06D91CB0-8339-4BB4-90EC-F862CC54107A}" presName="arrowDiagram" presStyleCnt="0">
        <dgm:presLayoutVars>
          <dgm:chMax val="5"/>
          <dgm:dir/>
          <dgm:resizeHandles val="exact"/>
        </dgm:presLayoutVars>
      </dgm:prSet>
      <dgm:spPr/>
      <dgm:t>
        <a:bodyPr/>
        <a:lstStyle/>
        <a:p>
          <a:endParaRPr lang="zh-TW" altLang="en-US"/>
        </a:p>
      </dgm:t>
    </dgm:pt>
    <dgm:pt modelId="{110D3BA1-4403-41D3-93C5-8ECC7BCEA6C8}" type="pres">
      <dgm:prSet presAssocID="{06D91CB0-8339-4BB4-90EC-F862CC54107A}" presName="arrow" presStyleLbl="bgShp" presStyleIdx="0" presStyleCnt="1" custLinFactNeighborX="424" custLinFactNeighborY="-17245"/>
      <dgm:spPr/>
      <dgm:t>
        <a:bodyPr/>
        <a:lstStyle/>
        <a:p>
          <a:endParaRPr lang="zh-TW" altLang="en-US"/>
        </a:p>
      </dgm:t>
    </dgm:pt>
    <dgm:pt modelId="{A07A29EF-4D3A-4305-A0C5-79DA69A81326}" type="pres">
      <dgm:prSet presAssocID="{06D91CB0-8339-4BB4-90EC-F862CC54107A}" presName="arrowDiagram5" presStyleCnt="0"/>
      <dgm:spPr/>
      <dgm:t>
        <a:bodyPr/>
        <a:lstStyle/>
        <a:p>
          <a:endParaRPr lang="zh-TW" altLang="en-US"/>
        </a:p>
      </dgm:t>
    </dgm:pt>
    <dgm:pt modelId="{D9F5FB02-A6E8-4C53-B5FF-6F0CDE87FB2A}" type="pres">
      <dgm:prSet presAssocID="{2921D405-9EBF-49CB-AD16-EA80D0B4BBCD}" presName="bullet5a" presStyleLbl="node1" presStyleIdx="0" presStyleCnt="5" custLinFactNeighborX="-70098" custLinFactNeighborY="57705"/>
      <dgm:spPr/>
      <dgm:t>
        <a:bodyPr/>
        <a:lstStyle/>
        <a:p>
          <a:endParaRPr lang="zh-TW" altLang="en-US"/>
        </a:p>
      </dgm:t>
    </dgm:pt>
    <dgm:pt modelId="{81775D37-A4C6-43F8-8A31-89994C68DAB5}" type="pres">
      <dgm:prSet presAssocID="{2921D405-9EBF-49CB-AD16-EA80D0B4BBCD}" presName="textBox5a" presStyleLbl="revTx" presStyleIdx="0" presStyleCnt="5" custScaleX="181155" custScaleY="40175" custLinFactNeighborX="22412" custLinFactNeighborY="-22230">
        <dgm:presLayoutVars>
          <dgm:bulletEnabled val="1"/>
        </dgm:presLayoutVars>
      </dgm:prSet>
      <dgm:spPr/>
      <dgm:t>
        <a:bodyPr/>
        <a:lstStyle/>
        <a:p>
          <a:endParaRPr lang="zh-TW" altLang="en-US"/>
        </a:p>
      </dgm:t>
    </dgm:pt>
    <dgm:pt modelId="{25098043-F746-4D4E-ADE5-2E01521A8D80}" type="pres">
      <dgm:prSet presAssocID="{C365A621-B2F1-4149-9D09-DB27B16A7F02}" presName="bullet5b" presStyleLbl="node1" presStyleIdx="1" presStyleCnt="5" custLinFactX="-30823" custLinFactY="9365" custLinFactNeighborX="-100000" custLinFactNeighborY="100000"/>
      <dgm:spPr/>
      <dgm:t>
        <a:bodyPr/>
        <a:lstStyle/>
        <a:p>
          <a:endParaRPr lang="zh-TW" altLang="en-US"/>
        </a:p>
      </dgm:t>
    </dgm:pt>
    <dgm:pt modelId="{98E2DB06-F52E-4712-AF98-6B2F29D6C9C6}" type="pres">
      <dgm:prSet presAssocID="{C365A621-B2F1-4149-9D09-DB27B16A7F02}" presName="textBox5b" presStyleLbl="revTx" presStyleIdx="1" presStyleCnt="5" custScaleX="146569" custScaleY="27432" custLinFactNeighborX="-9670" custLinFactNeighborY="-11905">
        <dgm:presLayoutVars>
          <dgm:bulletEnabled val="1"/>
        </dgm:presLayoutVars>
      </dgm:prSet>
      <dgm:spPr/>
      <dgm:t>
        <a:bodyPr/>
        <a:lstStyle/>
        <a:p>
          <a:endParaRPr lang="zh-TW" altLang="en-US"/>
        </a:p>
      </dgm:t>
    </dgm:pt>
    <dgm:pt modelId="{78C72E52-12D6-478F-823D-2625A3744E0D}" type="pres">
      <dgm:prSet presAssocID="{7DDD8754-F720-452E-81F6-8301AE15A764}" presName="bullet5c" presStyleLbl="node1" presStyleIdx="2" presStyleCnt="5" custLinFactX="-85058" custLinFactNeighborX="-100000" custLinFactNeighborY="85875"/>
      <dgm:spPr/>
      <dgm:t>
        <a:bodyPr/>
        <a:lstStyle/>
        <a:p>
          <a:endParaRPr lang="zh-TW" altLang="en-US"/>
        </a:p>
      </dgm:t>
    </dgm:pt>
    <dgm:pt modelId="{38DE1E75-955F-4283-A734-88674917FA9F}" type="pres">
      <dgm:prSet presAssocID="{7DDD8754-F720-452E-81F6-8301AE15A764}" presName="textBox5c" presStyleLbl="revTx" presStyleIdx="2" presStyleCnt="5" custScaleX="149789" custScaleY="28146" custLinFactNeighborX="-36130" custLinFactNeighborY="-13043">
        <dgm:presLayoutVars>
          <dgm:bulletEnabled val="1"/>
        </dgm:presLayoutVars>
      </dgm:prSet>
      <dgm:spPr/>
      <dgm:t>
        <a:bodyPr/>
        <a:lstStyle/>
        <a:p>
          <a:endParaRPr lang="zh-TW" altLang="en-US"/>
        </a:p>
      </dgm:t>
    </dgm:pt>
    <dgm:pt modelId="{EC1F87B4-882F-47B6-8D13-5CBD6927D4BA}" type="pres">
      <dgm:prSet presAssocID="{A42BE727-E0B1-413F-AA4E-B385DA6EE94D}" presName="bullet5d" presStyleLbl="node1" presStyleIdx="3" presStyleCnt="5" custLinFactX="-100000" custLinFactNeighborX="-156547" custLinFactNeighborY="83354"/>
      <dgm:spPr/>
      <dgm:t>
        <a:bodyPr/>
        <a:lstStyle/>
        <a:p>
          <a:endParaRPr lang="zh-TW" altLang="en-US"/>
        </a:p>
      </dgm:t>
    </dgm:pt>
    <dgm:pt modelId="{BBAB2419-F484-4668-B742-AA6BA53EBDBA}" type="pres">
      <dgm:prSet presAssocID="{A42BE727-E0B1-413F-AA4E-B385DA6EE94D}" presName="textBox5d" presStyleLbl="revTx" presStyleIdx="3" presStyleCnt="5" custScaleX="166274" custScaleY="19875" custLinFactNeighborX="-54210" custLinFactNeighborY="-19831">
        <dgm:presLayoutVars>
          <dgm:bulletEnabled val="1"/>
        </dgm:presLayoutVars>
      </dgm:prSet>
      <dgm:spPr/>
      <dgm:t>
        <a:bodyPr/>
        <a:lstStyle/>
        <a:p>
          <a:endParaRPr lang="zh-TW" altLang="en-US"/>
        </a:p>
      </dgm:t>
    </dgm:pt>
    <dgm:pt modelId="{B4E67718-D470-46B8-B6FF-6C88B60B2E86}" type="pres">
      <dgm:prSet presAssocID="{2605E1BD-2818-4636-B30F-25C8559FCF0C}" presName="bullet5e" presStyleLbl="node1" presStyleIdx="4" presStyleCnt="5" custLinFactX="-100000" custLinFactNeighborX="-146830" custLinFactNeighborY="40874"/>
      <dgm:spPr>
        <a:blipFill rotWithShape="0">
          <a:blip xmlns:r="http://schemas.openxmlformats.org/officeDocument/2006/relationships" r:embed="rId1"/>
          <a:stretch>
            <a:fillRect/>
          </a:stretch>
        </a:blipFill>
      </dgm:spPr>
      <dgm:t>
        <a:bodyPr/>
        <a:lstStyle/>
        <a:p>
          <a:endParaRPr lang="zh-TW" altLang="en-US"/>
        </a:p>
      </dgm:t>
    </dgm:pt>
    <dgm:pt modelId="{B2A18274-653D-4973-9205-EC491B181D92}" type="pres">
      <dgm:prSet presAssocID="{2605E1BD-2818-4636-B30F-25C8559FCF0C}" presName="textBox5e" presStyleLbl="revTx" presStyleIdx="4" presStyleCnt="5" custScaleX="153326" custScaleY="31313" custLinFactNeighborX="-79984" custLinFactNeighborY="-20071">
        <dgm:presLayoutVars>
          <dgm:bulletEnabled val="1"/>
        </dgm:presLayoutVars>
      </dgm:prSet>
      <dgm:spPr/>
      <dgm:t>
        <a:bodyPr/>
        <a:lstStyle/>
        <a:p>
          <a:endParaRPr lang="zh-TW" altLang="en-US"/>
        </a:p>
      </dgm:t>
    </dgm:pt>
  </dgm:ptLst>
  <dgm:cxnLst>
    <dgm:cxn modelId="{425A4C99-37CC-4F5F-8CBD-996E3DF13374}" srcId="{06D91CB0-8339-4BB4-90EC-F862CC54107A}" destId="{DFADC278-4992-4D06-8879-E364E3845E84}" srcOrd="6" destOrd="0" parTransId="{7A135725-1624-43B0-9259-852144DAF163}" sibTransId="{F8D2B799-E031-46C7-9A11-550C2978D56C}"/>
    <dgm:cxn modelId="{A0613030-6841-448B-BB25-34F430F36B4F}" type="presOf" srcId="{2921D405-9EBF-49CB-AD16-EA80D0B4BBCD}" destId="{81775D37-A4C6-43F8-8A31-89994C68DAB5}" srcOrd="0" destOrd="0" presId="urn:microsoft.com/office/officeart/2005/8/layout/arrow2"/>
    <dgm:cxn modelId="{9BE727BB-65B3-4847-A209-4697151349E8}" type="presOf" srcId="{06D91CB0-8339-4BB4-90EC-F862CC54107A}" destId="{883873C1-7928-4E2D-8A22-8A6FD570D9DD}" srcOrd="0" destOrd="0" presId="urn:microsoft.com/office/officeart/2005/8/layout/arrow2"/>
    <dgm:cxn modelId="{B0DFF2EB-C37D-45CF-9FE1-85D59A7A8B94}" type="presOf" srcId="{2605E1BD-2818-4636-B30F-25C8559FCF0C}" destId="{B2A18274-653D-4973-9205-EC491B181D92}" srcOrd="0" destOrd="0" presId="urn:microsoft.com/office/officeart/2005/8/layout/arrow2"/>
    <dgm:cxn modelId="{4B3F9FF6-6429-496F-97FA-0405A71ACCAB}" type="presOf" srcId="{C365A621-B2F1-4149-9D09-DB27B16A7F02}" destId="{98E2DB06-F52E-4712-AF98-6B2F29D6C9C6}" srcOrd="0" destOrd="0" presId="urn:microsoft.com/office/officeart/2005/8/layout/arrow2"/>
    <dgm:cxn modelId="{060EB2E5-1840-4628-88A8-DDC38439CEBD}" srcId="{06D91CB0-8339-4BB4-90EC-F862CC54107A}" destId="{A711B0B8-C661-44FF-B1D1-0A9896318887}" srcOrd="7" destOrd="0" parTransId="{138253BE-28E2-42FF-A576-7730BD9247F5}" sibTransId="{62A0842F-D215-40E2-A4EF-54EE92232E49}"/>
    <dgm:cxn modelId="{A70B8A21-2101-42A2-B93F-75EE76DC0F26}" srcId="{06D91CB0-8339-4BB4-90EC-F862CC54107A}" destId="{2605E1BD-2818-4636-B30F-25C8559FCF0C}" srcOrd="4" destOrd="0" parTransId="{8925E7BC-BEEF-4C43-90CE-D2E1E79CAF44}" sibTransId="{1042015F-1E6E-436D-AB2F-A34E42FC45E8}"/>
    <dgm:cxn modelId="{099AB80B-3431-42DF-83AF-EDF1DAAEA2BE}" srcId="{06D91CB0-8339-4BB4-90EC-F862CC54107A}" destId="{A42BE727-E0B1-413F-AA4E-B385DA6EE94D}" srcOrd="3" destOrd="0" parTransId="{517D1593-9036-471D-A6D4-604C50F1869A}" sibTransId="{F1EBFBD7-2829-4F35-A641-E900CE608FAF}"/>
    <dgm:cxn modelId="{78B1FBFF-7D3D-4D7E-856F-7D11ACF13E24}" srcId="{06D91CB0-8339-4BB4-90EC-F862CC54107A}" destId="{C365A621-B2F1-4149-9D09-DB27B16A7F02}" srcOrd="1" destOrd="0" parTransId="{77ED983D-63EA-405C-8C2A-10F3A2B7796A}" sibTransId="{D53B1A8A-AF43-4B1C-AAF9-3DD4D5D6D47C}"/>
    <dgm:cxn modelId="{8E7895C6-5512-4C43-A074-2E32460AC67A}" srcId="{06D91CB0-8339-4BB4-90EC-F862CC54107A}" destId="{5D29A913-663D-485F-88B9-FB860100297D}" srcOrd="5" destOrd="0" parTransId="{F73EA061-F8CD-44EB-AA1E-95BA533C52ED}" sibTransId="{B1001EE8-0AA7-4CCF-92BD-56AB31AA7609}"/>
    <dgm:cxn modelId="{FD918407-0ACC-4777-8FB7-46E019045DED}" srcId="{06D91CB0-8339-4BB4-90EC-F862CC54107A}" destId="{7DDD8754-F720-452E-81F6-8301AE15A764}" srcOrd="2" destOrd="0" parTransId="{D2A11D1B-586C-4AB3-8BE9-E0AEE69BB644}" sibTransId="{421CD794-EA9F-4BC3-B98A-5FA81BBD665D}"/>
    <dgm:cxn modelId="{46E951F6-2F33-4E56-97D3-2C50454B9884}" srcId="{06D91CB0-8339-4BB4-90EC-F862CC54107A}" destId="{ABFDD4DE-EA85-4E3D-92F9-3AC86C4BE300}" srcOrd="8" destOrd="0" parTransId="{87CF84A7-4F91-4018-A3BA-BD4BEBA3B3BB}" sibTransId="{9FD4112B-A237-4526-AE94-94F9AB518FCB}"/>
    <dgm:cxn modelId="{63AA4DA6-2C7B-4B0E-AE6B-87E13B1ACFE0}" type="presOf" srcId="{7DDD8754-F720-452E-81F6-8301AE15A764}" destId="{38DE1E75-955F-4283-A734-88674917FA9F}" srcOrd="0" destOrd="0" presId="urn:microsoft.com/office/officeart/2005/8/layout/arrow2"/>
    <dgm:cxn modelId="{708D698D-4C79-440A-A59A-BBE435F55ADF}" srcId="{06D91CB0-8339-4BB4-90EC-F862CC54107A}" destId="{2921D405-9EBF-49CB-AD16-EA80D0B4BBCD}" srcOrd="0" destOrd="0" parTransId="{5B81D51B-462D-4442-BC75-CCDE07D29155}" sibTransId="{1D6B0F7C-516A-4F38-BCDD-8E04BAAC403E}"/>
    <dgm:cxn modelId="{1BB22787-13DE-4EF1-B564-6C973ED5C078}" type="presOf" srcId="{A42BE727-E0B1-413F-AA4E-B385DA6EE94D}" destId="{BBAB2419-F484-4668-B742-AA6BA53EBDBA}" srcOrd="0" destOrd="0" presId="urn:microsoft.com/office/officeart/2005/8/layout/arrow2"/>
    <dgm:cxn modelId="{E25EF381-FB86-42F6-9E62-72EC225AB6D7}" type="presParOf" srcId="{883873C1-7928-4E2D-8A22-8A6FD570D9DD}" destId="{110D3BA1-4403-41D3-93C5-8ECC7BCEA6C8}" srcOrd="0" destOrd="0" presId="urn:microsoft.com/office/officeart/2005/8/layout/arrow2"/>
    <dgm:cxn modelId="{00171D2E-D02D-4DFD-BB61-7911AECEA3F7}" type="presParOf" srcId="{883873C1-7928-4E2D-8A22-8A6FD570D9DD}" destId="{A07A29EF-4D3A-4305-A0C5-79DA69A81326}" srcOrd="1" destOrd="0" presId="urn:microsoft.com/office/officeart/2005/8/layout/arrow2"/>
    <dgm:cxn modelId="{68D2C2A1-D049-4DE4-B01C-F6B4991F7CBC}" type="presParOf" srcId="{A07A29EF-4D3A-4305-A0C5-79DA69A81326}" destId="{D9F5FB02-A6E8-4C53-B5FF-6F0CDE87FB2A}" srcOrd="0" destOrd="0" presId="urn:microsoft.com/office/officeart/2005/8/layout/arrow2"/>
    <dgm:cxn modelId="{91731882-1639-4318-B788-A17859DF1536}" type="presParOf" srcId="{A07A29EF-4D3A-4305-A0C5-79DA69A81326}" destId="{81775D37-A4C6-43F8-8A31-89994C68DAB5}" srcOrd="1" destOrd="0" presId="urn:microsoft.com/office/officeart/2005/8/layout/arrow2"/>
    <dgm:cxn modelId="{37633331-13B7-4F6E-9C45-D32FAF7EBBC4}" type="presParOf" srcId="{A07A29EF-4D3A-4305-A0C5-79DA69A81326}" destId="{25098043-F746-4D4E-ADE5-2E01521A8D80}" srcOrd="2" destOrd="0" presId="urn:microsoft.com/office/officeart/2005/8/layout/arrow2"/>
    <dgm:cxn modelId="{70F7D600-C20B-4008-B0FE-D5AFC4AD4BB2}" type="presParOf" srcId="{A07A29EF-4D3A-4305-A0C5-79DA69A81326}" destId="{98E2DB06-F52E-4712-AF98-6B2F29D6C9C6}" srcOrd="3" destOrd="0" presId="urn:microsoft.com/office/officeart/2005/8/layout/arrow2"/>
    <dgm:cxn modelId="{92CFABFB-0E08-4EA6-805F-431BBAF4CF06}" type="presParOf" srcId="{A07A29EF-4D3A-4305-A0C5-79DA69A81326}" destId="{78C72E52-12D6-478F-823D-2625A3744E0D}" srcOrd="4" destOrd="0" presId="urn:microsoft.com/office/officeart/2005/8/layout/arrow2"/>
    <dgm:cxn modelId="{43B565B1-F89C-4030-84A5-51722000739C}" type="presParOf" srcId="{A07A29EF-4D3A-4305-A0C5-79DA69A81326}" destId="{38DE1E75-955F-4283-A734-88674917FA9F}" srcOrd="5" destOrd="0" presId="urn:microsoft.com/office/officeart/2005/8/layout/arrow2"/>
    <dgm:cxn modelId="{EC49D8C6-F627-4309-8F83-9478A31BEA71}" type="presParOf" srcId="{A07A29EF-4D3A-4305-A0C5-79DA69A81326}" destId="{EC1F87B4-882F-47B6-8D13-5CBD6927D4BA}" srcOrd="6" destOrd="0" presId="urn:microsoft.com/office/officeart/2005/8/layout/arrow2"/>
    <dgm:cxn modelId="{0B5C079E-3007-4267-B43D-71C0F8659FD4}" type="presParOf" srcId="{A07A29EF-4D3A-4305-A0C5-79DA69A81326}" destId="{BBAB2419-F484-4668-B742-AA6BA53EBDBA}" srcOrd="7" destOrd="0" presId="urn:microsoft.com/office/officeart/2005/8/layout/arrow2"/>
    <dgm:cxn modelId="{C1AAF353-996E-4709-8A18-9679D5C89091}" type="presParOf" srcId="{A07A29EF-4D3A-4305-A0C5-79DA69A81326}" destId="{B4E67718-D470-46B8-B6FF-6C88B60B2E86}" srcOrd="8" destOrd="0" presId="urn:microsoft.com/office/officeart/2005/8/layout/arrow2"/>
    <dgm:cxn modelId="{062CE7B3-057B-4BE0-8ED5-15B8F485DC5B}" type="presParOf" srcId="{A07A29EF-4D3A-4305-A0C5-79DA69A81326}" destId="{B2A18274-653D-4973-9205-EC491B181D92}"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E9691F-4497-44AE-8D0F-0846E0B937F6}" type="doc">
      <dgm:prSet loTypeId="urn:microsoft.com/office/officeart/2005/8/layout/chevron2" loCatId="process" qsTypeId="urn:microsoft.com/office/officeart/2005/8/quickstyle/simple1" qsCatId="simple" csTypeId="urn:microsoft.com/office/officeart/2005/8/colors/accent2_2" csCatId="accent2" phldr="1"/>
      <dgm:spPr/>
      <dgm:t>
        <a:bodyPr/>
        <a:lstStyle/>
        <a:p>
          <a:endParaRPr lang="zh-TW" altLang="en-US"/>
        </a:p>
      </dgm:t>
    </dgm:pt>
    <dgm:pt modelId="{5913D34D-B68E-4733-8D28-196614C123BC}">
      <dgm:prSet/>
      <dgm:spPr/>
      <dgm:t>
        <a:bodyPr/>
        <a:lstStyle/>
        <a:p>
          <a:pPr rtl="0"/>
          <a:r>
            <a:rPr lang="en-US" altLang="zh-TW" dirty="0"/>
            <a:t>1</a:t>
          </a:r>
          <a:endParaRPr lang="zh-TW" dirty="0"/>
        </a:p>
      </dgm:t>
    </dgm:pt>
    <dgm:pt modelId="{FD98A144-1909-4DC5-9182-6B1C382EEDAB}" type="parTrans" cxnId="{B8AD16E2-71C0-44B5-B03F-47E106363A0E}">
      <dgm:prSet/>
      <dgm:spPr/>
      <dgm:t>
        <a:bodyPr/>
        <a:lstStyle/>
        <a:p>
          <a:endParaRPr lang="zh-TW" altLang="en-US"/>
        </a:p>
      </dgm:t>
    </dgm:pt>
    <dgm:pt modelId="{F1681154-BA88-4A46-88D4-FF0CBE13AFCA}" type="sibTrans" cxnId="{B8AD16E2-71C0-44B5-B03F-47E106363A0E}">
      <dgm:prSet/>
      <dgm:spPr/>
      <dgm:t>
        <a:bodyPr/>
        <a:lstStyle/>
        <a:p>
          <a:endParaRPr lang="zh-TW" altLang="en-US"/>
        </a:p>
      </dgm:t>
    </dgm:pt>
    <dgm:pt modelId="{B6FDA27A-2520-48DD-9C68-30EF9093146C}">
      <dgm:prSet/>
      <dgm:spPr/>
      <dgm:t>
        <a:bodyPr/>
        <a:lstStyle/>
        <a:p>
          <a:pPr rtl="0"/>
          <a:r>
            <a:rPr lang="en-US" altLang="zh-TW" dirty="0"/>
            <a:t>2</a:t>
          </a:r>
          <a:endParaRPr lang="zh-TW" dirty="0"/>
        </a:p>
      </dgm:t>
    </dgm:pt>
    <dgm:pt modelId="{683BB692-E779-40B1-AFC1-BA0FF8853C30}" type="parTrans" cxnId="{07602F1D-EECB-4D8E-B1EE-CB8AFDE317F6}">
      <dgm:prSet/>
      <dgm:spPr/>
      <dgm:t>
        <a:bodyPr/>
        <a:lstStyle/>
        <a:p>
          <a:endParaRPr lang="zh-TW" altLang="en-US"/>
        </a:p>
      </dgm:t>
    </dgm:pt>
    <dgm:pt modelId="{60237AF2-0577-4D20-8577-C4403CB59A79}" type="sibTrans" cxnId="{07602F1D-EECB-4D8E-B1EE-CB8AFDE317F6}">
      <dgm:prSet/>
      <dgm:spPr/>
      <dgm:t>
        <a:bodyPr/>
        <a:lstStyle/>
        <a:p>
          <a:endParaRPr lang="zh-TW" altLang="en-US"/>
        </a:p>
      </dgm:t>
    </dgm:pt>
    <dgm:pt modelId="{0A580E6D-FAC3-4323-87C1-D115FB83B344}">
      <dgm:prSet/>
      <dgm:spPr/>
      <dgm:t>
        <a:bodyPr/>
        <a:lstStyle/>
        <a:p>
          <a:pPr rtl="0"/>
          <a:r>
            <a:rPr lang="en-US" altLang="zh-TW" dirty="0"/>
            <a:t>3</a:t>
          </a:r>
          <a:endParaRPr lang="zh-TW" dirty="0"/>
        </a:p>
      </dgm:t>
    </dgm:pt>
    <dgm:pt modelId="{EA3F6828-66EA-4FAD-9B7A-4804617179DF}" type="parTrans" cxnId="{ADA079F4-0CC1-478C-BE65-235A80C2507C}">
      <dgm:prSet/>
      <dgm:spPr/>
      <dgm:t>
        <a:bodyPr/>
        <a:lstStyle/>
        <a:p>
          <a:endParaRPr lang="zh-TW" altLang="en-US"/>
        </a:p>
      </dgm:t>
    </dgm:pt>
    <dgm:pt modelId="{9A4F74EA-75D2-4D45-BAB5-559BCA866E39}" type="sibTrans" cxnId="{ADA079F4-0CC1-478C-BE65-235A80C2507C}">
      <dgm:prSet/>
      <dgm:spPr/>
      <dgm:t>
        <a:bodyPr/>
        <a:lstStyle/>
        <a:p>
          <a:endParaRPr lang="zh-TW" altLang="en-US"/>
        </a:p>
      </dgm:t>
    </dgm:pt>
    <dgm:pt modelId="{CD9C7A1D-6125-42DD-B888-EC40C1FC09D3}">
      <dgm:prSet/>
      <dgm:spPr/>
      <dgm:t>
        <a:bodyPr/>
        <a:lstStyle/>
        <a:p>
          <a:pPr rtl="0"/>
          <a:r>
            <a:rPr lang="en-US" altLang="zh-TW" dirty="0"/>
            <a:t>4</a:t>
          </a:r>
          <a:endParaRPr lang="zh-TW" dirty="0"/>
        </a:p>
      </dgm:t>
    </dgm:pt>
    <dgm:pt modelId="{6213F270-8F9A-4D43-AC36-6669C2C8834F}" type="parTrans" cxnId="{03128C0E-FF73-4D8B-BD91-579389AAAE58}">
      <dgm:prSet/>
      <dgm:spPr/>
      <dgm:t>
        <a:bodyPr/>
        <a:lstStyle/>
        <a:p>
          <a:endParaRPr lang="zh-TW" altLang="en-US"/>
        </a:p>
      </dgm:t>
    </dgm:pt>
    <dgm:pt modelId="{E9936EB2-0DA1-483B-B8F1-30640B03E840}" type="sibTrans" cxnId="{03128C0E-FF73-4D8B-BD91-579389AAAE58}">
      <dgm:prSet/>
      <dgm:spPr/>
      <dgm:t>
        <a:bodyPr/>
        <a:lstStyle/>
        <a:p>
          <a:endParaRPr lang="zh-TW" altLang="en-US"/>
        </a:p>
      </dgm:t>
    </dgm:pt>
    <dgm:pt modelId="{C00F123A-4642-4332-99AE-CC8103873159}">
      <dgm:prSet/>
      <dgm:spPr/>
      <dgm:t>
        <a:bodyPr/>
        <a:lstStyle/>
        <a:p>
          <a:pPr rtl="0"/>
          <a:r>
            <a:rPr kumimoji="1" lang="en-US" b="1" dirty="0"/>
            <a:t>Completing Taiwan’s LNG storage expansion projects on schedule</a:t>
          </a:r>
          <a:endParaRPr lang="zh-TW" altLang="en-US" dirty="0"/>
        </a:p>
      </dgm:t>
    </dgm:pt>
    <dgm:pt modelId="{1D441BA6-A3CE-4585-88FB-D640987D4AFF}" type="parTrans" cxnId="{82FE48D0-6056-4647-A592-584951B11219}">
      <dgm:prSet/>
      <dgm:spPr/>
      <dgm:t>
        <a:bodyPr/>
        <a:lstStyle/>
        <a:p>
          <a:endParaRPr lang="zh-TW" altLang="en-US"/>
        </a:p>
      </dgm:t>
    </dgm:pt>
    <dgm:pt modelId="{222444F1-6D4E-49E6-A235-77DD72ADC53C}" type="sibTrans" cxnId="{82FE48D0-6056-4647-A592-584951B11219}">
      <dgm:prSet/>
      <dgm:spPr/>
      <dgm:t>
        <a:bodyPr/>
        <a:lstStyle/>
        <a:p>
          <a:endParaRPr lang="zh-TW" altLang="en-US"/>
        </a:p>
      </dgm:t>
    </dgm:pt>
    <dgm:pt modelId="{A005EB25-4864-464C-B4A6-404852C002C1}">
      <dgm:prSet/>
      <dgm:spPr/>
      <dgm:t>
        <a:bodyPr/>
        <a:lstStyle/>
        <a:p>
          <a:pPr rtl="0"/>
          <a:r>
            <a:rPr kumimoji="1" lang="en-US" b="1" dirty="0"/>
            <a:t>Flexibility in transactions</a:t>
          </a:r>
          <a:endParaRPr lang="zh-TW" altLang="en-US" dirty="0"/>
        </a:p>
      </dgm:t>
    </dgm:pt>
    <dgm:pt modelId="{3D7E4686-E623-473B-97FC-BE06852C95C9}" type="parTrans" cxnId="{D1CBEFC7-F32D-4F6D-8AA0-C35671449875}">
      <dgm:prSet/>
      <dgm:spPr/>
      <dgm:t>
        <a:bodyPr/>
        <a:lstStyle/>
        <a:p>
          <a:endParaRPr lang="zh-TW" altLang="en-US"/>
        </a:p>
      </dgm:t>
    </dgm:pt>
    <dgm:pt modelId="{3926B07B-29E5-427A-86F7-2F23C3F9C2B2}" type="sibTrans" cxnId="{D1CBEFC7-F32D-4F6D-8AA0-C35671449875}">
      <dgm:prSet/>
      <dgm:spPr/>
      <dgm:t>
        <a:bodyPr/>
        <a:lstStyle/>
        <a:p>
          <a:endParaRPr lang="zh-TW" altLang="en-US"/>
        </a:p>
      </dgm:t>
    </dgm:pt>
    <dgm:pt modelId="{D26C724E-F2E9-455E-8927-860BA6379CD4}">
      <dgm:prSet/>
      <dgm:spPr/>
      <dgm:t>
        <a:bodyPr/>
        <a:lstStyle/>
        <a:p>
          <a:pPr rtl="0"/>
          <a:r>
            <a:rPr kumimoji="1" lang="en-US" b="1" dirty="0"/>
            <a:t>Transparency and liquidity in pricing </a:t>
          </a:r>
          <a:endParaRPr lang="zh-TW" altLang="en-US" dirty="0"/>
        </a:p>
      </dgm:t>
    </dgm:pt>
    <dgm:pt modelId="{A863774D-4C0D-453B-91A2-1B99F1BD278D}" type="parTrans" cxnId="{31FFC827-C9F4-40A2-A27E-AB715DB83471}">
      <dgm:prSet/>
      <dgm:spPr/>
      <dgm:t>
        <a:bodyPr/>
        <a:lstStyle/>
        <a:p>
          <a:endParaRPr lang="zh-TW" altLang="en-US"/>
        </a:p>
      </dgm:t>
    </dgm:pt>
    <dgm:pt modelId="{FBB18203-DE1E-4A06-B394-94160D0A9CF3}" type="sibTrans" cxnId="{31FFC827-C9F4-40A2-A27E-AB715DB83471}">
      <dgm:prSet/>
      <dgm:spPr/>
      <dgm:t>
        <a:bodyPr/>
        <a:lstStyle/>
        <a:p>
          <a:endParaRPr lang="zh-TW" altLang="en-US"/>
        </a:p>
      </dgm:t>
    </dgm:pt>
    <dgm:pt modelId="{54080EC9-8140-49CC-B54F-7E7EB92BBA38}">
      <dgm:prSet/>
      <dgm:spPr/>
      <dgm:t>
        <a:bodyPr/>
        <a:lstStyle/>
        <a:p>
          <a:r>
            <a:rPr lang="en-US" altLang="en-US" b="1" dirty="0"/>
            <a:t>The risks arising from </a:t>
          </a:r>
          <a:r>
            <a:rPr lang="en-US" altLang="en-US" b="1"/>
            <a:t>delay in new FIDs</a:t>
          </a:r>
          <a:endParaRPr lang="zh-TW" altLang="en-US" b="1" dirty="0"/>
        </a:p>
      </dgm:t>
    </dgm:pt>
    <dgm:pt modelId="{3871ADC2-83F3-4557-84A9-236781F85B85}" type="parTrans" cxnId="{06A734AC-4AF1-463D-83BD-50853DCBE870}">
      <dgm:prSet/>
      <dgm:spPr/>
      <dgm:t>
        <a:bodyPr/>
        <a:lstStyle/>
        <a:p>
          <a:endParaRPr lang="zh-TW" altLang="en-US"/>
        </a:p>
      </dgm:t>
    </dgm:pt>
    <dgm:pt modelId="{ECC47A80-00D3-4EE7-A982-F349498D3D1F}" type="sibTrans" cxnId="{06A734AC-4AF1-463D-83BD-50853DCBE870}">
      <dgm:prSet/>
      <dgm:spPr/>
      <dgm:t>
        <a:bodyPr/>
        <a:lstStyle/>
        <a:p>
          <a:endParaRPr lang="zh-TW" altLang="en-US"/>
        </a:p>
      </dgm:t>
    </dgm:pt>
    <dgm:pt modelId="{A52EFA9C-28BD-4B30-83FA-FF3F343E6DD1}" type="pres">
      <dgm:prSet presAssocID="{ACE9691F-4497-44AE-8D0F-0846E0B937F6}" presName="linearFlow" presStyleCnt="0">
        <dgm:presLayoutVars>
          <dgm:dir/>
          <dgm:animLvl val="lvl"/>
          <dgm:resizeHandles val="exact"/>
        </dgm:presLayoutVars>
      </dgm:prSet>
      <dgm:spPr/>
      <dgm:t>
        <a:bodyPr/>
        <a:lstStyle/>
        <a:p>
          <a:endParaRPr lang="zh-TW" altLang="en-US"/>
        </a:p>
      </dgm:t>
    </dgm:pt>
    <dgm:pt modelId="{32DDBB7D-2E86-4168-A1FB-49DAC6B63151}" type="pres">
      <dgm:prSet presAssocID="{5913D34D-B68E-4733-8D28-196614C123BC}" presName="composite" presStyleCnt="0"/>
      <dgm:spPr/>
    </dgm:pt>
    <dgm:pt modelId="{06F4C638-722B-4443-9554-D08DF5965DE0}" type="pres">
      <dgm:prSet presAssocID="{5913D34D-B68E-4733-8D28-196614C123BC}" presName="parentText" presStyleLbl="alignNode1" presStyleIdx="0" presStyleCnt="4">
        <dgm:presLayoutVars>
          <dgm:chMax val="1"/>
          <dgm:bulletEnabled val="1"/>
        </dgm:presLayoutVars>
      </dgm:prSet>
      <dgm:spPr/>
      <dgm:t>
        <a:bodyPr/>
        <a:lstStyle/>
        <a:p>
          <a:endParaRPr lang="zh-TW" altLang="en-US"/>
        </a:p>
      </dgm:t>
    </dgm:pt>
    <dgm:pt modelId="{0A42D3DC-E358-436D-9173-1AD3F4975671}" type="pres">
      <dgm:prSet presAssocID="{5913D34D-B68E-4733-8D28-196614C123BC}" presName="descendantText" presStyleLbl="alignAcc1" presStyleIdx="0" presStyleCnt="4">
        <dgm:presLayoutVars>
          <dgm:bulletEnabled val="1"/>
        </dgm:presLayoutVars>
      </dgm:prSet>
      <dgm:spPr/>
      <dgm:t>
        <a:bodyPr/>
        <a:lstStyle/>
        <a:p>
          <a:endParaRPr lang="zh-TW" altLang="en-US"/>
        </a:p>
      </dgm:t>
    </dgm:pt>
    <dgm:pt modelId="{A539AAC5-57D6-4BA2-8937-2F08BFC68E38}" type="pres">
      <dgm:prSet presAssocID="{F1681154-BA88-4A46-88D4-FF0CBE13AFCA}" presName="sp" presStyleCnt="0"/>
      <dgm:spPr/>
    </dgm:pt>
    <dgm:pt modelId="{C27D8E30-B629-4F69-A349-7311D4B420FC}" type="pres">
      <dgm:prSet presAssocID="{B6FDA27A-2520-48DD-9C68-30EF9093146C}" presName="composite" presStyleCnt="0"/>
      <dgm:spPr/>
    </dgm:pt>
    <dgm:pt modelId="{158FCFCA-FA3E-44BA-AC61-EE46881A4577}" type="pres">
      <dgm:prSet presAssocID="{B6FDA27A-2520-48DD-9C68-30EF9093146C}" presName="parentText" presStyleLbl="alignNode1" presStyleIdx="1" presStyleCnt="4">
        <dgm:presLayoutVars>
          <dgm:chMax val="1"/>
          <dgm:bulletEnabled val="1"/>
        </dgm:presLayoutVars>
      </dgm:prSet>
      <dgm:spPr/>
      <dgm:t>
        <a:bodyPr/>
        <a:lstStyle/>
        <a:p>
          <a:endParaRPr lang="zh-TW" altLang="en-US"/>
        </a:p>
      </dgm:t>
    </dgm:pt>
    <dgm:pt modelId="{747084CC-C45A-4471-B055-71B387463804}" type="pres">
      <dgm:prSet presAssocID="{B6FDA27A-2520-48DD-9C68-30EF9093146C}" presName="descendantText" presStyleLbl="alignAcc1" presStyleIdx="1" presStyleCnt="4">
        <dgm:presLayoutVars>
          <dgm:bulletEnabled val="1"/>
        </dgm:presLayoutVars>
      </dgm:prSet>
      <dgm:spPr/>
      <dgm:t>
        <a:bodyPr/>
        <a:lstStyle/>
        <a:p>
          <a:endParaRPr lang="zh-TW" altLang="en-US"/>
        </a:p>
      </dgm:t>
    </dgm:pt>
    <dgm:pt modelId="{040C3198-7343-41CE-BEC2-FF2E2B20522C}" type="pres">
      <dgm:prSet presAssocID="{60237AF2-0577-4D20-8577-C4403CB59A79}" presName="sp" presStyleCnt="0"/>
      <dgm:spPr/>
    </dgm:pt>
    <dgm:pt modelId="{0021DE10-4A9A-48E5-ACCE-0624BE9E92C5}" type="pres">
      <dgm:prSet presAssocID="{0A580E6D-FAC3-4323-87C1-D115FB83B344}" presName="composite" presStyleCnt="0"/>
      <dgm:spPr/>
    </dgm:pt>
    <dgm:pt modelId="{CEE82835-C3B0-485C-AC84-270697405BA4}" type="pres">
      <dgm:prSet presAssocID="{0A580E6D-FAC3-4323-87C1-D115FB83B344}" presName="parentText" presStyleLbl="alignNode1" presStyleIdx="2" presStyleCnt="4" custLinFactNeighborY="-916">
        <dgm:presLayoutVars>
          <dgm:chMax val="1"/>
          <dgm:bulletEnabled val="1"/>
        </dgm:presLayoutVars>
      </dgm:prSet>
      <dgm:spPr/>
      <dgm:t>
        <a:bodyPr/>
        <a:lstStyle/>
        <a:p>
          <a:endParaRPr lang="zh-TW" altLang="en-US"/>
        </a:p>
      </dgm:t>
    </dgm:pt>
    <dgm:pt modelId="{CB28E367-76EF-4074-B06A-6673647EBA67}" type="pres">
      <dgm:prSet presAssocID="{0A580E6D-FAC3-4323-87C1-D115FB83B344}" presName="descendantText" presStyleLbl="alignAcc1" presStyleIdx="2" presStyleCnt="4">
        <dgm:presLayoutVars>
          <dgm:bulletEnabled val="1"/>
        </dgm:presLayoutVars>
      </dgm:prSet>
      <dgm:spPr/>
      <dgm:t>
        <a:bodyPr/>
        <a:lstStyle/>
        <a:p>
          <a:endParaRPr lang="zh-TW" altLang="en-US"/>
        </a:p>
      </dgm:t>
    </dgm:pt>
    <dgm:pt modelId="{2D812D20-9119-43E1-BF1E-B904E9FA7F6A}" type="pres">
      <dgm:prSet presAssocID="{9A4F74EA-75D2-4D45-BAB5-559BCA866E39}" presName="sp" presStyleCnt="0"/>
      <dgm:spPr/>
    </dgm:pt>
    <dgm:pt modelId="{57017940-2ECE-4B1B-BD60-743BE05FDAFA}" type="pres">
      <dgm:prSet presAssocID="{CD9C7A1D-6125-42DD-B888-EC40C1FC09D3}" presName="composite" presStyleCnt="0"/>
      <dgm:spPr/>
    </dgm:pt>
    <dgm:pt modelId="{762B83F6-B4DB-4105-B6B4-33A3A62DA89B}" type="pres">
      <dgm:prSet presAssocID="{CD9C7A1D-6125-42DD-B888-EC40C1FC09D3}" presName="parentText" presStyleLbl="alignNode1" presStyleIdx="3" presStyleCnt="4">
        <dgm:presLayoutVars>
          <dgm:chMax val="1"/>
          <dgm:bulletEnabled val="1"/>
        </dgm:presLayoutVars>
      </dgm:prSet>
      <dgm:spPr/>
      <dgm:t>
        <a:bodyPr/>
        <a:lstStyle/>
        <a:p>
          <a:endParaRPr lang="zh-TW" altLang="en-US"/>
        </a:p>
      </dgm:t>
    </dgm:pt>
    <dgm:pt modelId="{D7906D4A-705D-457C-974A-74CAB54E9183}" type="pres">
      <dgm:prSet presAssocID="{CD9C7A1D-6125-42DD-B888-EC40C1FC09D3}" presName="descendantText" presStyleLbl="alignAcc1" presStyleIdx="3" presStyleCnt="4">
        <dgm:presLayoutVars>
          <dgm:bulletEnabled val="1"/>
        </dgm:presLayoutVars>
      </dgm:prSet>
      <dgm:spPr/>
      <dgm:t>
        <a:bodyPr/>
        <a:lstStyle/>
        <a:p>
          <a:endParaRPr lang="zh-TW" altLang="en-US"/>
        </a:p>
      </dgm:t>
    </dgm:pt>
  </dgm:ptLst>
  <dgm:cxnLst>
    <dgm:cxn modelId="{06A734AC-4AF1-463D-83BD-50853DCBE870}" srcId="{5913D34D-B68E-4733-8D28-196614C123BC}" destId="{54080EC9-8140-49CC-B54F-7E7EB92BBA38}" srcOrd="0" destOrd="0" parTransId="{3871ADC2-83F3-4557-84A9-236781F85B85}" sibTransId="{ECC47A80-00D3-4EE7-A982-F349498D3D1F}"/>
    <dgm:cxn modelId="{B8AD16E2-71C0-44B5-B03F-47E106363A0E}" srcId="{ACE9691F-4497-44AE-8D0F-0846E0B937F6}" destId="{5913D34D-B68E-4733-8D28-196614C123BC}" srcOrd="0" destOrd="0" parTransId="{FD98A144-1909-4DC5-9182-6B1C382EEDAB}" sibTransId="{F1681154-BA88-4A46-88D4-FF0CBE13AFCA}"/>
    <dgm:cxn modelId="{07602F1D-EECB-4D8E-B1EE-CB8AFDE317F6}" srcId="{ACE9691F-4497-44AE-8D0F-0846E0B937F6}" destId="{B6FDA27A-2520-48DD-9C68-30EF9093146C}" srcOrd="1" destOrd="0" parTransId="{683BB692-E779-40B1-AFC1-BA0FF8853C30}" sibTransId="{60237AF2-0577-4D20-8577-C4403CB59A79}"/>
    <dgm:cxn modelId="{31FFC827-C9F4-40A2-A27E-AB715DB83471}" srcId="{B6FDA27A-2520-48DD-9C68-30EF9093146C}" destId="{D26C724E-F2E9-455E-8927-860BA6379CD4}" srcOrd="0" destOrd="0" parTransId="{A863774D-4C0D-453B-91A2-1B99F1BD278D}" sibTransId="{FBB18203-DE1E-4A06-B394-94160D0A9CF3}"/>
    <dgm:cxn modelId="{3429F1BA-6CDB-4067-99ED-91913CA6A0B0}" type="presOf" srcId="{D26C724E-F2E9-455E-8927-860BA6379CD4}" destId="{747084CC-C45A-4471-B055-71B387463804}" srcOrd="0" destOrd="0" presId="urn:microsoft.com/office/officeart/2005/8/layout/chevron2"/>
    <dgm:cxn modelId="{FCE886FC-9ADC-4114-9D84-3878CD202C3D}" type="presOf" srcId="{0A580E6D-FAC3-4323-87C1-D115FB83B344}" destId="{CEE82835-C3B0-485C-AC84-270697405BA4}" srcOrd="0" destOrd="0" presId="urn:microsoft.com/office/officeart/2005/8/layout/chevron2"/>
    <dgm:cxn modelId="{228C2E23-3739-4944-85EB-1816E4602F10}" type="presOf" srcId="{B6FDA27A-2520-48DD-9C68-30EF9093146C}" destId="{158FCFCA-FA3E-44BA-AC61-EE46881A4577}" srcOrd="0" destOrd="0" presId="urn:microsoft.com/office/officeart/2005/8/layout/chevron2"/>
    <dgm:cxn modelId="{91E8C17A-E312-4131-B43A-2DC3337748CF}" type="presOf" srcId="{CD9C7A1D-6125-42DD-B888-EC40C1FC09D3}" destId="{762B83F6-B4DB-4105-B6B4-33A3A62DA89B}" srcOrd="0" destOrd="0" presId="urn:microsoft.com/office/officeart/2005/8/layout/chevron2"/>
    <dgm:cxn modelId="{E13F5A73-28D5-42E8-815C-D931AE40C781}" type="presOf" srcId="{A005EB25-4864-464C-B4A6-404852C002C1}" destId="{CB28E367-76EF-4074-B06A-6673647EBA67}" srcOrd="0" destOrd="0" presId="urn:microsoft.com/office/officeart/2005/8/layout/chevron2"/>
    <dgm:cxn modelId="{D1CBEFC7-F32D-4F6D-8AA0-C35671449875}" srcId="{0A580E6D-FAC3-4323-87C1-D115FB83B344}" destId="{A005EB25-4864-464C-B4A6-404852C002C1}" srcOrd="0" destOrd="0" parTransId="{3D7E4686-E623-473B-97FC-BE06852C95C9}" sibTransId="{3926B07B-29E5-427A-86F7-2F23C3F9C2B2}"/>
    <dgm:cxn modelId="{E022F66B-E40D-4190-8509-CA168EAF9665}" type="presOf" srcId="{C00F123A-4642-4332-99AE-CC8103873159}" destId="{D7906D4A-705D-457C-974A-74CAB54E9183}" srcOrd="0" destOrd="0" presId="urn:microsoft.com/office/officeart/2005/8/layout/chevron2"/>
    <dgm:cxn modelId="{2EC9D48F-3830-4D53-ADF4-B90094E21615}" type="presOf" srcId="{54080EC9-8140-49CC-B54F-7E7EB92BBA38}" destId="{0A42D3DC-E358-436D-9173-1AD3F4975671}" srcOrd="0" destOrd="0" presId="urn:microsoft.com/office/officeart/2005/8/layout/chevron2"/>
    <dgm:cxn modelId="{ADA079F4-0CC1-478C-BE65-235A80C2507C}" srcId="{ACE9691F-4497-44AE-8D0F-0846E0B937F6}" destId="{0A580E6D-FAC3-4323-87C1-D115FB83B344}" srcOrd="2" destOrd="0" parTransId="{EA3F6828-66EA-4FAD-9B7A-4804617179DF}" sibTransId="{9A4F74EA-75D2-4D45-BAB5-559BCA866E39}"/>
    <dgm:cxn modelId="{DBA6D758-8189-43E2-9024-9132A9325391}" type="presOf" srcId="{ACE9691F-4497-44AE-8D0F-0846E0B937F6}" destId="{A52EFA9C-28BD-4B30-83FA-FF3F343E6DD1}" srcOrd="0" destOrd="0" presId="urn:microsoft.com/office/officeart/2005/8/layout/chevron2"/>
    <dgm:cxn modelId="{4E6E201D-D7A7-4F7A-9C5F-3C5DDA86ADF8}" type="presOf" srcId="{5913D34D-B68E-4733-8D28-196614C123BC}" destId="{06F4C638-722B-4443-9554-D08DF5965DE0}" srcOrd="0" destOrd="0" presId="urn:microsoft.com/office/officeart/2005/8/layout/chevron2"/>
    <dgm:cxn modelId="{03128C0E-FF73-4D8B-BD91-579389AAAE58}" srcId="{ACE9691F-4497-44AE-8D0F-0846E0B937F6}" destId="{CD9C7A1D-6125-42DD-B888-EC40C1FC09D3}" srcOrd="3" destOrd="0" parTransId="{6213F270-8F9A-4D43-AC36-6669C2C8834F}" sibTransId="{E9936EB2-0DA1-483B-B8F1-30640B03E840}"/>
    <dgm:cxn modelId="{82FE48D0-6056-4647-A592-584951B11219}" srcId="{CD9C7A1D-6125-42DD-B888-EC40C1FC09D3}" destId="{C00F123A-4642-4332-99AE-CC8103873159}" srcOrd="0" destOrd="0" parTransId="{1D441BA6-A3CE-4585-88FB-D640987D4AFF}" sibTransId="{222444F1-6D4E-49E6-A235-77DD72ADC53C}"/>
    <dgm:cxn modelId="{31B2B31F-6006-4226-B1E9-6DAD7B5A8D11}" type="presParOf" srcId="{A52EFA9C-28BD-4B30-83FA-FF3F343E6DD1}" destId="{32DDBB7D-2E86-4168-A1FB-49DAC6B63151}" srcOrd="0" destOrd="0" presId="urn:microsoft.com/office/officeart/2005/8/layout/chevron2"/>
    <dgm:cxn modelId="{F1DD7630-0ECB-47BC-9D4F-0E818C035792}" type="presParOf" srcId="{32DDBB7D-2E86-4168-A1FB-49DAC6B63151}" destId="{06F4C638-722B-4443-9554-D08DF5965DE0}" srcOrd="0" destOrd="0" presId="urn:microsoft.com/office/officeart/2005/8/layout/chevron2"/>
    <dgm:cxn modelId="{5961FFAA-4A5F-4A0B-BA44-9D781EBB4442}" type="presParOf" srcId="{32DDBB7D-2E86-4168-A1FB-49DAC6B63151}" destId="{0A42D3DC-E358-436D-9173-1AD3F4975671}" srcOrd="1" destOrd="0" presId="urn:microsoft.com/office/officeart/2005/8/layout/chevron2"/>
    <dgm:cxn modelId="{16CC5C64-AD14-4DC5-B44E-48C25347FE6E}" type="presParOf" srcId="{A52EFA9C-28BD-4B30-83FA-FF3F343E6DD1}" destId="{A539AAC5-57D6-4BA2-8937-2F08BFC68E38}" srcOrd="1" destOrd="0" presId="urn:microsoft.com/office/officeart/2005/8/layout/chevron2"/>
    <dgm:cxn modelId="{25BF5226-7173-43B8-B466-A1EB6F826B69}" type="presParOf" srcId="{A52EFA9C-28BD-4B30-83FA-FF3F343E6DD1}" destId="{C27D8E30-B629-4F69-A349-7311D4B420FC}" srcOrd="2" destOrd="0" presId="urn:microsoft.com/office/officeart/2005/8/layout/chevron2"/>
    <dgm:cxn modelId="{A2A8D10F-EA7A-428A-BCA8-B375112B74A0}" type="presParOf" srcId="{C27D8E30-B629-4F69-A349-7311D4B420FC}" destId="{158FCFCA-FA3E-44BA-AC61-EE46881A4577}" srcOrd="0" destOrd="0" presId="urn:microsoft.com/office/officeart/2005/8/layout/chevron2"/>
    <dgm:cxn modelId="{9134E3B9-3481-4CF1-B986-FC7A0B57B05F}" type="presParOf" srcId="{C27D8E30-B629-4F69-A349-7311D4B420FC}" destId="{747084CC-C45A-4471-B055-71B387463804}" srcOrd="1" destOrd="0" presId="urn:microsoft.com/office/officeart/2005/8/layout/chevron2"/>
    <dgm:cxn modelId="{2605109B-5DAA-4179-A02C-F8F6CFF6EC4E}" type="presParOf" srcId="{A52EFA9C-28BD-4B30-83FA-FF3F343E6DD1}" destId="{040C3198-7343-41CE-BEC2-FF2E2B20522C}" srcOrd="3" destOrd="0" presId="urn:microsoft.com/office/officeart/2005/8/layout/chevron2"/>
    <dgm:cxn modelId="{0C8804D1-2366-48B6-BAE9-E4CD78911C8F}" type="presParOf" srcId="{A52EFA9C-28BD-4B30-83FA-FF3F343E6DD1}" destId="{0021DE10-4A9A-48E5-ACCE-0624BE9E92C5}" srcOrd="4" destOrd="0" presId="urn:microsoft.com/office/officeart/2005/8/layout/chevron2"/>
    <dgm:cxn modelId="{54B2BFB6-36E8-4F00-B2F5-FEE8EA7A7DE8}" type="presParOf" srcId="{0021DE10-4A9A-48E5-ACCE-0624BE9E92C5}" destId="{CEE82835-C3B0-485C-AC84-270697405BA4}" srcOrd="0" destOrd="0" presId="urn:microsoft.com/office/officeart/2005/8/layout/chevron2"/>
    <dgm:cxn modelId="{05778F36-CC63-42C4-9EAA-AA6C4380EBFD}" type="presParOf" srcId="{0021DE10-4A9A-48E5-ACCE-0624BE9E92C5}" destId="{CB28E367-76EF-4074-B06A-6673647EBA67}" srcOrd="1" destOrd="0" presId="urn:microsoft.com/office/officeart/2005/8/layout/chevron2"/>
    <dgm:cxn modelId="{1826E7E6-5826-4553-990B-45D16B1F1FE9}" type="presParOf" srcId="{A52EFA9C-28BD-4B30-83FA-FF3F343E6DD1}" destId="{2D812D20-9119-43E1-BF1E-B904E9FA7F6A}" srcOrd="5" destOrd="0" presId="urn:microsoft.com/office/officeart/2005/8/layout/chevron2"/>
    <dgm:cxn modelId="{0E483397-17E8-4425-AEC3-BB9A05247C0C}" type="presParOf" srcId="{A52EFA9C-28BD-4B30-83FA-FF3F343E6DD1}" destId="{57017940-2ECE-4B1B-BD60-743BE05FDAFA}" srcOrd="6" destOrd="0" presId="urn:microsoft.com/office/officeart/2005/8/layout/chevron2"/>
    <dgm:cxn modelId="{8DD8BBD1-E5B6-4FAC-B142-DE5C96870CCB}" type="presParOf" srcId="{57017940-2ECE-4B1B-BD60-743BE05FDAFA}" destId="{762B83F6-B4DB-4105-B6B4-33A3A62DA89B}" srcOrd="0" destOrd="0" presId="urn:microsoft.com/office/officeart/2005/8/layout/chevron2"/>
    <dgm:cxn modelId="{AD3DF215-C196-4EB2-9B1F-AB630F41D092}" type="presParOf" srcId="{57017940-2ECE-4B1B-BD60-743BE05FDAFA}" destId="{D7906D4A-705D-457C-974A-74CAB54E918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682024-F425-42E6-9D79-D2C6A7D6D610}" type="doc">
      <dgm:prSet loTypeId="urn:microsoft.com/office/officeart/2005/8/layout/funnel1" loCatId="relationship" qsTypeId="urn:microsoft.com/office/officeart/2005/8/quickstyle/3d3" qsCatId="3D" csTypeId="urn:microsoft.com/office/officeart/2005/8/colors/colorful5" csCatId="colorful" phldr="1"/>
      <dgm:spPr/>
      <dgm:t>
        <a:bodyPr/>
        <a:lstStyle/>
        <a:p>
          <a:endParaRPr lang="zh-TW" altLang="en-US"/>
        </a:p>
      </dgm:t>
    </dgm:pt>
    <dgm:pt modelId="{3F7F8C66-DF63-48D7-8685-D9C92E7BAE3A}">
      <dgm:prSet custT="1"/>
      <dgm:spPr/>
      <dgm:t>
        <a:bodyPr/>
        <a:lstStyle/>
        <a:p>
          <a:pPr rtl="0"/>
          <a:r>
            <a:rPr kumimoji="1" lang="en-US" sz="1600" b="1" dirty="0"/>
            <a:t>Affordable and reasonable price</a:t>
          </a:r>
          <a:endParaRPr lang="zh-TW" sz="1600" dirty="0"/>
        </a:p>
      </dgm:t>
    </dgm:pt>
    <dgm:pt modelId="{6B984DF1-957E-4817-BD41-CE990614FE7E}" type="parTrans" cxnId="{6B4B09FE-5ACC-4EDF-9F0C-6B9DA5E587AA}">
      <dgm:prSet/>
      <dgm:spPr/>
      <dgm:t>
        <a:bodyPr/>
        <a:lstStyle/>
        <a:p>
          <a:endParaRPr lang="zh-TW" altLang="en-US"/>
        </a:p>
      </dgm:t>
    </dgm:pt>
    <dgm:pt modelId="{660D4F11-42E3-4168-8DA7-F92081C8268D}" type="sibTrans" cxnId="{6B4B09FE-5ACC-4EDF-9F0C-6B9DA5E587AA}">
      <dgm:prSet/>
      <dgm:spPr/>
      <dgm:t>
        <a:bodyPr/>
        <a:lstStyle/>
        <a:p>
          <a:endParaRPr lang="zh-TW" altLang="en-US"/>
        </a:p>
      </dgm:t>
    </dgm:pt>
    <dgm:pt modelId="{D018092A-9048-470E-91F9-8A100B5DDCC1}">
      <dgm:prSet custT="1"/>
      <dgm:spPr/>
      <dgm:t>
        <a:bodyPr/>
        <a:lstStyle/>
        <a:p>
          <a:pPr rtl="0"/>
          <a:r>
            <a:rPr kumimoji="1" lang="en-US" sz="1600" b="1" dirty="0"/>
            <a:t>Secure supply</a:t>
          </a:r>
          <a:endParaRPr lang="zh-TW" sz="1600" dirty="0"/>
        </a:p>
      </dgm:t>
    </dgm:pt>
    <dgm:pt modelId="{02CDC571-F285-45D1-9BC7-C34DB549B3A1}" type="parTrans" cxnId="{D9082D45-1C54-4E22-95A2-FFB364BE622C}">
      <dgm:prSet/>
      <dgm:spPr/>
      <dgm:t>
        <a:bodyPr/>
        <a:lstStyle/>
        <a:p>
          <a:endParaRPr lang="zh-TW" altLang="en-US"/>
        </a:p>
      </dgm:t>
    </dgm:pt>
    <dgm:pt modelId="{593F8383-BE9E-40CB-B71B-FBA513C9069B}" type="sibTrans" cxnId="{D9082D45-1C54-4E22-95A2-FFB364BE622C}">
      <dgm:prSet/>
      <dgm:spPr/>
      <dgm:t>
        <a:bodyPr/>
        <a:lstStyle/>
        <a:p>
          <a:endParaRPr lang="zh-TW" altLang="en-US"/>
        </a:p>
      </dgm:t>
    </dgm:pt>
    <dgm:pt modelId="{F398C1AF-B0DD-4B0D-83DB-F8BC7605FD11}">
      <dgm:prSet custT="1"/>
      <dgm:spPr/>
      <dgm:t>
        <a:bodyPr/>
        <a:lstStyle/>
        <a:p>
          <a:pPr rtl="0"/>
          <a:r>
            <a:rPr kumimoji="1" lang="en-US" sz="1400" b="1" dirty="0">
              <a:solidFill>
                <a:schemeClr val="tx1"/>
              </a:solidFill>
            </a:rPr>
            <a:t>Consolidated cooperation</a:t>
          </a:r>
          <a:endParaRPr lang="zh-TW" sz="1400" dirty="0">
            <a:solidFill>
              <a:schemeClr val="tx1"/>
            </a:solidFill>
          </a:endParaRPr>
        </a:p>
      </dgm:t>
    </dgm:pt>
    <dgm:pt modelId="{5A227453-8376-4726-B03D-A166B9A87762}" type="parTrans" cxnId="{BC45CB15-0283-4CF8-8511-F81DDD36F59E}">
      <dgm:prSet/>
      <dgm:spPr/>
      <dgm:t>
        <a:bodyPr/>
        <a:lstStyle/>
        <a:p>
          <a:endParaRPr lang="zh-TW" altLang="en-US"/>
        </a:p>
      </dgm:t>
    </dgm:pt>
    <dgm:pt modelId="{A2D3C458-0E5F-4B97-8625-53701D8C6D94}" type="sibTrans" cxnId="{BC45CB15-0283-4CF8-8511-F81DDD36F59E}">
      <dgm:prSet/>
      <dgm:spPr/>
      <dgm:t>
        <a:bodyPr/>
        <a:lstStyle/>
        <a:p>
          <a:endParaRPr lang="zh-TW" altLang="en-US"/>
        </a:p>
      </dgm:t>
    </dgm:pt>
    <dgm:pt modelId="{5C83FB5C-357E-42DA-A031-498C1DFB6363}">
      <dgm:prSet custT="1"/>
      <dgm:spPr/>
      <dgm:t>
        <a:bodyPr/>
        <a:lstStyle/>
        <a:p>
          <a:pPr rtl="0"/>
          <a:endParaRPr lang="en-US" altLang="zh-TW" sz="2000" b="1" dirty="0">
            <a:solidFill>
              <a:schemeClr val="bg1"/>
            </a:solidFill>
          </a:endParaRPr>
        </a:p>
        <a:p>
          <a:pPr rtl="0"/>
          <a:r>
            <a:rPr lang="en-US" altLang="zh-TW" sz="2000" b="1" dirty="0" smtClean="0">
              <a:solidFill>
                <a:schemeClr val="bg1"/>
              </a:solidFill>
            </a:rPr>
            <a:t>Flexible </a:t>
          </a:r>
          <a:r>
            <a:rPr lang="en-US" altLang="zh-TW" sz="2000" b="1" dirty="0">
              <a:solidFill>
                <a:schemeClr val="bg1"/>
              </a:solidFill>
            </a:rPr>
            <a:t>and </a:t>
          </a:r>
          <a:r>
            <a:rPr lang="en-US" altLang="zh-TW" sz="2000" b="1" dirty="0" smtClean="0">
              <a:solidFill>
                <a:schemeClr val="bg1"/>
              </a:solidFill>
            </a:rPr>
            <a:t>Liquid </a:t>
          </a:r>
        </a:p>
        <a:p>
          <a:pPr rtl="0"/>
          <a:r>
            <a:rPr lang="en-US" altLang="zh-TW" sz="2000" b="1" dirty="0" smtClean="0">
              <a:solidFill>
                <a:schemeClr val="bg1"/>
              </a:solidFill>
            </a:rPr>
            <a:t>LNG Market</a:t>
          </a:r>
          <a:endParaRPr lang="zh-TW" sz="3200" b="1" dirty="0">
            <a:solidFill>
              <a:schemeClr val="bg1"/>
            </a:solidFill>
          </a:endParaRPr>
        </a:p>
      </dgm:t>
    </dgm:pt>
    <dgm:pt modelId="{737EDBAD-7C30-4A8E-A23C-60F6AD970DF5}" type="sibTrans" cxnId="{083A3BBB-9E63-49D4-AC70-6034FA12233B}">
      <dgm:prSet/>
      <dgm:spPr/>
      <dgm:t>
        <a:bodyPr/>
        <a:lstStyle/>
        <a:p>
          <a:endParaRPr lang="zh-TW" altLang="en-US"/>
        </a:p>
      </dgm:t>
    </dgm:pt>
    <dgm:pt modelId="{935AC317-5ED1-41E5-B717-0593B1572E8C}" type="parTrans" cxnId="{083A3BBB-9E63-49D4-AC70-6034FA12233B}">
      <dgm:prSet/>
      <dgm:spPr/>
      <dgm:t>
        <a:bodyPr/>
        <a:lstStyle/>
        <a:p>
          <a:endParaRPr lang="zh-TW" altLang="en-US"/>
        </a:p>
      </dgm:t>
    </dgm:pt>
    <dgm:pt modelId="{517CC591-42F9-4E99-B0BA-E18F27546369}" type="pres">
      <dgm:prSet presAssocID="{5E682024-F425-42E6-9D79-D2C6A7D6D610}" presName="Name0" presStyleCnt="0">
        <dgm:presLayoutVars>
          <dgm:chMax val="4"/>
          <dgm:resizeHandles val="exact"/>
        </dgm:presLayoutVars>
      </dgm:prSet>
      <dgm:spPr/>
      <dgm:t>
        <a:bodyPr/>
        <a:lstStyle/>
        <a:p>
          <a:endParaRPr lang="zh-TW" altLang="en-US"/>
        </a:p>
      </dgm:t>
    </dgm:pt>
    <dgm:pt modelId="{A409BBCA-D8E8-4FF6-9D17-CF8423FA6C7F}" type="pres">
      <dgm:prSet presAssocID="{5E682024-F425-42E6-9D79-D2C6A7D6D610}" presName="ellipse" presStyleLbl="trBgShp" presStyleIdx="0" presStyleCnt="1" custLinFactNeighborX="1138" custLinFactNeighborY="-4888"/>
      <dgm:spPr/>
    </dgm:pt>
    <dgm:pt modelId="{66D543D6-F7ED-4963-8FA7-0FB52FB55DDB}" type="pres">
      <dgm:prSet presAssocID="{5E682024-F425-42E6-9D79-D2C6A7D6D610}" presName="arrow1" presStyleLbl="fgShp" presStyleIdx="0" presStyleCnt="1" custLinFactNeighborX="-2495" custLinFactNeighborY="979"/>
      <dgm:spPr/>
    </dgm:pt>
    <dgm:pt modelId="{A85485B9-BCBD-4FF9-83AE-94B84D8AB9B7}" type="pres">
      <dgm:prSet presAssocID="{5E682024-F425-42E6-9D79-D2C6A7D6D610}" presName="rectangle" presStyleLbl="revTx" presStyleIdx="0" presStyleCnt="1" custScaleX="100676" custScaleY="53622" custLinFactNeighborX="3797" custLinFactNeighborY="-16562">
        <dgm:presLayoutVars>
          <dgm:bulletEnabled val="1"/>
        </dgm:presLayoutVars>
      </dgm:prSet>
      <dgm:spPr/>
      <dgm:t>
        <a:bodyPr/>
        <a:lstStyle/>
        <a:p>
          <a:endParaRPr lang="zh-TW" altLang="en-US"/>
        </a:p>
      </dgm:t>
    </dgm:pt>
    <dgm:pt modelId="{946F7BD4-9049-4517-81FC-3B6BC590356E}" type="pres">
      <dgm:prSet presAssocID="{D018092A-9048-470E-91F9-8A100B5DDCC1}" presName="item1" presStyleLbl="node1" presStyleIdx="0" presStyleCnt="3" custScaleX="131483" custScaleY="101314" custLinFactNeighborX="-18231" custLinFactNeighborY="-11025">
        <dgm:presLayoutVars>
          <dgm:bulletEnabled val="1"/>
        </dgm:presLayoutVars>
      </dgm:prSet>
      <dgm:spPr/>
      <dgm:t>
        <a:bodyPr/>
        <a:lstStyle/>
        <a:p>
          <a:endParaRPr lang="zh-TW" altLang="en-US"/>
        </a:p>
      </dgm:t>
    </dgm:pt>
    <dgm:pt modelId="{2BD7DDE8-B2DF-4D06-9CE3-A7B99EEC3034}" type="pres">
      <dgm:prSet presAssocID="{F398C1AF-B0DD-4B0D-83DB-F8BC7605FD11}" presName="item2" presStyleLbl="node1" presStyleIdx="1" presStyleCnt="3" custScaleX="120612" custLinFactNeighborX="4285" custLinFactNeighborY="-27227">
        <dgm:presLayoutVars>
          <dgm:bulletEnabled val="1"/>
        </dgm:presLayoutVars>
      </dgm:prSet>
      <dgm:spPr/>
      <dgm:t>
        <a:bodyPr/>
        <a:lstStyle/>
        <a:p>
          <a:endParaRPr lang="zh-TW" altLang="en-US"/>
        </a:p>
      </dgm:t>
    </dgm:pt>
    <dgm:pt modelId="{D63B0DC5-3A32-42C5-A79A-CA8EF2B80687}" type="pres">
      <dgm:prSet presAssocID="{5C83FB5C-357E-42DA-A031-498C1DFB6363}" presName="item3" presStyleLbl="node1" presStyleIdx="2" presStyleCnt="3" custScaleX="126670" custScaleY="118340" custLinFactNeighborX="8151" custLinFactNeighborY="8829">
        <dgm:presLayoutVars>
          <dgm:bulletEnabled val="1"/>
        </dgm:presLayoutVars>
      </dgm:prSet>
      <dgm:spPr/>
      <dgm:t>
        <a:bodyPr/>
        <a:lstStyle/>
        <a:p>
          <a:endParaRPr lang="zh-TW" altLang="en-US"/>
        </a:p>
      </dgm:t>
    </dgm:pt>
    <dgm:pt modelId="{45BFCDE7-D91A-41D2-BCD5-AF52A634822B}" type="pres">
      <dgm:prSet presAssocID="{5E682024-F425-42E6-9D79-D2C6A7D6D610}" presName="funnel" presStyleLbl="trAlignAcc1" presStyleIdx="0" presStyleCnt="1" custScaleX="95731" custScaleY="102660" custLinFactNeighborX="-2034" custLinFactNeighborY="-403"/>
      <dgm:spPr/>
    </dgm:pt>
  </dgm:ptLst>
  <dgm:cxnLst>
    <dgm:cxn modelId="{184513A9-7A8E-4AF8-8745-FA58A7484861}" type="presOf" srcId="{F398C1AF-B0DD-4B0D-83DB-F8BC7605FD11}" destId="{946F7BD4-9049-4517-81FC-3B6BC590356E}" srcOrd="0" destOrd="0" presId="urn:microsoft.com/office/officeart/2005/8/layout/funnel1"/>
    <dgm:cxn modelId="{AFC0C24D-BCA1-4D8E-9D61-3ED79D5F1F0F}" type="presOf" srcId="{3F7F8C66-DF63-48D7-8685-D9C92E7BAE3A}" destId="{D63B0DC5-3A32-42C5-A79A-CA8EF2B80687}" srcOrd="0" destOrd="0" presId="urn:microsoft.com/office/officeart/2005/8/layout/funnel1"/>
    <dgm:cxn modelId="{65448044-FED6-4ED1-BCDE-F09AF13133BD}" type="presOf" srcId="{5E682024-F425-42E6-9D79-D2C6A7D6D610}" destId="{517CC591-42F9-4E99-B0BA-E18F27546369}" srcOrd="0" destOrd="0" presId="urn:microsoft.com/office/officeart/2005/8/layout/funnel1"/>
    <dgm:cxn modelId="{5533E2CD-1A32-4E12-982F-28CE88B23C7A}" type="presOf" srcId="{D018092A-9048-470E-91F9-8A100B5DDCC1}" destId="{2BD7DDE8-B2DF-4D06-9CE3-A7B99EEC3034}" srcOrd="0" destOrd="0" presId="urn:microsoft.com/office/officeart/2005/8/layout/funnel1"/>
    <dgm:cxn modelId="{A411CC71-03D3-4AAE-A485-77C44B9714E3}" type="presOf" srcId="{5C83FB5C-357E-42DA-A031-498C1DFB6363}" destId="{A85485B9-BCBD-4FF9-83AE-94B84D8AB9B7}" srcOrd="0" destOrd="0" presId="urn:microsoft.com/office/officeart/2005/8/layout/funnel1"/>
    <dgm:cxn modelId="{BC45CB15-0283-4CF8-8511-F81DDD36F59E}" srcId="{5E682024-F425-42E6-9D79-D2C6A7D6D610}" destId="{F398C1AF-B0DD-4B0D-83DB-F8BC7605FD11}" srcOrd="2" destOrd="0" parTransId="{5A227453-8376-4726-B03D-A166B9A87762}" sibTransId="{A2D3C458-0E5F-4B97-8625-53701D8C6D94}"/>
    <dgm:cxn modelId="{083A3BBB-9E63-49D4-AC70-6034FA12233B}" srcId="{5E682024-F425-42E6-9D79-D2C6A7D6D610}" destId="{5C83FB5C-357E-42DA-A031-498C1DFB6363}" srcOrd="3" destOrd="0" parTransId="{935AC317-5ED1-41E5-B717-0593B1572E8C}" sibTransId="{737EDBAD-7C30-4A8E-A23C-60F6AD970DF5}"/>
    <dgm:cxn modelId="{6B4B09FE-5ACC-4EDF-9F0C-6B9DA5E587AA}" srcId="{5E682024-F425-42E6-9D79-D2C6A7D6D610}" destId="{3F7F8C66-DF63-48D7-8685-D9C92E7BAE3A}" srcOrd="0" destOrd="0" parTransId="{6B984DF1-957E-4817-BD41-CE990614FE7E}" sibTransId="{660D4F11-42E3-4168-8DA7-F92081C8268D}"/>
    <dgm:cxn modelId="{D9082D45-1C54-4E22-95A2-FFB364BE622C}" srcId="{5E682024-F425-42E6-9D79-D2C6A7D6D610}" destId="{D018092A-9048-470E-91F9-8A100B5DDCC1}" srcOrd="1" destOrd="0" parTransId="{02CDC571-F285-45D1-9BC7-C34DB549B3A1}" sibTransId="{593F8383-BE9E-40CB-B71B-FBA513C9069B}"/>
    <dgm:cxn modelId="{37384BEE-3564-4CD6-A8E8-D6DC4A4ECECE}" type="presParOf" srcId="{517CC591-42F9-4E99-B0BA-E18F27546369}" destId="{A409BBCA-D8E8-4FF6-9D17-CF8423FA6C7F}" srcOrd="0" destOrd="0" presId="urn:microsoft.com/office/officeart/2005/8/layout/funnel1"/>
    <dgm:cxn modelId="{A11CC4B7-008A-440C-B339-141AAED1E31E}" type="presParOf" srcId="{517CC591-42F9-4E99-B0BA-E18F27546369}" destId="{66D543D6-F7ED-4963-8FA7-0FB52FB55DDB}" srcOrd="1" destOrd="0" presId="urn:microsoft.com/office/officeart/2005/8/layout/funnel1"/>
    <dgm:cxn modelId="{8E81CC2F-35D3-4F27-A296-000219F60A9B}" type="presParOf" srcId="{517CC591-42F9-4E99-B0BA-E18F27546369}" destId="{A85485B9-BCBD-4FF9-83AE-94B84D8AB9B7}" srcOrd="2" destOrd="0" presId="urn:microsoft.com/office/officeart/2005/8/layout/funnel1"/>
    <dgm:cxn modelId="{A64A6E86-E588-4B50-AE5D-E68912B11443}" type="presParOf" srcId="{517CC591-42F9-4E99-B0BA-E18F27546369}" destId="{946F7BD4-9049-4517-81FC-3B6BC590356E}" srcOrd="3" destOrd="0" presId="urn:microsoft.com/office/officeart/2005/8/layout/funnel1"/>
    <dgm:cxn modelId="{AF3EE74E-633D-4C93-B4C6-215EC67BCCFC}" type="presParOf" srcId="{517CC591-42F9-4E99-B0BA-E18F27546369}" destId="{2BD7DDE8-B2DF-4D06-9CE3-A7B99EEC3034}" srcOrd="4" destOrd="0" presId="urn:microsoft.com/office/officeart/2005/8/layout/funnel1"/>
    <dgm:cxn modelId="{1D09E1D8-58A6-4C27-8B66-288BA2A5BBD8}" type="presParOf" srcId="{517CC591-42F9-4E99-B0BA-E18F27546369}" destId="{D63B0DC5-3A32-42C5-A79A-CA8EF2B80687}" srcOrd="5" destOrd="0" presId="urn:microsoft.com/office/officeart/2005/8/layout/funnel1"/>
    <dgm:cxn modelId="{3B7D6324-5DDC-494D-8891-46E5FFD5745A}" type="presParOf" srcId="{517CC591-42F9-4E99-B0BA-E18F27546369}" destId="{45BFCDE7-D91A-41D2-BCD5-AF52A634822B}"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746420-F7AE-486E-B919-854405409174}" type="doc">
      <dgm:prSet loTypeId="urn:microsoft.com/office/officeart/2005/8/layout/vList2" loCatId="list" qsTypeId="urn:microsoft.com/office/officeart/2005/8/quickstyle/simple1" qsCatId="simple" csTypeId="urn:microsoft.com/office/officeart/2005/8/colors/accent2_5" csCatId="accent2" phldr="1"/>
      <dgm:spPr/>
      <dgm:t>
        <a:bodyPr/>
        <a:lstStyle/>
        <a:p>
          <a:endParaRPr lang="zh-TW" altLang="en-US"/>
        </a:p>
      </dgm:t>
    </dgm:pt>
    <dgm:pt modelId="{2DD6B84D-FEE7-43EC-AF9C-BE831C2E7F28}">
      <dgm:prSet custT="1"/>
      <dgm:spPr/>
      <dgm:t>
        <a:bodyPr/>
        <a:lstStyle/>
        <a:p>
          <a:pPr algn="ctr" rtl="0"/>
          <a:r>
            <a:rPr kumimoji="1" lang="en-US" sz="2400" b="1" dirty="0">
              <a:latin typeface="Times New Roman" pitchFamily="18" charset="0"/>
              <a:cs typeface="Times New Roman" pitchFamily="18" charset="0"/>
            </a:rPr>
            <a:t>Thank you for your time and attention</a:t>
          </a:r>
        </a:p>
      </dgm:t>
    </dgm:pt>
    <dgm:pt modelId="{42859109-2C19-4359-A61F-F83F902E0680}" type="parTrans" cxnId="{1501F85C-0853-4B65-B2CF-E4407733E14D}">
      <dgm:prSet/>
      <dgm:spPr/>
      <dgm:t>
        <a:bodyPr/>
        <a:lstStyle/>
        <a:p>
          <a:endParaRPr lang="zh-TW" altLang="en-US"/>
        </a:p>
      </dgm:t>
    </dgm:pt>
    <dgm:pt modelId="{FB7A4B7C-E351-4233-A9EF-D6E48AE0220A}" type="sibTrans" cxnId="{1501F85C-0853-4B65-B2CF-E4407733E14D}">
      <dgm:prSet/>
      <dgm:spPr/>
      <dgm:t>
        <a:bodyPr/>
        <a:lstStyle/>
        <a:p>
          <a:endParaRPr lang="zh-TW" altLang="en-US"/>
        </a:p>
      </dgm:t>
    </dgm:pt>
    <dgm:pt modelId="{1E4F1957-87BE-4115-B55D-9D2FD5EE3B2A}" type="pres">
      <dgm:prSet presAssocID="{9E746420-F7AE-486E-B919-854405409174}" presName="linear" presStyleCnt="0">
        <dgm:presLayoutVars>
          <dgm:animLvl val="lvl"/>
          <dgm:resizeHandles val="exact"/>
        </dgm:presLayoutVars>
      </dgm:prSet>
      <dgm:spPr/>
      <dgm:t>
        <a:bodyPr/>
        <a:lstStyle/>
        <a:p>
          <a:endParaRPr lang="zh-TW" altLang="en-US"/>
        </a:p>
      </dgm:t>
    </dgm:pt>
    <dgm:pt modelId="{3DA5EC62-9A7B-4000-BE0C-309F6455C0FD}" type="pres">
      <dgm:prSet presAssocID="{2DD6B84D-FEE7-43EC-AF9C-BE831C2E7F28}" presName="parentText" presStyleLbl="node1" presStyleIdx="0" presStyleCnt="1">
        <dgm:presLayoutVars>
          <dgm:chMax val="0"/>
          <dgm:bulletEnabled val="1"/>
        </dgm:presLayoutVars>
      </dgm:prSet>
      <dgm:spPr/>
      <dgm:t>
        <a:bodyPr/>
        <a:lstStyle/>
        <a:p>
          <a:endParaRPr lang="zh-TW" altLang="en-US"/>
        </a:p>
      </dgm:t>
    </dgm:pt>
  </dgm:ptLst>
  <dgm:cxnLst>
    <dgm:cxn modelId="{1501F85C-0853-4B65-B2CF-E4407733E14D}" srcId="{9E746420-F7AE-486E-B919-854405409174}" destId="{2DD6B84D-FEE7-43EC-AF9C-BE831C2E7F28}" srcOrd="0" destOrd="0" parTransId="{42859109-2C19-4359-A61F-F83F902E0680}" sibTransId="{FB7A4B7C-E351-4233-A9EF-D6E48AE0220A}"/>
    <dgm:cxn modelId="{B686A837-D763-4352-8FFC-4EC81CE83CC1}" type="presOf" srcId="{2DD6B84D-FEE7-43EC-AF9C-BE831C2E7F28}" destId="{3DA5EC62-9A7B-4000-BE0C-309F6455C0FD}" srcOrd="0" destOrd="0" presId="urn:microsoft.com/office/officeart/2005/8/layout/vList2"/>
    <dgm:cxn modelId="{0BB7A9D3-6DB9-4E09-832E-BF5A4DC82239}" type="presOf" srcId="{9E746420-F7AE-486E-B919-854405409174}" destId="{1E4F1957-87BE-4115-B55D-9D2FD5EE3B2A}" srcOrd="0" destOrd="0" presId="urn:microsoft.com/office/officeart/2005/8/layout/vList2"/>
    <dgm:cxn modelId="{44FEF560-DF0E-4A8F-8C56-3CABAC206998}" type="presParOf" srcId="{1E4F1957-87BE-4115-B55D-9D2FD5EE3B2A}" destId="{3DA5EC62-9A7B-4000-BE0C-309F6455C0F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D3BA1-4403-41D3-93C5-8ECC7BCEA6C8}">
      <dsp:nvSpPr>
        <dsp:cNvPr id="0" name=""/>
        <dsp:cNvSpPr/>
      </dsp:nvSpPr>
      <dsp:spPr>
        <a:xfrm>
          <a:off x="-93413" y="0"/>
          <a:ext cx="4165950" cy="2603719"/>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F5FB02-A6E8-4C53-B5FF-6F0CDE87FB2A}">
      <dsp:nvSpPr>
        <dsp:cNvPr id="0" name=""/>
        <dsp:cNvSpPr/>
      </dsp:nvSpPr>
      <dsp:spPr>
        <a:xfrm>
          <a:off x="232103" y="2028305"/>
          <a:ext cx="95816" cy="9581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775D37-A4C6-43F8-8A31-89994C68DAB5}">
      <dsp:nvSpPr>
        <dsp:cNvPr id="0" name=""/>
        <dsp:cNvSpPr/>
      </dsp:nvSpPr>
      <dsp:spPr>
        <a:xfrm>
          <a:off x="248041" y="2068530"/>
          <a:ext cx="988634" cy="2489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771" tIns="0" rIns="0" bIns="0" numCol="1" spcCol="1270" anchor="t" anchorCtr="0">
          <a:noAutofit/>
        </a:bodyPr>
        <a:lstStyle/>
        <a:p>
          <a:pPr lvl="0" algn="l" defTabSz="755650" rtl="0">
            <a:lnSpc>
              <a:spcPct val="90000"/>
            </a:lnSpc>
            <a:spcBef>
              <a:spcPct val="0"/>
            </a:spcBef>
            <a:spcAft>
              <a:spcPct val="35000"/>
            </a:spcAft>
          </a:pPr>
          <a:r>
            <a:rPr kumimoji="1" lang="en-US" sz="1700" b="1" kern="1200" dirty="0" smtClean="0"/>
            <a:t> </a:t>
          </a:r>
          <a:r>
            <a:rPr kumimoji="1" lang="en-US" sz="1100" b="1" kern="1200" dirty="0" err="1" smtClean="0">
              <a:latin typeface="+mn-lt"/>
              <a:cs typeface="Times New Roman" pitchFamily="18" charset="0"/>
            </a:rPr>
            <a:t>Chinshan</a:t>
          </a:r>
          <a:r>
            <a:rPr kumimoji="1" lang="en-US" sz="1100" b="1" kern="1200" dirty="0" smtClean="0">
              <a:latin typeface="+mn-lt"/>
              <a:cs typeface="Times New Roman" pitchFamily="18" charset="0"/>
            </a:rPr>
            <a:t> #1</a:t>
          </a:r>
          <a:endParaRPr lang="zh-TW" sz="1100" kern="1200" dirty="0">
            <a:latin typeface="+mn-lt"/>
            <a:cs typeface="Times New Roman" pitchFamily="18" charset="0"/>
          </a:endParaRPr>
        </a:p>
      </dsp:txBody>
      <dsp:txXfrm>
        <a:off x="248041" y="2068530"/>
        <a:ext cx="988634" cy="248958"/>
      </dsp:txXfrm>
    </dsp:sp>
    <dsp:sp modelId="{25098043-F746-4D4E-ADE5-2E01521A8D80}">
      <dsp:nvSpPr>
        <dsp:cNvPr id="0" name=""/>
        <dsp:cNvSpPr/>
      </dsp:nvSpPr>
      <dsp:spPr>
        <a:xfrm>
          <a:off x="621729" y="1638681"/>
          <a:ext cx="149974" cy="14997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E2DB06-F52E-4712-AF98-6B2F29D6C9C6}">
      <dsp:nvSpPr>
        <dsp:cNvPr id="0" name=""/>
        <dsp:cNvSpPr/>
      </dsp:nvSpPr>
      <dsp:spPr>
        <a:xfrm>
          <a:off x="665021" y="1815614"/>
          <a:ext cx="1013594" cy="299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468" tIns="0" rIns="0" bIns="0" numCol="1" spcCol="1270" anchor="t" anchorCtr="0">
          <a:noAutofit/>
        </a:bodyPr>
        <a:lstStyle/>
        <a:p>
          <a:pPr lvl="0" algn="l" defTabSz="488950" rtl="0">
            <a:lnSpc>
              <a:spcPct val="90000"/>
            </a:lnSpc>
            <a:spcBef>
              <a:spcPct val="0"/>
            </a:spcBef>
            <a:spcAft>
              <a:spcPct val="35000"/>
            </a:spcAft>
          </a:pPr>
          <a:r>
            <a:rPr kumimoji="1" lang="en-US" sz="1100" b="1" kern="1200" dirty="0" err="1" smtClean="0">
              <a:latin typeface="+mn-lt"/>
              <a:cs typeface="Times New Roman" pitchFamily="18" charset="0"/>
            </a:rPr>
            <a:t>Chinshan</a:t>
          </a:r>
          <a:r>
            <a:rPr kumimoji="1" lang="en-US" sz="1100" b="1" kern="1200" dirty="0" smtClean="0">
              <a:latin typeface="+mn-lt"/>
              <a:cs typeface="Times New Roman" pitchFamily="18" charset="0"/>
            </a:rPr>
            <a:t> #2</a:t>
          </a:r>
          <a:endParaRPr lang="zh-TW" sz="1100" kern="1200" dirty="0">
            <a:latin typeface="+mn-lt"/>
            <a:cs typeface="Times New Roman" pitchFamily="18" charset="0"/>
          </a:endParaRPr>
        </a:p>
      </dsp:txBody>
      <dsp:txXfrm>
        <a:off x="665021" y="1815614"/>
        <a:ext cx="1013594" cy="299271"/>
      </dsp:txXfrm>
    </dsp:sp>
    <dsp:sp modelId="{78C72E52-12D6-478F-823D-2625A3744E0D}">
      <dsp:nvSpPr>
        <dsp:cNvPr id="0" name=""/>
        <dsp:cNvSpPr/>
      </dsp:nvSpPr>
      <dsp:spPr>
        <a:xfrm>
          <a:off x="1114430" y="1249055"/>
          <a:ext cx="199965" cy="19996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DE1E75-955F-4283-A734-88674917FA9F}">
      <dsp:nvSpPr>
        <dsp:cNvPr id="0" name=""/>
        <dsp:cNvSpPr/>
      </dsp:nvSpPr>
      <dsp:spPr>
        <a:xfrm>
          <a:off x="1093810" y="1512177"/>
          <a:ext cx="1204346" cy="411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958" tIns="0" rIns="0" bIns="0" numCol="1" spcCol="1270" anchor="t" anchorCtr="0">
          <a:noAutofit/>
        </a:bodyPr>
        <a:lstStyle/>
        <a:p>
          <a:pPr lvl="0" algn="l" defTabSz="488950" rtl="0">
            <a:lnSpc>
              <a:spcPct val="90000"/>
            </a:lnSpc>
            <a:spcBef>
              <a:spcPct val="0"/>
            </a:spcBef>
            <a:spcAft>
              <a:spcPct val="35000"/>
            </a:spcAft>
          </a:pPr>
          <a:r>
            <a:rPr kumimoji="1" lang="en-US" sz="1100" b="1" kern="1200" dirty="0" err="1" smtClean="0">
              <a:latin typeface="+mn-lt"/>
              <a:cs typeface="Times New Roman" pitchFamily="18" charset="0"/>
            </a:rPr>
            <a:t>Kuosheng</a:t>
          </a:r>
          <a:r>
            <a:rPr kumimoji="1" lang="en-US" sz="1100" b="1" kern="1200" dirty="0" smtClean="0">
              <a:latin typeface="+mn-lt"/>
              <a:cs typeface="Times New Roman" pitchFamily="18" charset="0"/>
            </a:rPr>
            <a:t> #1</a:t>
          </a:r>
          <a:endParaRPr lang="zh-TW" sz="1100" kern="1200" dirty="0">
            <a:latin typeface="+mn-lt"/>
            <a:cs typeface="Times New Roman" pitchFamily="18" charset="0"/>
          </a:endParaRPr>
        </a:p>
      </dsp:txBody>
      <dsp:txXfrm>
        <a:off x="1093810" y="1512177"/>
        <a:ext cx="1204346" cy="411857"/>
      </dsp:txXfrm>
    </dsp:sp>
    <dsp:sp modelId="{EC1F87B4-882F-47B6-8D13-5CBD6927D4BA}">
      <dsp:nvSpPr>
        <dsp:cNvPr id="0" name=""/>
        <dsp:cNvSpPr/>
      </dsp:nvSpPr>
      <dsp:spPr>
        <a:xfrm>
          <a:off x="1596716" y="982265"/>
          <a:ext cx="258288" cy="25828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B2419-F484-4668-B742-AA6BA53EBDBA}">
      <dsp:nvSpPr>
        <dsp:cNvPr id="0" name=""/>
        <dsp:cNvSpPr/>
      </dsp:nvSpPr>
      <dsp:spPr>
        <a:xfrm>
          <a:off x="1660727" y="1249053"/>
          <a:ext cx="1385378" cy="346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62" tIns="0" rIns="0" bIns="0" numCol="1" spcCol="1270" anchor="t" anchorCtr="0">
          <a:noAutofit/>
        </a:bodyPr>
        <a:lstStyle/>
        <a:p>
          <a:pPr lvl="0" algn="l" defTabSz="488950" rtl="0">
            <a:lnSpc>
              <a:spcPct val="90000"/>
            </a:lnSpc>
            <a:spcBef>
              <a:spcPct val="0"/>
            </a:spcBef>
            <a:spcAft>
              <a:spcPct val="35000"/>
            </a:spcAft>
          </a:pPr>
          <a:r>
            <a:rPr kumimoji="1" lang="en-US" sz="1100" b="1" kern="1200" dirty="0" err="1" smtClean="0">
              <a:latin typeface="+mn-lt"/>
              <a:cs typeface="Times New Roman" pitchFamily="18" charset="0"/>
            </a:rPr>
            <a:t>Kuosheng</a:t>
          </a:r>
          <a:r>
            <a:rPr kumimoji="1" lang="en-US" sz="1100" b="1" kern="1200" dirty="0" smtClean="0">
              <a:latin typeface="+mn-lt"/>
              <a:cs typeface="Times New Roman" pitchFamily="18" charset="0"/>
            </a:rPr>
            <a:t> #2</a:t>
          </a:r>
          <a:endParaRPr lang="zh-TW" sz="1100" kern="1200" dirty="0">
            <a:latin typeface="+mn-lt"/>
            <a:cs typeface="Times New Roman" pitchFamily="18" charset="0"/>
          </a:endParaRPr>
        </a:p>
      </dsp:txBody>
      <dsp:txXfrm>
        <a:off x="1660727" y="1249053"/>
        <a:ext cx="1385378" cy="346717"/>
      </dsp:txXfrm>
    </dsp:sp>
    <dsp:sp modelId="{B4E67718-D470-46B8-B6FF-6C88B60B2E86}">
      <dsp:nvSpPr>
        <dsp:cNvPr id="0" name=""/>
        <dsp:cNvSpPr/>
      </dsp:nvSpPr>
      <dsp:spPr>
        <a:xfrm>
          <a:off x="2244786" y="694236"/>
          <a:ext cx="329110" cy="329110"/>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18274-653D-4973-9205-EC491B181D92}">
      <dsp:nvSpPr>
        <dsp:cNvPr id="0" name=""/>
        <dsp:cNvSpPr/>
      </dsp:nvSpPr>
      <dsp:spPr>
        <a:xfrm>
          <a:off x="2333111" y="997779"/>
          <a:ext cx="1277497" cy="600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389" tIns="0" rIns="0" bIns="0" numCol="1" spcCol="1270" anchor="t" anchorCtr="0">
          <a:noAutofit/>
        </a:bodyPr>
        <a:lstStyle/>
        <a:p>
          <a:pPr lvl="0" algn="l" defTabSz="488950" rtl="0">
            <a:lnSpc>
              <a:spcPct val="90000"/>
            </a:lnSpc>
            <a:spcBef>
              <a:spcPct val="0"/>
            </a:spcBef>
            <a:spcAft>
              <a:spcPct val="35000"/>
            </a:spcAft>
          </a:pPr>
          <a:r>
            <a:rPr kumimoji="1" lang="en-US" sz="1100" b="1" kern="1200" dirty="0" err="1" smtClean="0">
              <a:latin typeface="Arial Unicode MS" pitchFamily="34" charset="-120"/>
              <a:ea typeface="Arial Unicode MS" pitchFamily="34" charset="-120"/>
              <a:cs typeface="Arial Unicode MS" pitchFamily="34" charset="-120"/>
            </a:rPr>
            <a:t>M</a:t>
          </a:r>
          <a:r>
            <a:rPr kumimoji="1" lang="en-US" sz="1100" b="1" kern="1200" dirty="0" err="1" smtClean="0">
              <a:latin typeface="+mn-lt"/>
              <a:ea typeface="Arial Unicode MS" pitchFamily="34" charset="-120"/>
              <a:cs typeface="Arial Unicode MS" pitchFamily="34" charset="-120"/>
            </a:rPr>
            <a:t>aanshan</a:t>
          </a:r>
          <a:r>
            <a:rPr kumimoji="1" lang="en-US" sz="1100" b="1" kern="1200" dirty="0" smtClean="0">
              <a:latin typeface="Arial Unicode MS" pitchFamily="34" charset="-120"/>
              <a:ea typeface="Arial Unicode MS" pitchFamily="34" charset="-120"/>
              <a:cs typeface="Arial Unicode MS" pitchFamily="34" charset="-120"/>
            </a:rPr>
            <a:t> #1</a:t>
          </a:r>
          <a:endParaRPr lang="zh-TW" sz="1100" kern="1200" dirty="0">
            <a:latin typeface="Arial Unicode MS" pitchFamily="34" charset="-120"/>
            <a:ea typeface="Arial Unicode MS" pitchFamily="34" charset="-120"/>
            <a:cs typeface="Arial Unicode MS" pitchFamily="34" charset="-120"/>
          </a:endParaRPr>
        </a:p>
      </dsp:txBody>
      <dsp:txXfrm>
        <a:off x="2333111" y="997779"/>
        <a:ext cx="1277497" cy="600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F4C638-722B-4443-9554-D08DF5965DE0}">
      <dsp:nvSpPr>
        <dsp:cNvPr id="0" name=""/>
        <dsp:cNvSpPr/>
      </dsp:nvSpPr>
      <dsp:spPr>
        <a:xfrm rot="5400000">
          <a:off x="-170880" y="172329"/>
          <a:ext cx="1139204" cy="79744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altLang="zh-TW" sz="2300" kern="1200" dirty="0"/>
            <a:t>1</a:t>
          </a:r>
          <a:endParaRPr lang="zh-TW" sz="2300" kern="1200" dirty="0"/>
        </a:p>
      </dsp:txBody>
      <dsp:txXfrm rot="-5400000">
        <a:off x="1" y="400171"/>
        <a:ext cx="797443" cy="341761"/>
      </dsp:txXfrm>
    </dsp:sp>
    <dsp:sp modelId="{0A42D3DC-E358-436D-9173-1AD3F4975671}">
      <dsp:nvSpPr>
        <dsp:cNvPr id="0" name=""/>
        <dsp:cNvSpPr/>
      </dsp:nvSpPr>
      <dsp:spPr>
        <a:xfrm rot="5400000">
          <a:off x="3914680" y="-3115787"/>
          <a:ext cx="740483" cy="6974956"/>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altLang="en-US" sz="2400" b="1" kern="1200" dirty="0"/>
            <a:t>The risks arising from </a:t>
          </a:r>
          <a:r>
            <a:rPr lang="en-US" altLang="en-US" sz="2400" b="1" kern="1200"/>
            <a:t>delay in new FIDs</a:t>
          </a:r>
          <a:endParaRPr lang="zh-TW" altLang="en-US" sz="2400" b="1" kern="1200" dirty="0"/>
        </a:p>
      </dsp:txBody>
      <dsp:txXfrm rot="-5400000">
        <a:off x="797444" y="37596"/>
        <a:ext cx="6938809" cy="668189"/>
      </dsp:txXfrm>
    </dsp:sp>
    <dsp:sp modelId="{158FCFCA-FA3E-44BA-AC61-EE46881A4577}">
      <dsp:nvSpPr>
        <dsp:cNvPr id="0" name=""/>
        <dsp:cNvSpPr/>
      </dsp:nvSpPr>
      <dsp:spPr>
        <a:xfrm rot="5400000">
          <a:off x="-170880" y="1163228"/>
          <a:ext cx="1139204" cy="79744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altLang="zh-TW" sz="2300" kern="1200" dirty="0"/>
            <a:t>2</a:t>
          </a:r>
          <a:endParaRPr lang="zh-TW" sz="2300" kern="1200" dirty="0"/>
        </a:p>
      </dsp:txBody>
      <dsp:txXfrm rot="-5400000">
        <a:off x="1" y="1391070"/>
        <a:ext cx="797443" cy="341761"/>
      </dsp:txXfrm>
    </dsp:sp>
    <dsp:sp modelId="{747084CC-C45A-4471-B055-71B387463804}">
      <dsp:nvSpPr>
        <dsp:cNvPr id="0" name=""/>
        <dsp:cNvSpPr/>
      </dsp:nvSpPr>
      <dsp:spPr>
        <a:xfrm rot="5400000">
          <a:off x="3914680" y="-2124888"/>
          <a:ext cx="740483" cy="6974956"/>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kumimoji="1" lang="en-US" sz="2400" b="1" kern="1200" dirty="0"/>
            <a:t>Transparency and liquidity in pricing </a:t>
          </a:r>
          <a:endParaRPr lang="zh-TW" altLang="en-US" sz="2400" kern="1200" dirty="0"/>
        </a:p>
      </dsp:txBody>
      <dsp:txXfrm rot="-5400000">
        <a:off x="797444" y="1028495"/>
        <a:ext cx="6938809" cy="668189"/>
      </dsp:txXfrm>
    </dsp:sp>
    <dsp:sp modelId="{CEE82835-C3B0-485C-AC84-270697405BA4}">
      <dsp:nvSpPr>
        <dsp:cNvPr id="0" name=""/>
        <dsp:cNvSpPr/>
      </dsp:nvSpPr>
      <dsp:spPr>
        <a:xfrm rot="5400000">
          <a:off x="-170880" y="2143692"/>
          <a:ext cx="1139204" cy="79744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altLang="zh-TW" sz="2300" kern="1200" dirty="0"/>
            <a:t>3</a:t>
          </a:r>
          <a:endParaRPr lang="zh-TW" sz="2300" kern="1200" dirty="0"/>
        </a:p>
      </dsp:txBody>
      <dsp:txXfrm rot="-5400000">
        <a:off x="1" y="2371534"/>
        <a:ext cx="797443" cy="341761"/>
      </dsp:txXfrm>
    </dsp:sp>
    <dsp:sp modelId="{CB28E367-76EF-4074-B06A-6673647EBA67}">
      <dsp:nvSpPr>
        <dsp:cNvPr id="0" name=""/>
        <dsp:cNvSpPr/>
      </dsp:nvSpPr>
      <dsp:spPr>
        <a:xfrm rot="5400000">
          <a:off x="3914680" y="-1133989"/>
          <a:ext cx="740483" cy="6974956"/>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kumimoji="1" lang="en-US" sz="2400" b="1" kern="1200" dirty="0"/>
            <a:t>Flexibility in transactions</a:t>
          </a:r>
          <a:endParaRPr lang="zh-TW" altLang="en-US" sz="2400" kern="1200" dirty="0"/>
        </a:p>
      </dsp:txBody>
      <dsp:txXfrm rot="-5400000">
        <a:off x="797444" y="2019394"/>
        <a:ext cx="6938809" cy="668189"/>
      </dsp:txXfrm>
    </dsp:sp>
    <dsp:sp modelId="{762B83F6-B4DB-4105-B6B4-33A3A62DA89B}">
      <dsp:nvSpPr>
        <dsp:cNvPr id="0" name=""/>
        <dsp:cNvSpPr/>
      </dsp:nvSpPr>
      <dsp:spPr>
        <a:xfrm rot="5400000">
          <a:off x="-170880" y="3145026"/>
          <a:ext cx="1139204" cy="79744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altLang="zh-TW" sz="2300" kern="1200" dirty="0"/>
            <a:t>4</a:t>
          </a:r>
          <a:endParaRPr lang="zh-TW" sz="2300" kern="1200" dirty="0"/>
        </a:p>
      </dsp:txBody>
      <dsp:txXfrm rot="-5400000">
        <a:off x="1" y="3372868"/>
        <a:ext cx="797443" cy="341761"/>
      </dsp:txXfrm>
    </dsp:sp>
    <dsp:sp modelId="{D7906D4A-705D-457C-974A-74CAB54E9183}">
      <dsp:nvSpPr>
        <dsp:cNvPr id="0" name=""/>
        <dsp:cNvSpPr/>
      </dsp:nvSpPr>
      <dsp:spPr>
        <a:xfrm rot="5400000">
          <a:off x="3914680" y="-143090"/>
          <a:ext cx="740483" cy="6974956"/>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kumimoji="1" lang="en-US" sz="2400" b="1" kern="1200" dirty="0"/>
            <a:t>Completing Taiwan’s LNG storage expansion projects on schedule</a:t>
          </a:r>
          <a:endParaRPr lang="zh-TW" altLang="en-US" sz="2400" kern="1200" dirty="0"/>
        </a:p>
      </dsp:txBody>
      <dsp:txXfrm rot="-5400000">
        <a:off x="797444" y="3010293"/>
        <a:ext cx="6938809" cy="6681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9BBCA-D8E8-4FF6-9D17-CF8423FA6C7F}">
      <dsp:nvSpPr>
        <dsp:cNvPr id="0" name=""/>
        <dsp:cNvSpPr/>
      </dsp:nvSpPr>
      <dsp:spPr>
        <a:xfrm>
          <a:off x="2227985" y="272670"/>
          <a:ext cx="4122007" cy="1431519"/>
        </a:xfrm>
        <a:prstGeom prst="ellipse">
          <a:avLst/>
        </a:prstGeom>
        <a:solidFill>
          <a:schemeClr val="accent5">
            <a:tint val="50000"/>
            <a:alpha val="4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sp>
    <dsp:sp modelId="{66D543D6-F7ED-4963-8FA7-0FB52FB55DDB}">
      <dsp:nvSpPr>
        <dsp:cNvPr id="0" name=""/>
        <dsp:cNvSpPr/>
      </dsp:nvSpPr>
      <dsp:spPr>
        <a:xfrm>
          <a:off x="3829121" y="3852952"/>
          <a:ext cx="798838" cy="511256"/>
        </a:xfrm>
        <a:prstGeom prst="downArrow">
          <a:avLst/>
        </a:prstGeom>
        <a:solidFill>
          <a:schemeClr val="accent5">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85485B9-BCBD-4FF9-83AE-94B84D8AB9B7}">
      <dsp:nvSpPr>
        <dsp:cNvPr id="0" name=""/>
        <dsp:cNvSpPr/>
      </dsp:nvSpPr>
      <dsp:spPr>
        <a:xfrm>
          <a:off x="2463891" y="4320479"/>
          <a:ext cx="3860346" cy="514023"/>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endParaRPr lang="en-US" altLang="zh-TW" sz="2000" b="1" kern="1200" dirty="0">
            <a:solidFill>
              <a:schemeClr val="bg1"/>
            </a:solidFill>
          </a:endParaRPr>
        </a:p>
        <a:p>
          <a:pPr lvl="0" algn="ctr" defTabSz="889000" rtl="0">
            <a:lnSpc>
              <a:spcPct val="90000"/>
            </a:lnSpc>
            <a:spcBef>
              <a:spcPct val="0"/>
            </a:spcBef>
            <a:spcAft>
              <a:spcPct val="35000"/>
            </a:spcAft>
          </a:pPr>
          <a:r>
            <a:rPr lang="en-US" altLang="zh-TW" sz="2000" b="1" kern="1200" dirty="0" smtClean="0">
              <a:solidFill>
                <a:schemeClr val="bg1"/>
              </a:solidFill>
            </a:rPr>
            <a:t>Flexible </a:t>
          </a:r>
          <a:r>
            <a:rPr lang="en-US" altLang="zh-TW" sz="2000" b="1" kern="1200" dirty="0">
              <a:solidFill>
                <a:schemeClr val="bg1"/>
              </a:solidFill>
            </a:rPr>
            <a:t>and </a:t>
          </a:r>
          <a:r>
            <a:rPr lang="en-US" altLang="zh-TW" sz="2000" b="1" kern="1200" dirty="0" smtClean="0">
              <a:solidFill>
                <a:schemeClr val="bg1"/>
              </a:solidFill>
            </a:rPr>
            <a:t>Liquid </a:t>
          </a:r>
        </a:p>
        <a:p>
          <a:pPr lvl="0" algn="ctr" defTabSz="889000" rtl="0">
            <a:lnSpc>
              <a:spcPct val="90000"/>
            </a:lnSpc>
            <a:spcBef>
              <a:spcPct val="0"/>
            </a:spcBef>
            <a:spcAft>
              <a:spcPct val="35000"/>
            </a:spcAft>
          </a:pPr>
          <a:r>
            <a:rPr lang="en-US" altLang="zh-TW" sz="2000" b="1" kern="1200" dirty="0" smtClean="0">
              <a:solidFill>
                <a:schemeClr val="bg1"/>
              </a:solidFill>
            </a:rPr>
            <a:t>LNG Market</a:t>
          </a:r>
          <a:endParaRPr lang="zh-TW" sz="3200" b="1" kern="1200" dirty="0">
            <a:solidFill>
              <a:schemeClr val="bg1"/>
            </a:solidFill>
          </a:endParaRPr>
        </a:p>
      </dsp:txBody>
      <dsp:txXfrm>
        <a:off x="2463891" y="4320479"/>
        <a:ext cx="3860346" cy="514023"/>
      </dsp:txXfrm>
    </dsp:sp>
    <dsp:sp modelId="{946F7BD4-9049-4517-81FC-3B6BC590356E}">
      <dsp:nvSpPr>
        <dsp:cNvPr id="0" name=""/>
        <dsp:cNvSpPr/>
      </dsp:nvSpPr>
      <dsp:spPr>
        <a:xfrm>
          <a:off x="3191204" y="1716744"/>
          <a:ext cx="1890606" cy="1456803"/>
        </a:xfrm>
        <a:prstGeom prst="ellips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kumimoji="1" lang="en-US" sz="1400" b="1" kern="1200" dirty="0">
              <a:solidFill>
                <a:schemeClr val="tx1"/>
              </a:solidFill>
            </a:rPr>
            <a:t>Consolidated cooperation</a:t>
          </a:r>
          <a:endParaRPr lang="zh-TW" sz="1400" kern="1200" dirty="0">
            <a:solidFill>
              <a:schemeClr val="tx1"/>
            </a:solidFill>
          </a:endParaRPr>
        </a:p>
      </dsp:txBody>
      <dsp:txXfrm>
        <a:off x="3468077" y="1930088"/>
        <a:ext cx="1336860" cy="1030115"/>
      </dsp:txXfrm>
    </dsp:sp>
    <dsp:sp modelId="{2BD7DDE8-B2DF-4D06-9CE3-A7B99EEC3034}">
      <dsp:nvSpPr>
        <dsp:cNvPr id="0" name=""/>
        <dsp:cNvSpPr/>
      </dsp:nvSpPr>
      <dsp:spPr>
        <a:xfrm>
          <a:off x="2564217" y="414469"/>
          <a:ext cx="1734291" cy="1437909"/>
        </a:xfrm>
        <a:prstGeom prst="ellipse">
          <a:avLst/>
        </a:prstGeom>
        <a:solidFill>
          <a:schemeClr val="accent5">
            <a:hueOff val="2571418"/>
            <a:satOff val="5874"/>
            <a:lumOff val="-1627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kumimoji="1" lang="en-US" sz="1600" b="1" kern="1200" dirty="0"/>
            <a:t>Secure supply</a:t>
          </a:r>
          <a:endParaRPr lang="zh-TW" sz="1600" kern="1200" dirty="0"/>
        </a:p>
      </dsp:txBody>
      <dsp:txXfrm>
        <a:off x="2818198" y="625046"/>
        <a:ext cx="1226329" cy="1016755"/>
      </dsp:txXfrm>
    </dsp:sp>
    <dsp:sp modelId="{D63B0DC5-3A32-42C5-A79A-CA8EF2B80687}">
      <dsp:nvSpPr>
        <dsp:cNvPr id="0" name=""/>
        <dsp:cNvSpPr/>
      </dsp:nvSpPr>
      <dsp:spPr>
        <a:xfrm>
          <a:off x="4046116" y="453411"/>
          <a:ext cx="1821400" cy="1701622"/>
        </a:xfrm>
        <a:prstGeom prst="ellipse">
          <a:avLst/>
        </a:prstGeom>
        <a:solidFill>
          <a:schemeClr val="accent5">
            <a:hueOff val="5142836"/>
            <a:satOff val="11748"/>
            <a:lumOff val="-32549"/>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kumimoji="1" lang="en-US" sz="1600" b="1" kern="1200" dirty="0"/>
            <a:t>Affordable and reasonable price</a:t>
          </a:r>
          <a:endParaRPr lang="zh-TW" sz="1600" kern="1200" dirty="0"/>
        </a:p>
      </dsp:txBody>
      <dsp:txXfrm>
        <a:off x="4312854" y="702608"/>
        <a:ext cx="1287924" cy="1203228"/>
      </dsp:txXfrm>
    </dsp:sp>
    <dsp:sp modelId="{45BFCDE7-D91A-41D2-BCD5-AF52A634822B}">
      <dsp:nvSpPr>
        <dsp:cNvPr id="0" name=""/>
        <dsp:cNvSpPr/>
      </dsp:nvSpPr>
      <dsp:spPr>
        <a:xfrm>
          <a:off x="2016219" y="104877"/>
          <a:ext cx="4282523" cy="3673993"/>
        </a:xfrm>
        <a:prstGeom prst="funnel">
          <a:avLst/>
        </a:prstGeom>
        <a:solidFill>
          <a:schemeClr val="lt1">
            <a:alpha val="4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5EC62-9A7B-4000-BE0C-309F6455C0FD}">
      <dsp:nvSpPr>
        <dsp:cNvPr id="0" name=""/>
        <dsp:cNvSpPr/>
      </dsp:nvSpPr>
      <dsp:spPr>
        <a:xfrm>
          <a:off x="0" y="5103"/>
          <a:ext cx="5472609" cy="1141920"/>
        </a:xfrm>
        <a:prstGeom prst="roundRect">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kumimoji="1" lang="en-US" sz="2400" b="1" kern="1200" dirty="0">
              <a:latin typeface="Times New Roman" pitchFamily="18" charset="0"/>
              <a:cs typeface="Times New Roman" pitchFamily="18" charset="0"/>
            </a:rPr>
            <a:t>Thank you for your time and attention</a:t>
          </a:r>
        </a:p>
      </dsp:txBody>
      <dsp:txXfrm>
        <a:off x="55744" y="60847"/>
        <a:ext cx="5361121" cy="1030432"/>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0.32108</cdr:x>
      <cdr:y>0.91285</cdr:y>
    </cdr:from>
    <cdr:to>
      <cdr:x>0.43868</cdr:x>
      <cdr:y>0.98065</cdr:y>
    </cdr:to>
    <cdr:sp macro="" textlink="">
      <cdr:nvSpPr>
        <cdr:cNvPr id="2" name="矩形 1"/>
        <cdr:cNvSpPr/>
      </cdr:nvSpPr>
      <cdr:spPr bwMode="auto">
        <a:xfrm xmlns:a="http://schemas.openxmlformats.org/drawingml/2006/main">
          <a:off x="1981756" y="2908452"/>
          <a:ext cx="725879" cy="216024"/>
        </a:xfrm>
        <a:prstGeom xmlns:a="http://schemas.openxmlformats.org/drawingml/2006/main" prst="rect">
          <a:avLst/>
        </a:prstGeom>
        <a:solidFill xmlns:a="http://schemas.openxmlformats.org/drawingml/2006/main">
          <a:schemeClr val="bg1"/>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zh-TW"/>
          </a:defPPr>
          <a:lvl1pPr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0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0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0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000" kern="1200">
              <a:solidFill>
                <a:schemeClr val="tx1"/>
              </a:solidFill>
              <a:latin typeface="Times New Roman" pitchFamily="18" charset="0"/>
              <a:ea typeface="新細明體" pitchFamily="18" charset="-120"/>
              <a:cs typeface="+mn-cs"/>
            </a:defRPr>
          </a:lvl9pPr>
        </a:lstStyle>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r>
            <a:rPr kumimoji="1" lang="en-US" altLang="zh-TW" sz="1000" b="0" i="0" u="none" strike="noStrike" cap="none" normalizeH="0" baseline="0" dirty="0">
              <a:ln>
                <a:noFill/>
              </a:ln>
              <a:solidFill>
                <a:schemeClr val="tx1"/>
              </a:solidFill>
              <a:effectLst/>
              <a:latin typeface="+mn-lt"/>
              <a:ea typeface="MS PGothic" pitchFamily="34" charset="-128"/>
            </a:rPr>
            <a:t>2023</a:t>
          </a:r>
          <a:endParaRPr kumimoji="1" lang="zh-TW" altLang="en-US" sz="1000" b="0" i="0" u="none" strike="noStrike" cap="none" normalizeH="0" baseline="0" dirty="0">
            <a:ln>
              <a:noFill/>
            </a:ln>
            <a:solidFill>
              <a:schemeClr val="tx1"/>
            </a:solidFill>
            <a:effectLst/>
            <a:latin typeface="+mn-lt"/>
            <a:ea typeface="MS PGothic" pitchFamily="34" charset="-128"/>
          </a:endParaRPr>
        </a:p>
      </cdr:txBody>
    </cdr:sp>
  </cdr:relSizeAnchor>
  <cdr:relSizeAnchor xmlns:cdr="http://schemas.openxmlformats.org/drawingml/2006/chartDrawing">
    <cdr:from>
      <cdr:x>0.25666</cdr:x>
      <cdr:y>0.3254</cdr:y>
    </cdr:from>
    <cdr:to>
      <cdr:x>0.33263</cdr:x>
      <cdr:y>0.4051</cdr:y>
    </cdr:to>
    <cdr:sp macro="" textlink="">
      <cdr:nvSpPr>
        <cdr:cNvPr id="3" name="文字方塊 6"/>
        <cdr:cNvSpPr txBox="1"/>
      </cdr:nvSpPr>
      <cdr:spPr>
        <a:xfrm xmlns:a="http://schemas.openxmlformats.org/drawingml/2006/main">
          <a:off x="1584176" y="1036768"/>
          <a:ext cx="468856" cy="253916"/>
        </a:xfrm>
        <a:prstGeom xmlns:a="http://schemas.openxmlformats.org/drawingml/2006/main" prst="rect">
          <a:avLst/>
        </a:prstGeom>
        <a:solidFill xmlns:a="http://schemas.openxmlformats.org/drawingml/2006/main">
          <a:schemeClr val="bg1">
            <a:lumMod val="75000"/>
          </a:schemeClr>
        </a:solidFill>
      </cdr:spPr>
      <cdr:txBody>
        <a:bodyPr xmlns:a="http://schemas.openxmlformats.org/drawingml/2006/main" wrap="square" rtlCol="0">
          <a:spAutoFit/>
        </a:bodyPr>
        <a:lstStyle xmlns:a="http://schemas.openxmlformats.org/drawingml/2006/main">
          <a:defPPr>
            <a:defRPr lang="zh-TW"/>
          </a:defPPr>
          <a:lvl1pPr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0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0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0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000" kern="1200">
              <a:solidFill>
                <a:schemeClr val="tx1"/>
              </a:solidFill>
              <a:latin typeface="Times New Roman" pitchFamily="18" charset="0"/>
              <a:ea typeface="新細明體" pitchFamily="18" charset="-120"/>
              <a:cs typeface="+mn-cs"/>
            </a:defRPr>
          </a:lvl9pPr>
        </a:lstStyle>
        <a:p xmlns:a="http://schemas.openxmlformats.org/drawingml/2006/main">
          <a:r>
            <a:rPr lang="en-US" altLang="zh-TW" sz="1050" b="1" dirty="0">
              <a:latin typeface="+mn-lt"/>
            </a:rPr>
            <a:t>+0.5</a:t>
          </a:r>
          <a:endParaRPr lang="zh-TW" altLang="en-US" sz="1050" b="1" dirty="0">
            <a:latin typeface="+mn-lt"/>
          </a:endParaRPr>
        </a:p>
      </cdr:txBody>
    </cdr:sp>
  </cdr:relSizeAnchor>
  <cdr:relSizeAnchor xmlns:cdr="http://schemas.openxmlformats.org/drawingml/2006/chartDrawing">
    <cdr:from>
      <cdr:x>0.16333</cdr:x>
      <cdr:y>0.0768</cdr:y>
    </cdr:from>
    <cdr:to>
      <cdr:x>0.315</cdr:x>
      <cdr:y>0.2124</cdr:y>
    </cdr:to>
    <cdr:sp macro="" textlink="">
      <cdr:nvSpPr>
        <cdr:cNvPr id="4" name="矩形 3"/>
        <cdr:cNvSpPr/>
      </cdr:nvSpPr>
      <cdr:spPr bwMode="auto">
        <a:xfrm xmlns:a="http://schemas.openxmlformats.org/drawingml/2006/main">
          <a:off x="1008112" y="244680"/>
          <a:ext cx="936104" cy="432048"/>
        </a:xfrm>
        <a:prstGeom xmlns:a="http://schemas.openxmlformats.org/drawingml/2006/main" prst="rect">
          <a:avLst/>
        </a:prstGeom>
        <a:solidFill xmlns:a="http://schemas.openxmlformats.org/drawingml/2006/main">
          <a:srgbClr val="FDA54D"/>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zh-TW"/>
          </a:defPPr>
          <a:lvl1pPr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0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0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0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000" kern="1200">
              <a:solidFill>
                <a:schemeClr val="tx1"/>
              </a:solidFill>
              <a:latin typeface="Times New Roman" pitchFamily="18" charset="0"/>
              <a:ea typeface="新細明體" pitchFamily="18" charset="-120"/>
              <a:cs typeface="+mn-cs"/>
            </a:defRPr>
          </a:lvl9pPr>
        </a:lstStyle>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r>
            <a:rPr kumimoji="1" lang="en-US" altLang="zh-TW" sz="1100" b="1" i="0" u="none" strike="noStrike" cap="none" normalizeH="0" baseline="0" dirty="0">
              <a:ln>
                <a:noFill/>
              </a:ln>
              <a:solidFill>
                <a:schemeClr val="tx1"/>
              </a:solidFill>
              <a:effectLst/>
              <a:latin typeface="+mn-lt"/>
              <a:ea typeface="MS PGothic" pitchFamily="34" charset="-128"/>
            </a:rPr>
            <a:t>3</a:t>
          </a:r>
          <a:r>
            <a:rPr kumimoji="1" lang="en-US" altLang="zh-TW" sz="1100" b="1" i="0" u="none" strike="noStrike" cap="none" normalizeH="0" baseline="30000" dirty="0">
              <a:ln>
                <a:noFill/>
              </a:ln>
              <a:solidFill>
                <a:schemeClr val="tx1"/>
              </a:solidFill>
              <a:effectLst/>
              <a:latin typeface="+mn-lt"/>
              <a:ea typeface="MS PGothic" pitchFamily="34" charset="-128"/>
            </a:rPr>
            <a:t>rd</a:t>
          </a:r>
          <a:r>
            <a:rPr kumimoji="1" lang="en-US" altLang="zh-TW" sz="1100" b="1" i="0" u="none" strike="noStrike" cap="none" normalizeH="0" baseline="0" dirty="0">
              <a:ln>
                <a:noFill/>
              </a:ln>
              <a:solidFill>
                <a:schemeClr val="tx1"/>
              </a:solidFill>
              <a:effectLst/>
              <a:latin typeface="+mn-lt"/>
              <a:ea typeface="MS PGothic" pitchFamily="34" charset="-128"/>
            </a:rPr>
            <a:t> Terminal</a:t>
          </a:r>
        </a:p>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r>
            <a:rPr lang="en-US" altLang="zh-TW" sz="1100" b="1" u="sng" dirty="0">
              <a:solidFill>
                <a:srgbClr val="FF0000"/>
              </a:solidFill>
              <a:latin typeface="+mn-lt"/>
              <a:ea typeface="MS PGothic" pitchFamily="34" charset="-128"/>
            </a:rPr>
            <a:t>Phase1</a:t>
          </a:r>
          <a:r>
            <a:rPr lang="en-US" altLang="zh-TW" sz="1100" b="1" dirty="0">
              <a:solidFill>
                <a:srgbClr val="FF0000"/>
              </a:solidFill>
              <a:latin typeface="+mn-lt"/>
              <a:ea typeface="MS PGothic" pitchFamily="34" charset="-128"/>
            </a:rPr>
            <a:t>(+3.0)</a:t>
          </a:r>
          <a:endParaRPr kumimoji="1" lang="zh-TW" altLang="en-US" sz="1100" b="1" i="0" u="none" strike="noStrike" cap="none" normalizeH="0" baseline="0" dirty="0">
            <a:ln>
              <a:noFill/>
            </a:ln>
            <a:solidFill>
              <a:srgbClr val="FF0000"/>
            </a:solidFill>
            <a:effectLst/>
            <a:latin typeface="+mn-lt"/>
            <a:ea typeface="MS PGothic" pitchFamily="34" charset="-128"/>
          </a:endParaRPr>
        </a:p>
      </cdr:txBody>
    </cdr:sp>
  </cdr:relSizeAnchor>
  <cdr:relSizeAnchor xmlns:cdr="http://schemas.openxmlformats.org/drawingml/2006/chartDrawing">
    <cdr:from>
      <cdr:x>0.30333</cdr:x>
      <cdr:y>0.1898</cdr:y>
    </cdr:from>
    <cdr:to>
      <cdr:x>0.35052</cdr:x>
      <cdr:y>0.2576</cdr:y>
    </cdr:to>
    <cdr:cxnSp macro="">
      <cdr:nvCxnSpPr>
        <cdr:cNvPr id="5" name="直線單箭頭接點 4"/>
        <cdr:cNvCxnSpPr/>
      </cdr:nvCxnSpPr>
      <cdr:spPr bwMode="auto">
        <a:xfrm xmlns:a="http://schemas.openxmlformats.org/drawingml/2006/main" flipH="1" flipV="1">
          <a:off x="1872208" y="604720"/>
          <a:ext cx="291248" cy="216024"/>
        </a:xfrm>
        <a:prstGeom xmlns:a="http://schemas.openxmlformats.org/drawingml/2006/main" prst="straightConnector1">
          <a:avLst/>
        </a:prstGeom>
        <a:solidFill xmlns:a="http://schemas.openxmlformats.org/drawingml/2006/main">
          <a:schemeClr val="accent1"/>
        </a:solidFill>
        <a:ln xmlns:a="http://schemas.openxmlformats.org/drawingml/2006/main" w="25400" cap="flat" cmpd="sng" algn="ctr">
          <a:solidFill>
            <a:schemeClr val="tx1"/>
          </a:solidFill>
          <a:prstDash val="solid"/>
          <a:round/>
          <a:headEnd type="none" w="med" len="med"/>
          <a:tailEnd type="arrow"/>
        </a:ln>
        <a:effectLst xmlns:a="http://schemas.openxmlformats.org/drawingml/2006/main"/>
      </cdr:spPr>
    </cdr:cxnSp>
  </cdr:relSizeAnchor>
  <cdr:relSizeAnchor xmlns:cdr="http://schemas.openxmlformats.org/drawingml/2006/chartDrawing">
    <cdr:from>
      <cdr:x>0.34918</cdr:x>
      <cdr:y>0.00899</cdr:y>
    </cdr:from>
    <cdr:to>
      <cdr:x>0.51251</cdr:x>
      <cdr:y>0.14459</cdr:y>
    </cdr:to>
    <cdr:sp macro="" textlink="">
      <cdr:nvSpPr>
        <cdr:cNvPr id="6" name="矩形 5"/>
        <cdr:cNvSpPr/>
      </cdr:nvSpPr>
      <cdr:spPr bwMode="auto">
        <a:xfrm xmlns:a="http://schemas.openxmlformats.org/drawingml/2006/main">
          <a:off x="2155201" y="28656"/>
          <a:ext cx="1008122" cy="432037"/>
        </a:xfrm>
        <a:prstGeom xmlns:a="http://schemas.openxmlformats.org/drawingml/2006/main" prst="rect">
          <a:avLst/>
        </a:prstGeom>
        <a:solidFill xmlns:a="http://schemas.openxmlformats.org/drawingml/2006/main">
          <a:srgbClr val="FDA54D"/>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zh-TW"/>
          </a:defPPr>
          <a:lvl1pPr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0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0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0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0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000" kern="1200">
              <a:solidFill>
                <a:schemeClr val="tx1"/>
              </a:solidFill>
              <a:latin typeface="Times New Roman" pitchFamily="18" charset="0"/>
              <a:ea typeface="新細明體" pitchFamily="18" charset="-120"/>
              <a:cs typeface="+mn-cs"/>
            </a:defRPr>
          </a:lvl9pPr>
        </a:lstStyle>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r>
            <a:rPr kumimoji="1" lang="en-US" altLang="zh-TW" sz="1100" b="1" i="0" u="none" strike="noStrike" cap="none" normalizeH="0" baseline="0" dirty="0">
              <a:ln>
                <a:noFill/>
              </a:ln>
              <a:solidFill>
                <a:schemeClr val="tx1"/>
              </a:solidFill>
              <a:effectLst/>
              <a:latin typeface="+mn-lt"/>
              <a:ea typeface="MS PGothic" pitchFamily="34" charset="-128"/>
            </a:rPr>
            <a:t>3</a:t>
          </a:r>
          <a:r>
            <a:rPr kumimoji="1" lang="en-US" altLang="zh-TW" sz="1100" b="1" i="0" u="none" strike="noStrike" cap="none" normalizeH="0" baseline="30000" dirty="0">
              <a:ln>
                <a:noFill/>
              </a:ln>
              <a:solidFill>
                <a:schemeClr val="tx1"/>
              </a:solidFill>
              <a:effectLst/>
              <a:latin typeface="+mn-lt"/>
              <a:ea typeface="MS PGothic" pitchFamily="34" charset="-128"/>
            </a:rPr>
            <a:t>rd</a:t>
          </a:r>
          <a:r>
            <a:rPr kumimoji="1" lang="en-US" altLang="zh-TW" sz="1100" b="1" i="0" u="none" strike="noStrike" cap="none" normalizeH="0" baseline="0" dirty="0">
              <a:ln>
                <a:noFill/>
              </a:ln>
              <a:solidFill>
                <a:schemeClr val="tx1"/>
              </a:solidFill>
              <a:effectLst/>
              <a:latin typeface="+mn-lt"/>
              <a:ea typeface="MS PGothic" pitchFamily="34" charset="-128"/>
            </a:rPr>
            <a:t> Terminal</a:t>
          </a:r>
        </a:p>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r>
            <a:rPr lang="en-US" altLang="zh-TW" sz="1100" b="1" u="sng" dirty="0">
              <a:solidFill>
                <a:srgbClr val="FF0000"/>
              </a:solidFill>
              <a:latin typeface="+mn-lt"/>
              <a:ea typeface="MS PGothic" pitchFamily="34" charset="-128"/>
            </a:rPr>
            <a:t>Phase2</a:t>
          </a:r>
          <a:r>
            <a:rPr lang="en-US" altLang="zh-TW" sz="1100" b="1" dirty="0">
              <a:solidFill>
                <a:srgbClr val="FF0000"/>
              </a:solidFill>
              <a:latin typeface="+mn-lt"/>
              <a:ea typeface="MS PGothic" pitchFamily="34" charset="-128"/>
            </a:rPr>
            <a:t>(+3.0)</a:t>
          </a:r>
          <a:endParaRPr kumimoji="1" lang="zh-TW" altLang="en-US" sz="1100" b="1" i="0" u="none" strike="noStrike" cap="none" normalizeH="0" baseline="0" dirty="0">
            <a:ln>
              <a:noFill/>
            </a:ln>
            <a:solidFill>
              <a:srgbClr val="FF0000"/>
            </a:solidFill>
            <a:effectLst/>
            <a:latin typeface="+mn-lt"/>
            <a:ea typeface="MS PGothic" pitchFamily="34" charset="-128"/>
          </a:endParaRPr>
        </a:p>
      </cdr:txBody>
    </cdr:sp>
  </cdr:relSizeAnchor>
  <cdr:relSizeAnchor xmlns:cdr="http://schemas.openxmlformats.org/drawingml/2006/chartDrawing">
    <cdr:from>
      <cdr:x>0.48849</cdr:x>
      <cdr:y>0.122</cdr:y>
    </cdr:from>
    <cdr:to>
      <cdr:x>0.53567</cdr:x>
      <cdr:y>0.1898</cdr:y>
    </cdr:to>
    <cdr:cxnSp macro="">
      <cdr:nvCxnSpPr>
        <cdr:cNvPr id="7" name="直線單箭頭接點 6"/>
        <cdr:cNvCxnSpPr/>
      </cdr:nvCxnSpPr>
      <cdr:spPr bwMode="auto">
        <a:xfrm xmlns:a="http://schemas.openxmlformats.org/drawingml/2006/main" flipH="1" flipV="1">
          <a:off x="3015036" y="388696"/>
          <a:ext cx="291248" cy="216024"/>
        </a:xfrm>
        <a:prstGeom xmlns:a="http://schemas.openxmlformats.org/drawingml/2006/main" prst="straightConnector1">
          <a:avLst/>
        </a:prstGeom>
        <a:solidFill xmlns:a="http://schemas.openxmlformats.org/drawingml/2006/main">
          <a:schemeClr val="accent1"/>
        </a:solidFill>
        <a:ln xmlns:a="http://schemas.openxmlformats.org/drawingml/2006/main" w="25400" cap="flat" cmpd="sng" algn="ctr">
          <a:solidFill>
            <a:schemeClr val="tx1"/>
          </a:solid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xfrm>
            <a:off x="14" y="7"/>
            <a:ext cx="2946247" cy="494975"/>
          </a:xfrm>
          <a:prstGeom prst="rect">
            <a:avLst/>
          </a:prstGeom>
          <a:noFill/>
          <a:ln w="9525">
            <a:noFill/>
            <a:miter lim="800000"/>
            <a:headEnd/>
            <a:tailEnd/>
          </a:ln>
        </p:spPr>
        <p:txBody>
          <a:bodyPr vert="horz" wrap="square" lIns="91345" tIns="45676" rIns="91345" bIns="45676" numCol="1" anchor="t" anchorCtr="0" compatLnSpc="1">
            <a:prstTxWarp prst="textNoShape">
              <a:avLst/>
            </a:prstTxWarp>
          </a:bodyPr>
          <a:lstStyle>
            <a:lvl1pPr defTabSz="911778">
              <a:defRPr sz="1200"/>
            </a:lvl1pPr>
          </a:lstStyle>
          <a:p>
            <a:pPr>
              <a:defRPr/>
            </a:pPr>
            <a:endParaRPr lang="en-US" altLang="zh-TW"/>
          </a:p>
        </p:txBody>
      </p:sp>
      <p:sp>
        <p:nvSpPr>
          <p:cNvPr id="92163" name="Rectangle 3"/>
          <p:cNvSpPr>
            <a:spLocks noGrp="1" noChangeArrowheads="1"/>
          </p:cNvSpPr>
          <p:nvPr>
            <p:ph type="dt" sz="quarter" idx="1"/>
          </p:nvPr>
        </p:nvSpPr>
        <p:spPr bwMode="auto">
          <a:xfrm>
            <a:off x="3851443" y="7"/>
            <a:ext cx="2946247" cy="494975"/>
          </a:xfrm>
          <a:prstGeom prst="rect">
            <a:avLst/>
          </a:prstGeom>
          <a:noFill/>
          <a:ln w="9525">
            <a:noFill/>
            <a:miter lim="800000"/>
            <a:headEnd/>
            <a:tailEnd/>
          </a:ln>
        </p:spPr>
        <p:txBody>
          <a:bodyPr vert="horz" wrap="square" lIns="91345" tIns="45676" rIns="91345" bIns="45676" numCol="1" anchor="t" anchorCtr="0" compatLnSpc="1">
            <a:prstTxWarp prst="textNoShape">
              <a:avLst/>
            </a:prstTxWarp>
          </a:bodyPr>
          <a:lstStyle>
            <a:lvl1pPr algn="r" defTabSz="911778">
              <a:defRPr sz="1200"/>
            </a:lvl1pPr>
          </a:lstStyle>
          <a:p>
            <a:pPr>
              <a:defRPr/>
            </a:pPr>
            <a:endParaRPr lang="en-US" altLang="zh-TW"/>
          </a:p>
        </p:txBody>
      </p:sp>
      <p:sp>
        <p:nvSpPr>
          <p:cNvPr id="92164" name="Rectangle 4"/>
          <p:cNvSpPr>
            <a:spLocks noGrp="1" noChangeArrowheads="1"/>
          </p:cNvSpPr>
          <p:nvPr>
            <p:ph type="ftr" sz="quarter" idx="2"/>
          </p:nvPr>
        </p:nvSpPr>
        <p:spPr bwMode="auto">
          <a:xfrm>
            <a:off x="14" y="9430081"/>
            <a:ext cx="2946247" cy="496572"/>
          </a:xfrm>
          <a:prstGeom prst="rect">
            <a:avLst/>
          </a:prstGeom>
          <a:noFill/>
          <a:ln w="9525">
            <a:noFill/>
            <a:miter lim="800000"/>
            <a:headEnd/>
            <a:tailEnd/>
          </a:ln>
        </p:spPr>
        <p:txBody>
          <a:bodyPr vert="horz" wrap="square" lIns="91345" tIns="45676" rIns="91345" bIns="45676" numCol="1" anchor="b" anchorCtr="0" compatLnSpc="1">
            <a:prstTxWarp prst="textNoShape">
              <a:avLst/>
            </a:prstTxWarp>
          </a:bodyPr>
          <a:lstStyle>
            <a:lvl1pPr defTabSz="911778">
              <a:defRPr sz="1200"/>
            </a:lvl1pPr>
          </a:lstStyle>
          <a:p>
            <a:pPr>
              <a:defRPr/>
            </a:pPr>
            <a:endParaRPr lang="en-US" altLang="zh-TW"/>
          </a:p>
        </p:txBody>
      </p:sp>
      <p:sp>
        <p:nvSpPr>
          <p:cNvPr id="92165" name="Rectangle 5"/>
          <p:cNvSpPr>
            <a:spLocks noGrp="1" noChangeArrowheads="1"/>
          </p:cNvSpPr>
          <p:nvPr>
            <p:ph type="sldNum" sz="quarter" idx="3"/>
          </p:nvPr>
        </p:nvSpPr>
        <p:spPr bwMode="auto">
          <a:xfrm>
            <a:off x="3851443" y="9430081"/>
            <a:ext cx="2946247" cy="496572"/>
          </a:xfrm>
          <a:prstGeom prst="rect">
            <a:avLst/>
          </a:prstGeom>
          <a:noFill/>
          <a:ln w="9525">
            <a:noFill/>
            <a:miter lim="800000"/>
            <a:headEnd/>
            <a:tailEnd/>
          </a:ln>
        </p:spPr>
        <p:txBody>
          <a:bodyPr vert="horz" wrap="square" lIns="91345" tIns="45676" rIns="91345" bIns="45676" numCol="1" anchor="b" anchorCtr="0" compatLnSpc="1">
            <a:prstTxWarp prst="textNoShape">
              <a:avLst/>
            </a:prstTxWarp>
          </a:bodyPr>
          <a:lstStyle>
            <a:lvl1pPr algn="r" defTabSz="911778">
              <a:defRPr sz="1200"/>
            </a:lvl1pPr>
          </a:lstStyle>
          <a:p>
            <a:pPr>
              <a:defRPr/>
            </a:pPr>
            <a:fld id="{56A857D0-43D0-46E8-B784-8999377BD9AA}" type="slidenum">
              <a:rPr lang="en-US" altLang="zh-TW"/>
              <a:pPr>
                <a:defRPr/>
              </a:pPr>
              <a:t>‹#›</a:t>
            </a:fld>
            <a:endParaRPr lang="en-US" altLang="zh-TW"/>
          </a:p>
        </p:txBody>
      </p:sp>
    </p:spTree>
    <p:extLst>
      <p:ext uri="{BB962C8B-B14F-4D97-AF65-F5344CB8AC3E}">
        <p14:creationId xmlns:p14="http://schemas.microsoft.com/office/powerpoint/2010/main" val="25289094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14" y="7"/>
            <a:ext cx="2946247" cy="494975"/>
          </a:xfrm>
          <a:prstGeom prst="rect">
            <a:avLst/>
          </a:prstGeom>
          <a:noFill/>
          <a:ln w="9525">
            <a:noFill/>
            <a:miter lim="800000"/>
            <a:headEnd/>
            <a:tailEnd/>
          </a:ln>
        </p:spPr>
        <p:txBody>
          <a:bodyPr vert="horz" wrap="square" lIns="91345" tIns="45676" rIns="91345" bIns="45676" numCol="1" anchor="t" anchorCtr="0" compatLnSpc="1">
            <a:prstTxWarp prst="textNoShape">
              <a:avLst/>
            </a:prstTxWarp>
          </a:bodyPr>
          <a:lstStyle>
            <a:lvl1pPr defTabSz="911778">
              <a:defRPr sz="1200">
                <a:ea typeface="新細明體" pitchFamily="18" charset="-120"/>
              </a:defRPr>
            </a:lvl1pPr>
          </a:lstStyle>
          <a:p>
            <a:pPr>
              <a:defRPr/>
            </a:pPr>
            <a:endParaRPr lang="en-US" altLang="zh-TW"/>
          </a:p>
        </p:txBody>
      </p:sp>
      <p:sp>
        <p:nvSpPr>
          <p:cNvPr id="77827" name="Rectangle 3"/>
          <p:cNvSpPr>
            <a:spLocks noGrp="1" noChangeArrowheads="1"/>
          </p:cNvSpPr>
          <p:nvPr>
            <p:ph type="dt" idx="1"/>
          </p:nvPr>
        </p:nvSpPr>
        <p:spPr bwMode="auto">
          <a:xfrm>
            <a:off x="3849826" y="7"/>
            <a:ext cx="2946246" cy="494975"/>
          </a:xfrm>
          <a:prstGeom prst="rect">
            <a:avLst/>
          </a:prstGeom>
          <a:noFill/>
          <a:ln w="9525">
            <a:noFill/>
            <a:miter lim="800000"/>
            <a:headEnd/>
            <a:tailEnd/>
          </a:ln>
        </p:spPr>
        <p:txBody>
          <a:bodyPr vert="horz" wrap="square" lIns="91345" tIns="45676" rIns="91345" bIns="45676" numCol="1" anchor="t" anchorCtr="0" compatLnSpc="1">
            <a:prstTxWarp prst="textNoShape">
              <a:avLst/>
            </a:prstTxWarp>
          </a:bodyPr>
          <a:lstStyle>
            <a:lvl1pPr algn="r" defTabSz="911778">
              <a:defRPr sz="1200">
                <a:ea typeface="新細明體" pitchFamily="18" charset="-120"/>
              </a:defRPr>
            </a:lvl1pPr>
          </a:lstStyle>
          <a:p>
            <a:pPr>
              <a:defRPr/>
            </a:pPr>
            <a:endParaRPr lang="en-US" altLang="zh-TW"/>
          </a:p>
        </p:txBody>
      </p:sp>
      <p:sp>
        <p:nvSpPr>
          <p:cNvPr id="45060" name="Rectangle 4"/>
          <p:cNvSpPr>
            <a:spLocks noGrp="1" noRot="1" noChangeAspect="1" noChangeArrowheads="1" noTextEdit="1"/>
          </p:cNvSpPr>
          <p:nvPr>
            <p:ph type="sldImg" idx="2"/>
          </p:nvPr>
        </p:nvSpPr>
        <p:spPr bwMode="auto">
          <a:xfrm>
            <a:off x="920750" y="746125"/>
            <a:ext cx="4960938" cy="3719513"/>
          </a:xfrm>
          <a:prstGeom prst="rect">
            <a:avLst/>
          </a:prstGeom>
          <a:noFill/>
          <a:ln w="9525">
            <a:solidFill>
              <a:srgbClr val="000000"/>
            </a:solidFill>
            <a:miter lim="800000"/>
            <a:headEnd/>
            <a:tailEnd/>
          </a:ln>
        </p:spPr>
      </p:sp>
      <p:sp>
        <p:nvSpPr>
          <p:cNvPr id="77829" name="Rectangle 5"/>
          <p:cNvSpPr>
            <a:spLocks noGrp="1" noChangeArrowheads="1"/>
          </p:cNvSpPr>
          <p:nvPr>
            <p:ph type="body" sz="quarter" idx="3"/>
          </p:nvPr>
        </p:nvSpPr>
        <p:spPr bwMode="auto">
          <a:xfrm>
            <a:off x="679299" y="4715034"/>
            <a:ext cx="5439101" cy="4465950"/>
          </a:xfrm>
          <a:prstGeom prst="rect">
            <a:avLst/>
          </a:prstGeom>
          <a:noFill/>
          <a:ln w="9525">
            <a:noFill/>
            <a:miter lim="800000"/>
            <a:headEnd/>
            <a:tailEnd/>
          </a:ln>
        </p:spPr>
        <p:txBody>
          <a:bodyPr vert="horz" wrap="square" lIns="91345" tIns="45676" rIns="91345" bIns="45676"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77830" name="Rectangle 6"/>
          <p:cNvSpPr>
            <a:spLocks noGrp="1" noChangeArrowheads="1"/>
          </p:cNvSpPr>
          <p:nvPr>
            <p:ph type="ftr" sz="quarter" idx="4"/>
          </p:nvPr>
        </p:nvSpPr>
        <p:spPr bwMode="auto">
          <a:xfrm>
            <a:off x="14" y="9428470"/>
            <a:ext cx="2946247" cy="496571"/>
          </a:xfrm>
          <a:prstGeom prst="rect">
            <a:avLst/>
          </a:prstGeom>
          <a:noFill/>
          <a:ln w="9525">
            <a:noFill/>
            <a:miter lim="800000"/>
            <a:headEnd/>
            <a:tailEnd/>
          </a:ln>
        </p:spPr>
        <p:txBody>
          <a:bodyPr vert="horz" wrap="square" lIns="91345" tIns="45676" rIns="91345" bIns="45676" numCol="1" anchor="b" anchorCtr="0" compatLnSpc="1">
            <a:prstTxWarp prst="textNoShape">
              <a:avLst/>
            </a:prstTxWarp>
          </a:bodyPr>
          <a:lstStyle>
            <a:lvl1pPr defTabSz="911778">
              <a:defRPr sz="1200">
                <a:ea typeface="新細明體" pitchFamily="18" charset="-120"/>
              </a:defRPr>
            </a:lvl1pPr>
          </a:lstStyle>
          <a:p>
            <a:pPr>
              <a:defRPr/>
            </a:pPr>
            <a:endParaRPr lang="en-US" altLang="zh-TW"/>
          </a:p>
        </p:txBody>
      </p:sp>
      <p:sp>
        <p:nvSpPr>
          <p:cNvPr id="77831" name="Rectangle 7"/>
          <p:cNvSpPr>
            <a:spLocks noGrp="1" noChangeArrowheads="1"/>
          </p:cNvSpPr>
          <p:nvPr>
            <p:ph type="sldNum" sz="quarter" idx="5"/>
          </p:nvPr>
        </p:nvSpPr>
        <p:spPr bwMode="auto">
          <a:xfrm>
            <a:off x="3849826" y="9428470"/>
            <a:ext cx="2946246" cy="496571"/>
          </a:xfrm>
          <a:prstGeom prst="rect">
            <a:avLst/>
          </a:prstGeom>
          <a:noFill/>
          <a:ln w="9525">
            <a:noFill/>
            <a:miter lim="800000"/>
            <a:headEnd/>
            <a:tailEnd/>
          </a:ln>
        </p:spPr>
        <p:txBody>
          <a:bodyPr vert="horz" wrap="square" lIns="91345" tIns="45676" rIns="91345" bIns="45676" numCol="1" anchor="b" anchorCtr="0" compatLnSpc="1">
            <a:prstTxWarp prst="textNoShape">
              <a:avLst/>
            </a:prstTxWarp>
          </a:bodyPr>
          <a:lstStyle>
            <a:lvl1pPr algn="r" defTabSz="911778">
              <a:defRPr sz="1200">
                <a:ea typeface="新細明體" pitchFamily="18" charset="-120"/>
              </a:defRPr>
            </a:lvl1pPr>
          </a:lstStyle>
          <a:p>
            <a:pPr>
              <a:defRPr/>
            </a:pPr>
            <a:fld id="{628FD11C-54A7-41A2-AA9F-29480CD08137}" type="slidenum">
              <a:rPr lang="en-US" altLang="zh-TW"/>
              <a:pPr>
                <a:defRPr/>
              </a:pPr>
              <a:t>‹#›</a:t>
            </a:fld>
            <a:endParaRPr lang="en-US" altLang="zh-TW"/>
          </a:p>
        </p:txBody>
      </p:sp>
    </p:spTree>
    <p:extLst>
      <p:ext uri="{BB962C8B-B14F-4D97-AF65-F5344CB8AC3E}">
        <p14:creationId xmlns:p14="http://schemas.microsoft.com/office/powerpoint/2010/main" val="33640209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238250" y="138113"/>
            <a:ext cx="3913188" cy="2933700"/>
          </a:xfrm>
        </p:spPr>
      </p:sp>
      <p:sp>
        <p:nvSpPr>
          <p:cNvPr id="3" name="備忘稿版面配置區 2"/>
          <p:cNvSpPr>
            <a:spLocks noGrp="1"/>
          </p:cNvSpPr>
          <p:nvPr>
            <p:ph type="body" idx="1"/>
          </p:nvPr>
        </p:nvSpPr>
        <p:spPr>
          <a:xfrm>
            <a:off x="346702" y="3297545"/>
            <a:ext cx="6031799" cy="6300972"/>
          </a:xfrm>
          <a:solidFill>
            <a:schemeClr val="bg1"/>
          </a:solidFill>
        </p:spPr>
        <p:txBody>
          <a:bodyPr/>
          <a:lstStyle/>
          <a:p>
            <a:r>
              <a:rPr kumimoji="1" lang="en-US" altLang="zh-TW" sz="1200" kern="1200" dirty="0" smtClean="0">
                <a:solidFill>
                  <a:schemeClr val="tx1"/>
                </a:solidFill>
                <a:effectLst/>
                <a:latin typeface="Times New Roman" pitchFamily="18" charset="0"/>
                <a:ea typeface="新細明體" pitchFamily="18" charset="-120"/>
                <a:cs typeface="+mn-cs"/>
              </a:rPr>
              <a:t>Distinguished guests, industry colleagues and friends, ladies and gentlemen: good morning! </a:t>
            </a:r>
            <a:endParaRPr kumimoji="1" lang="en-US"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I </a:t>
            </a:r>
            <a:r>
              <a:rPr kumimoji="1" lang="en-US" altLang="zh-TW" sz="1200" kern="1200" dirty="0" smtClean="0">
                <a:solidFill>
                  <a:schemeClr val="tx1"/>
                </a:solidFill>
                <a:effectLst/>
                <a:latin typeface="Times New Roman" pitchFamily="18" charset="0"/>
                <a:ea typeface="新細明體" pitchFamily="18" charset="-120"/>
                <a:cs typeface="+mn-cs"/>
              </a:rPr>
              <a:t>am honored to be here with you today to discuss what we are encountering in the global LNG market and how we can develop pathways to making it more flexible and liquid.</a:t>
            </a:r>
            <a:endParaRPr lang="zh-TW" altLang="zh-TW" dirty="0"/>
          </a:p>
        </p:txBody>
      </p:sp>
      <p:sp>
        <p:nvSpPr>
          <p:cNvPr id="4" name="投影片編號版面配置區 3"/>
          <p:cNvSpPr>
            <a:spLocks noGrp="1"/>
          </p:cNvSpPr>
          <p:nvPr>
            <p:ph type="sldNum" sz="quarter" idx="10"/>
          </p:nvPr>
        </p:nvSpPr>
        <p:spPr/>
        <p:txBody>
          <a:bodyPr/>
          <a:lstStyle/>
          <a:p>
            <a:pPr>
              <a:defRPr/>
            </a:pPr>
            <a:fld id="{628FD11C-54A7-41A2-AA9F-29480CD08137}" type="slidenum">
              <a:rPr lang="en-US" altLang="zh-TW" smtClean="0">
                <a:solidFill>
                  <a:srgbClr val="000000"/>
                </a:solidFill>
              </a:rPr>
              <a:pPr>
                <a:defRPr/>
              </a:pPr>
              <a:t>1</a:t>
            </a:fld>
            <a:endParaRPr lang="en-US" altLang="zh-TW" dirty="0">
              <a:solidFill>
                <a:srgbClr val="000000"/>
              </a:solidFill>
            </a:endParaRPr>
          </a:p>
        </p:txBody>
      </p:sp>
    </p:spTree>
    <p:extLst>
      <p:ext uri="{BB962C8B-B14F-4D97-AF65-F5344CB8AC3E}">
        <p14:creationId xmlns:p14="http://schemas.microsoft.com/office/powerpoint/2010/main" val="163445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投影片圖像版面配置區 1"/>
          <p:cNvSpPr>
            <a:spLocks noGrp="1" noRot="1" noChangeAspect="1" noTextEdit="1"/>
          </p:cNvSpPr>
          <p:nvPr>
            <p:ph type="sldImg"/>
          </p:nvPr>
        </p:nvSpPr>
        <p:spPr>
          <a:ln/>
        </p:spPr>
      </p:sp>
      <p:sp>
        <p:nvSpPr>
          <p:cNvPr id="3584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zh-TW" sz="1200" kern="1200" dirty="0" smtClean="0">
                <a:solidFill>
                  <a:schemeClr val="tx1"/>
                </a:solidFill>
                <a:effectLst/>
                <a:latin typeface="Times New Roman" pitchFamily="18" charset="0"/>
                <a:ea typeface="新細明體" pitchFamily="18" charset="-120"/>
                <a:cs typeface="+mn-cs"/>
              </a:rPr>
              <a:t>In 2015, around 98% of </a:t>
            </a:r>
            <a:r>
              <a:rPr kumimoji="1" lang="en-US" altLang="zh-TW" sz="1200" kern="1200" dirty="0" smtClean="0">
                <a:solidFill>
                  <a:schemeClr val="tx1"/>
                </a:solidFill>
                <a:effectLst/>
                <a:latin typeface="Times New Roman" pitchFamily="18" charset="0"/>
                <a:ea typeface="新細明體" pitchFamily="18" charset="-120"/>
                <a:cs typeface="+mn-cs"/>
              </a:rPr>
              <a:t>Taiwan’s </a:t>
            </a:r>
            <a:r>
              <a:rPr kumimoji="1" lang="en-US" altLang="zh-TW" sz="1200" kern="1200" dirty="0" smtClean="0">
                <a:solidFill>
                  <a:schemeClr val="tx1"/>
                </a:solidFill>
                <a:effectLst/>
                <a:latin typeface="Times New Roman" pitchFamily="18" charset="0"/>
                <a:ea typeface="新細明體" pitchFamily="18" charset="-120"/>
                <a:cs typeface="+mn-cs"/>
              </a:rPr>
              <a:t>total energy supply was imported. </a:t>
            </a:r>
            <a:endParaRPr kumimoji="1" lang="en-US"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Fossil </a:t>
            </a:r>
            <a:r>
              <a:rPr kumimoji="1" lang="en-US" altLang="zh-TW" sz="1200" kern="1200" dirty="0" smtClean="0">
                <a:solidFill>
                  <a:schemeClr val="tx1"/>
                </a:solidFill>
                <a:effectLst/>
                <a:latin typeface="Times New Roman" pitchFamily="18" charset="0"/>
                <a:ea typeface="新細明體" pitchFamily="18" charset="-120"/>
                <a:cs typeface="+mn-cs"/>
              </a:rPr>
              <a:t>fuels took up 90.8% of that, with coal accounting for 29.3%, oil for 48.2% and natural gas for 13.3</a:t>
            </a:r>
            <a:r>
              <a:rPr kumimoji="1" lang="en-US" altLang="zh-TW" sz="1200" kern="1200" dirty="0" smtClean="0">
                <a:solidFill>
                  <a:schemeClr val="tx1"/>
                </a:solidFill>
                <a:effectLst/>
                <a:latin typeface="Times New Roman" pitchFamily="18" charset="0"/>
                <a:ea typeface="新細明體" pitchFamily="18" charset="-120"/>
                <a:cs typeface="+mn-cs"/>
              </a:rPr>
              <a:t>%.</a:t>
            </a:r>
          </a:p>
          <a:p>
            <a:r>
              <a:rPr kumimoji="1" lang="en-US" altLang="zh-TW" sz="1200" kern="1200" dirty="0" smtClean="0">
                <a:solidFill>
                  <a:schemeClr val="tx1"/>
                </a:solidFill>
                <a:effectLst/>
                <a:latin typeface="Times New Roman" pitchFamily="18" charset="0"/>
                <a:ea typeface="新細明體" pitchFamily="18" charset="-120"/>
                <a:cs typeface="+mn-cs"/>
              </a:rPr>
              <a:t>Over </a:t>
            </a:r>
            <a:r>
              <a:rPr kumimoji="1" lang="en-US" altLang="zh-TW" sz="1200" kern="1200" dirty="0" smtClean="0">
                <a:solidFill>
                  <a:schemeClr val="tx1"/>
                </a:solidFill>
                <a:effectLst/>
                <a:latin typeface="Times New Roman" pitchFamily="18" charset="0"/>
                <a:ea typeface="新細明體" pitchFamily="18" charset="-120"/>
                <a:cs typeface="+mn-cs"/>
              </a:rPr>
              <a:t>the last decade, the natural gas component in the primary energy supply has grown by 96%.</a:t>
            </a:r>
            <a:endParaRPr kumimoji="1" lang="zh-TW" altLang="zh-TW" sz="1200" kern="1200" dirty="0">
              <a:solidFill>
                <a:schemeClr val="tx1"/>
              </a:solidFill>
              <a:effectLst/>
              <a:latin typeface="Times New Roman" pitchFamily="18" charset="0"/>
              <a:ea typeface="新細明體" pitchFamily="18" charset="-120"/>
              <a:cs typeface="+mn-cs"/>
            </a:endParaRPr>
          </a:p>
        </p:txBody>
      </p:sp>
      <p:sp>
        <p:nvSpPr>
          <p:cNvPr id="35844"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069" eaLnBrk="0" hangingPunct="0">
              <a:defRPr kumimoji="1" sz="2000">
                <a:solidFill>
                  <a:schemeClr val="tx1"/>
                </a:solidFill>
                <a:latin typeface="Times New Roman" pitchFamily="18" charset="0"/>
                <a:ea typeface="新細明體" charset="-120"/>
              </a:defRPr>
            </a:lvl1pPr>
            <a:lvl2pPr marL="748035" indent="-287706" defTabSz="911069" eaLnBrk="0" hangingPunct="0">
              <a:defRPr kumimoji="1" sz="2000">
                <a:solidFill>
                  <a:schemeClr val="tx1"/>
                </a:solidFill>
                <a:latin typeface="Times New Roman" pitchFamily="18" charset="0"/>
                <a:ea typeface="新細明體" charset="-120"/>
              </a:defRPr>
            </a:lvl2pPr>
            <a:lvl3pPr marL="1150822" indent="-230165" defTabSz="911069" eaLnBrk="0" hangingPunct="0">
              <a:defRPr kumimoji="1" sz="2000">
                <a:solidFill>
                  <a:schemeClr val="tx1"/>
                </a:solidFill>
                <a:latin typeface="Times New Roman" pitchFamily="18" charset="0"/>
                <a:ea typeface="新細明體" charset="-120"/>
              </a:defRPr>
            </a:lvl3pPr>
            <a:lvl4pPr marL="1611152" indent="-230165" defTabSz="911069" eaLnBrk="0" hangingPunct="0">
              <a:defRPr kumimoji="1" sz="2000">
                <a:solidFill>
                  <a:schemeClr val="tx1"/>
                </a:solidFill>
                <a:latin typeface="Times New Roman" pitchFamily="18" charset="0"/>
                <a:ea typeface="新細明體" charset="-120"/>
              </a:defRPr>
            </a:lvl4pPr>
            <a:lvl5pPr marL="2071481" indent="-230165" defTabSz="911069" eaLnBrk="0" hangingPunct="0">
              <a:defRPr kumimoji="1" sz="2000">
                <a:solidFill>
                  <a:schemeClr val="tx1"/>
                </a:solidFill>
                <a:latin typeface="Times New Roman" pitchFamily="18" charset="0"/>
                <a:ea typeface="新細明體" charset="-120"/>
              </a:defRPr>
            </a:lvl5pPr>
            <a:lvl6pPr marL="2531810" indent="-230165" defTabSz="911069"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92138" indent="-230165" defTabSz="911069"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52468" indent="-230165" defTabSz="911069"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912798" indent="-230165" defTabSz="911069"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fld id="{DFAD810A-5689-477F-9AFD-BBFE822969D5}" type="slidenum">
              <a:rPr lang="en-US" altLang="zh-TW" sz="1200">
                <a:solidFill>
                  <a:prstClr val="black"/>
                </a:solidFill>
              </a:rPr>
              <a:pPr eaLnBrk="1" hangingPunct="1"/>
              <a:t>2</a:t>
            </a:fld>
            <a:endParaRPr lang="en-US" altLang="zh-TW" sz="1200"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454150" y="858838"/>
            <a:ext cx="3922713" cy="2941637"/>
          </a:xfrm>
        </p:spPr>
      </p:sp>
      <p:sp>
        <p:nvSpPr>
          <p:cNvPr id="3" name="備忘稿版面配置區 2"/>
          <p:cNvSpPr>
            <a:spLocks noGrp="1"/>
          </p:cNvSpPr>
          <p:nvPr>
            <p:ph type="body" idx="1"/>
          </p:nvPr>
        </p:nvSpPr>
        <p:spPr>
          <a:xfrm>
            <a:off x="662533" y="3955207"/>
            <a:ext cx="5439101" cy="4465950"/>
          </a:xfrm>
          <a:ln>
            <a:solidFill>
              <a:schemeClr val="bg1"/>
            </a:solidFill>
          </a:ln>
        </p:spPr>
        <p:txBody>
          <a:bodyPr/>
          <a:lstStyle/>
          <a:p>
            <a:r>
              <a:rPr kumimoji="1" lang="en-US" altLang="zh-TW" sz="1200" kern="1200" dirty="0" smtClean="0">
                <a:solidFill>
                  <a:schemeClr val="tx1"/>
                </a:solidFill>
                <a:effectLst/>
                <a:latin typeface="Times New Roman" pitchFamily="18" charset="0"/>
                <a:ea typeface="新細明體" pitchFamily="18" charset="-120"/>
                <a:cs typeface="+mn-cs"/>
              </a:rPr>
              <a:t>The pie chart </a:t>
            </a:r>
            <a:r>
              <a:rPr kumimoji="1" lang="en-US" altLang="zh-TW" sz="1200" kern="1200" dirty="0" smtClean="0">
                <a:solidFill>
                  <a:schemeClr val="tx1"/>
                </a:solidFill>
                <a:effectLst/>
                <a:latin typeface="Times New Roman" pitchFamily="18" charset="0"/>
                <a:ea typeface="新細明體" pitchFamily="18" charset="-120"/>
                <a:cs typeface="+mn-cs"/>
              </a:rPr>
              <a:t>shows </a:t>
            </a:r>
            <a:r>
              <a:rPr kumimoji="1" lang="en-US" altLang="zh-TW" sz="1200" kern="1200" dirty="0" smtClean="0">
                <a:solidFill>
                  <a:schemeClr val="tx1"/>
                </a:solidFill>
                <a:effectLst/>
                <a:latin typeface="Times New Roman" pitchFamily="18" charset="0"/>
                <a:ea typeface="新細明體" pitchFamily="18" charset="-120"/>
                <a:cs typeface="+mn-cs"/>
              </a:rPr>
              <a:t>the basic structure of Taiwan’s energy consumption in 2015, with electricity taking the majority share at 49%. </a:t>
            </a:r>
            <a:endParaRPr kumimoji="1" lang="en-US"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Natural </a:t>
            </a:r>
            <a:r>
              <a:rPr kumimoji="1" lang="en-US" altLang="zh-TW" sz="1200" kern="1200" dirty="0" smtClean="0">
                <a:solidFill>
                  <a:schemeClr val="tx1"/>
                </a:solidFill>
                <a:effectLst/>
                <a:latin typeface="Times New Roman" pitchFamily="18" charset="0"/>
                <a:ea typeface="新細明體" pitchFamily="18" charset="-120"/>
                <a:cs typeface="+mn-cs"/>
              </a:rPr>
              <a:t>gas was the fuel for 30.4% of total electricity generated and we expect 2016 to show a significant increase to 35%.</a:t>
            </a:r>
            <a:endParaRPr kumimoji="1" lang="zh-TW" altLang="zh-TW" sz="1200" kern="1200" dirty="0">
              <a:solidFill>
                <a:schemeClr val="tx1"/>
              </a:solidFill>
              <a:effectLst/>
              <a:latin typeface="Times New Roman" pitchFamily="18" charset="0"/>
              <a:ea typeface="新細明體" pitchFamily="18" charset="-120"/>
              <a:cs typeface="+mn-cs"/>
            </a:endParaRPr>
          </a:p>
        </p:txBody>
      </p:sp>
      <p:sp>
        <p:nvSpPr>
          <p:cNvPr id="4" name="投影片編號版面配置區 3"/>
          <p:cNvSpPr>
            <a:spLocks noGrp="1"/>
          </p:cNvSpPr>
          <p:nvPr>
            <p:ph type="sldNum" sz="quarter" idx="10"/>
          </p:nvPr>
        </p:nvSpPr>
        <p:spPr/>
        <p:txBody>
          <a:bodyPr/>
          <a:lstStyle/>
          <a:p>
            <a:pPr>
              <a:defRPr/>
            </a:pPr>
            <a:fld id="{757E58D3-FCEB-4758-888D-C066012CAC69}" type="slidenum">
              <a:rPr lang="en-US" altLang="zh-TW" smtClean="0"/>
              <a:pPr>
                <a:defRPr/>
              </a:pPr>
              <a:t>3</a:t>
            </a:fld>
            <a:endParaRPr lang="en-US" altLang="zh-TW"/>
          </a:p>
        </p:txBody>
      </p:sp>
    </p:spTree>
    <p:extLst>
      <p:ext uri="{BB962C8B-B14F-4D97-AF65-F5344CB8AC3E}">
        <p14:creationId xmlns:p14="http://schemas.microsoft.com/office/powerpoint/2010/main" val="3234798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095375" y="642938"/>
            <a:ext cx="4511675" cy="3384550"/>
          </a:xfrm>
        </p:spPr>
      </p:sp>
      <p:sp>
        <p:nvSpPr>
          <p:cNvPr id="3" name="備忘稿版面配置區 2"/>
          <p:cNvSpPr>
            <a:spLocks noGrp="1"/>
          </p:cNvSpPr>
          <p:nvPr>
            <p:ph type="body" idx="1"/>
          </p:nvPr>
        </p:nvSpPr>
        <p:spPr>
          <a:xfrm>
            <a:off x="590525" y="4171231"/>
            <a:ext cx="5583117" cy="4392488"/>
          </a:xfrm>
        </p:spPr>
        <p:txBody>
          <a:bodyPr/>
          <a:lstStyle/>
          <a:p>
            <a:r>
              <a:rPr kumimoji="1" lang="en-US" altLang="zh-TW" sz="1200" kern="1200" dirty="0" smtClean="0">
                <a:solidFill>
                  <a:schemeClr val="tx1"/>
                </a:solidFill>
                <a:effectLst/>
                <a:latin typeface="Times New Roman" pitchFamily="18" charset="0"/>
                <a:ea typeface="新細明體" pitchFamily="18" charset="-120"/>
                <a:cs typeface="+mn-cs"/>
              </a:rPr>
              <a:t>I would like to share with you a few factors affecting Taiwan’s demand for LNG.</a:t>
            </a:r>
            <a:endParaRPr kumimoji="1" lang="zh-TW"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Firstly, Taiwan’s government has declared the goal of achieving a ‘Nuclear-free Homeland’ by 2025. In order to make this happen, the six existing nuclear power plants will each be decommissioned after reaching the end of its 40-year operating life. </a:t>
            </a:r>
            <a:endParaRPr kumimoji="1" lang="zh-TW"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Secondly and aside from the announcement of the ‘Nuclear-free Homeland’, something deserving of extra attention is the passing of the Greenhouse Gas Reduction and Management Act by our Legislative Yuan </a:t>
            </a:r>
            <a:r>
              <a:rPr kumimoji="1" lang="en-US" altLang="zh-TW" sz="1200" kern="1200" dirty="0" smtClean="0">
                <a:solidFill>
                  <a:schemeClr val="tx1"/>
                </a:solidFill>
                <a:effectLst/>
                <a:latin typeface="Times New Roman" pitchFamily="18" charset="0"/>
                <a:ea typeface="新細明體" pitchFamily="18" charset="-120"/>
                <a:cs typeface="+mn-cs"/>
              </a:rPr>
              <a:t>(parliament) </a:t>
            </a:r>
            <a:r>
              <a:rPr kumimoji="1" lang="en-US" altLang="zh-TW" sz="1200" kern="1200" dirty="0" smtClean="0">
                <a:solidFill>
                  <a:schemeClr val="tx1"/>
                </a:solidFill>
                <a:effectLst/>
                <a:latin typeface="Times New Roman" pitchFamily="18" charset="0"/>
                <a:ea typeface="新細明體" pitchFamily="18" charset="-120"/>
                <a:cs typeface="+mn-cs"/>
              </a:rPr>
              <a:t>in 2015. This embodies the clear objective of reducing Taiwan’s annual carbon dioxide emission levels by 2050 to one-half those of 2005; and it precede adoption of the provisions of the  COP 21 agreement in Paris.</a:t>
            </a:r>
            <a:endParaRPr kumimoji="1" lang="zh-TW" altLang="zh-TW" sz="1200" kern="1200" dirty="0" smtClean="0">
              <a:solidFill>
                <a:schemeClr val="tx1"/>
              </a:solidFill>
              <a:effectLst/>
              <a:latin typeface="Times New Roman" pitchFamily="18" charset="0"/>
              <a:ea typeface="新細明體" pitchFamily="18" charset="-120"/>
              <a:cs typeface="+mn-cs"/>
            </a:endParaRPr>
          </a:p>
          <a:p>
            <a:r>
              <a:rPr kumimoji="1" lang="en-US" altLang="zh-TW" sz="1200" kern="1200" dirty="0" smtClean="0">
                <a:solidFill>
                  <a:schemeClr val="tx1"/>
                </a:solidFill>
                <a:effectLst/>
                <a:latin typeface="Times New Roman" pitchFamily="18" charset="0"/>
                <a:ea typeface="新細明體" pitchFamily="18" charset="-120"/>
                <a:cs typeface="+mn-cs"/>
              </a:rPr>
              <a:t>Last but not least, public concerns also play a crucial role. For example, government-mandated controls to restrict air pollution will become stricter and consequently we can expect demand for natural gas in Taiwan to show a marked increase.</a:t>
            </a:r>
            <a:endParaRPr kumimoji="1" lang="zh-TW" altLang="zh-TW" sz="1200" kern="1200" dirty="0" smtClean="0">
              <a:solidFill>
                <a:schemeClr val="tx1"/>
              </a:solidFill>
              <a:effectLst/>
              <a:latin typeface="Times New Roman" pitchFamily="18" charset="0"/>
              <a:ea typeface="新細明體" pitchFamily="18" charset="-120"/>
              <a:cs typeface="+mn-cs"/>
            </a:endParaRPr>
          </a:p>
          <a:p>
            <a:endParaRPr lang="zh-TW" altLang="en-US" dirty="0"/>
          </a:p>
        </p:txBody>
      </p:sp>
    </p:spTree>
    <p:extLst>
      <p:ext uri="{BB962C8B-B14F-4D97-AF65-F5344CB8AC3E}">
        <p14:creationId xmlns:p14="http://schemas.microsoft.com/office/powerpoint/2010/main" val="2443645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68400" y="498475"/>
            <a:ext cx="4511675" cy="3384550"/>
          </a:xfrm>
        </p:spPr>
      </p:sp>
      <p:sp>
        <p:nvSpPr>
          <p:cNvPr id="3" name="備忘稿版面配置區 2"/>
          <p:cNvSpPr>
            <a:spLocks noGrp="1"/>
          </p:cNvSpPr>
          <p:nvPr>
            <p:ph type="body" idx="1"/>
          </p:nvPr>
        </p:nvSpPr>
        <p:spPr>
          <a:xfrm>
            <a:off x="518517" y="4099223"/>
            <a:ext cx="5760640" cy="4752528"/>
          </a:xfrm>
          <a:noFill/>
          <a:ln w="9525">
            <a:noFill/>
            <a:miter lim="800000"/>
            <a:headEnd/>
            <a:tailEnd/>
          </a:ln>
        </p:spPr>
        <p:txBody>
          <a:bodyPr vert="horz" wrap="square" lIns="91338" tIns="45673" rIns="91338" bIns="45673" numCol="1" anchor="t" anchorCtr="0" compatLnSpc="1">
            <a:prstTxWarp prst="textNoShape">
              <a:avLst/>
            </a:prstTxWarp>
          </a:bodyPr>
          <a:lstStyle/>
          <a:p>
            <a:r>
              <a:rPr lang="en-US" altLang="zh-TW" dirty="0"/>
              <a:t>We at CPC have put a lot of effort into diversifying our sources of natural gas to ensure that Taiwan has a stable supply.</a:t>
            </a:r>
          </a:p>
          <a:p>
            <a:r>
              <a:rPr lang="en-US" altLang="zh-TW" dirty="0"/>
              <a:t>As you can see from the map, our existing sources under long-term contracts include Indonesia, Malaysia, Qatar and Papua New Guinea. In years to come, they will be augmented by the addition of Australia, the USA and global portfolio suppliers.</a:t>
            </a:r>
          </a:p>
          <a:p>
            <a:r>
              <a:rPr lang="en-US" altLang="zh-TW" dirty="0"/>
              <a:t>In 2015, CPC imported LNG from 12 out of the 17 globally-available sources. Further diversifying our sources is both a continuous and a consistent aim.</a:t>
            </a:r>
          </a:p>
        </p:txBody>
      </p:sp>
      <p:sp>
        <p:nvSpPr>
          <p:cNvPr id="4" name="投影片編號版面配置區 3"/>
          <p:cNvSpPr>
            <a:spLocks noGrp="1"/>
          </p:cNvSpPr>
          <p:nvPr>
            <p:ph type="sldNum" sz="quarter" idx="10"/>
          </p:nvPr>
        </p:nvSpPr>
        <p:spPr/>
        <p:txBody>
          <a:bodyPr/>
          <a:lstStyle/>
          <a:p>
            <a:pPr>
              <a:defRPr/>
            </a:pPr>
            <a:fld id="{628FD11C-54A7-41A2-AA9F-29480CD08137}" type="slidenum">
              <a:rPr lang="en-US" altLang="zh-TW" smtClean="0">
                <a:solidFill>
                  <a:prstClr val="black"/>
                </a:solidFill>
              </a:rPr>
              <a:pPr>
                <a:defRPr/>
              </a:pPr>
              <a:t>5</a:t>
            </a:fld>
            <a:endParaRPr lang="en-US" altLang="zh-TW">
              <a:solidFill>
                <a:prstClr val="black"/>
              </a:solidFill>
            </a:endParaRPr>
          </a:p>
        </p:txBody>
      </p:sp>
    </p:spTree>
    <p:extLst>
      <p:ext uri="{BB962C8B-B14F-4D97-AF65-F5344CB8AC3E}">
        <p14:creationId xmlns:p14="http://schemas.microsoft.com/office/powerpoint/2010/main" val="3505462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296988" y="571500"/>
            <a:ext cx="4222750" cy="3167063"/>
          </a:xfrm>
        </p:spPr>
      </p:sp>
      <p:sp>
        <p:nvSpPr>
          <p:cNvPr id="3" name="備忘稿版面配置區 2"/>
          <p:cNvSpPr>
            <a:spLocks noGrp="1"/>
          </p:cNvSpPr>
          <p:nvPr>
            <p:ph type="body" idx="1"/>
          </p:nvPr>
        </p:nvSpPr>
        <p:spPr>
          <a:xfrm>
            <a:off x="518517" y="3811191"/>
            <a:ext cx="5832648" cy="4609966"/>
          </a:xfrm>
        </p:spPr>
        <p:txBody>
          <a:bodyPr/>
          <a:lstStyle/>
          <a:p>
            <a:r>
              <a:rPr lang="en-US" altLang="zh-TW" dirty="0"/>
              <a:t>Pictured in the bar chart </a:t>
            </a:r>
            <a:r>
              <a:rPr lang="en-US" altLang="zh-TW" dirty="0" smtClean="0"/>
              <a:t>are </a:t>
            </a:r>
            <a:r>
              <a:rPr lang="en-US" altLang="zh-TW" dirty="0"/>
              <a:t>the projections of growth in our LNG handling capacity from 2015 to 2030.</a:t>
            </a:r>
          </a:p>
          <a:p>
            <a:r>
              <a:rPr lang="en-US" altLang="zh-TW" dirty="0"/>
              <a:t>In order to meet the gradual year-on-year increase in Taiwan’s demand, CPC has launched a storage expansion project at its Taichung Receiving Terminal. With completion planned for 2019, this will boost its annual operating capacity to 5 million tons. In addition, CPC has initiated planning for the construction of Taiwan’s third LNG receiving terminal. It will have a handling capacity of up to 3 million tons a year by 2023 and will be sited in northern Taiwan.</a:t>
            </a:r>
          </a:p>
          <a:p>
            <a:r>
              <a:rPr lang="en-US" altLang="zh-TW" dirty="0"/>
              <a:t>With this decision, CPC is putting into effect the planned expansion of its LNG receiving capacity - up to the target figure of 20 million tons a year by 2030 - to meet future demand.</a:t>
            </a:r>
          </a:p>
          <a:p>
            <a:pPr algn="just"/>
            <a:endParaRPr lang="zh-TW" altLang="en-US" dirty="0">
              <a:latin typeface="標楷體" pitchFamily="65" charset="-120"/>
              <a:ea typeface="標楷體" pitchFamily="65" charset="-120"/>
            </a:endParaRPr>
          </a:p>
        </p:txBody>
      </p:sp>
      <p:sp>
        <p:nvSpPr>
          <p:cNvPr id="4" name="投影片編號版面配置區 3"/>
          <p:cNvSpPr>
            <a:spLocks noGrp="1"/>
          </p:cNvSpPr>
          <p:nvPr>
            <p:ph type="sldNum" sz="quarter" idx="10"/>
          </p:nvPr>
        </p:nvSpPr>
        <p:spPr/>
        <p:txBody>
          <a:bodyPr/>
          <a:lstStyle/>
          <a:p>
            <a:pPr>
              <a:defRPr/>
            </a:pPr>
            <a:fld id="{757E58D3-FCEB-4758-888D-C066012CAC69}" type="slidenum">
              <a:rPr lang="en-US" altLang="zh-TW" smtClean="0"/>
              <a:pPr>
                <a:defRPr/>
              </a:pPr>
              <a:t>6</a:t>
            </a:fld>
            <a:endParaRPr lang="en-US" altLang="zh-TW"/>
          </a:p>
        </p:txBody>
      </p:sp>
    </p:spTree>
    <p:extLst>
      <p:ext uri="{BB962C8B-B14F-4D97-AF65-F5344CB8AC3E}">
        <p14:creationId xmlns:p14="http://schemas.microsoft.com/office/powerpoint/2010/main" val="111144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958975" y="138113"/>
            <a:ext cx="2784475" cy="2089150"/>
          </a:xfrm>
        </p:spPr>
      </p:sp>
      <p:sp>
        <p:nvSpPr>
          <p:cNvPr id="3" name="備忘稿版面配置區 2"/>
          <p:cNvSpPr>
            <a:spLocks noGrp="1"/>
          </p:cNvSpPr>
          <p:nvPr>
            <p:ph type="body" idx="1"/>
          </p:nvPr>
        </p:nvSpPr>
        <p:spPr>
          <a:xfrm>
            <a:off x="158477" y="2299023"/>
            <a:ext cx="6336704" cy="7488832"/>
          </a:xfrm>
        </p:spPr>
        <p:txBody>
          <a:bodyPr/>
          <a:lstStyle/>
          <a:p>
            <a:r>
              <a:rPr lang="en-US" altLang="zh-TW" dirty="0"/>
              <a:t>It is very important for Taiwan that there is a robust global natural gas market – one that makes it possible to both diversify our sources and fulfill future demand at the tremendous rate of 20 million tons per year. </a:t>
            </a:r>
          </a:p>
          <a:p>
            <a:r>
              <a:rPr lang="en-US" altLang="zh-TW" dirty="0"/>
              <a:t>However, there are present and future challenges in this scenario: delayed FIDs could pose a risk to fulfilling global demand; whether or not natural gas pricing will involve both transparency and liquidity; the need for more flexibility in natural gas transactions, enabling buyers to adjust inventory in differing demand situations; and whether or not Taiwan’s LNG storage expansion projects can be completed on schedule. </a:t>
            </a:r>
          </a:p>
          <a:p>
            <a:endParaRPr lang="zh-TW" altLang="en-US" dirty="0">
              <a:latin typeface="標楷體" pitchFamily="65" charset="-120"/>
              <a:ea typeface="標楷體" pitchFamily="65" charset="-120"/>
              <a:cs typeface="Times New Roman" pitchFamily="18" charset="0"/>
            </a:endParaRPr>
          </a:p>
        </p:txBody>
      </p:sp>
      <p:sp>
        <p:nvSpPr>
          <p:cNvPr id="4" name="投影片編號版面配置區 3"/>
          <p:cNvSpPr>
            <a:spLocks noGrp="1"/>
          </p:cNvSpPr>
          <p:nvPr>
            <p:ph type="sldNum" sz="quarter" idx="10"/>
          </p:nvPr>
        </p:nvSpPr>
        <p:spPr/>
        <p:txBody>
          <a:bodyPr/>
          <a:lstStyle/>
          <a:p>
            <a:pPr>
              <a:defRPr/>
            </a:pPr>
            <a:fld id="{628FD11C-54A7-41A2-AA9F-29480CD08137}" type="slidenum">
              <a:rPr lang="en-US" altLang="zh-TW" smtClean="0"/>
              <a:pPr>
                <a:defRPr/>
              </a:pPr>
              <a:t>7</a:t>
            </a:fld>
            <a:endParaRPr lang="en-US" altLang="zh-TW" dirty="0"/>
          </a:p>
        </p:txBody>
      </p:sp>
    </p:spTree>
    <p:extLst>
      <p:ext uri="{BB962C8B-B14F-4D97-AF65-F5344CB8AC3E}">
        <p14:creationId xmlns:p14="http://schemas.microsoft.com/office/powerpoint/2010/main" val="603182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239838" y="571500"/>
            <a:ext cx="4568825" cy="3425825"/>
          </a:xfrm>
        </p:spPr>
      </p:sp>
      <p:sp>
        <p:nvSpPr>
          <p:cNvPr id="3" name="備忘稿版面配置區 2"/>
          <p:cNvSpPr>
            <a:spLocks noGrp="1"/>
          </p:cNvSpPr>
          <p:nvPr>
            <p:ph type="body" idx="1"/>
          </p:nvPr>
        </p:nvSpPr>
        <p:spPr>
          <a:xfrm>
            <a:off x="302493" y="4531271"/>
            <a:ext cx="6264696" cy="5256584"/>
          </a:xfrm>
        </p:spPr>
        <p:txBody>
          <a:bodyPr/>
          <a:lstStyle/>
          <a:p>
            <a:r>
              <a:rPr lang="en-US" altLang="zh-TW" dirty="0"/>
              <a:t>As a state-owned company and Taiwan’s sole importer of LNG, we are committed to helping establish a more robust, flexible and liquid LNG market in the future. That is our ultimate goal and to reach it  we need to bear in mind these core values: </a:t>
            </a:r>
          </a:p>
          <a:p>
            <a:pPr marL="171450" indent="-171450">
              <a:buFont typeface="Wingdings" pitchFamily="2" charset="2"/>
              <a:buChar char="l"/>
            </a:pPr>
            <a:r>
              <a:rPr lang="en-US" altLang="zh-TW" b="1" u="sng" dirty="0" smtClean="0"/>
              <a:t>Affordable </a:t>
            </a:r>
            <a:r>
              <a:rPr lang="en-US" altLang="zh-TW" b="1" u="sng" dirty="0"/>
              <a:t>and reasonable price</a:t>
            </a:r>
          </a:p>
          <a:p>
            <a:r>
              <a:rPr lang="en-US" altLang="zh-TW" dirty="0"/>
              <a:t>LNG importers are looking for an economic cost while LNG exporters need a reasonable margin, one that justifies their investment.</a:t>
            </a:r>
          </a:p>
          <a:p>
            <a:pPr marL="171450" indent="-171450">
              <a:buFont typeface="Wingdings" pitchFamily="2" charset="2"/>
              <a:buChar char="l"/>
            </a:pPr>
            <a:r>
              <a:rPr lang="en-US" altLang="zh-TW" b="1" u="sng" dirty="0"/>
              <a:t>Secure supply</a:t>
            </a:r>
          </a:p>
          <a:p>
            <a:r>
              <a:rPr lang="en-US" altLang="zh-TW" dirty="0"/>
              <a:t>Energy is essential the world over. </a:t>
            </a:r>
          </a:p>
          <a:p>
            <a:r>
              <a:rPr lang="en-US" altLang="zh-TW" dirty="0"/>
              <a:t>Credibility and reliability are key criteria for both the LNG consumer and the producer in making each transaction go smoothly - and hence also in ensuring the security of natural gas supplies.</a:t>
            </a:r>
          </a:p>
          <a:p>
            <a:pPr marL="171450" indent="-171450">
              <a:buFont typeface="Wingdings" pitchFamily="2" charset="2"/>
              <a:buChar char="l"/>
            </a:pPr>
            <a:r>
              <a:rPr lang="en-US" altLang="zh-TW" b="1" u="sng" dirty="0"/>
              <a:t>Consolidated cooperation</a:t>
            </a:r>
          </a:p>
          <a:p>
            <a:r>
              <a:rPr lang="en-US" altLang="zh-TW" dirty="0"/>
              <a:t>We industry players, both LNG consumers and producers, have worked well together thus far. If we can further consolidate our cooperation on the road ahead, I believe we will own the future and all enjoy the benefits flowing from that.</a:t>
            </a:r>
          </a:p>
        </p:txBody>
      </p:sp>
      <p:sp>
        <p:nvSpPr>
          <p:cNvPr id="4" name="投影片編號版面配置區 3"/>
          <p:cNvSpPr>
            <a:spLocks noGrp="1"/>
          </p:cNvSpPr>
          <p:nvPr>
            <p:ph type="sldNum" sz="quarter" idx="10"/>
          </p:nvPr>
        </p:nvSpPr>
        <p:spPr/>
        <p:txBody>
          <a:bodyPr/>
          <a:lstStyle/>
          <a:p>
            <a:pPr>
              <a:defRPr/>
            </a:pPr>
            <a:fld id="{628FD11C-54A7-41A2-AA9F-29480CD08137}" type="slidenum">
              <a:rPr lang="en-US" altLang="zh-TW" smtClean="0"/>
              <a:pPr>
                <a:defRPr/>
              </a:pPr>
              <a:t>8</a:t>
            </a:fld>
            <a:endParaRPr lang="en-US" altLang="zh-TW"/>
          </a:p>
        </p:txBody>
      </p:sp>
    </p:spTree>
    <p:extLst>
      <p:ext uri="{BB962C8B-B14F-4D97-AF65-F5344CB8AC3E}">
        <p14:creationId xmlns:p14="http://schemas.microsoft.com/office/powerpoint/2010/main" val="1178250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670050" y="427038"/>
            <a:ext cx="3378200" cy="2533650"/>
          </a:xfrm>
        </p:spPr>
      </p:sp>
      <p:sp>
        <p:nvSpPr>
          <p:cNvPr id="3" name="備忘稿版面配置區 2"/>
          <p:cNvSpPr>
            <a:spLocks noGrp="1"/>
          </p:cNvSpPr>
          <p:nvPr>
            <p:ph type="body" idx="1"/>
          </p:nvPr>
        </p:nvSpPr>
        <p:spPr>
          <a:xfrm>
            <a:off x="575851" y="3475262"/>
            <a:ext cx="5439101" cy="516976"/>
          </a:xfrm>
          <a:noFill/>
          <a:ln w="9525">
            <a:noFill/>
            <a:miter lim="800000"/>
            <a:headEnd/>
            <a:tailEnd/>
          </a:ln>
        </p:spPr>
        <p:txBody>
          <a:bodyPr vert="horz" wrap="square" lIns="91345" tIns="45676" rIns="91345" bIns="45676" numCol="1" anchor="t" anchorCtr="0" compatLnSpc="1">
            <a:prstTxWarp prst="textNoShape">
              <a:avLst/>
            </a:prstTxWarp>
            <a:spAutoFit/>
          </a:bodyPr>
          <a:lstStyle/>
          <a:p>
            <a:r>
              <a:rPr lang="en-US" altLang="zh-TW" dirty="0"/>
              <a:t>This is the end of my presentation. </a:t>
            </a:r>
            <a:r>
              <a:rPr lang="en-US" altLang="zh-TW"/>
              <a:t>Thank you very much for your time and attention.</a:t>
            </a:r>
            <a:endParaRPr lang="zh-TW" altLang="zh-TW" dirty="0"/>
          </a:p>
        </p:txBody>
      </p:sp>
      <p:sp>
        <p:nvSpPr>
          <p:cNvPr id="4" name="投影片編號版面配置區 3"/>
          <p:cNvSpPr>
            <a:spLocks noGrp="1"/>
          </p:cNvSpPr>
          <p:nvPr>
            <p:ph type="sldNum" sz="quarter" idx="10"/>
          </p:nvPr>
        </p:nvSpPr>
        <p:spPr/>
        <p:txBody>
          <a:bodyPr/>
          <a:lstStyle/>
          <a:p>
            <a:pPr>
              <a:defRPr/>
            </a:pPr>
            <a:fld id="{628FD11C-54A7-41A2-AA9F-29480CD08137}" type="slidenum">
              <a:rPr lang="en-US" altLang="zh-TW" smtClean="0"/>
              <a:pPr>
                <a:defRPr/>
              </a:pPr>
              <a:t>9</a:t>
            </a:fld>
            <a:endParaRPr lang="en-US" altLang="zh-TW"/>
          </a:p>
        </p:txBody>
      </p:sp>
    </p:spTree>
    <p:extLst>
      <p:ext uri="{BB962C8B-B14F-4D97-AF65-F5344CB8AC3E}">
        <p14:creationId xmlns:p14="http://schemas.microsoft.com/office/powerpoint/2010/main" val="2448598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55A79A03-4CC7-4CBA-8ACF-E137D941A89A}" type="slidenum">
              <a:rPr lang="en-US" altLang="zh-TW"/>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E2952289-B022-4193-BB47-A9634C16C20A}" type="slidenum">
              <a:rPr lang="en-US" altLang="zh-TW"/>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FCBC39FE-F28F-4285-81DB-32C6CC7407A7}" type="slidenum">
              <a:rPr lang="en-US" altLang="zh-TW"/>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858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8F94AF14-E9DD-4A26-9FF8-B12178367CBE}" type="slidenum">
              <a:rPr lang="en-US" altLang="zh-TW"/>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8" name="Rectangle 7"/>
          <p:cNvSpPr>
            <a:spLocks noGrp="1" noChangeArrowheads="1"/>
          </p:cNvSpPr>
          <p:nvPr>
            <p:ph type="sldNum" sz="quarter" idx="11"/>
          </p:nvPr>
        </p:nvSpPr>
        <p:spPr>
          <a:ln/>
        </p:spPr>
        <p:txBody>
          <a:bodyPr/>
          <a:lstStyle>
            <a:lvl1pPr>
              <a:defRPr/>
            </a:lvl1pPr>
          </a:lstStyle>
          <a:p>
            <a:pPr>
              <a:defRPr/>
            </a:pPr>
            <a:fld id="{7A88FBD9-2C6E-4D0D-BE7F-729E206C6869}" type="slidenum">
              <a:rPr lang="en-US" altLang="zh-TW"/>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4" name="Rectangle 7"/>
          <p:cNvSpPr>
            <a:spLocks noGrp="1" noChangeArrowheads="1"/>
          </p:cNvSpPr>
          <p:nvPr>
            <p:ph type="sldNum" sz="quarter" idx="11"/>
          </p:nvPr>
        </p:nvSpPr>
        <p:spPr>
          <a:ln/>
        </p:spPr>
        <p:txBody>
          <a:bodyPr/>
          <a:lstStyle>
            <a:lvl1pPr>
              <a:defRPr/>
            </a:lvl1pPr>
          </a:lstStyle>
          <a:p>
            <a:pPr>
              <a:defRPr/>
            </a:pPr>
            <a:fld id="{CB0AD65B-834F-43E2-A535-DBDF6FFA9D7C}" type="slidenum">
              <a:rPr lang="en-US" altLang="zh-TW"/>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3" name="Rectangle 7"/>
          <p:cNvSpPr>
            <a:spLocks noGrp="1" noChangeArrowheads="1"/>
          </p:cNvSpPr>
          <p:nvPr>
            <p:ph type="sldNum" sz="quarter" idx="11"/>
          </p:nvPr>
        </p:nvSpPr>
        <p:spPr>
          <a:ln/>
        </p:spPr>
        <p:txBody>
          <a:bodyPr/>
          <a:lstStyle>
            <a:lvl1pPr>
              <a:defRPr/>
            </a:lvl1pPr>
          </a:lstStyle>
          <a:p>
            <a:pPr>
              <a:defRPr/>
            </a:pPr>
            <a:fld id="{B6A3BD79-A4A6-438C-BB6A-39BF04F6D55D}" type="slidenum">
              <a:rPr lang="en-US" altLang="zh-TW"/>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BF4DED12-5A8F-4236-ADBF-5542EA09312C}" type="slidenum">
              <a:rPr lang="en-US" altLang="zh-TW"/>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DC989505-8A4B-4F23-8528-400AC14F02D4}" type="slidenum">
              <a:rPr lang="en-US" altLang="zh-TW"/>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29D7ED78-1EC7-4C6F-A87C-8D41FDDC7326}" type="slidenum">
              <a:rPr lang="en-US" altLang="zh-TW"/>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381000"/>
            <a:ext cx="194310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85800" y="381000"/>
            <a:ext cx="567690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54641070-8CBE-4546-9B92-6B4E66D48680}" type="slidenum">
              <a:rPr lang="en-US" altLang="zh-TW"/>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381000"/>
            <a:ext cx="7772400" cy="1143000"/>
          </a:xfrm>
        </p:spPr>
        <p:txBody>
          <a:bodyPr/>
          <a:lstStyle/>
          <a:p>
            <a:r>
              <a:rPr lang="zh-TW" altLang="en-US" dirty="0"/>
              <a:t>按一下以編輯母片標題樣式</a:t>
            </a:r>
          </a:p>
        </p:txBody>
      </p:sp>
      <p:sp>
        <p:nvSpPr>
          <p:cNvPr id="3" name="文字版面配置區 2"/>
          <p:cNvSpPr>
            <a:spLocks noGrp="1"/>
          </p:cNvSpPr>
          <p:nvPr>
            <p:ph type="body" sz="half" idx="1"/>
          </p:nvPr>
        </p:nvSpPr>
        <p:spPr>
          <a:xfrm>
            <a:off x="685800" y="1600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60927A99-4932-465F-98E9-B38663E5E9FB}"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85800" y="381000"/>
            <a:ext cx="7772400" cy="1143000"/>
          </a:xfrm>
        </p:spPr>
        <p:txBody>
          <a:bodyPr/>
          <a:lstStyle/>
          <a:p>
            <a:r>
              <a:rPr lang="zh-TW" altLang="en-US" dirty="0"/>
              <a:t>按一下以編輯母片標題樣式</a:t>
            </a:r>
          </a:p>
        </p:txBody>
      </p:sp>
      <p:sp>
        <p:nvSpPr>
          <p:cNvPr id="3" name="表格版面配置區 2"/>
          <p:cNvSpPr>
            <a:spLocks noGrp="1"/>
          </p:cNvSpPr>
          <p:nvPr>
            <p:ph type="tbl" idx="1"/>
          </p:nvPr>
        </p:nvSpPr>
        <p:spPr>
          <a:xfrm>
            <a:off x="685800" y="1600200"/>
            <a:ext cx="7772400" cy="4114800"/>
          </a:xfrm>
        </p:spPr>
        <p:txBody>
          <a:bodyPr/>
          <a:lstStyle/>
          <a:p>
            <a:pPr lvl="0"/>
            <a:endParaRPr lang="zh-TW" altLang="en-US" noProof="0"/>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A29F8337-2965-45F4-93A5-8BF8B8C91B9A}" type="slidenum">
              <a:rPr lang="en-US" altLang="zh-TW"/>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52C69EFB-0C67-48CB-8C03-B291A091261B}" type="slidenum">
              <a:rPr lang="en-US" altLang="zh-TW"/>
              <a:pPr>
                <a:defRPr/>
              </a:pPr>
              <a:t>‹#›</a:t>
            </a:fld>
            <a:endParaRPr lang="en-US" altLang="zh-TW"/>
          </a:p>
        </p:txBody>
      </p:sp>
    </p:spTree>
    <p:extLst>
      <p:ext uri="{BB962C8B-B14F-4D97-AF65-F5344CB8AC3E}">
        <p14:creationId xmlns:p14="http://schemas.microsoft.com/office/powerpoint/2010/main" val="3042400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583C969E-9494-4530-9BD3-28D5066789B7}" type="slidenum">
              <a:rPr lang="en-US" altLang="zh-TW"/>
              <a:pPr>
                <a:defRPr/>
              </a:pPr>
              <a:t>‹#›</a:t>
            </a:fld>
            <a:endParaRPr lang="en-US" altLang="zh-TW"/>
          </a:p>
        </p:txBody>
      </p:sp>
    </p:spTree>
    <p:extLst>
      <p:ext uri="{BB962C8B-B14F-4D97-AF65-F5344CB8AC3E}">
        <p14:creationId xmlns:p14="http://schemas.microsoft.com/office/powerpoint/2010/main" val="3134961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9D671CF4-0469-45E1-82C1-F681C5E0ECF3}" type="slidenum">
              <a:rPr lang="en-US" altLang="zh-TW"/>
              <a:pPr>
                <a:defRPr/>
              </a:pPr>
              <a:t>‹#›</a:t>
            </a:fld>
            <a:endParaRPr lang="en-US" altLang="zh-TW"/>
          </a:p>
        </p:txBody>
      </p:sp>
    </p:spTree>
    <p:extLst>
      <p:ext uri="{BB962C8B-B14F-4D97-AF65-F5344CB8AC3E}">
        <p14:creationId xmlns:p14="http://schemas.microsoft.com/office/powerpoint/2010/main" val="2805427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858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6CCABFF3-DB1A-41C1-AB0C-C92036D9EA5C}" type="slidenum">
              <a:rPr lang="en-US" altLang="zh-TW"/>
              <a:pPr>
                <a:defRPr/>
              </a:pPr>
              <a:t>‹#›</a:t>
            </a:fld>
            <a:endParaRPr lang="en-US" altLang="zh-TW"/>
          </a:p>
        </p:txBody>
      </p:sp>
    </p:spTree>
    <p:extLst>
      <p:ext uri="{BB962C8B-B14F-4D97-AF65-F5344CB8AC3E}">
        <p14:creationId xmlns:p14="http://schemas.microsoft.com/office/powerpoint/2010/main" val="3076026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8" name="Rectangle 7"/>
          <p:cNvSpPr>
            <a:spLocks noGrp="1" noChangeArrowheads="1"/>
          </p:cNvSpPr>
          <p:nvPr>
            <p:ph type="sldNum" sz="quarter" idx="11"/>
          </p:nvPr>
        </p:nvSpPr>
        <p:spPr>
          <a:ln/>
        </p:spPr>
        <p:txBody>
          <a:bodyPr/>
          <a:lstStyle>
            <a:lvl1pPr>
              <a:defRPr/>
            </a:lvl1pPr>
          </a:lstStyle>
          <a:p>
            <a:pPr>
              <a:defRPr/>
            </a:pPr>
            <a:fld id="{C50FEFA6-874D-4216-8BF8-5BA4B7A82940}" type="slidenum">
              <a:rPr lang="en-US" altLang="zh-TW"/>
              <a:pPr>
                <a:defRPr/>
              </a:pPr>
              <a:t>‹#›</a:t>
            </a:fld>
            <a:endParaRPr lang="en-US" altLang="zh-TW"/>
          </a:p>
        </p:txBody>
      </p:sp>
    </p:spTree>
    <p:extLst>
      <p:ext uri="{BB962C8B-B14F-4D97-AF65-F5344CB8AC3E}">
        <p14:creationId xmlns:p14="http://schemas.microsoft.com/office/powerpoint/2010/main" val="241444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4" name="Rectangle 7"/>
          <p:cNvSpPr>
            <a:spLocks noGrp="1" noChangeArrowheads="1"/>
          </p:cNvSpPr>
          <p:nvPr>
            <p:ph type="sldNum" sz="quarter" idx="11"/>
          </p:nvPr>
        </p:nvSpPr>
        <p:spPr>
          <a:ln/>
        </p:spPr>
        <p:txBody>
          <a:bodyPr/>
          <a:lstStyle>
            <a:lvl1pPr>
              <a:defRPr/>
            </a:lvl1pPr>
          </a:lstStyle>
          <a:p>
            <a:pPr>
              <a:defRPr/>
            </a:pPr>
            <a:fld id="{7ADFB417-ED6F-4A86-9F9F-986547379284}" type="slidenum">
              <a:rPr lang="en-US" altLang="zh-TW"/>
              <a:pPr>
                <a:defRPr/>
              </a:pPr>
              <a:t>‹#›</a:t>
            </a:fld>
            <a:endParaRPr lang="en-US" altLang="zh-TW"/>
          </a:p>
        </p:txBody>
      </p:sp>
    </p:spTree>
    <p:extLst>
      <p:ext uri="{BB962C8B-B14F-4D97-AF65-F5344CB8AC3E}">
        <p14:creationId xmlns:p14="http://schemas.microsoft.com/office/powerpoint/2010/main" val="677476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3" name="Rectangle 7"/>
          <p:cNvSpPr>
            <a:spLocks noGrp="1" noChangeArrowheads="1"/>
          </p:cNvSpPr>
          <p:nvPr>
            <p:ph type="sldNum" sz="quarter" idx="11"/>
          </p:nvPr>
        </p:nvSpPr>
        <p:spPr>
          <a:ln/>
        </p:spPr>
        <p:txBody>
          <a:bodyPr/>
          <a:lstStyle>
            <a:lvl1pPr>
              <a:defRPr/>
            </a:lvl1pPr>
          </a:lstStyle>
          <a:p>
            <a:pPr>
              <a:defRPr/>
            </a:pPr>
            <a:fld id="{37E32A8F-DC91-4CA5-A0E2-B16591306C39}" type="slidenum">
              <a:rPr lang="en-US" altLang="zh-TW"/>
              <a:pPr>
                <a:defRPr/>
              </a:pPr>
              <a:t>‹#›</a:t>
            </a:fld>
            <a:endParaRPr lang="en-US" altLang="zh-TW"/>
          </a:p>
        </p:txBody>
      </p:sp>
    </p:spTree>
    <p:extLst>
      <p:ext uri="{BB962C8B-B14F-4D97-AF65-F5344CB8AC3E}">
        <p14:creationId xmlns:p14="http://schemas.microsoft.com/office/powerpoint/2010/main" val="2681811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2B464038-627B-4F61-9F6D-A52462410EAF}" type="slidenum">
              <a:rPr lang="en-US" altLang="zh-TW"/>
              <a:pPr>
                <a:defRPr/>
              </a:pPr>
              <a:t>‹#›</a:t>
            </a:fld>
            <a:endParaRPr lang="en-US" altLang="zh-TW"/>
          </a:p>
        </p:txBody>
      </p:sp>
    </p:spTree>
    <p:extLst>
      <p:ext uri="{BB962C8B-B14F-4D97-AF65-F5344CB8AC3E}">
        <p14:creationId xmlns:p14="http://schemas.microsoft.com/office/powerpoint/2010/main" val="3256817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53E836A3-0667-441E-9D9B-412E04902D4B}" type="slidenum">
              <a:rPr lang="en-US" altLang="zh-TW"/>
              <a:pPr>
                <a:defRPr/>
              </a:pPr>
              <a:t>‹#›</a:t>
            </a:fld>
            <a:endParaRPr lang="en-US" altLang="zh-TW"/>
          </a:p>
        </p:txBody>
      </p:sp>
    </p:spTree>
    <p:extLst>
      <p:ext uri="{BB962C8B-B14F-4D97-AF65-F5344CB8AC3E}">
        <p14:creationId xmlns:p14="http://schemas.microsoft.com/office/powerpoint/2010/main" val="650773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14ECE59E-13F8-432D-B141-FEDEA9A1481D}" type="slidenum">
              <a:rPr lang="en-US" altLang="zh-TW"/>
              <a:pPr>
                <a:defRPr/>
              </a:pPr>
              <a:t>‹#›</a:t>
            </a:fld>
            <a:endParaRPr lang="en-US" altLang="zh-TW"/>
          </a:p>
        </p:txBody>
      </p:sp>
    </p:spTree>
    <p:extLst>
      <p:ext uri="{BB962C8B-B14F-4D97-AF65-F5344CB8AC3E}">
        <p14:creationId xmlns:p14="http://schemas.microsoft.com/office/powerpoint/2010/main" val="73346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381000"/>
            <a:ext cx="1943100" cy="53340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85800" y="381000"/>
            <a:ext cx="5676900" cy="53340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16F2598A-CBB2-451F-9438-A32CD3712735}" type="slidenum">
              <a:rPr lang="en-US" altLang="zh-TW"/>
              <a:pPr>
                <a:defRPr/>
              </a:pPr>
              <a:t>‹#›</a:t>
            </a:fld>
            <a:endParaRPr lang="en-US" altLang="zh-TW"/>
          </a:p>
        </p:txBody>
      </p:sp>
    </p:spTree>
    <p:extLst>
      <p:ext uri="{BB962C8B-B14F-4D97-AF65-F5344CB8AC3E}">
        <p14:creationId xmlns:p14="http://schemas.microsoft.com/office/powerpoint/2010/main" val="2744411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381000"/>
            <a:ext cx="77724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685800" y="1600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6" name="Rectangle 7"/>
          <p:cNvSpPr>
            <a:spLocks noGrp="1" noChangeArrowheads="1"/>
          </p:cNvSpPr>
          <p:nvPr>
            <p:ph type="sldNum" sz="quarter" idx="11"/>
          </p:nvPr>
        </p:nvSpPr>
        <p:spPr>
          <a:ln/>
        </p:spPr>
        <p:txBody>
          <a:bodyPr/>
          <a:lstStyle>
            <a:lvl1pPr>
              <a:defRPr/>
            </a:lvl1pPr>
          </a:lstStyle>
          <a:p>
            <a:pPr>
              <a:defRPr/>
            </a:pPr>
            <a:fld id="{84A2CC94-5F91-42F5-8F07-A1073BDFF2C2}" type="slidenum">
              <a:rPr lang="en-US" altLang="zh-TW"/>
              <a:pPr>
                <a:defRPr/>
              </a:pPr>
              <a:t>‹#›</a:t>
            </a:fld>
            <a:endParaRPr lang="en-US" altLang="zh-TW"/>
          </a:p>
        </p:txBody>
      </p:sp>
    </p:spTree>
    <p:extLst>
      <p:ext uri="{BB962C8B-B14F-4D97-AF65-F5344CB8AC3E}">
        <p14:creationId xmlns:p14="http://schemas.microsoft.com/office/powerpoint/2010/main" val="1098171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85800" y="381000"/>
            <a:ext cx="7772400" cy="1143000"/>
          </a:xfrm>
        </p:spPr>
        <p:txBody>
          <a:bodyPr/>
          <a:lstStyle/>
          <a:p>
            <a:r>
              <a:rPr lang="zh-TW" altLang="en-US"/>
              <a:t>按一下以編輯母片標題樣式</a:t>
            </a:r>
          </a:p>
        </p:txBody>
      </p:sp>
      <p:sp>
        <p:nvSpPr>
          <p:cNvPr id="3" name="表格版面配置區 2"/>
          <p:cNvSpPr>
            <a:spLocks noGrp="1"/>
          </p:cNvSpPr>
          <p:nvPr>
            <p:ph type="tbl" idx="1"/>
          </p:nvPr>
        </p:nvSpPr>
        <p:spPr>
          <a:xfrm>
            <a:off x="685800" y="1600200"/>
            <a:ext cx="7772400" cy="4114800"/>
          </a:xfrm>
        </p:spPr>
        <p:txBody>
          <a:bodyPr/>
          <a:lstStyle/>
          <a:p>
            <a:pPr lvl="0"/>
            <a:endParaRPr lang="zh-TW" altLang="en-US" noProof="0"/>
          </a:p>
        </p:txBody>
      </p:sp>
      <p:sp>
        <p:nvSpPr>
          <p:cNvPr id="4" name="Rectangle 6"/>
          <p:cNvSpPr>
            <a:spLocks noGrp="1" noChangeArrowheads="1"/>
          </p:cNvSpPr>
          <p:nvPr>
            <p:ph type="dt" sz="half" idx="10"/>
          </p:nvPr>
        </p:nvSpPr>
        <p:spPr>
          <a:ln/>
        </p:spPr>
        <p:txBody>
          <a:bodyPr/>
          <a:lstStyle>
            <a:lvl1pPr>
              <a:defRPr/>
            </a:lvl1pPr>
          </a:lstStyle>
          <a:p>
            <a:pPr>
              <a:defRPr/>
            </a:pPr>
            <a:endParaRPr lang="zh-TW" altLang="zh-TW"/>
          </a:p>
        </p:txBody>
      </p:sp>
      <p:sp>
        <p:nvSpPr>
          <p:cNvPr id="5" name="Rectangle 7"/>
          <p:cNvSpPr>
            <a:spLocks noGrp="1" noChangeArrowheads="1"/>
          </p:cNvSpPr>
          <p:nvPr>
            <p:ph type="sldNum" sz="quarter" idx="11"/>
          </p:nvPr>
        </p:nvSpPr>
        <p:spPr>
          <a:ln/>
        </p:spPr>
        <p:txBody>
          <a:bodyPr/>
          <a:lstStyle>
            <a:lvl1pPr>
              <a:defRPr/>
            </a:lvl1pPr>
          </a:lstStyle>
          <a:p>
            <a:pPr>
              <a:defRPr/>
            </a:pPr>
            <a:fld id="{6998452B-9661-4BB3-90D1-3852873904A4}" type="slidenum">
              <a:rPr lang="en-US" altLang="zh-TW"/>
              <a:pPr>
                <a:defRPr/>
              </a:pPr>
              <a:t>‹#›</a:t>
            </a:fld>
            <a:endParaRPr lang="en-US" altLang="zh-TW"/>
          </a:p>
        </p:txBody>
      </p:sp>
    </p:spTree>
    <p:extLst>
      <p:ext uri="{BB962C8B-B14F-4D97-AF65-F5344CB8AC3E}">
        <p14:creationId xmlns:p14="http://schemas.microsoft.com/office/powerpoint/2010/main" val="815859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中油識別體系"/>
          <p:cNvPicPr preferRelativeResize="0">
            <a:picLocks noChangeArrowheads="1"/>
          </p:cNvPicPr>
          <p:nvPr/>
        </p:nvPicPr>
        <p:blipFill>
          <a:blip r:embed="rId15" cstate="print"/>
          <a:srcRect/>
          <a:stretch>
            <a:fillRect/>
          </a:stretch>
        </p:blipFill>
        <p:spPr bwMode="auto">
          <a:xfrm>
            <a:off x="0" y="5805264"/>
            <a:ext cx="9144000" cy="1159099"/>
          </a:xfrm>
          <a:prstGeom prst="rect">
            <a:avLst/>
          </a:prstGeom>
          <a:solidFill>
            <a:schemeClr val="accent1"/>
          </a:solidFill>
          <a:ln w="9525">
            <a:noFill/>
            <a:miter lim="800000"/>
            <a:headEnd/>
            <a:tailEnd/>
          </a:ln>
        </p:spPr>
      </p:pic>
      <p:sp>
        <p:nvSpPr>
          <p:cNvPr id="3075" name="Rectangle 3"/>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2" name="Rectangle 4"/>
          <p:cNvSpPr>
            <a:spLocks noGrp="1" noChangeArrowheads="1"/>
          </p:cNvSpPr>
          <p:nvPr>
            <p:ph type="body" idx="1"/>
          </p:nvPr>
        </p:nvSpPr>
        <p:spPr bwMode="auto">
          <a:xfrm>
            <a:off x="685800" y="1600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053" name="Rectangle 5"/>
          <p:cNvSpPr>
            <a:spLocks noChangeArrowheads="1"/>
          </p:cNvSpPr>
          <p:nvPr/>
        </p:nvSpPr>
        <p:spPr bwMode="auto">
          <a:xfrm>
            <a:off x="2916238" y="6508750"/>
            <a:ext cx="3724275" cy="304800"/>
          </a:xfrm>
          <a:prstGeom prst="rect">
            <a:avLst/>
          </a:prstGeom>
          <a:noFill/>
          <a:ln w="9525">
            <a:noFill/>
            <a:miter lim="800000"/>
            <a:headEnd/>
            <a:tailEnd/>
          </a:ln>
        </p:spPr>
        <p:txBody>
          <a:bodyPr wrap="none" lIns="0" tIns="0" rIns="0" bIns="0">
            <a:spAutoFit/>
          </a:bodyPr>
          <a:lstStyle/>
          <a:p>
            <a:r>
              <a:rPr lang="en-US" altLang="zh-TW" b="1">
                <a:solidFill>
                  <a:srgbClr val="FFFF66"/>
                </a:solidFill>
                <a:ea typeface="標楷體" pitchFamily="65" charset="-120"/>
              </a:rPr>
              <a:t>CPC CORPORATION, TAIWAN</a:t>
            </a:r>
            <a:endParaRPr lang="en-US" altLang="zh-TW" sz="2400">
              <a:solidFill>
                <a:srgbClr val="FFFF66"/>
              </a:solidFill>
              <a:ea typeface="新細明體" pitchFamily="18" charset="-120"/>
            </a:endParaRPr>
          </a:p>
        </p:txBody>
      </p:sp>
      <p:sp>
        <p:nvSpPr>
          <p:cNvPr id="3078" name="Rectangle 6"/>
          <p:cNvSpPr>
            <a:spLocks noGrp="1" noChangeArrowheads="1"/>
          </p:cNvSpPr>
          <p:nvPr>
            <p:ph type="dt" sz="half" idx="2"/>
          </p:nvPr>
        </p:nvSpPr>
        <p:spPr bwMode="auto">
          <a:xfrm>
            <a:off x="15240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b="1">
                <a:solidFill>
                  <a:srgbClr val="FFFF66"/>
                </a:solidFill>
                <a:ea typeface="+mn-ea"/>
              </a:defRPr>
            </a:lvl1pPr>
          </a:lstStyle>
          <a:p>
            <a:pPr>
              <a:defRPr/>
            </a:pPr>
            <a:endParaRPr lang="zh-TW" altLang="zh-TW"/>
          </a:p>
        </p:txBody>
      </p:sp>
      <p:sp>
        <p:nvSpPr>
          <p:cNvPr id="3079" name="Rectangle 7"/>
          <p:cNvSpPr>
            <a:spLocks noGrp="1" noChangeArrowheads="1"/>
          </p:cNvSpPr>
          <p:nvPr>
            <p:ph type="sldNum" sz="quarter" idx="4"/>
          </p:nvPr>
        </p:nvSpPr>
        <p:spPr bwMode="auto">
          <a:xfrm>
            <a:off x="6588125" y="6394450"/>
            <a:ext cx="2193925"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b="1">
                <a:solidFill>
                  <a:srgbClr val="FFFF66"/>
                </a:solidFill>
                <a:ea typeface="新細明體" pitchFamily="18" charset="-120"/>
              </a:defRPr>
            </a:lvl1pPr>
          </a:lstStyle>
          <a:p>
            <a:pPr>
              <a:defRPr/>
            </a:pPr>
            <a:fld id="{01B4CFAA-896E-4D3D-9D59-3ADD8A55909D}" type="slidenum">
              <a:rPr lang="en-US" altLang="zh-TW"/>
              <a:pPr>
                <a:defRPr/>
              </a:pPr>
              <a:t>‹#›</a:t>
            </a:fld>
            <a:endParaRPr lang="en-US" altLang="zh-TW"/>
          </a:p>
        </p:txBody>
      </p:sp>
      <p:pic>
        <p:nvPicPr>
          <p:cNvPr id="2056" name="Picture 8" descr="中油火炬"/>
          <p:cNvPicPr>
            <a:picLocks noChangeAspect="1" noChangeArrowheads="1"/>
          </p:cNvPicPr>
          <p:nvPr/>
        </p:nvPicPr>
        <p:blipFill>
          <a:blip r:embed="rId16" cstate="print"/>
          <a:srcRect/>
          <a:stretch>
            <a:fillRect/>
          </a:stretch>
        </p:blipFill>
        <p:spPr bwMode="auto">
          <a:xfrm>
            <a:off x="142875" y="142875"/>
            <a:ext cx="792163" cy="7921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hf hdr="0" ftr="0" dt="0"/>
  <p:txStyles>
    <p:titleStyle>
      <a:lvl1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2pPr>
      <a:lvl3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3pPr>
      <a:lvl4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4pPr>
      <a:lvl5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5pPr>
      <a:lvl6pPr marL="4572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ctr" rtl="0" eaLnBrk="0" fontAlgn="base" hangingPunct="0">
        <a:spcBef>
          <a:spcPct val="20000"/>
        </a:spcBef>
        <a:spcAft>
          <a:spcPct val="0"/>
        </a:spcAft>
        <a:buBlip>
          <a:blip r:embed="rId17"/>
        </a:buBlip>
        <a:defRPr kumimoji="1" sz="2800" b="1">
          <a:solidFill>
            <a:srgbClr val="000000"/>
          </a:solidFill>
          <a:latin typeface="+mn-lt"/>
          <a:ea typeface="+mn-ea"/>
          <a:cs typeface="+mn-cs"/>
        </a:defRPr>
      </a:lvl1pPr>
      <a:lvl2pPr marL="742950" indent="-285750" algn="l" rtl="0" eaLnBrk="0" fontAlgn="base" hangingPunct="0">
        <a:spcBef>
          <a:spcPct val="20000"/>
        </a:spcBef>
        <a:spcAft>
          <a:spcPct val="0"/>
        </a:spcAft>
        <a:buBlip>
          <a:blip r:embed="rId18"/>
        </a:buBlip>
        <a:defRPr kumimoji="1" sz="24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accent2"/>
          </a:solidFill>
          <a:latin typeface="+mn-lt"/>
          <a:ea typeface="+mn-ea"/>
        </a:defRPr>
      </a:lvl3pPr>
      <a:lvl4pPr marL="1600200" indent="-228600" algn="l" rtl="0" eaLnBrk="0" fontAlgn="base" hangingPunct="0">
        <a:spcBef>
          <a:spcPct val="20000"/>
        </a:spcBef>
        <a:spcAft>
          <a:spcPct val="0"/>
        </a:spcAft>
        <a:buChar char="–"/>
        <a:defRPr kumimoji="1" sz="2200" b="1">
          <a:solidFill>
            <a:schemeClr val="accent2"/>
          </a:solidFill>
          <a:latin typeface="+mn-lt"/>
          <a:ea typeface="+mn-ea"/>
        </a:defRPr>
      </a:lvl4pPr>
      <a:lvl5pPr marL="2057400" indent="-228600" algn="l" rtl="0" eaLnBrk="0" fontAlgn="base" hangingPunct="0">
        <a:spcBef>
          <a:spcPct val="20000"/>
        </a:spcBef>
        <a:spcAft>
          <a:spcPct val="0"/>
        </a:spcAft>
        <a:buChar char="»"/>
        <a:defRPr kumimoji="1" sz="2000" b="1">
          <a:solidFill>
            <a:schemeClr val="accent2"/>
          </a:solidFill>
          <a:latin typeface="+mn-lt"/>
          <a:ea typeface="+mn-ea"/>
        </a:defRPr>
      </a:lvl5pPr>
      <a:lvl6pPr marL="2514600" indent="-228600" algn="l" rtl="0" fontAlgn="base">
        <a:spcBef>
          <a:spcPct val="20000"/>
        </a:spcBef>
        <a:spcAft>
          <a:spcPct val="0"/>
        </a:spcAft>
        <a:buChar char="»"/>
        <a:defRPr kumimoji="1" sz="2000" b="1">
          <a:solidFill>
            <a:schemeClr val="accent2"/>
          </a:solidFill>
          <a:latin typeface="+mn-lt"/>
          <a:ea typeface="+mn-ea"/>
        </a:defRPr>
      </a:lvl6pPr>
      <a:lvl7pPr marL="2971800" indent="-228600" algn="l" rtl="0" fontAlgn="base">
        <a:spcBef>
          <a:spcPct val="20000"/>
        </a:spcBef>
        <a:spcAft>
          <a:spcPct val="0"/>
        </a:spcAft>
        <a:buChar char="»"/>
        <a:defRPr kumimoji="1" sz="2000" b="1">
          <a:solidFill>
            <a:schemeClr val="accent2"/>
          </a:solidFill>
          <a:latin typeface="+mn-lt"/>
          <a:ea typeface="+mn-ea"/>
        </a:defRPr>
      </a:lvl7pPr>
      <a:lvl8pPr marL="3429000" indent="-228600" algn="l" rtl="0" fontAlgn="base">
        <a:spcBef>
          <a:spcPct val="20000"/>
        </a:spcBef>
        <a:spcAft>
          <a:spcPct val="0"/>
        </a:spcAft>
        <a:buChar char="»"/>
        <a:defRPr kumimoji="1" sz="2000" b="1">
          <a:solidFill>
            <a:schemeClr val="accent2"/>
          </a:solidFill>
          <a:latin typeface="+mn-lt"/>
          <a:ea typeface="+mn-ea"/>
        </a:defRPr>
      </a:lvl8pPr>
      <a:lvl9pPr marL="3886200" indent="-228600" algn="l" rtl="0" fontAlgn="base">
        <a:spcBef>
          <a:spcPct val="20000"/>
        </a:spcBef>
        <a:spcAft>
          <a:spcPct val="0"/>
        </a:spcAft>
        <a:buChar char="»"/>
        <a:defRPr kumimoji="1" sz="2000" b="1">
          <a:solidFill>
            <a:schemeClr val="accent2"/>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中油識別體系"/>
          <p:cNvPicPr preferRelativeResize="0">
            <a:picLocks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1438" y="5837238"/>
            <a:ext cx="9393238" cy="11271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Rectangle 4"/>
          <p:cNvSpPr>
            <a:spLocks noGrp="1" noChangeArrowheads="1"/>
          </p:cNvSpPr>
          <p:nvPr>
            <p:ph type="body" idx="1"/>
          </p:nvPr>
        </p:nvSpPr>
        <p:spPr bwMode="auto">
          <a:xfrm>
            <a:off x="685800" y="1600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9" name="Rectangle 5"/>
          <p:cNvSpPr>
            <a:spLocks noChangeArrowheads="1"/>
          </p:cNvSpPr>
          <p:nvPr userDrawn="1"/>
        </p:nvSpPr>
        <p:spPr bwMode="auto">
          <a:xfrm>
            <a:off x="2916238" y="6508750"/>
            <a:ext cx="3724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TW" b="1">
                <a:solidFill>
                  <a:srgbClr val="FFFF66"/>
                </a:solidFill>
                <a:ea typeface="標楷體"/>
              </a:rPr>
              <a:t>CPC CORPORATION, TAIWAN</a:t>
            </a:r>
            <a:endParaRPr lang="en-US" altLang="zh-TW" sz="2400">
              <a:solidFill>
                <a:srgbClr val="FFFF66"/>
              </a:solidFill>
              <a:ea typeface="新細明體" pitchFamily="18" charset="-120"/>
            </a:endParaRPr>
          </a:p>
        </p:txBody>
      </p:sp>
      <p:sp>
        <p:nvSpPr>
          <p:cNvPr id="3078" name="Rectangle 6"/>
          <p:cNvSpPr>
            <a:spLocks noGrp="1" noChangeArrowheads="1"/>
          </p:cNvSpPr>
          <p:nvPr>
            <p:ph type="dt" sz="half" idx="2"/>
          </p:nvPr>
        </p:nvSpPr>
        <p:spPr bwMode="auto">
          <a:xfrm>
            <a:off x="15240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b="1">
                <a:solidFill>
                  <a:srgbClr val="FFFF66"/>
                </a:solidFill>
                <a:ea typeface="+mn-ea"/>
              </a:defRPr>
            </a:lvl1pPr>
          </a:lstStyle>
          <a:p>
            <a:pPr>
              <a:defRPr/>
            </a:pPr>
            <a:endParaRPr lang="zh-TW" altLang="zh-TW"/>
          </a:p>
        </p:txBody>
      </p:sp>
      <p:sp>
        <p:nvSpPr>
          <p:cNvPr id="3079" name="Rectangle 7"/>
          <p:cNvSpPr>
            <a:spLocks noGrp="1" noChangeArrowheads="1"/>
          </p:cNvSpPr>
          <p:nvPr>
            <p:ph type="sldNum" sz="quarter" idx="4"/>
          </p:nvPr>
        </p:nvSpPr>
        <p:spPr bwMode="auto">
          <a:xfrm>
            <a:off x="6588125" y="6394450"/>
            <a:ext cx="2193925"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b="1">
                <a:solidFill>
                  <a:srgbClr val="FFFF66"/>
                </a:solidFill>
                <a:ea typeface="新細明體" pitchFamily="18" charset="-120"/>
              </a:defRPr>
            </a:lvl1pPr>
          </a:lstStyle>
          <a:p>
            <a:pPr>
              <a:defRPr/>
            </a:pPr>
            <a:fld id="{6623083E-AAC6-4CD6-9253-D0AD2293A425}" type="slidenum">
              <a:rPr lang="en-US" altLang="zh-TW"/>
              <a:pPr>
                <a:defRPr/>
              </a:pPr>
              <a:t>‹#›</a:t>
            </a:fld>
            <a:endParaRPr lang="en-US" altLang="zh-TW"/>
          </a:p>
        </p:txBody>
      </p:sp>
      <p:pic>
        <p:nvPicPr>
          <p:cNvPr id="1032" name="Picture 8" descr="中油火炬"/>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2875" y="142875"/>
            <a:ext cx="7921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02117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hf hdr="0" ftr="0" dt="0"/>
  <p:txStyles>
    <p:titleStyle>
      <a:lvl1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2pPr>
      <a:lvl3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3pPr>
      <a:lvl4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4pPr>
      <a:lvl5pPr algn="ctr" rtl="0" eaLnBrk="0" fontAlgn="base" hangingPunct="0">
        <a:spcBef>
          <a:spcPct val="0"/>
        </a:spcBef>
        <a:spcAft>
          <a:spcPct val="0"/>
        </a:spcAft>
        <a:defRPr kumimoji="1" sz="3600" b="1">
          <a:solidFill>
            <a:srgbClr val="000099"/>
          </a:solidFill>
          <a:effectLst>
            <a:outerShdw blurRad="38100" dist="38100" dir="2700000" algn="tl">
              <a:srgbClr val="C0C0C0"/>
            </a:outerShdw>
          </a:effectLst>
          <a:latin typeface="Arial" charset="0"/>
          <a:ea typeface="標楷體" pitchFamily="65" charset="-120"/>
        </a:defRPr>
      </a:lvl5pPr>
      <a:lvl6pPr marL="4572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6pPr>
      <a:lvl7pPr marL="9144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7pPr>
      <a:lvl8pPr marL="13716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8pPr>
      <a:lvl9pPr marL="1828800" algn="ctr" rtl="0" fontAlgn="base">
        <a:spcBef>
          <a:spcPct val="0"/>
        </a:spcBef>
        <a:spcAft>
          <a:spcPct val="0"/>
        </a:spcAft>
        <a:defRPr kumimoji="1" sz="3600" b="1">
          <a:solidFill>
            <a:srgbClr val="000099"/>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ctr" rtl="0" eaLnBrk="0" fontAlgn="base" hangingPunct="0">
        <a:spcBef>
          <a:spcPct val="20000"/>
        </a:spcBef>
        <a:spcAft>
          <a:spcPct val="0"/>
        </a:spcAft>
        <a:buBlip>
          <a:blip r:embed="rId17"/>
        </a:buBlip>
        <a:defRPr kumimoji="1" sz="2800" b="1">
          <a:solidFill>
            <a:srgbClr val="000000"/>
          </a:solidFill>
          <a:latin typeface="+mn-lt"/>
          <a:ea typeface="+mn-ea"/>
          <a:cs typeface="+mn-cs"/>
        </a:defRPr>
      </a:lvl1pPr>
      <a:lvl2pPr marL="742950" indent="-285750" algn="l" rtl="0" eaLnBrk="0" fontAlgn="base" hangingPunct="0">
        <a:spcBef>
          <a:spcPct val="20000"/>
        </a:spcBef>
        <a:spcAft>
          <a:spcPct val="0"/>
        </a:spcAft>
        <a:buBlip>
          <a:blip r:embed="rId18"/>
        </a:buBlip>
        <a:defRPr kumimoji="1" sz="24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accent2"/>
          </a:solidFill>
          <a:latin typeface="+mn-lt"/>
          <a:ea typeface="+mn-ea"/>
        </a:defRPr>
      </a:lvl3pPr>
      <a:lvl4pPr marL="1600200" indent="-228600" algn="l" rtl="0" eaLnBrk="0" fontAlgn="base" hangingPunct="0">
        <a:spcBef>
          <a:spcPct val="20000"/>
        </a:spcBef>
        <a:spcAft>
          <a:spcPct val="0"/>
        </a:spcAft>
        <a:buChar char="–"/>
        <a:defRPr kumimoji="1" sz="2200" b="1">
          <a:solidFill>
            <a:schemeClr val="accent2"/>
          </a:solidFill>
          <a:latin typeface="+mn-lt"/>
          <a:ea typeface="+mn-ea"/>
        </a:defRPr>
      </a:lvl4pPr>
      <a:lvl5pPr marL="2057400" indent="-228600" algn="l" rtl="0" eaLnBrk="0" fontAlgn="base" hangingPunct="0">
        <a:spcBef>
          <a:spcPct val="20000"/>
        </a:spcBef>
        <a:spcAft>
          <a:spcPct val="0"/>
        </a:spcAft>
        <a:buChar char="»"/>
        <a:defRPr kumimoji="1" sz="2000" b="1">
          <a:solidFill>
            <a:schemeClr val="accent2"/>
          </a:solidFill>
          <a:latin typeface="+mn-lt"/>
          <a:ea typeface="+mn-ea"/>
        </a:defRPr>
      </a:lvl5pPr>
      <a:lvl6pPr marL="2514600" indent="-228600" algn="l" rtl="0" fontAlgn="base">
        <a:spcBef>
          <a:spcPct val="20000"/>
        </a:spcBef>
        <a:spcAft>
          <a:spcPct val="0"/>
        </a:spcAft>
        <a:buChar char="»"/>
        <a:defRPr kumimoji="1" sz="2000" b="1">
          <a:solidFill>
            <a:schemeClr val="accent2"/>
          </a:solidFill>
          <a:latin typeface="+mn-lt"/>
          <a:ea typeface="+mn-ea"/>
        </a:defRPr>
      </a:lvl6pPr>
      <a:lvl7pPr marL="2971800" indent="-228600" algn="l" rtl="0" fontAlgn="base">
        <a:spcBef>
          <a:spcPct val="20000"/>
        </a:spcBef>
        <a:spcAft>
          <a:spcPct val="0"/>
        </a:spcAft>
        <a:buChar char="»"/>
        <a:defRPr kumimoji="1" sz="2000" b="1">
          <a:solidFill>
            <a:schemeClr val="accent2"/>
          </a:solidFill>
          <a:latin typeface="+mn-lt"/>
          <a:ea typeface="+mn-ea"/>
        </a:defRPr>
      </a:lvl7pPr>
      <a:lvl8pPr marL="3429000" indent="-228600" algn="l" rtl="0" fontAlgn="base">
        <a:spcBef>
          <a:spcPct val="20000"/>
        </a:spcBef>
        <a:spcAft>
          <a:spcPct val="0"/>
        </a:spcAft>
        <a:buChar char="»"/>
        <a:defRPr kumimoji="1" sz="2000" b="1">
          <a:solidFill>
            <a:schemeClr val="accent2"/>
          </a:solidFill>
          <a:latin typeface="+mn-lt"/>
          <a:ea typeface="+mn-ea"/>
        </a:defRPr>
      </a:lvl8pPr>
      <a:lvl9pPr marL="3886200" indent="-228600" algn="l" rtl="0" fontAlgn="base">
        <a:spcBef>
          <a:spcPct val="20000"/>
        </a:spcBef>
        <a:spcAft>
          <a:spcPct val="0"/>
        </a:spcAft>
        <a:buChar char="»"/>
        <a:defRPr kumimoji="1" sz="2000" b="1">
          <a:solidFill>
            <a:schemeClr val="accent2"/>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gif"/><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9.jpe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1.jpeg"/><Relationship Id="rId7" Type="http://schemas.openxmlformats.org/officeDocument/2006/relationships/diagramData" Target="../diagrams/data4.xml"/><Relationship Id="rId12"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2.jpeg"/><Relationship Id="rId11" Type="http://schemas.microsoft.com/office/2007/relationships/diagramDrawing" Target="../diagrams/drawing4.xml"/><Relationship Id="rId5" Type="http://schemas.openxmlformats.org/officeDocument/2006/relationships/hyperlink" Target="http://www.cpc.com.tw/english/home/index.asp" TargetMode="External"/><Relationship Id="rId10" Type="http://schemas.openxmlformats.org/officeDocument/2006/relationships/diagramColors" Target="../diagrams/colors4.xml"/><Relationship Id="rId4" Type="http://schemas.openxmlformats.org/officeDocument/2006/relationships/image" Target="../media/image11.jpeg"/><Relationship Id="rId9"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ChangeArrowheads="1"/>
          </p:cNvSpPr>
          <p:nvPr/>
        </p:nvSpPr>
        <p:spPr bwMode="auto">
          <a:xfrm>
            <a:off x="-36512" y="1556792"/>
            <a:ext cx="9289032" cy="1485701"/>
          </a:xfrm>
          <a:prstGeom prst="rect">
            <a:avLst/>
          </a:prstGeom>
          <a:ln>
            <a:noFill/>
            <a:headEnd/>
            <a:tailEnd/>
          </a:ln>
        </p:spPr>
        <p:style>
          <a:lnRef idx="1">
            <a:schemeClr val="accent3"/>
          </a:lnRef>
          <a:fillRef idx="3">
            <a:schemeClr val="accent3"/>
          </a:fillRef>
          <a:effectRef idx="2">
            <a:schemeClr val="accent3"/>
          </a:effectRef>
          <a:fontRef idx="minor">
            <a:schemeClr val="lt1"/>
          </a:fontRef>
        </p:style>
        <p:txBody>
          <a:bodyPr wrap="none" anchor="ctr"/>
          <a:lstStyle/>
          <a:p>
            <a:pPr>
              <a:defRPr/>
            </a:pPr>
            <a:endParaRPr lang="zh-TW" altLang="en-US" sz="1800">
              <a:solidFill>
                <a:srgbClr val="FFFFFF"/>
              </a:solidFill>
              <a:latin typeface="Times New Roman" pitchFamily="18" charset="0"/>
              <a:cs typeface="Times New Roman" pitchFamily="18" charset="0"/>
            </a:endParaRPr>
          </a:p>
        </p:txBody>
      </p:sp>
      <p:sp>
        <p:nvSpPr>
          <p:cNvPr id="6148" name="Rectangle 3"/>
          <p:cNvSpPr>
            <a:spLocks noGrp="1" noChangeArrowheads="1"/>
          </p:cNvSpPr>
          <p:nvPr>
            <p:ph type="ctrTitle" idx="4294967295"/>
          </p:nvPr>
        </p:nvSpPr>
        <p:spPr>
          <a:xfrm>
            <a:off x="0" y="1484784"/>
            <a:ext cx="9144000" cy="1440160"/>
          </a:xfrm>
          <a:scene3d>
            <a:camera prst="obliqueBottomLeft"/>
            <a:lightRig rig="threePt" dir="t"/>
          </a:scene3d>
          <a:sp3d>
            <a:bevelT prst="relaxedInset"/>
          </a:sp3d>
        </p:spPr>
        <p:txBody>
          <a:bodyPr/>
          <a:lstStyle/>
          <a:p>
            <a:pPr eaLnBrk="1" hangingPunct="1">
              <a:defRPr/>
            </a:pPr>
            <a:r>
              <a:rPr lang="en-US" altLang="zh-TW" sz="4400" spc="-150" dirty="0">
                <a:effectLst/>
                <a:latin typeface="Times New Roman" pitchFamily="18" charset="0"/>
                <a:cs typeface="Times New Roman" pitchFamily="18" charset="0"/>
              </a:rPr>
              <a:t>Pathways to Develop Flexible and Liquid LNG </a:t>
            </a:r>
            <a:r>
              <a:rPr lang="en-US" altLang="zh-TW" sz="4400" spc="-150" dirty="0" smtClean="0">
                <a:effectLst/>
                <a:latin typeface="Times New Roman" pitchFamily="18" charset="0"/>
                <a:cs typeface="Times New Roman" pitchFamily="18" charset="0"/>
              </a:rPr>
              <a:t>Market</a:t>
            </a:r>
          </a:p>
        </p:txBody>
      </p:sp>
      <p:sp>
        <p:nvSpPr>
          <p:cNvPr id="253956" name="Rectangle 4"/>
          <p:cNvSpPr>
            <a:spLocks noGrp="1" noChangeArrowheads="1"/>
          </p:cNvSpPr>
          <p:nvPr>
            <p:ph type="subTitle" idx="4294967295"/>
          </p:nvPr>
        </p:nvSpPr>
        <p:spPr>
          <a:xfrm>
            <a:off x="467544" y="4669510"/>
            <a:ext cx="7848600" cy="1495794"/>
          </a:xfrm>
        </p:spPr>
        <p:txBody>
          <a:bodyPr anchor="ctr">
            <a:spAutoFit/>
          </a:bodyPr>
          <a:lstStyle/>
          <a:p>
            <a:pPr marL="0" indent="0" eaLnBrk="1" hangingPunct="1">
              <a:lnSpc>
                <a:spcPct val="80000"/>
              </a:lnSpc>
              <a:buFontTx/>
              <a:buNone/>
              <a:defRPr/>
            </a:pPr>
            <a:r>
              <a:rPr lang="en-US" altLang="zh-TW" sz="2400" dirty="0" smtClean="0">
                <a:solidFill>
                  <a:schemeClr val="accent2">
                    <a:lumMod val="50000"/>
                  </a:schemeClr>
                </a:solidFill>
                <a:latin typeface="Times New Roman" pitchFamily="18" charset="0"/>
                <a:cs typeface="Times New Roman" pitchFamily="18" charset="0"/>
              </a:rPr>
              <a:t>Derek Chen</a:t>
            </a:r>
          </a:p>
          <a:p>
            <a:pPr marL="0" indent="0" eaLnBrk="1" hangingPunct="1">
              <a:lnSpc>
                <a:spcPct val="80000"/>
              </a:lnSpc>
              <a:buFontTx/>
              <a:buNone/>
              <a:defRPr/>
            </a:pPr>
            <a:r>
              <a:rPr lang="en-US" altLang="zh-TW" sz="2400" dirty="0" smtClean="0">
                <a:solidFill>
                  <a:schemeClr val="accent2">
                    <a:lumMod val="50000"/>
                  </a:schemeClr>
                </a:solidFill>
                <a:latin typeface="Times New Roman" pitchFamily="18" charset="0"/>
                <a:cs typeface="Times New Roman" pitchFamily="18" charset="0"/>
              </a:rPr>
              <a:t>Chairman of CPC Corporation, Taiwan</a:t>
            </a:r>
          </a:p>
          <a:p>
            <a:pPr marL="0" indent="0" eaLnBrk="1" hangingPunct="1">
              <a:lnSpc>
                <a:spcPct val="80000"/>
              </a:lnSpc>
              <a:buNone/>
              <a:defRPr/>
            </a:pPr>
            <a:r>
              <a:rPr lang="en-US" altLang="zh-TW" sz="2400" dirty="0" smtClean="0">
                <a:effectLst>
                  <a:outerShdw blurRad="38100" dist="38100" dir="2700000" algn="tl">
                    <a:srgbClr val="000000">
                      <a:alpha val="43137"/>
                    </a:srgbClr>
                  </a:outerShdw>
                </a:effectLst>
                <a:latin typeface="Times New Roman" pitchFamily="18" charset="0"/>
                <a:cs typeface="Times New Roman" pitchFamily="18" charset="0"/>
              </a:rPr>
              <a:t>Tokyo, Japan </a:t>
            </a:r>
          </a:p>
          <a:p>
            <a:pPr marL="0" indent="0" eaLnBrk="1" hangingPunct="1">
              <a:lnSpc>
                <a:spcPct val="80000"/>
              </a:lnSpc>
              <a:buNone/>
              <a:defRPr/>
            </a:pPr>
            <a:r>
              <a:rPr lang="en-US" altLang="zh-TW" sz="24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24th </a:t>
            </a:r>
            <a:r>
              <a:rPr lang="en-US" altLang="zh-TW" sz="24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November 2016</a:t>
            </a:r>
          </a:p>
        </p:txBody>
      </p:sp>
      <p:sp>
        <p:nvSpPr>
          <p:cNvPr id="7" name="文字方塊 6"/>
          <p:cNvSpPr txBox="1"/>
          <p:nvPr/>
        </p:nvSpPr>
        <p:spPr>
          <a:xfrm>
            <a:off x="5868144" y="338753"/>
            <a:ext cx="3096344" cy="830997"/>
          </a:xfrm>
          <a:prstGeom prst="rect">
            <a:avLst/>
          </a:prstGeom>
          <a:ln w="28575">
            <a:noFill/>
            <a:prstDash val="solid"/>
          </a:ln>
          <a:scene3d>
            <a:camera prst="orthographicFront"/>
            <a:lightRig rig="threePt" dir="t"/>
          </a:scene3d>
          <a:sp3d>
            <a:bevelT w="139700" h="139700" prst="divo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US" altLang="zh-TW" sz="2400" b="1" dirty="0">
                <a:solidFill>
                  <a:srgbClr val="000000"/>
                </a:solidFill>
                <a:latin typeface="Times New Roman" pitchFamily="18" charset="0"/>
                <a:cs typeface="Times New Roman" pitchFamily="18" charset="0"/>
              </a:rPr>
              <a:t>5</a:t>
            </a:r>
            <a:r>
              <a:rPr lang="en-US" altLang="zh-TW" sz="2400" b="1" dirty="0" smtClean="0">
                <a:solidFill>
                  <a:srgbClr val="000000"/>
                </a:solidFill>
                <a:latin typeface="Times New Roman" pitchFamily="18" charset="0"/>
                <a:cs typeface="Times New Roman" pitchFamily="18" charset="0"/>
              </a:rPr>
              <a:t>th LNG Producer-Consumer Conference</a:t>
            </a:r>
          </a:p>
        </p:txBody>
      </p:sp>
      <p:pic>
        <p:nvPicPr>
          <p:cNvPr id="8" name="Picture 6" descr="s加油娃娃"/>
          <p:cNvPicPr>
            <a:picLocks noChangeAspect="1" noChangeArrowheads="1"/>
          </p:cNvPicPr>
          <p:nvPr/>
        </p:nvPicPr>
        <p:blipFill>
          <a:blip r:embed="rId3" cstate="print"/>
          <a:srcRect/>
          <a:stretch>
            <a:fillRect/>
          </a:stretch>
        </p:blipFill>
        <p:spPr bwMode="auto">
          <a:xfrm>
            <a:off x="7092280" y="4378398"/>
            <a:ext cx="1584176" cy="1819128"/>
          </a:xfrm>
          <a:prstGeom prst="rect">
            <a:avLst/>
          </a:prstGeom>
          <a:noFill/>
          <a:ln w="9525">
            <a:noFill/>
            <a:miter lim="800000"/>
            <a:headEnd/>
            <a:tailEnd/>
          </a:ln>
        </p:spPr>
      </p:pic>
    </p:spTree>
    <p:extLst>
      <p:ext uri="{BB962C8B-B14F-4D97-AF65-F5344CB8AC3E}">
        <p14:creationId xmlns:p14="http://schemas.microsoft.com/office/powerpoint/2010/main" val="910200"/>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from="(-#ppt_w/2)" to="(#ppt_x)" calcmode="lin" valueType="num">
                                      <p:cBhvr>
                                        <p:cTn id="7" dur="600" fill="hold">
                                          <p:stCondLst>
                                            <p:cond delay="0"/>
                                          </p:stCondLst>
                                        </p:cTn>
                                        <p:tgtEl>
                                          <p:spTgt spid="10"/>
                                        </p:tgtEl>
                                        <p:attrNameLst>
                                          <p:attrName>ppt_x</p:attrName>
                                        </p:attrNameLst>
                                      </p:cBhvr>
                                    </p:anim>
                                    <p:anim from="0" to="-1.0" calcmode="lin" valueType="num">
                                      <p:cBhvr>
                                        <p:cTn id="8" dur="200" decel="50000" autoRev="1" fill="hold">
                                          <p:stCondLst>
                                            <p:cond delay="600"/>
                                          </p:stCondLst>
                                        </p:cTn>
                                        <p:tgtEl>
                                          <p:spTgt spid="10"/>
                                        </p:tgtEl>
                                        <p:attrNameLst>
                                          <p:attrName>xshear</p:attrName>
                                        </p:attrNameLst>
                                      </p:cBhvr>
                                    </p:anim>
                                    <p:animScale>
                                      <p:cBhvr>
                                        <p:cTn id="9" dur="200" decel="100000" autoRev="1" fill="hold">
                                          <p:stCondLst>
                                            <p:cond delay="600"/>
                                          </p:stCondLst>
                                        </p:cTn>
                                        <p:tgtEl>
                                          <p:spTgt spid="10"/>
                                        </p:tgtEl>
                                      </p:cBhvr>
                                      <p:from x="100000" y="100000"/>
                                      <p:to x="80000" y="100000"/>
                                    </p:animScale>
                                    <p:anim by="(#ppt_h/3+#ppt_w*0.1)" calcmode="lin" valueType="num">
                                      <p:cBhvr additive="sum">
                                        <p:cTn id="10" dur="200" decel="100000" autoRev="1" fill="hold">
                                          <p:stCondLst>
                                            <p:cond delay="600"/>
                                          </p:stCondLst>
                                        </p:cTn>
                                        <p:tgtEl>
                                          <p:spTgt spid="1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圖表 25"/>
          <p:cNvGraphicFramePr>
            <a:graphicFrameLocks/>
          </p:cNvGraphicFramePr>
          <p:nvPr>
            <p:extLst>
              <p:ext uri="{D42A27DB-BD31-4B8C-83A1-F6EECF244321}">
                <p14:modId xmlns:p14="http://schemas.microsoft.com/office/powerpoint/2010/main" val="2283918511"/>
              </p:ext>
            </p:extLst>
          </p:nvPr>
        </p:nvGraphicFramePr>
        <p:xfrm>
          <a:off x="107504" y="1341438"/>
          <a:ext cx="5432351" cy="4923412"/>
        </p:xfrm>
        <a:graphic>
          <a:graphicData uri="http://schemas.openxmlformats.org/drawingml/2006/chart">
            <c:chart xmlns:c="http://schemas.openxmlformats.org/drawingml/2006/chart" xmlns:r="http://schemas.openxmlformats.org/officeDocument/2006/relationships" r:id="rId3"/>
          </a:graphicData>
        </a:graphic>
      </p:graphicFrame>
      <p:sp>
        <p:nvSpPr>
          <p:cNvPr id="12" name="Line 91"/>
          <p:cNvSpPr>
            <a:spLocks noChangeShapeType="1"/>
          </p:cNvSpPr>
          <p:nvPr/>
        </p:nvSpPr>
        <p:spPr bwMode="auto">
          <a:xfrm>
            <a:off x="0" y="981075"/>
            <a:ext cx="9144000" cy="0"/>
          </a:xfrm>
          <a:prstGeom prst="line">
            <a:avLst/>
          </a:prstGeom>
          <a:noFill/>
          <a:ln w="25400">
            <a:solidFill>
              <a:srgbClr val="003399"/>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8196" name="投影片編號版面配置區 1"/>
          <p:cNvSpPr>
            <a:spLocks noGrp="1"/>
          </p:cNvSpPr>
          <p:nvPr>
            <p:ph type="sldNum" sz="quarter" idx="11"/>
          </p:nvPr>
        </p:nvSpPr>
        <p:spPr>
          <a:xfrm>
            <a:off x="7953375" y="6472238"/>
            <a:ext cx="1193800" cy="3603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fld id="{C59A35B3-A695-4D82-A7D8-185B184EE5CE}" type="slidenum">
              <a:rPr kumimoji="0" lang="en-US" altLang="zh-TW" sz="1400" smtClean="0">
                <a:solidFill>
                  <a:srgbClr val="FFFF66"/>
                </a:solidFill>
              </a:rPr>
              <a:pPr eaLnBrk="1" hangingPunct="1"/>
              <a:t>2</a:t>
            </a:fld>
            <a:endParaRPr kumimoji="0" lang="en-US" altLang="zh-TW" sz="1400" dirty="0">
              <a:solidFill>
                <a:srgbClr val="FFFF66"/>
              </a:solidFill>
            </a:endParaRPr>
          </a:p>
        </p:txBody>
      </p:sp>
      <p:sp>
        <p:nvSpPr>
          <p:cNvPr id="8197" name="直線接點 25"/>
          <p:cNvSpPr>
            <a:spLocks noChangeShapeType="1"/>
          </p:cNvSpPr>
          <p:nvPr/>
        </p:nvSpPr>
        <p:spPr bwMode="auto">
          <a:xfrm flipV="1">
            <a:off x="2452594" y="2259106"/>
            <a:ext cx="1043641" cy="338043"/>
          </a:xfrm>
          <a:prstGeom prst="line">
            <a:avLst/>
          </a:prstGeom>
          <a:noFill/>
          <a:ln w="31750" algn="ctr">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8198" name="直線接點 26"/>
          <p:cNvSpPr>
            <a:spLocks noChangeShapeType="1"/>
          </p:cNvSpPr>
          <p:nvPr/>
        </p:nvSpPr>
        <p:spPr bwMode="auto">
          <a:xfrm flipV="1">
            <a:off x="2452594" y="2819350"/>
            <a:ext cx="1046112" cy="49261"/>
          </a:xfrm>
          <a:prstGeom prst="line">
            <a:avLst/>
          </a:prstGeom>
          <a:noFill/>
          <a:ln w="31750" algn="ctr">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8199" name="直線接點 27"/>
          <p:cNvSpPr>
            <a:spLocks noChangeShapeType="1"/>
          </p:cNvSpPr>
          <p:nvPr/>
        </p:nvSpPr>
        <p:spPr bwMode="auto">
          <a:xfrm flipV="1">
            <a:off x="2463708" y="1973063"/>
            <a:ext cx="1034998" cy="301775"/>
          </a:xfrm>
          <a:prstGeom prst="line">
            <a:avLst/>
          </a:prstGeom>
          <a:noFill/>
          <a:ln w="31750" algn="ctr">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8200" name="直線接點 28"/>
          <p:cNvSpPr>
            <a:spLocks noChangeShapeType="1"/>
          </p:cNvSpPr>
          <p:nvPr/>
        </p:nvSpPr>
        <p:spPr bwMode="auto">
          <a:xfrm flipV="1">
            <a:off x="2462213" y="4733364"/>
            <a:ext cx="1047469" cy="81522"/>
          </a:xfrm>
          <a:prstGeom prst="line">
            <a:avLst/>
          </a:prstGeom>
          <a:noFill/>
          <a:ln w="31750" algn="ctr">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8201" name="文字方塊 1"/>
          <p:cNvSpPr txBox="1">
            <a:spLocks noChangeArrowheads="1"/>
          </p:cNvSpPr>
          <p:nvPr/>
        </p:nvSpPr>
        <p:spPr bwMode="auto">
          <a:xfrm>
            <a:off x="3419872" y="5008401"/>
            <a:ext cx="114203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29.3 %,,</a:t>
            </a:r>
          </a:p>
        </p:txBody>
      </p:sp>
      <p:sp>
        <p:nvSpPr>
          <p:cNvPr id="8202" name="文字方塊 1"/>
          <p:cNvSpPr txBox="1">
            <a:spLocks noChangeArrowheads="1"/>
          </p:cNvSpPr>
          <p:nvPr/>
        </p:nvSpPr>
        <p:spPr bwMode="auto">
          <a:xfrm>
            <a:off x="1740942" y="3595688"/>
            <a:ext cx="95885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000000"/>
                </a:solidFill>
                <a:ea typeface="標楷體" pitchFamily="65" charset="-120"/>
                <a:cs typeface="Times New Roman" pitchFamily="18" charset="0"/>
              </a:rPr>
              <a:t>52.7 %</a:t>
            </a:r>
            <a:endParaRPr lang="zh-TW" altLang="en-US" sz="1800" b="1" dirty="0">
              <a:solidFill>
                <a:srgbClr val="000000"/>
              </a:solidFill>
              <a:ea typeface="標楷體" pitchFamily="65" charset="-120"/>
              <a:cs typeface="Times New Roman" pitchFamily="18" charset="0"/>
            </a:endParaRPr>
          </a:p>
        </p:txBody>
      </p:sp>
      <p:sp>
        <p:nvSpPr>
          <p:cNvPr id="8203" name="文字方塊 1"/>
          <p:cNvSpPr txBox="1">
            <a:spLocks noChangeArrowheads="1"/>
          </p:cNvSpPr>
          <p:nvPr/>
        </p:nvSpPr>
        <p:spPr bwMode="auto">
          <a:xfrm>
            <a:off x="3498705" y="3606155"/>
            <a:ext cx="1649359"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000000"/>
                </a:solidFill>
                <a:ea typeface="標楷體" pitchFamily="65" charset="-120"/>
                <a:cs typeface="Times New Roman" pitchFamily="18" charset="0"/>
              </a:rPr>
              <a:t>48.2 % Oil</a:t>
            </a:r>
            <a:endParaRPr lang="zh-TW" altLang="en-US" sz="1800" b="1" dirty="0">
              <a:solidFill>
                <a:srgbClr val="000000"/>
              </a:solidFill>
              <a:ea typeface="標楷體" pitchFamily="65" charset="-120"/>
              <a:cs typeface="Times New Roman" pitchFamily="18" charset="0"/>
            </a:endParaRPr>
          </a:p>
          <a:p>
            <a:pPr eaLnBrk="1" hangingPunct="1"/>
            <a:endParaRPr lang="zh-TW" altLang="en-US" sz="1800" b="1" dirty="0">
              <a:solidFill>
                <a:srgbClr val="000000"/>
              </a:solidFill>
              <a:ea typeface="標楷體" pitchFamily="65" charset="-120"/>
              <a:cs typeface="Times New Roman" pitchFamily="18" charset="0"/>
            </a:endParaRPr>
          </a:p>
        </p:txBody>
      </p:sp>
      <p:sp>
        <p:nvSpPr>
          <p:cNvPr id="8204" name="文字方塊 1"/>
          <p:cNvSpPr txBox="1">
            <a:spLocks noChangeArrowheads="1"/>
          </p:cNvSpPr>
          <p:nvPr/>
        </p:nvSpPr>
        <p:spPr bwMode="auto">
          <a:xfrm>
            <a:off x="3419872" y="2325687"/>
            <a:ext cx="1897009"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13.3 %, </a:t>
            </a:r>
            <a:r>
              <a:rPr lang="en-US" altLang="zh-TW" sz="1800" b="1" dirty="0">
                <a:solidFill>
                  <a:srgbClr val="000000"/>
                </a:solidFill>
                <a:ea typeface="標楷體" pitchFamily="65" charset="-120"/>
                <a:cs typeface="Times New Roman" pitchFamily="18" charset="0"/>
              </a:rPr>
              <a:t>Gas</a:t>
            </a:r>
            <a:endParaRPr lang="zh-TW" altLang="en-US" sz="1800" b="1" dirty="0">
              <a:solidFill>
                <a:srgbClr val="FFFFFF"/>
              </a:solidFill>
              <a:ea typeface="標楷體" pitchFamily="65" charset="-120"/>
              <a:cs typeface="Times New Roman" pitchFamily="18" charset="0"/>
            </a:endParaRPr>
          </a:p>
        </p:txBody>
      </p:sp>
      <p:sp>
        <p:nvSpPr>
          <p:cNvPr id="8205" name="文字方塊 1"/>
          <p:cNvSpPr txBox="1">
            <a:spLocks noChangeArrowheads="1"/>
          </p:cNvSpPr>
          <p:nvPr/>
        </p:nvSpPr>
        <p:spPr bwMode="auto">
          <a:xfrm>
            <a:off x="1770062" y="2274839"/>
            <a:ext cx="11144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8.7 %</a:t>
            </a:r>
            <a:endParaRPr lang="zh-TW" altLang="en-US" sz="1800" b="1" dirty="0">
              <a:solidFill>
                <a:srgbClr val="FFFFFF"/>
              </a:solidFill>
              <a:ea typeface="標楷體" pitchFamily="65" charset="-120"/>
              <a:cs typeface="Times New Roman" pitchFamily="18" charset="0"/>
            </a:endParaRPr>
          </a:p>
        </p:txBody>
      </p:sp>
      <p:sp>
        <p:nvSpPr>
          <p:cNvPr id="8206" name="文字方塊 1"/>
          <p:cNvSpPr txBox="1">
            <a:spLocks noChangeArrowheads="1"/>
          </p:cNvSpPr>
          <p:nvPr/>
        </p:nvSpPr>
        <p:spPr bwMode="auto">
          <a:xfrm>
            <a:off x="1770062" y="2001558"/>
            <a:ext cx="901700" cy="30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000000"/>
                </a:solidFill>
                <a:ea typeface="標楷體" pitchFamily="65" charset="-120"/>
                <a:cs typeface="Times New Roman" pitchFamily="18" charset="0"/>
              </a:rPr>
              <a:t>1.5 %</a:t>
            </a:r>
            <a:endParaRPr lang="zh-TW" altLang="en-US" sz="1800" b="1" dirty="0">
              <a:solidFill>
                <a:srgbClr val="000000"/>
              </a:solidFill>
              <a:ea typeface="標楷體" pitchFamily="65" charset="-120"/>
              <a:cs typeface="Times New Roman" pitchFamily="18" charset="0"/>
            </a:endParaRPr>
          </a:p>
        </p:txBody>
      </p:sp>
      <p:sp>
        <p:nvSpPr>
          <p:cNvPr id="8207" name="文字方塊 1"/>
          <p:cNvSpPr txBox="1">
            <a:spLocks noChangeArrowheads="1"/>
          </p:cNvSpPr>
          <p:nvPr/>
        </p:nvSpPr>
        <p:spPr bwMode="auto">
          <a:xfrm>
            <a:off x="3466480" y="1700808"/>
            <a:ext cx="254565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000000"/>
                </a:solidFill>
                <a:ea typeface="標楷體" pitchFamily="65" charset="-120"/>
                <a:cs typeface="Times New Roman" pitchFamily="18" charset="0"/>
              </a:rPr>
              <a:t>1.9 %  Renewable</a:t>
            </a:r>
            <a:endParaRPr lang="zh-TW" altLang="en-US" sz="1800" b="1" dirty="0">
              <a:solidFill>
                <a:srgbClr val="000000"/>
              </a:solidFill>
              <a:ea typeface="標楷體" pitchFamily="65" charset="-120"/>
              <a:cs typeface="Times New Roman" pitchFamily="18" charset="0"/>
            </a:endParaRPr>
          </a:p>
        </p:txBody>
      </p:sp>
      <p:sp>
        <p:nvSpPr>
          <p:cNvPr id="23" name="矩形 22"/>
          <p:cNvSpPr/>
          <p:nvPr/>
        </p:nvSpPr>
        <p:spPr>
          <a:xfrm>
            <a:off x="5539855" y="3696414"/>
            <a:ext cx="3352625" cy="1892826"/>
          </a:xfrm>
          <a:prstGeom prst="rect">
            <a:avLst/>
          </a:prstGeom>
          <a:solidFill>
            <a:srgbClr val="FFFFCC"/>
          </a:solidFill>
          <a:scene3d>
            <a:camera prst="orthographicFront"/>
            <a:lightRig rig="threePt" dir="t"/>
          </a:scene3d>
          <a:sp3d>
            <a:bevelT prst="relaxedInset"/>
          </a:sp3d>
        </p:spPr>
        <p:txBody>
          <a:bodyPr>
            <a:spAutoFit/>
          </a:bodyPr>
          <a:lstStyle/>
          <a:p>
            <a:pPr marL="342900" indent="-342900" eaLnBrk="0" hangingPunct="0">
              <a:spcBef>
                <a:spcPts val="0"/>
              </a:spcBef>
              <a:spcAft>
                <a:spcPts val="300"/>
              </a:spcAft>
              <a:buClr>
                <a:srgbClr val="C00000"/>
              </a:buClr>
              <a:buFontTx/>
              <a:buBlip>
                <a:blip r:embed="rId4"/>
              </a:buBlip>
              <a:defRPr/>
            </a:pPr>
            <a:r>
              <a:rPr lang="en-US" altLang="zh-TW" b="1" u="sng" dirty="0">
                <a:solidFill>
                  <a:srgbClr val="000099"/>
                </a:solidFill>
                <a:ea typeface="標楷體" pitchFamily="65" charset="-120"/>
                <a:cs typeface="Times New Roman" pitchFamily="18" charset="0"/>
              </a:rPr>
              <a:t>Compared with the last decade:</a:t>
            </a:r>
          </a:p>
          <a:p>
            <a:pPr marL="355600" lvl="5" indent="-260350" eaLnBrk="0" hangingPunct="0">
              <a:spcAft>
                <a:spcPts val="300"/>
              </a:spcAft>
              <a:buClr>
                <a:srgbClr val="3333CC"/>
              </a:buClr>
              <a:buSzPct val="85000"/>
              <a:buFont typeface="Wingdings" pitchFamily="2" charset="2"/>
              <a:buChar char="u"/>
              <a:defRPr/>
            </a:pPr>
            <a:r>
              <a:rPr lang="en-US" altLang="zh-TW" sz="1800" b="1" dirty="0">
                <a:solidFill>
                  <a:srgbClr val="000000"/>
                </a:solidFill>
                <a:ea typeface="標楷體" pitchFamily="65" charset="-120"/>
                <a:cs typeface="Times New Roman" pitchFamily="18" charset="0"/>
                <a:sym typeface="Monotype Sorts" pitchFamily="2" charset="2"/>
              </a:rPr>
              <a:t>Primary energy supply: increased by </a:t>
            </a:r>
            <a:r>
              <a:rPr lang="en-US" altLang="zh-TW" sz="1800" b="1" dirty="0">
                <a:solidFill>
                  <a:srgbClr val="FF0000"/>
                </a:solidFill>
                <a:ea typeface="標楷體" pitchFamily="65" charset="-120"/>
                <a:cs typeface="Times New Roman" pitchFamily="18" charset="0"/>
                <a:sym typeface="Monotype Sorts" pitchFamily="2" charset="2"/>
              </a:rPr>
              <a:t>8.5%</a:t>
            </a:r>
            <a:r>
              <a:rPr lang="en-US" altLang="zh-TW" sz="1800" b="1" dirty="0">
                <a:solidFill>
                  <a:srgbClr val="000000"/>
                </a:solidFill>
                <a:ea typeface="標楷體" pitchFamily="65" charset="-120"/>
                <a:cs typeface="Times New Roman" pitchFamily="18" charset="0"/>
                <a:sym typeface="Monotype Sorts" pitchFamily="2" charset="2"/>
              </a:rPr>
              <a:t>  </a:t>
            </a:r>
          </a:p>
          <a:p>
            <a:pPr marL="355600" lvl="5" indent="-260350" eaLnBrk="0" hangingPunct="0">
              <a:spcAft>
                <a:spcPts val="300"/>
              </a:spcAft>
              <a:buClr>
                <a:srgbClr val="3333CC"/>
              </a:buClr>
              <a:buSzPct val="85000"/>
              <a:buFont typeface="Wingdings" pitchFamily="2" charset="2"/>
              <a:buChar char="u"/>
              <a:defRPr/>
            </a:pPr>
            <a:r>
              <a:rPr lang="en-US" altLang="zh-TW" sz="1800" b="1" dirty="0">
                <a:solidFill>
                  <a:srgbClr val="000000"/>
                </a:solidFill>
                <a:ea typeface="標楷體" pitchFamily="65" charset="-120"/>
                <a:cs typeface="Times New Roman" pitchFamily="18" charset="0"/>
                <a:sym typeface="Monotype Sorts" pitchFamily="2" charset="2"/>
              </a:rPr>
              <a:t>Natur</a:t>
            </a:r>
            <a:r>
              <a:rPr lang="en-US" altLang="zh-TW" sz="1800" b="1" dirty="0">
                <a:solidFill>
                  <a:srgbClr val="000000"/>
                </a:solidFill>
                <a:cs typeface="Times New Roman" pitchFamily="18" charset="0"/>
              </a:rPr>
              <a:t>al gas supply: increased by </a:t>
            </a:r>
            <a:r>
              <a:rPr lang="en-US" altLang="zh-TW" sz="1800" b="1" dirty="0">
                <a:solidFill>
                  <a:srgbClr val="FF0000"/>
                </a:solidFill>
                <a:cs typeface="Times New Roman" pitchFamily="18" charset="0"/>
              </a:rPr>
              <a:t>96%</a:t>
            </a:r>
            <a:r>
              <a:rPr lang="en-US" altLang="zh-TW" sz="1800" b="1" dirty="0">
                <a:solidFill>
                  <a:srgbClr val="000000"/>
                </a:solidFill>
                <a:cs typeface="Times New Roman" pitchFamily="18" charset="0"/>
              </a:rPr>
              <a:t> </a:t>
            </a:r>
          </a:p>
        </p:txBody>
      </p:sp>
      <p:sp>
        <p:nvSpPr>
          <p:cNvPr id="42" name="Rectangle 2"/>
          <p:cNvSpPr txBox="1">
            <a:spLocks noChangeArrowheads="1"/>
          </p:cNvSpPr>
          <p:nvPr/>
        </p:nvSpPr>
        <p:spPr bwMode="auto">
          <a:xfrm>
            <a:off x="-324544" y="49213"/>
            <a:ext cx="8928347" cy="942975"/>
          </a:xfrm>
          <a:prstGeom prst="rect">
            <a:avLst/>
          </a:prstGeom>
          <a:noFill/>
        </p:spPr>
        <p:txBody>
          <a:bodyPr anchor="ctr" anchorCtr="0"/>
          <a:lstStyle>
            <a:defPPr>
              <a:defRPr lang="zh-TW"/>
            </a:defPPr>
            <a:lvl1pPr marL="1079500" algn="ctr" eaLnBrk="0" hangingPunct="0">
              <a:defRPr sz="4400" b="1">
                <a:solidFill>
                  <a:srgbClr val="3333CC"/>
                </a:solidFill>
                <a:effectLst>
                  <a:outerShdw blurRad="38100" dist="38100" dir="2700000" algn="tl">
                    <a:srgbClr val="C0C0C0"/>
                  </a:outerShdw>
                </a:effectLst>
                <a:ea typeface="+mj-ea"/>
                <a:cs typeface="Times New Roman" panose="02020603050405020304" pitchFamily="18" charset="0"/>
              </a:defRPr>
            </a:lvl1pPr>
            <a:lvl2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2pPr>
            <a:lvl3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3pPr>
            <a:lvl4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4pPr>
            <a:lvl5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5pPr>
            <a:lvl6pPr marL="4572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6pPr>
            <a:lvl7pPr marL="9144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7pPr>
            <a:lvl8pPr marL="13716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8pPr>
            <a:lvl9pPr marL="18288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9pPr>
          </a:lstStyle>
          <a:p>
            <a:r>
              <a:rPr lang="en-US" altLang="zh-TW" dirty="0"/>
              <a:t>Taiwan’s primary energy mix</a:t>
            </a:r>
            <a:endParaRPr lang="zh-TW" altLang="en-US" dirty="0"/>
          </a:p>
        </p:txBody>
      </p:sp>
      <p:sp>
        <p:nvSpPr>
          <p:cNvPr id="8210" name="Text Box 8"/>
          <p:cNvSpPr txBox="1">
            <a:spLocks noChangeArrowheads="1"/>
          </p:cNvSpPr>
          <p:nvPr/>
        </p:nvSpPr>
        <p:spPr bwMode="auto">
          <a:xfrm>
            <a:off x="4932040" y="5680075"/>
            <a:ext cx="39928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600" b="1" dirty="0">
                <a:solidFill>
                  <a:srgbClr val="000000"/>
                </a:solidFill>
                <a:ea typeface="MS PGothic" pitchFamily="34" charset="-128"/>
                <a:cs typeface="Times New Roman" pitchFamily="18" charset="0"/>
              </a:rPr>
              <a:t>Source: Bureau of Energy, Ministry of Economic Affairs, ROC.</a:t>
            </a:r>
          </a:p>
        </p:txBody>
      </p:sp>
      <p:sp>
        <p:nvSpPr>
          <p:cNvPr id="24" name="矩形 23"/>
          <p:cNvSpPr/>
          <p:nvPr/>
        </p:nvSpPr>
        <p:spPr>
          <a:xfrm>
            <a:off x="5523979" y="1168920"/>
            <a:ext cx="3384376" cy="2454518"/>
          </a:xfrm>
          <a:prstGeom prst="rect">
            <a:avLst/>
          </a:prstGeom>
          <a:solidFill>
            <a:srgbClr val="CCFFFF"/>
          </a:solidFill>
          <a:scene3d>
            <a:camera prst="orthographicFront"/>
            <a:lightRig rig="threePt" dir="t"/>
          </a:scene3d>
          <a:sp3d>
            <a:bevelT prst="relaxedInset"/>
          </a:sp3d>
        </p:spPr>
        <p:txBody>
          <a:bodyPr>
            <a:spAutoFit/>
          </a:bodyPr>
          <a:lstStyle/>
          <a:p>
            <a:pPr marL="0" lvl="4" indent="-361950" eaLnBrk="0" hangingPunct="0">
              <a:spcAft>
                <a:spcPts val="300"/>
              </a:spcAft>
              <a:buClr>
                <a:srgbClr val="3333CC"/>
              </a:buClr>
              <a:buSzPct val="100000"/>
              <a:buFontTx/>
              <a:buBlip>
                <a:blip r:embed="rId4"/>
              </a:buBlip>
              <a:defRPr/>
            </a:pPr>
            <a:r>
              <a:rPr lang="en-US" altLang="zh-TW" b="1" u="sng" dirty="0">
                <a:solidFill>
                  <a:srgbClr val="000099"/>
                </a:solidFill>
                <a:cs typeface="Times New Roman" pitchFamily="18" charset="0"/>
              </a:rPr>
              <a:t>In 2015:</a:t>
            </a:r>
          </a:p>
          <a:p>
            <a:pPr marL="355600" lvl="5" indent="-260350" eaLnBrk="0" hangingPunct="0">
              <a:spcAft>
                <a:spcPts val="300"/>
              </a:spcAft>
              <a:buClr>
                <a:srgbClr val="3333CC"/>
              </a:buClr>
              <a:buSzPct val="85000"/>
              <a:buFont typeface="Wingdings" pitchFamily="2" charset="2"/>
              <a:buChar char="u"/>
              <a:defRPr/>
            </a:pPr>
            <a:r>
              <a:rPr lang="en-US" altLang="zh-TW" sz="1800" b="1" dirty="0">
                <a:solidFill>
                  <a:srgbClr val="FF0000"/>
                </a:solidFill>
                <a:ea typeface="標楷體" pitchFamily="65" charset="-120"/>
                <a:cs typeface="Times New Roman" pitchFamily="18" charset="0"/>
                <a:sym typeface="Monotype Sorts"/>
              </a:rPr>
              <a:t>98%</a:t>
            </a:r>
            <a:r>
              <a:rPr lang="en-US" altLang="zh-TW" sz="1800" b="1" dirty="0">
                <a:solidFill>
                  <a:srgbClr val="000000"/>
                </a:solidFill>
                <a:ea typeface="標楷體" pitchFamily="65" charset="-120"/>
                <a:cs typeface="Times New Roman" pitchFamily="18" charset="0"/>
                <a:sym typeface="Monotype Sorts"/>
              </a:rPr>
              <a:t> of total energy needs was imported</a:t>
            </a:r>
            <a:r>
              <a:rPr lang="en-US" altLang="zh-TW" sz="1800" b="1" strike="sngStrike" dirty="0">
                <a:solidFill>
                  <a:srgbClr val="000000"/>
                </a:solidFill>
                <a:ea typeface="標楷體" pitchFamily="65" charset="-120"/>
                <a:cs typeface="Times New Roman" pitchFamily="18" charset="0"/>
                <a:sym typeface="Monotype Sorts"/>
              </a:rPr>
              <a:t>.</a:t>
            </a:r>
          </a:p>
          <a:p>
            <a:pPr marL="355600" lvl="5" indent="-260350" eaLnBrk="0" hangingPunct="0">
              <a:spcAft>
                <a:spcPts val="300"/>
              </a:spcAft>
              <a:buClr>
                <a:srgbClr val="3333CC"/>
              </a:buClr>
              <a:buSzPct val="85000"/>
              <a:buFont typeface="Wingdings" pitchFamily="2" charset="2"/>
              <a:buChar char="u"/>
              <a:defRPr/>
            </a:pPr>
            <a:r>
              <a:rPr lang="en-US" altLang="zh-TW" sz="1800" b="1" dirty="0">
                <a:solidFill>
                  <a:srgbClr val="000000"/>
                </a:solidFill>
                <a:ea typeface="標楷體" pitchFamily="65" charset="-120"/>
                <a:cs typeface="Times New Roman" pitchFamily="18" charset="0"/>
              </a:rPr>
              <a:t>Fossil fuels’ share was </a:t>
            </a:r>
            <a:r>
              <a:rPr lang="en-US" altLang="zh-TW" sz="1800" b="1" dirty="0">
                <a:solidFill>
                  <a:srgbClr val="FF0000"/>
                </a:solidFill>
                <a:ea typeface="標楷體" pitchFamily="65" charset="-120"/>
                <a:cs typeface="Times New Roman" pitchFamily="18" charset="0"/>
              </a:rPr>
              <a:t>90.8%</a:t>
            </a:r>
            <a:r>
              <a:rPr lang="en-US" altLang="zh-TW" sz="1800" b="1" dirty="0">
                <a:solidFill>
                  <a:srgbClr val="000000"/>
                </a:solidFill>
                <a:ea typeface="標楷體" pitchFamily="65" charset="-120"/>
                <a:cs typeface="Times New Roman" pitchFamily="18" charset="0"/>
              </a:rPr>
              <a:t>: coal (29.3%), oil (48.2%) and </a:t>
            </a:r>
            <a:r>
              <a:rPr lang="en-US" altLang="zh-TW" sz="1800" b="1" dirty="0">
                <a:solidFill>
                  <a:srgbClr val="FF0000"/>
                </a:solidFill>
                <a:ea typeface="標楷體" pitchFamily="65" charset="-120"/>
                <a:cs typeface="Times New Roman" pitchFamily="18" charset="0"/>
              </a:rPr>
              <a:t>gas (13.3%)</a:t>
            </a:r>
            <a:r>
              <a:rPr lang="en-US" altLang="zh-TW" sz="1800" b="1" dirty="0">
                <a:solidFill>
                  <a:srgbClr val="000000"/>
                </a:solidFill>
                <a:ea typeface="標楷體" pitchFamily="65" charset="-120"/>
                <a:cs typeface="Times New Roman" pitchFamily="18" charset="0"/>
              </a:rPr>
              <a:t>.</a:t>
            </a:r>
          </a:p>
          <a:p>
            <a:pPr marL="355600" lvl="5" indent="-260350" eaLnBrk="0" hangingPunct="0">
              <a:spcAft>
                <a:spcPts val="300"/>
              </a:spcAft>
              <a:buClr>
                <a:srgbClr val="3333CC"/>
              </a:buClr>
              <a:buSzPct val="85000"/>
              <a:buFont typeface="Wingdings" pitchFamily="2" charset="2"/>
              <a:buChar char="u"/>
              <a:defRPr/>
            </a:pPr>
            <a:r>
              <a:rPr lang="en-US" altLang="zh-TW" sz="1800" b="1" dirty="0">
                <a:solidFill>
                  <a:srgbClr val="000000"/>
                </a:solidFill>
                <a:ea typeface="標楷體" pitchFamily="65" charset="-120"/>
                <a:cs typeface="Times New Roman" pitchFamily="18" charset="0"/>
              </a:rPr>
              <a:t>Renewable energy accounted for 1.9%.</a:t>
            </a:r>
          </a:p>
        </p:txBody>
      </p:sp>
      <p:sp>
        <p:nvSpPr>
          <p:cNvPr id="8212" name="文字方塊 1"/>
          <p:cNvSpPr txBox="1">
            <a:spLocks noChangeArrowheads="1"/>
          </p:cNvSpPr>
          <p:nvPr/>
        </p:nvSpPr>
        <p:spPr bwMode="auto">
          <a:xfrm>
            <a:off x="1691680" y="5037791"/>
            <a:ext cx="95830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29.7 %</a:t>
            </a:r>
            <a:endParaRPr lang="zh-TW" altLang="en-US" sz="1800" b="1" dirty="0">
              <a:solidFill>
                <a:srgbClr val="FFFFFF"/>
              </a:solidFill>
              <a:ea typeface="標楷體" pitchFamily="65" charset="-120"/>
              <a:cs typeface="Times New Roman" pitchFamily="18" charset="0"/>
            </a:endParaRPr>
          </a:p>
        </p:txBody>
      </p:sp>
      <p:sp>
        <p:nvSpPr>
          <p:cNvPr id="8213" name="文字方塊 1"/>
          <p:cNvSpPr txBox="1">
            <a:spLocks noChangeArrowheads="1"/>
          </p:cNvSpPr>
          <p:nvPr/>
        </p:nvSpPr>
        <p:spPr bwMode="auto">
          <a:xfrm>
            <a:off x="1763167" y="2597150"/>
            <a:ext cx="9366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7.4 %</a:t>
            </a:r>
            <a:endParaRPr lang="zh-TW" altLang="en-US" sz="1800" b="1" dirty="0">
              <a:solidFill>
                <a:srgbClr val="FFFFFF"/>
              </a:solidFill>
              <a:ea typeface="標楷體" pitchFamily="65" charset="-120"/>
              <a:cs typeface="Times New Roman" pitchFamily="18" charset="0"/>
            </a:endParaRPr>
          </a:p>
        </p:txBody>
      </p:sp>
      <p:sp>
        <p:nvSpPr>
          <p:cNvPr id="8214" name="文字方塊 1"/>
          <p:cNvSpPr txBox="1">
            <a:spLocks noChangeArrowheads="1"/>
          </p:cNvSpPr>
          <p:nvPr/>
        </p:nvSpPr>
        <p:spPr bwMode="auto">
          <a:xfrm>
            <a:off x="3450664" y="1889312"/>
            <a:ext cx="1769408"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800" b="1" dirty="0">
                <a:solidFill>
                  <a:srgbClr val="FFFFFF"/>
                </a:solidFill>
                <a:ea typeface="標楷體" pitchFamily="65" charset="-120"/>
                <a:cs typeface="Times New Roman" pitchFamily="18" charset="0"/>
              </a:rPr>
              <a:t>7.3 %  </a:t>
            </a:r>
            <a:r>
              <a:rPr lang="en-US" altLang="zh-TW" sz="1800" b="1" dirty="0">
                <a:solidFill>
                  <a:srgbClr val="000000"/>
                </a:solidFill>
                <a:ea typeface="標楷體" pitchFamily="65" charset="-120"/>
                <a:cs typeface="Times New Roman" pitchFamily="18" charset="0"/>
              </a:rPr>
              <a:t>Nuclear</a:t>
            </a:r>
            <a:endParaRPr lang="zh-TW" altLang="en-US" sz="1800" b="1" dirty="0">
              <a:solidFill>
                <a:srgbClr val="000000"/>
              </a:solidFill>
              <a:ea typeface="標楷體" pitchFamily="65" charset="-120"/>
              <a:cs typeface="Times New Roman" pitchFamily="18" charset="0"/>
            </a:endParaRPr>
          </a:p>
        </p:txBody>
      </p:sp>
      <p:sp>
        <p:nvSpPr>
          <p:cNvPr id="2" name="矩形 1"/>
          <p:cNvSpPr/>
          <p:nvPr/>
        </p:nvSpPr>
        <p:spPr>
          <a:xfrm>
            <a:off x="4139952" y="4973106"/>
            <a:ext cx="697627" cy="400110"/>
          </a:xfrm>
          <a:prstGeom prst="rect">
            <a:avLst/>
          </a:prstGeom>
        </p:spPr>
        <p:txBody>
          <a:bodyPr wrap="none">
            <a:spAutoFit/>
          </a:bodyPr>
          <a:lstStyle/>
          <a:p>
            <a:pPr eaLnBrk="1" hangingPunct="1"/>
            <a:r>
              <a:rPr lang="en-US" altLang="zh-TW" b="1" dirty="0">
                <a:ea typeface="標楷體" pitchFamily="65" charset="-120"/>
                <a:cs typeface="Times New Roman" pitchFamily="18" charset="0"/>
              </a:rPr>
              <a:t>Coal</a:t>
            </a:r>
            <a:endParaRPr lang="zh-TW" altLang="en-US" b="1" dirty="0">
              <a:ea typeface="標楷體" pitchFamily="65" charset="-120"/>
              <a:cs typeface="Times New Roman" pitchFamily="18" charset="0"/>
            </a:endParaRPr>
          </a:p>
        </p:txBody>
      </p:sp>
      <p:sp>
        <p:nvSpPr>
          <p:cNvPr id="3" name="橢圓 2"/>
          <p:cNvSpPr/>
          <p:nvPr/>
        </p:nvSpPr>
        <p:spPr bwMode="auto">
          <a:xfrm>
            <a:off x="1637892" y="2663732"/>
            <a:ext cx="958305" cy="245221"/>
          </a:xfrm>
          <a:prstGeom prst="ellips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MS PGothic" pitchFamily="34" charset="-128"/>
            </a:endParaRPr>
          </a:p>
        </p:txBody>
      </p:sp>
      <p:sp>
        <p:nvSpPr>
          <p:cNvPr id="27" name="橢圓 26"/>
          <p:cNvSpPr/>
          <p:nvPr/>
        </p:nvSpPr>
        <p:spPr bwMode="auto">
          <a:xfrm>
            <a:off x="3364549" y="2348880"/>
            <a:ext cx="1473030" cy="352117"/>
          </a:xfrm>
          <a:prstGeom prst="ellips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MS PGothic" pitchFamily="34" charset="-128"/>
            </a:endParaRPr>
          </a:p>
        </p:txBody>
      </p:sp>
      <p:sp>
        <p:nvSpPr>
          <p:cNvPr id="4" name="文字方塊 3"/>
          <p:cNvSpPr txBox="1"/>
          <p:nvPr/>
        </p:nvSpPr>
        <p:spPr>
          <a:xfrm>
            <a:off x="107504" y="1008027"/>
            <a:ext cx="1080120" cy="400110"/>
          </a:xfrm>
          <a:prstGeom prst="rect">
            <a:avLst/>
          </a:prstGeom>
          <a:noFill/>
        </p:spPr>
        <p:txBody>
          <a:bodyPr wrap="square" rtlCol="0">
            <a:spAutoFit/>
          </a:bodyPr>
          <a:lstStyle/>
          <a:p>
            <a:r>
              <a:rPr lang="en-US" altLang="zh-TW" b="1" dirty="0"/>
              <a:t>KLOE</a:t>
            </a:r>
            <a:endParaRPr lang="zh-TW" altLang="en-US" b="1" dirty="0"/>
          </a:p>
        </p:txBody>
      </p:sp>
    </p:spTree>
    <p:extLst>
      <p:ext uri="{BB962C8B-B14F-4D97-AF65-F5344CB8AC3E}">
        <p14:creationId xmlns:p14="http://schemas.microsoft.com/office/powerpoint/2010/main" val="3501696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0-#ppt_w/2"/>
                                          </p:val>
                                        </p:tav>
                                        <p:tav tm="100000">
                                          <p:val>
                                            <p:strVal val="#ppt_x"/>
                                          </p:val>
                                        </p:tav>
                                      </p:tavLst>
                                    </p:anim>
                                    <p:anim calcmode="lin" valueType="num">
                                      <p:cBhvr additive="base">
                                        <p:cTn id="8"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投影片編號版面配置區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fld id="{B69FC1B0-D2A3-4E55-AFD9-193708568017}" type="slidenum">
              <a:rPr kumimoji="0" lang="en-US" altLang="zh-TW" sz="1400" smtClean="0">
                <a:solidFill>
                  <a:srgbClr val="FFFF66"/>
                </a:solidFill>
              </a:rPr>
              <a:pPr eaLnBrk="1" hangingPunct="1"/>
              <a:t>3</a:t>
            </a:fld>
            <a:endParaRPr kumimoji="0" lang="en-US" altLang="zh-TW" sz="1400" dirty="0">
              <a:solidFill>
                <a:srgbClr val="FFFF66"/>
              </a:solidFill>
            </a:endParaRPr>
          </a:p>
        </p:txBody>
      </p:sp>
      <p:sp>
        <p:nvSpPr>
          <p:cNvPr id="9220" name="標題 1"/>
          <p:cNvSpPr txBox="1">
            <a:spLocks/>
          </p:cNvSpPr>
          <p:nvPr/>
        </p:nvSpPr>
        <p:spPr bwMode="auto">
          <a:xfrm>
            <a:off x="107504" y="71661"/>
            <a:ext cx="9144000" cy="981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defPPr>
              <a:defRPr lang="zh-TW"/>
            </a:defPPr>
            <a:lvl1pPr marL="1079500" algn="ctr" eaLnBrk="0" hangingPunct="0">
              <a:defRPr sz="4400" b="1">
                <a:solidFill>
                  <a:srgbClr val="3333CC"/>
                </a:solidFill>
                <a:effectLst>
                  <a:outerShdw blurRad="38100" dist="38100" dir="2700000" algn="tl">
                    <a:srgbClr val="C0C0C0"/>
                  </a:outerShdw>
                </a:effectLst>
                <a:ea typeface="+mj-ea"/>
                <a:cs typeface="Times New Roman" panose="02020603050405020304" pitchFamily="18" charset="0"/>
              </a:defRPr>
            </a:lvl1pPr>
            <a:lvl2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2pPr>
            <a:lvl3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3pPr>
            <a:lvl4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4pPr>
            <a:lvl5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5pPr>
            <a:lvl6pPr marL="4572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6pPr>
            <a:lvl7pPr marL="9144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7pPr>
            <a:lvl8pPr marL="13716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8pPr>
            <a:lvl9pPr marL="18288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9pPr>
          </a:lstStyle>
          <a:p>
            <a:pPr lvl="1"/>
            <a:r>
              <a:rPr lang="en-US" altLang="zh-TW" sz="4000" dirty="0">
                <a:solidFill>
                  <a:srgbClr val="3333CC"/>
                </a:solidFill>
                <a:latin typeface="Times New Roman" pitchFamily="18" charset="0"/>
                <a:ea typeface="+mj-ea"/>
                <a:cs typeface="Times New Roman" panose="02020603050405020304" pitchFamily="18" charset="0"/>
              </a:rPr>
              <a:t>Taiwan’s energy consumption mix</a:t>
            </a:r>
          </a:p>
        </p:txBody>
      </p:sp>
      <p:sp>
        <p:nvSpPr>
          <p:cNvPr id="6" name="Line 91"/>
          <p:cNvSpPr>
            <a:spLocks noChangeShapeType="1"/>
          </p:cNvSpPr>
          <p:nvPr/>
        </p:nvSpPr>
        <p:spPr bwMode="auto">
          <a:xfrm>
            <a:off x="0" y="981075"/>
            <a:ext cx="9144000" cy="0"/>
          </a:xfrm>
          <a:prstGeom prst="line">
            <a:avLst/>
          </a:prstGeom>
          <a:noFill/>
          <a:ln w="25400">
            <a:solidFill>
              <a:srgbClr val="003399"/>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a typeface="新細明體" charset="-120"/>
            </a:endParaRPr>
          </a:p>
        </p:txBody>
      </p:sp>
      <p:sp>
        <p:nvSpPr>
          <p:cNvPr id="9222" name="文字方塊 10"/>
          <p:cNvSpPr txBox="1">
            <a:spLocks noChangeArrowheads="1"/>
          </p:cNvSpPr>
          <p:nvPr/>
        </p:nvSpPr>
        <p:spPr bwMode="auto">
          <a:xfrm>
            <a:off x="-68585" y="2205038"/>
            <a:ext cx="5000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hangingPunct="1"/>
            <a:r>
              <a:rPr lang="en-US" altLang="zh-TW" b="1" u="sng" dirty="0">
                <a:solidFill>
                  <a:srgbClr val="002060"/>
                </a:solidFill>
                <a:cs typeface="Times New Roman" pitchFamily="18" charset="0"/>
              </a:rPr>
              <a:t>Energy consumption structure in 2015</a:t>
            </a:r>
          </a:p>
        </p:txBody>
      </p:sp>
      <p:sp>
        <p:nvSpPr>
          <p:cNvPr id="9223" name="Text Box 8"/>
          <p:cNvSpPr txBox="1">
            <a:spLocks noChangeArrowheads="1"/>
          </p:cNvSpPr>
          <p:nvPr/>
        </p:nvSpPr>
        <p:spPr bwMode="auto">
          <a:xfrm>
            <a:off x="467544" y="5949280"/>
            <a:ext cx="63209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hangingPunct="1"/>
            <a:r>
              <a:rPr lang="en-US" altLang="zh-TW" sz="1600" b="1" dirty="0">
                <a:solidFill>
                  <a:srgbClr val="000000"/>
                </a:solidFill>
                <a:ea typeface="MS PGothic" pitchFamily="34" charset="-128"/>
                <a:cs typeface="Times New Roman" pitchFamily="18" charset="0"/>
              </a:rPr>
              <a:t>Source: Bureau of Energy, Ministry of Economic Affairs, ROC.</a:t>
            </a:r>
          </a:p>
        </p:txBody>
      </p:sp>
      <p:sp>
        <p:nvSpPr>
          <p:cNvPr id="17" name="內容版面配置區 2"/>
          <p:cNvSpPr txBox="1">
            <a:spLocks/>
          </p:cNvSpPr>
          <p:nvPr/>
        </p:nvSpPr>
        <p:spPr bwMode="auto">
          <a:xfrm>
            <a:off x="323528" y="1052736"/>
            <a:ext cx="8568952" cy="1061829"/>
          </a:xfrm>
          <a:prstGeom prst="rect">
            <a:avLst/>
          </a:prstGeom>
          <a:solidFill>
            <a:schemeClr val="accent1">
              <a:lumMod val="20000"/>
              <a:lumOff val="80000"/>
            </a:scheme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prst="relaxedInset"/>
          </a:sp3d>
        </p:spPr>
        <p:txBody>
          <a:bodyPr>
            <a:spAutoFit/>
          </a:bodyPr>
          <a:lstStyle>
            <a:lvl1pPr marL="342900" indent="-342900" algn="ctr" rtl="0" eaLnBrk="0" fontAlgn="base" hangingPunct="0">
              <a:spcBef>
                <a:spcPct val="20000"/>
              </a:spcBef>
              <a:spcAft>
                <a:spcPct val="0"/>
              </a:spcAft>
              <a:buBlip>
                <a:blip r:embed="rId3"/>
              </a:buBlip>
              <a:defRPr kumimoji="1" sz="2800" b="1">
                <a:solidFill>
                  <a:srgbClr val="000000"/>
                </a:solidFill>
                <a:latin typeface="+mn-lt"/>
                <a:ea typeface="+mn-ea"/>
                <a:cs typeface="+mn-cs"/>
              </a:defRPr>
            </a:lvl1pPr>
            <a:lvl2pPr marL="742950" indent="-285750" algn="l" rtl="0" eaLnBrk="0" fontAlgn="base" hangingPunct="0">
              <a:spcBef>
                <a:spcPct val="20000"/>
              </a:spcBef>
              <a:spcAft>
                <a:spcPct val="0"/>
              </a:spcAft>
              <a:buBlip>
                <a:blip r:embed="rId4"/>
              </a:buBlip>
              <a:defRPr kumimoji="1" sz="24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accent2"/>
                </a:solidFill>
                <a:latin typeface="+mn-lt"/>
                <a:ea typeface="+mn-ea"/>
              </a:defRPr>
            </a:lvl3pPr>
            <a:lvl4pPr marL="1600200" indent="-228600" algn="l" rtl="0" eaLnBrk="0" fontAlgn="base" hangingPunct="0">
              <a:spcBef>
                <a:spcPct val="20000"/>
              </a:spcBef>
              <a:spcAft>
                <a:spcPct val="0"/>
              </a:spcAft>
              <a:buChar char="–"/>
              <a:defRPr kumimoji="1" sz="2200" b="1">
                <a:solidFill>
                  <a:schemeClr val="accent2"/>
                </a:solidFill>
                <a:latin typeface="+mn-lt"/>
                <a:ea typeface="+mn-ea"/>
              </a:defRPr>
            </a:lvl4pPr>
            <a:lvl5pPr marL="2057400" indent="-228600" algn="l" rtl="0" eaLnBrk="0" fontAlgn="base" hangingPunct="0">
              <a:spcBef>
                <a:spcPct val="20000"/>
              </a:spcBef>
              <a:spcAft>
                <a:spcPct val="0"/>
              </a:spcAft>
              <a:buChar char="»"/>
              <a:defRPr kumimoji="1" sz="2000" b="1">
                <a:solidFill>
                  <a:schemeClr val="accent2"/>
                </a:solidFill>
                <a:latin typeface="+mn-lt"/>
                <a:ea typeface="+mn-ea"/>
              </a:defRPr>
            </a:lvl5pPr>
            <a:lvl6pPr marL="2514600" indent="-228600" algn="l" rtl="0" fontAlgn="base">
              <a:spcBef>
                <a:spcPct val="20000"/>
              </a:spcBef>
              <a:spcAft>
                <a:spcPct val="0"/>
              </a:spcAft>
              <a:buChar char="»"/>
              <a:defRPr kumimoji="1" sz="2000" b="1">
                <a:solidFill>
                  <a:schemeClr val="accent2"/>
                </a:solidFill>
                <a:latin typeface="+mn-lt"/>
                <a:ea typeface="+mn-ea"/>
              </a:defRPr>
            </a:lvl6pPr>
            <a:lvl7pPr marL="2971800" indent="-228600" algn="l" rtl="0" fontAlgn="base">
              <a:spcBef>
                <a:spcPct val="20000"/>
              </a:spcBef>
              <a:spcAft>
                <a:spcPct val="0"/>
              </a:spcAft>
              <a:buChar char="»"/>
              <a:defRPr kumimoji="1" sz="2000" b="1">
                <a:solidFill>
                  <a:schemeClr val="accent2"/>
                </a:solidFill>
                <a:latin typeface="+mn-lt"/>
                <a:ea typeface="+mn-ea"/>
              </a:defRPr>
            </a:lvl7pPr>
            <a:lvl8pPr marL="3429000" indent="-228600" algn="l" rtl="0" fontAlgn="base">
              <a:spcBef>
                <a:spcPct val="20000"/>
              </a:spcBef>
              <a:spcAft>
                <a:spcPct val="0"/>
              </a:spcAft>
              <a:buChar char="»"/>
              <a:defRPr kumimoji="1" sz="2000" b="1">
                <a:solidFill>
                  <a:schemeClr val="accent2"/>
                </a:solidFill>
                <a:latin typeface="+mn-lt"/>
                <a:ea typeface="+mn-ea"/>
              </a:defRPr>
            </a:lvl8pPr>
            <a:lvl9pPr marL="3886200" indent="-228600" algn="l" rtl="0" fontAlgn="base">
              <a:spcBef>
                <a:spcPct val="20000"/>
              </a:spcBef>
              <a:spcAft>
                <a:spcPct val="0"/>
              </a:spcAft>
              <a:buChar char="»"/>
              <a:defRPr kumimoji="1" sz="2000" b="1">
                <a:solidFill>
                  <a:schemeClr val="accent2"/>
                </a:solidFill>
                <a:latin typeface="+mn-lt"/>
                <a:ea typeface="+mn-ea"/>
              </a:defRPr>
            </a:lvl9pPr>
          </a:lstStyle>
          <a:p>
            <a:pPr marL="273050" indent="-273050" algn="l">
              <a:spcBef>
                <a:spcPts val="0"/>
              </a:spcBef>
              <a:spcAft>
                <a:spcPts val="0"/>
              </a:spcAft>
              <a:defRPr/>
            </a:pPr>
            <a:r>
              <a:rPr lang="en-US" altLang="zh-TW" sz="2100" dirty="0">
                <a:latin typeface="Times New Roman" pitchFamily="18" charset="0"/>
                <a:cs typeface="Times New Roman" pitchFamily="18" charset="0"/>
              </a:rPr>
              <a:t>Electricity made up </a:t>
            </a:r>
            <a:r>
              <a:rPr lang="en-US" altLang="zh-TW" sz="2100" dirty="0">
                <a:solidFill>
                  <a:srgbClr val="FF0000"/>
                </a:solidFill>
                <a:latin typeface="Times New Roman" pitchFamily="18" charset="0"/>
                <a:cs typeface="Times New Roman" pitchFamily="18" charset="0"/>
              </a:rPr>
              <a:t>49%</a:t>
            </a:r>
            <a:r>
              <a:rPr lang="en-US" altLang="zh-TW" sz="2100" dirty="0">
                <a:latin typeface="Times New Roman" pitchFamily="18" charset="0"/>
                <a:cs typeface="Times New Roman" pitchFamily="18" charset="0"/>
              </a:rPr>
              <a:t> of total energy consumption in 2015. </a:t>
            </a:r>
          </a:p>
          <a:p>
            <a:pPr marL="273050" indent="-273050" algn="l">
              <a:spcBef>
                <a:spcPts val="0"/>
              </a:spcBef>
              <a:spcAft>
                <a:spcPts val="0"/>
              </a:spcAft>
              <a:defRPr/>
            </a:pPr>
            <a:r>
              <a:rPr lang="en-US" altLang="zh-TW" sz="2100" dirty="0">
                <a:latin typeface="Times New Roman" pitchFamily="18" charset="0"/>
                <a:cs typeface="Times New Roman" pitchFamily="18" charset="0"/>
              </a:rPr>
              <a:t>Principal fuels for power generation : </a:t>
            </a:r>
            <a:r>
              <a:rPr lang="en-US" altLang="zh-TW" sz="2100" u="sng" dirty="0">
                <a:solidFill>
                  <a:srgbClr val="FF0000"/>
                </a:solidFill>
                <a:latin typeface="Times New Roman" pitchFamily="18" charset="0"/>
                <a:cs typeface="Times New Roman" pitchFamily="18" charset="0"/>
              </a:rPr>
              <a:t>coal (34%)</a:t>
            </a:r>
            <a:r>
              <a:rPr lang="en-US" altLang="zh-TW" sz="2100" dirty="0">
                <a:latin typeface="Times New Roman" pitchFamily="18" charset="0"/>
                <a:cs typeface="Times New Roman" pitchFamily="18" charset="0"/>
              </a:rPr>
              <a:t>, </a:t>
            </a:r>
            <a:r>
              <a:rPr lang="en-US" altLang="zh-TW" sz="2100" dirty="0">
                <a:solidFill>
                  <a:srgbClr val="FF0000"/>
                </a:solidFill>
                <a:latin typeface="Times New Roman" pitchFamily="18" charset="0"/>
                <a:cs typeface="Times New Roman" pitchFamily="18" charset="0"/>
              </a:rPr>
              <a:t>natural</a:t>
            </a:r>
            <a:r>
              <a:rPr lang="en-US" altLang="zh-TW" sz="2100" dirty="0">
                <a:latin typeface="Times New Roman" pitchFamily="18" charset="0"/>
                <a:cs typeface="Times New Roman" pitchFamily="18" charset="0"/>
              </a:rPr>
              <a:t> </a:t>
            </a:r>
            <a:r>
              <a:rPr lang="en-US" altLang="zh-TW" sz="2100" u="sng" dirty="0">
                <a:solidFill>
                  <a:srgbClr val="FF0000"/>
                </a:solidFill>
                <a:latin typeface="Times New Roman" pitchFamily="18" charset="0"/>
                <a:cs typeface="Times New Roman" pitchFamily="18" charset="0"/>
              </a:rPr>
              <a:t>gas (28%)</a:t>
            </a:r>
            <a:r>
              <a:rPr lang="en-US" altLang="zh-TW" sz="2100" dirty="0">
                <a:solidFill>
                  <a:srgbClr val="FF0000"/>
                </a:solidFill>
                <a:latin typeface="Times New Roman" pitchFamily="18" charset="0"/>
                <a:cs typeface="Times New Roman" pitchFamily="18" charset="0"/>
              </a:rPr>
              <a:t> </a:t>
            </a:r>
            <a:r>
              <a:rPr lang="en-US" altLang="zh-TW" sz="2100" dirty="0">
                <a:latin typeface="Times New Roman" pitchFamily="18" charset="0"/>
                <a:cs typeface="Times New Roman" pitchFamily="18" charset="0"/>
              </a:rPr>
              <a:t>and</a:t>
            </a:r>
            <a:r>
              <a:rPr lang="en-US" altLang="zh-TW" sz="2100" dirty="0">
                <a:solidFill>
                  <a:srgbClr val="FF0000"/>
                </a:solidFill>
                <a:latin typeface="Times New Roman" pitchFamily="18" charset="0"/>
                <a:cs typeface="Times New Roman" pitchFamily="18" charset="0"/>
              </a:rPr>
              <a:t> </a:t>
            </a:r>
            <a:r>
              <a:rPr lang="en-US" altLang="zh-TW" sz="2100" u="sng" dirty="0">
                <a:solidFill>
                  <a:srgbClr val="FF0000"/>
                </a:solidFill>
                <a:latin typeface="Times New Roman" pitchFamily="18" charset="0"/>
                <a:cs typeface="Times New Roman" pitchFamily="18" charset="0"/>
              </a:rPr>
              <a:t>nuclear (16%)</a:t>
            </a:r>
            <a:r>
              <a:rPr lang="en-US" altLang="zh-TW" sz="2100" dirty="0">
                <a:latin typeface="Times New Roman" pitchFamily="18" charset="0"/>
                <a:cs typeface="Times New Roman" pitchFamily="18" charset="0"/>
              </a:rPr>
              <a:t>.</a:t>
            </a:r>
            <a:endParaRPr lang="zh-TW" altLang="en-US" sz="2100" u="sng" dirty="0">
              <a:solidFill>
                <a:srgbClr val="C00000"/>
              </a:solidFill>
              <a:latin typeface="Times New Roman" pitchFamily="18" charset="0"/>
              <a:cs typeface="Times New Roman" pitchFamily="18" charset="0"/>
            </a:endParaRPr>
          </a:p>
        </p:txBody>
      </p:sp>
      <p:sp>
        <p:nvSpPr>
          <p:cNvPr id="9229" name="文字方塊 10"/>
          <p:cNvSpPr txBox="1">
            <a:spLocks noChangeArrowheads="1"/>
          </p:cNvSpPr>
          <p:nvPr/>
        </p:nvSpPr>
        <p:spPr bwMode="auto">
          <a:xfrm>
            <a:off x="4644008" y="2204864"/>
            <a:ext cx="485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hangingPunct="1"/>
            <a:r>
              <a:rPr lang="en-US" altLang="zh-TW" b="1" u="sng" dirty="0">
                <a:solidFill>
                  <a:srgbClr val="002060"/>
                </a:solidFill>
                <a:cs typeface="Times New Roman" pitchFamily="18" charset="0"/>
              </a:rPr>
              <a:t>Electricity Mix</a:t>
            </a:r>
          </a:p>
        </p:txBody>
      </p:sp>
      <p:graphicFrame>
        <p:nvGraphicFramePr>
          <p:cNvPr id="13" name="圖表 12"/>
          <p:cNvGraphicFramePr>
            <a:graphicFrameLocks/>
          </p:cNvGraphicFramePr>
          <p:nvPr>
            <p:extLst>
              <p:ext uri="{D42A27DB-BD31-4B8C-83A1-F6EECF244321}">
                <p14:modId xmlns:p14="http://schemas.microsoft.com/office/powerpoint/2010/main" val="1447625658"/>
              </p:ext>
            </p:extLst>
          </p:nvPr>
        </p:nvGraphicFramePr>
        <p:xfrm>
          <a:off x="-379615" y="2636912"/>
          <a:ext cx="5478667" cy="32241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圖表 22"/>
          <p:cNvGraphicFramePr>
            <a:graphicFrameLocks/>
          </p:cNvGraphicFramePr>
          <p:nvPr>
            <p:extLst>
              <p:ext uri="{D42A27DB-BD31-4B8C-83A1-F6EECF244321}">
                <p14:modId xmlns:p14="http://schemas.microsoft.com/office/powerpoint/2010/main" val="2072977058"/>
              </p:ext>
            </p:extLst>
          </p:nvPr>
        </p:nvGraphicFramePr>
        <p:xfrm>
          <a:off x="4716016" y="2492896"/>
          <a:ext cx="4824640" cy="345638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303874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7"/>
          <p:cNvSpPr>
            <a:spLocks noChangeArrowheads="1"/>
          </p:cNvSpPr>
          <p:nvPr/>
        </p:nvSpPr>
        <p:spPr bwMode="auto">
          <a:xfrm>
            <a:off x="467544" y="1125538"/>
            <a:ext cx="8207375" cy="1223962"/>
          </a:xfrm>
          <a:prstGeom prst="flowChartProcess">
            <a:avLst/>
          </a:prstGeom>
          <a:noFill/>
          <a:ln w="9525">
            <a:noFill/>
            <a:miter lim="800000"/>
            <a:headEnd/>
            <a:tailEnd/>
          </a:ln>
          <a:effectLst>
            <a:prstShdw prst="shdw17" dist="17961" dir="2700000">
              <a:srgbClr val="7A9999"/>
            </a:prstShdw>
          </a:effectLst>
        </p:spPr>
        <p:txBody>
          <a:bodyPr wrap="none"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2" name="標題 1"/>
          <p:cNvSpPr>
            <a:spLocks noGrp="1"/>
          </p:cNvSpPr>
          <p:nvPr>
            <p:ph type="title" idx="4294967295"/>
          </p:nvPr>
        </p:nvSpPr>
        <p:spPr>
          <a:xfrm>
            <a:off x="-108520" y="0"/>
            <a:ext cx="8675687" cy="1008063"/>
          </a:xfrm>
          <a:noFill/>
        </p:spPr>
        <p:txBody>
          <a:bodyPr anchor="ctr" anchorCtr="0"/>
          <a:lstStyle/>
          <a:p>
            <a:pPr marL="1079500"/>
            <a:r>
              <a:rPr lang="en-US" altLang="zh-TW" sz="4400" kern="1200" dirty="0">
                <a:solidFill>
                  <a:srgbClr val="3333CC"/>
                </a:solidFill>
                <a:latin typeface="Times New Roman" pitchFamily="18" charset="0"/>
                <a:cs typeface="Times New Roman" panose="02020603050405020304" pitchFamily="18" charset="0"/>
              </a:rPr>
              <a:t>Demand for LNG is growing</a:t>
            </a:r>
            <a:endParaRPr lang="zh-TW" altLang="en-US" sz="4400" kern="1200" dirty="0">
              <a:solidFill>
                <a:srgbClr val="3333CC"/>
              </a:solidFill>
              <a:latin typeface="Times New Roman" pitchFamily="18" charset="0"/>
              <a:cs typeface="Times New Roman" panose="02020603050405020304" pitchFamily="18" charset="0"/>
            </a:endParaRPr>
          </a:p>
        </p:txBody>
      </p:sp>
      <p:sp>
        <p:nvSpPr>
          <p:cNvPr id="224259" name="文字方塊 3"/>
          <p:cNvSpPr txBox="1">
            <a:spLocks noChangeArrowheads="1"/>
          </p:cNvSpPr>
          <p:nvPr/>
        </p:nvSpPr>
        <p:spPr bwMode="auto">
          <a:xfrm>
            <a:off x="251520" y="1066671"/>
            <a:ext cx="8640960" cy="707886"/>
          </a:xfrm>
          <a:prstGeom prst="rect">
            <a:avLst/>
          </a:prstGeom>
          <a:solidFill>
            <a:srgbClr val="CCFFFF"/>
          </a:solidFill>
          <a:scene3d>
            <a:camera prst="orthographicFront"/>
            <a:lightRig rig="threePt" dir="t"/>
          </a:scene3d>
          <a:sp3d>
            <a:bevelT prst="relaxedInset"/>
          </a:sp3d>
        </p:spPr>
        <p:txBody>
          <a:bodyPr wrap="square" rtlCol="0">
            <a:spAutoFit/>
          </a:bodyPr>
          <a:lstStyle>
            <a:defPPr>
              <a:defRPr lang="zh-TW"/>
            </a:defPPr>
            <a:lvl1pPr marL="273050" indent="-273050">
              <a:spcAft>
                <a:spcPts val="600"/>
              </a:spcAft>
              <a:buFont typeface="Wingdings" pitchFamily="2" charset="2"/>
              <a:buChar char="u"/>
              <a:defRPr sz="1600" b="1"/>
            </a:lvl1pPr>
          </a:lstStyle>
          <a:p>
            <a:pPr marL="266700" lvl="1" indent="-266700" algn="just" eaLnBrk="0" hangingPunct="0">
              <a:spcAft>
                <a:spcPts val="300"/>
              </a:spcAft>
              <a:buClr>
                <a:srgbClr val="C00000"/>
              </a:buClr>
              <a:buBlip>
                <a:blip r:embed="rId3"/>
              </a:buBlip>
            </a:pPr>
            <a:r>
              <a:rPr lang="en-US" altLang="zh-TW" b="1" dirty="0" smtClean="0">
                <a:solidFill>
                  <a:srgbClr val="000000"/>
                </a:solidFill>
                <a:cs typeface="Times New Roman" pitchFamily="18" charset="0"/>
              </a:rPr>
              <a:t>The </a:t>
            </a:r>
            <a:r>
              <a:rPr lang="en-US" altLang="zh-TW" b="1" dirty="0">
                <a:solidFill>
                  <a:srgbClr val="000000"/>
                </a:solidFill>
                <a:cs typeface="Times New Roman" pitchFamily="18" charset="0"/>
              </a:rPr>
              <a:t>gradual year-on-year increase in Taiwan’s LNG imports is a result of increasing demand for its use in power generation.</a:t>
            </a:r>
          </a:p>
        </p:txBody>
      </p:sp>
      <p:sp>
        <p:nvSpPr>
          <p:cNvPr id="7" name="Line 91"/>
          <p:cNvSpPr>
            <a:spLocks noChangeShapeType="1"/>
          </p:cNvSpPr>
          <p:nvPr/>
        </p:nvSpPr>
        <p:spPr bwMode="auto">
          <a:xfrm>
            <a:off x="0" y="981075"/>
            <a:ext cx="9144000" cy="0"/>
          </a:xfrm>
          <a:prstGeom prst="line">
            <a:avLst/>
          </a:prstGeom>
          <a:noFill/>
          <a:ln w="25400">
            <a:solidFill>
              <a:srgbClr val="003399"/>
            </a:solidFill>
            <a:round/>
            <a:headEnd/>
            <a:tailEnd/>
          </a:ln>
        </p:spPr>
        <p:txBody>
          <a:bodyP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59401" name="投影片編號版面配置區 3"/>
          <p:cNvSpPr>
            <a:spLocks noGrp="1"/>
          </p:cNvSpPr>
          <p:nvPr>
            <p:ph type="sldNum" sz="quarter" idx="11"/>
          </p:nvPr>
        </p:nvSpPr>
        <p:spPr>
          <a:noFill/>
        </p:spPr>
        <p:txBody>
          <a:bodyPr/>
          <a:lstStyle/>
          <a:p>
            <a:fld id="{A20466CB-275D-42D6-9F1F-DBF99D0233E0}" type="slidenum">
              <a:rPr lang="en-US" altLang="zh-TW" smtClean="0">
                <a:ea typeface="新細明體" charset="-120"/>
              </a:rPr>
              <a:pPr/>
              <a:t>4</a:t>
            </a:fld>
            <a:endParaRPr lang="en-US" altLang="zh-TW" smtClean="0">
              <a:ea typeface="新細明體" charset="-120"/>
            </a:endParaRPr>
          </a:p>
        </p:txBody>
      </p:sp>
      <p:sp>
        <p:nvSpPr>
          <p:cNvPr id="44" name="文字方塊 43"/>
          <p:cNvSpPr txBox="1"/>
          <p:nvPr/>
        </p:nvSpPr>
        <p:spPr>
          <a:xfrm>
            <a:off x="4992385" y="5929535"/>
            <a:ext cx="3694602" cy="307777"/>
          </a:xfrm>
          <a:prstGeom prst="rect">
            <a:avLst/>
          </a:prstGeom>
          <a:noFill/>
        </p:spPr>
        <p:txBody>
          <a:bodyPr wrap="square" rtlCol="0">
            <a:spAutoFit/>
          </a:bodyPr>
          <a:lstStyle/>
          <a:p>
            <a:r>
              <a:rPr lang="en-US" altLang="zh-TW" sz="1400" b="1" dirty="0">
                <a:solidFill>
                  <a:srgbClr val="000000"/>
                </a:solidFill>
                <a:ea typeface="標楷體"/>
                <a:cs typeface="Times New Roman" pitchFamily="18" charset="0"/>
              </a:rPr>
              <a:t>Source: GIIGNL Annual Report 2016</a:t>
            </a:r>
          </a:p>
        </p:txBody>
      </p:sp>
      <p:grpSp>
        <p:nvGrpSpPr>
          <p:cNvPr id="4" name="群組 3"/>
          <p:cNvGrpSpPr/>
          <p:nvPr/>
        </p:nvGrpSpPr>
        <p:grpSpPr>
          <a:xfrm>
            <a:off x="4551277" y="2041103"/>
            <a:ext cx="4783782" cy="3888432"/>
            <a:chOff x="4489461" y="2132856"/>
            <a:chExt cx="4907075" cy="3947564"/>
          </a:xfrm>
        </p:grpSpPr>
        <p:grpSp>
          <p:nvGrpSpPr>
            <p:cNvPr id="39" name="群組 4"/>
            <p:cNvGrpSpPr>
              <a:grpSpLocks/>
            </p:cNvGrpSpPr>
            <p:nvPr/>
          </p:nvGrpSpPr>
          <p:grpSpPr bwMode="auto">
            <a:xfrm>
              <a:off x="4489461" y="2132856"/>
              <a:ext cx="4654415" cy="3932001"/>
              <a:chOff x="96866" y="2278841"/>
              <a:chExt cx="4654780" cy="4076264"/>
            </a:xfrm>
          </p:grpSpPr>
          <p:sp>
            <p:nvSpPr>
              <p:cNvPr id="41" name="양쪽 모서리가 둥근 사각형 55"/>
              <p:cNvSpPr/>
              <p:nvPr/>
            </p:nvSpPr>
            <p:spPr>
              <a:xfrm>
                <a:off x="323526" y="5968011"/>
                <a:ext cx="4428120" cy="80668"/>
              </a:xfrm>
              <a:prstGeom prst="round2SameRect">
                <a:avLst>
                  <a:gd name="adj1" fmla="val 40238"/>
                  <a:gd name="adj2" fmla="val 0"/>
                </a:avLst>
              </a:prstGeom>
              <a:solidFill>
                <a:schemeClr val="bg1">
                  <a:lumMod val="75000"/>
                </a:schemeClr>
              </a:solidFill>
              <a:ln>
                <a:noFill/>
              </a:ln>
              <a:effectLst/>
              <a:scene3d>
                <a:camera prst="perspectiveBelow" fov="2700000">
                  <a:rot lat="600000" lon="0" rev="0"/>
                </a:camera>
                <a:lightRig rig="harsh" dir="t"/>
              </a:scene3d>
              <a:sp3d extrusionH="1155700"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2000">
                  <a:solidFill>
                    <a:prstClr val="white"/>
                  </a:solidFill>
                  <a:latin typeface="Times New Roman" pitchFamily="18" charset="0"/>
                  <a:cs typeface="Times New Roman" pitchFamily="18" charset="0"/>
                </a:endParaRPr>
              </a:p>
            </p:txBody>
          </p:sp>
          <p:grpSp>
            <p:nvGrpSpPr>
              <p:cNvPr id="52" name="群組 27"/>
              <p:cNvGrpSpPr>
                <a:grpSpLocks/>
              </p:cNvGrpSpPr>
              <p:nvPr/>
            </p:nvGrpSpPr>
            <p:grpSpPr bwMode="auto">
              <a:xfrm>
                <a:off x="96866" y="2278841"/>
                <a:ext cx="4475029" cy="4076264"/>
                <a:chOff x="5655730" y="2340976"/>
                <a:chExt cx="3531535" cy="4076264"/>
              </a:xfrm>
            </p:grpSpPr>
            <p:sp>
              <p:nvSpPr>
                <p:cNvPr id="54" name="TextBox 93"/>
                <p:cNvSpPr txBox="1">
                  <a:spLocks noChangeArrowheads="1"/>
                </p:cNvSpPr>
                <p:nvPr/>
              </p:nvSpPr>
              <p:spPr bwMode="auto">
                <a:xfrm>
                  <a:off x="5753036" y="2340976"/>
                  <a:ext cx="2411553" cy="28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eaLnBrk="1" fontAlgn="base" hangingPunct="1">
                    <a:spcBef>
                      <a:spcPct val="0"/>
                    </a:spcBef>
                    <a:spcAft>
                      <a:spcPct val="0"/>
                    </a:spcAft>
                  </a:pPr>
                  <a:r>
                    <a:rPr lang="en-US" altLang="ko-KR" sz="1200" b="1" dirty="0">
                      <a:solidFill>
                        <a:srgbClr val="000000"/>
                      </a:solidFill>
                      <a:ea typeface="標楷體" pitchFamily="65" charset="-120"/>
                      <a:cs typeface="Times New Roman" pitchFamily="18" charset="0"/>
                    </a:rPr>
                    <a:t>(unit : </a:t>
                  </a:r>
                  <a:r>
                    <a:rPr lang="en-US" altLang="zh-TW" sz="1200" b="1" dirty="0">
                      <a:solidFill>
                        <a:srgbClr val="000000"/>
                      </a:solidFill>
                      <a:ea typeface="標楷體" pitchFamily="65" charset="-120"/>
                      <a:cs typeface="Times New Roman" pitchFamily="18" charset="0"/>
                    </a:rPr>
                    <a:t>10 thousand </a:t>
                  </a:r>
                  <a:r>
                    <a:rPr lang="en-US" altLang="zh-TW" sz="1200" b="1" dirty="0" smtClean="0">
                      <a:solidFill>
                        <a:srgbClr val="000000"/>
                      </a:solidFill>
                      <a:ea typeface="標楷體" pitchFamily="65" charset="-120"/>
                      <a:cs typeface="Times New Roman" pitchFamily="18" charset="0"/>
                    </a:rPr>
                    <a:t>tons</a:t>
                  </a:r>
                  <a:r>
                    <a:rPr lang="en-US" altLang="ko-KR" sz="1200" b="1" dirty="0">
                      <a:solidFill>
                        <a:srgbClr val="000000"/>
                      </a:solidFill>
                      <a:ea typeface="標楷體" pitchFamily="65" charset="-120"/>
                      <a:cs typeface="Times New Roman" pitchFamily="18" charset="0"/>
                    </a:rPr>
                    <a:t>)</a:t>
                  </a:r>
                  <a:endParaRPr lang="ko-KR" altLang="en-US" sz="1200" b="1" dirty="0">
                    <a:solidFill>
                      <a:srgbClr val="000000"/>
                    </a:solidFill>
                    <a:ea typeface="Gulim" pitchFamily="34" charset="-127"/>
                    <a:cs typeface="Times New Roman" pitchFamily="18" charset="0"/>
                  </a:endParaRPr>
                </a:p>
              </p:txBody>
            </p:sp>
            <p:sp>
              <p:nvSpPr>
                <p:cNvPr id="55" name="Text Box 2"/>
                <p:cNvSpPr txBox="1">
                  <a:spLocks noChangeArrowheads="1"/>
                </p:cNvSpPr>
                <p:nvPr/>
              </p:nvSpPr>
              <p:spPr bwMode="auto">
                <a:xfrm>
                  <a:off x="5691000" y="6098171"/>
                  <a:ext cx="825500" cy="3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400" b="1" dirty="0" smtClean="0">
                      <a:solidFill>
                        <a:srgbClr val="404040"/>
                      </a:solidFill>
                      <a:ea typeface="Malgun Gothic" pitchFamily="34" charset="-127"/>
                      <a:cs typeface="Times New Roman" pitchFamily="18" charset="0"/>
                    </a:rPr>
                    <a:t>2009</a:t>
                  </a:r>
                  <a:endParaRPr kumimoji="0" lang="en-US" altLang="ko-KR" sz="1400" b="1" dirty="0">
                    <a:solidFill>
                      <a:srgbClr val="404040"/>
                    </a:solidFill>
                    <a:ea typeface="Malgun Gothic" pitchFamily="34" charset="-127"/>
                    <a:cs typeface="Times New Roman" pitchFamily="18" charset="0"/>
                  </a:endParaRPr>
                </a:p>
              </p:txBody>
            </p:sp>
            <p:sp>
              <p:nvSpPr>
                <p:cNvPr id="56" name="Text Box 2"/>
                <p:cNvSpPr txBox="1">
                  <a:spLocks noChangeArrowheads="1"/>
                </p:cNvSpPr>
                <p:nvPr/>
              </p:nvSpPr>
              <p:spPr bwMode="auto">
                <a:xfrm>
                  <a:off x="6061855" y="6097554"/>
                  <a:ext cx="825500" cy="3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2010</a:t>
                  </a:r>
                  <a:endParaRPr kumimoji="0" lang="en-US" altLang="ko-KR" sz="1400" b="1" dirty="0">
                    <a:solidFill>
                      <a:srgbClr val="404040"/>
                    </a:solidFill>
                    <a:ea typeface="Malgun Gothic" pitchFamily="34" charset="-127"/>
                    <a:cs typeface="Times New Roman" pitchFamily="18" charset="0"/>
                  </a:endParaRPr>
                </a:p>
              </p:txBody>
            </p:sp>
            <p:sp>
              <p:nvSpPr>
                <p:cNvPr id="57" name="Text Box 2"/>
                <p:cNvSpPr txBox="1">
                  <a:spLocks noChangeArrowheads="1"/>
                </p:cNvSpPr>
                <p:nvPr/>
              </p:nvSpPr>
              <p:spPr bwMode="auto">
                <a:xfrm>
                  <a:off x="6429798" y="6097554"/>
                  <a:ext cx="825500" cy="3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2011</a:t>
                  </a:r>
                  <a:endParaRPr kumimoji="0" lang="en-US" altLang="ko-KR" sz="1400" b="1" dirty="0">
                    <a:solidFill>
                      <a:srgbClr val="404040"/>
                    </a:solidFill>
                    <a:ea typeface="Malgun Gothic" pitchFamily="34" charset="-127"/>
                    <a:cs typeface="Times New Roman" pitchFamily="18" charset="0"/>
                  </a:endParaRPr>
                </a:p>
              </p:txBody>
            </p:sp>
            <p:sp>
              <p:nvSpPr>
                <p:cNvPr id="59" name="Text Box 2"/>
                <p:cNvSpPr txBox="1">
                  <a:spLocks noChangeArrowheads="1"/>
                </p:cNvSpPr>
                <p:nvPr/>
              </p:nvSpPr>
              <p:spPr bwMode="auto">
                <a:xfrm>
                  <a:off x="5655730" y="4208234"/>
                  <a:ext cx="9667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a:solidFill>
                        <a:srgbClr val="000000"/>
                      </a:solidFill>
                      <a:ea typeface="Malgun Gothic" pitchFamily="34" charset="-127"/>
                      <a:cs typeface="Times New Roman" pitchFamily="18" charset="0"/>
                    </a:rPr>
                    <a:t>882</a:t>
                  </a:r>
                  <a:endParaRPr kumimoji="0" lang="en-US" altLang="ko-KR" sz="1600" b="1" dirty="0">
                    <a:solidFill>
                      <a:srgbClr val="000000"/>
                    </a:solidFill>
                    <a:ea typeface="Malgun Gothic" pitchFamily="34" charset="-127"/>
                    <a:cs typeface="Times New Roman" pitchFamily="18" charset="0"/>
                  </a:endParaRPr>
                </a:p>
              </p:txBody>
            </p:sp>
            <p:sp>
              <p:nvSpPr>
                <p:cNvPr id="60" name="Text Box 2"/>
                <p:cNvSpPr txBox="1">
                  <a:spLocks noChangeArrowheads="1"/>
                </p:cNvSpPr>
                <p:nvPr/>
              </p:nvSpPr>
              <p:spPr bwMode="auto">
                <a:xfrm>
                  <a:off x="5948859" y="3869680"/>
                  <a:ext cx="1074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a:solidFill>
                        <a:srgbClr val="000000"/>
                      </a:solidFill>
                      <a:ea typeface="Malgun Gothic" pitchFamily="34" charset="-127"/>
                      <a:cs typeface="Times New Roman" pitchFamily="18" charset="0"/>
                    </a:rPr>
                    <a:t>1,092</a:t>
                  </a:r>
                  <a:endParaRPr kumimoji="0" lang="en-US" altLang="ko-KR" sz="1600" b="1" dirty="0">
                    <a:solidFill>
                      <a:srgbClr val="000000"/>
                    </a:solidFill>
                    <a:ea typeface="Malgun Gothic" pitchFamily="34" charset="-127"/>
                    <a:cs typeface="Times New Roman" pitchFamily="18" charset="0"/>
                  </a:endParaRPr>
                </a:p>
              </p:txBody>
            </p:sp>
            <p:sp>
              <p:nvSpPr>
                <p:cNvPr id="62" name="자유형 66"/>
                <p:cNvSpPr/>
                <p:nvPr/>
              </p:nvSpPr>
              <p:spPr>
                <a:xfrm>
                  <a:off x="6005690" y="4584901"/>
                  <a:ext cx="266867" cy="1411831"/>
                </a:xfrm>
                <a:custGeom>
                  <a:avLst/>
                  <a:gdLst>
                    <a:gd name="connsiteX0" fmla="*/ 0 w 844550"/>
                    <a:gd name="connsiteY0" fmla="*/ 422275 h 5156200"/>
                    <a:gd name="connsiteX1" fmla="*/ 123682 w 844550"/>
                    <a:gd name="connsiteY1" fmla="*/ 123682 h 5156200"/>
                    <a:gd name="connsiteX2" fmla="*/ 422276 w 844550"/>
                    <a:gd name="connsiteY2" fmla="*/ 1 h 5156200"/>
                    <a:gd name="connsiteX3" fmla="*/ 422275 w 844550"/>
                    <a:gd name="connsiteY3" fmla="*/ 0 h 5156200"/>
                    <a:gd name="connsiteX4" fmla="*/ 720868 w 844550"/>
                    <a:gd name="connsiteY4" fmla="*/ 123682 h 5156200"/>
                    <a:gd name="connsiteX5" fmla="*/ 844549 w 844550"/>
                    <a:gd name="connsiteY5" fmla="*/ 422276 h 5156200"/>
                    <a:gd name="connsiteX6" fmla="*/ 844550 w 844550"/>
                    <a:gd name="connsiteY6" fmla="*/ 4733925 h 5156200"/>
                    <a:gd name="connsiteX7" fmla="*/ 720868 w 844550"/>
                    <a:gd name="connsiteY7" fmla="*/ 5032519 h 5156200"/>
                    <a:gd name="connsiteX8" fmla="*/ 422274 w 844550"/>
                    <a:gd name="connsiteY8" fmla="*/ 5156200 h 5156200"/>
                    <a:gd name="connsiteX9" fmla="*/ 422275 w 844550"/>
                    <a:gd name="connsiteY9" fmla="*/ 5156200 h 5156200"/>
                    <a:gd name="connsiteX10" fmla="*/ 123681 w 844550"/>
                    <a:gd name="connsiteY10" fmla="*/ 5032518 h 5156200"/>
                    <a:gd name="connsiteX11" fmla="*/ 0 w 844550"/>
                    <a:gd name="connsiteY11" fmla="*/ 4733924 h 5156200"/>
                    <a:gd name="connsiteX12" fmla="*/ 0 w 844550"/>
                    <a:gd name="connsiteY12" fmla="*/ 422275 h 5156200"/>
                    <a:gd name="connsiteX0" fmla="*/ 0 w 844550"/>
                    <a:gd name="connsiteY0" fmla="*/ 422275 h 5156200"/>
                    <a:gd name="connsiteX1" fmla="*/ 123682 w 844550"/>
                    <a:gd name="connsiteY1" fmla="*/ 123682 h 5156200"/>
                    <a:gd name="connsiteX2" fmla="*/ 422276 w 844550"/>
                    <a:gd name="connsiteY2" fmla="*/ 1 h 5156200"/>
                    <a:gd name="connsiteX3" fmla="*/ 422275 w 844550"/>
                    <a:gd name="connsiteY3" fmla="*/ 0 h 5156200"/>
                    <a:gd name="connsiteX4" fmla="*/ 720868 w 844550"/>
                    <a:gd name="connsiteY4" fmla="*/ 123682 h 5156200"/>
                    <a:gd name="connsiteX5" fmla="*/ 844549 w 844550"/>
                    <a:gd name="connsiteY5" fmla="*/ 422276 h 5156200"/>
                    <a:gd name="connsiteX6" fmla="*/ 844550 w 844550"/>
                    <a:gd name="connsiteY6" fmla="*/ 4733925 h 5156200"/>
                    <a:gd name="connsiteX7" fmla="*/ 720868 w 844550"/>
                    <a:gd name="connsiteY7" fmla="*/ 5032519 h 5156200"/>
                    <a:gd name="connsiteX8" fmla="*/ 422274 w 844550"/>
                    <a:gd name="connsiteY8" fmla="*/ 5156200 h 5156200"/>
                    <a:gd name="connsiteX9" fmla="*/ 123681 w 844550"/>
                    <a:gd name="connsiteY9" fmla="*/ 5032518 h 5156200"/>
                    <a:gd name="connsiteX10" fmla="*/ 0 w 844550"/>
                    <a:gd name="connsiteY10" fmla="*/ 4733924 h 5156200"/>
                    <a:gd name="connsiteX11" fmla="*/ 0 w 844550"/>
                    <a:gd name="connsiteY11" fmla="*/ 422275 h 5156200"/>
                    <a:gd name="connsiteX0" fmla="*/ 0 w 844550"/>
                    <a:gd name="connsiteY0" fmla="*/ 422275 h 5522912"/>
                    <a:gd name="connsiteX1" fmla="*/ 123682 w 844550"/>
                    <a:gd name="connsiteY1" fmla="*/ 123682 h 5522912"/>
                    <a:gd name="connsiteX2" fmla="*/ 422276 w 844550"/>
                    <a:gd name="connsiteY2" fmla="*/ 1 h 5522912"/>
                    <a:gd name="connsiteX3" fmla="*/ 422275 w 844550"/>
                    <a:gd name="connsiteY3" fmla="*/ 0 h 5522912"/>
                    <a:gd name="connsiteX4" fmla="*/ 720868 w 844550"/>
                    <a:gd name="connsiteY4" fmla="*/ 123682 h 5522912"/>
                    <a:gd name="connsiteX5" fmla="*/ 844549 w 844550"/>
                    <a:gd name="connsiteY5" fmla="*/ 422276 h 5522912"/>
                    <a:gd name="connsiteX6" fmla="*/ 844550 w 844550"/>
                    <a:gd name="connsiteY6" fmla="*/ 4733925 h 5522912"/>
                    <a:gd name="connsiteX7" fmla="*/ 422274 w 844550"/>
                    <a:gd name="connsiteY7" fmla="*/ 5156200 h 5522912"/>
                    <a:gd name="connsiteX8" fmla="*/ 123681 w 844550"/>
                    <a:gd name="connsiteY8" fmla="*/ 5032518 h 5522912"/>
                    <a:gd name="connsiteX9" fmla="*/ 0 w 844550"/>
                    <a:gd name="connsiteY9" fmla="*/ 4733924 h 5522912"/>
                    <a:gd name="connsiteX10" fmla="*/ 0 w 844550"/>
                    <a:gd name="connsiteY10" fmla="*/ 422275 h 5522912"/>
                    <a:gd name="connsiteX0" fmla="*/ 0 w 844550"/>
                    <a:gd name="connsiteY0" fmla="*/ 422275 h 5502299"/>
                    <a:gd name="connsiteX1" fmla="*/ 123682 w 844550"/>
                    <a:gd name="connsiteY1" fmla="*/ 123682 h 5502299"/>
                    <a:gd name="connsiteX2" fmla="*/ 422276 w 844550"/>
                    <a:gd name="connsiteY2" fmla="*/ 1 h 5502299"/>
                    <a:gd name="connsiteX3" fmla="*/ 422275 w 844550"/>
                    <a:gd name="connsiteY3" fmla="*/ 0 h 5502299"/>
                    <a:gd name="connsiteX4" fmla="*/ 720868 w 844550"/>
                    <a:gd name="connsiteY4" fmla="*/ 123682 h 5502299"/>
                    <a:gd name="connsiteX5" fmla="*/ 844549 w 844550"/>
                    <a:gd name="connsiteY5" fmla="*/ 422276 h 5502299"/>
                    <a:gd name="connsiteX6" fmla="*/ 844550 w 844550"/>
                    <a:gd name="connsiteY6" fmla="*/ 4733925 h 5502299"/>
                    <a:gd name="connsiteX7" fmla="*/ 123681 w 844550"/>
                    <a:gd name="connsiteY7" fmla="*/ 5032518 h 5502299"/>
                    <a:gd name="connsiteX8" fmla="*/ 0 w 844550"/>
                    <a:gd name="connsiteY8" fmla="*/ 4733924 h 5502299"/>
                    <a:gd name="connsiteX9" fmla="*/ 0 w 844550"/>
                    <a:gd name="connsiteY9" fmla="*/ 422275 h 5502299"/>
                    <a:gd name="connsiteX0" fmla="*/ 0 w 844550"/>
                    <a:gd name="connsiteY0" fmla="*/ 422275 h 5452533"/>
                    <a:gd name="connsiteX1" fmla="*/ 123682 w 844550"/>
                    <a:gd name="connsiteY1" fmla="*/ 123682 h 5452533"/>
                    <a:gd name="connsiteX2" fmla="*/ 422276 w 844550"/>
                    <a:gd name="connsiteY2" fmla="*/ 1 h 5452533"/>
                    <a:gd name="connsiteX3" fmla="*/ 422275 w 844550"/>
                    <a:gd name="connsiteY3" fmla="*/ 0 h 5452533"/>
                    <a:gd name="connsiteX4" fmla="*/ 720868 w 844550"/>
                    <a:gd name="connsiteY4" fmla="*/ 123682 h 5452533"/>
                    <a:gd name="connsiteX5" fmla="*/ 844549 w 844550"/>
                    <a:gd name="connsiteY5" fmla="*/ 422276 h 5452533"/>
                    <a:gd name="connsiteX6" fmla="*/ 844550 w 844550"/>
                    <a:gd name="connsiteY6" fmla="*/ 4733925 h 5452533"/>
                    <a:gd name="connsiteX7" fmla="*/ 0 w 844550"/>
                    <a:gd name="connsiteY7" fmla="*/ 4733924 h 5452533"/>
                    <a:gd name="connsiteX8" fmla="*/ 0 w 844550"/>
                    <a:gd name="connsiteY8" fmla="*/ 422275 h 5452533"/>
                    <a:gd name="connsiteX0" fmla="*/ 0 w 844550"/>
                    <a:gd name="connsiteY0" fmla="*/ 422275 h 5452533"/>
                    <a:gd name="connsiteX1" fmla="*/ 123682 w 844550"/>
                    <a:gd name="connsiteY1" fmla="*/ 123682 h 5452533"/>
                    <a:gd name="connsiteX2" fmla="*/ 422276 w 844550"/>
                    <a:gd name="connsiteY2" fmla="*/ 1 h 5452533"/>
                    <a:gd name="connsiteX3" fmla="*/ 422275 w 844550"/>
                    <a:gd name="connsiteY3" fmla="*/ 0 h 5452533"/>
                    <a:gd name="connsiteX4" fmla="*/ 720868 w 844550"/>
                    <a:gd name="connsiteY4" fmla="*/ 123682 h 5452533"/>
                    <a:gd name="connsiteX5" fmla="*/ 844549 w 844550"/>
                    <a:gd name="connsiteY5" fmla="*/ 422276 h 5452533"/>
                    <a:gd name="connsiteX6" fmla="*/ 844550 w 844550"/>
                    <a:gd name="connsiteY6" fmla="*/ 4733925 h 5452533"/>
                    <a:gd name="connsiteX7" fmla="*/ 0 w 844550"/>
                    <a:gd name="connsiteY7" fmla="*/ 4733924 h 5452533"/>
                    <a:gd name="connsiteX8" fmla="*/ 0 w 844550"/>
                    <a:gd name="connsiteY8" fmla="*/ 422275 h 5452533"/>
                    <a:gd name="connsiteX0" fmla="*/ 0 w 844550"/>
                    <a:gd name="connsiteY0" fmla="*/ 422275 h 5344582"/>
                    <a:gd name="connsiteX1" fmla="*/ 123682 w 844550"/>
                    <a:gd name="connsiteY1" fmla="*/ 123682 h 5344582"/>
                    <a:gd name="connsiteX2" fmla="*/ 422276 w 844550"/>
                    <a:gd name="connsiteY2" fmla="*/ 1 h 5344582"/>
                    <a:gd name="connsiteX3" fmla="*/ 422275 w 844550"/>
                    <a:gd name="connsiteY3" fmla="*/ 0 h 5344582"/>
                    <a:gd name="connsiteX4" fmla="*/ 720868 w 844550"/>
                    <a:gd name="connsiteY4" fmla="*/ 123682 h 5344582"/>
                    <a:gd name="connsiteX5" fmla="*/ 844549 w 844550"/>
                    <a:gd name="connsiteY5" fmla="*/ 422276 h 5344582"/>
                    <a:gd name="connsiteX6" fmla="*/ 844550 w 844550"/>
                    <a:gd name="connsiteY6" fmla="*/ 4733925 h 5344582"/>
                    <a:gd name="connsiteX7" fmla="*/ 0 w 844550"/>
                    <a:gd name="connsiteY7" fmla="*/ 4733924 h 5344582"/>
                    <a:gd name="connsiteX8" fmla="*/ 0 w 844550"/>
                    <a:gd name="connsiteY8" fmla="*/ 422275 h 5344582"/>
                    <a:gd name="connsiteX0" fmla="*/ 0 w 844550"/>
                    <a:gd name="connsiteY0" fmla="*/ 422275 h 5122332"/>
                    <a:gd name="connsiteX1" fmla="*/ 123682 w 844550"/>
                    <a:gd name="connsiteY1" fmla="*/ 123682 h 5122332"/>
                    <a:gd name="connsiteX2" fmla="*/ 422276 w 844550"/>
                    <a:gd name="connsiteY2" fmla="*/ 1 h 5122332"/>
                    <a:gd name="connsiteX3" fmla="*/ 422275 w 844550"/>
                    <a:gd name="connsiteY3" fmla="*/ 0 h 5122332"/>
                    <a:gd name="connsiteX4" fmla="*/ 720868 w 844550"/>
                    <a:gd name="connsiteY4" fmla="*/ 123682 h 5122332"/>
                    <a:gd name="connsiteX5" fmla="*/ 844549 w 844550"/>
                    <a:gd name="connsiteY5" fmla="*/ 422276 h 5122332"/>
                    <a:gd name="connsiteX6" fmla="*/ 844550 w 844550"/>
                    <a:gd name="connsiteY6" fmla="*/ 4733925 h 5122332"/>
                    <a:gd name="connsiteX7" fmla="*/ 0 w 844550"/>
                    <a:gd name="connsiteY7" fmla="*/ 4733924 h 5122332"/>
                    <a:gd name="connsiteX8" fmla="*/ 0 w 844550"/>
                    <a:gd name="connsiteY8" fmla="*/ 422275 h 5122332"/>
                    <a:gd name="connsiteX0" fmla="*/ 0 w 844550"/>
                    <a:gd name="connsiteY0" fmla="*/ 422275 h 5017557"/>
                    <a:gd name="connsiteX1" fmla="*/ 123682 w 844550"/>
                    <a:gd name="connsiteY1" fmla="*/ 123682 h 5017557"/>
                    <a:gd name="connsiteX2" fmla="*/ 422276 w 844550"/>
                    <a:gd name="connsiteY2" fmla="*/ 1 h 5017557"/>
                    <a:gd name="connsiteX3" fmla="*/ 422275 w 844550"/>
                    <a:gd name="connsiteY3" fmla="*/ 0 h 5017557"/>
                    <a:gd name="connsiteX4" fmla="*/ 720868 w 844550"/>
                    <a:gd name="connsiteY4" fmla="*/ 123682 h 5017557"/>
                    <a:gd name="connsiteX5" fmla="*/ 844549 w 844550"/>
                    <a:gd name="connsiteY5" fmla="*/ 422276 h 5017557"/>
                    <a:gd name="connsiteX6" fmla="*/ 844550 w 844550"/>
                    <a:gd name="connsiteY6" fmla="*/ 4733925 h 5017557"/>
                    <a:gd name="connsiteX7" fmla="*/ 0 w 844550"/>
                    <a:gd name="connsiteY7" fmla="*/ 4733924 h 5017557"/>
                    <a:gd name="connsiteX8" fmla="*/ 0 w 844550"/>
                    <a:gd name="connsiteY8" fmla="*/ 422275 h 5017557"/>
                    <a:gd name="connsiteX0" fmla="*/ 0 w 844550"/>
                    <a:gd name="connsiteY0" fmla="*/ 422275 h 5017557"/>
                    <a:gd name="connsiteX1" fmla="*/ 123682 w 844550"/>
                    <a:gd name="connsiteY1" fmla="*/ 123682 h 5017557"/>
                    <a:gd name="connsiteX2" fmla="*/ 422276 w 844550"/>
                    <a:gd name="connsiteY2" fmla="*/ 1 h 5017557"/>
                    <a:gd name="connsiteX3" fmla="*/ 422275 w 844550"/>
                    <a:gd name="connsiteY3" fmla="*/ 0 h 5017557"/>
                    <a:gd name="connsiteX4" fmla="*/ 720868 w 844550"/>
                    <a:gd name="connsiteY4" fmla="*/ 123682 h 5017557"/>
                    <a:gd name="connsiteX5" fmla="*/ 844549 w 844550"/>
                    <a:gd name="connsiteY5" fmla="*/ 422276 h 5017557"/>
                    <a:gd name="connsiteX6" fmla="*/ 844550 w 844550"/>
                    <a:gd name="connsiteY6" fmla="*/ 4733925 h 5017557"/>
                    <a:gd name="connsiteX7" fmla="*/ 0 w 844550"/>
                    <a:gd name="connsiteY7" fmla="*/ 4733924 h 5017557"/>
                    <a:gd name="connsiteX8" fmla="*/ 0 w 844550"/>
                    <a:gd name="connsiteY8" fmla="*/ 422275 h 5017557"/>
                    <a:gd name="connsiteX0" fmla="*/ 0 w 844549"/>
                    <a:gd name="connsiteY0" fmla="*/ 422275 h 6293018"/>
                    <a:gd name="connsiteX1" fmla="*/ 123682 w 844549"/>
                    <a:gd name="connsiteY1" fmla="*/ 123682 h 6293018"/>
                    <a:gd name="connsiteX2" fmla="*/ 422276 w 844549"/>
                    <a:gd name="connsiteY2" fmla="*/ 1 h 6293018"/>
                    <a:gd name="connsiteX3" fmla="*/ 422275 w 844549"/>
                    <a:gd name="connsiteY3" fmla="*/ 0 h 6293018"/>
                    <a:gd name="connsiteX4" fmla="*/ 720868 w 844549"/>
                    <a:gd name="connsiteY4" fmla="*/ 123682 h 6293018"/>
                    <a:gd name="connsiteX5" fmla="*/ 844549 w 844549"/>
                    <a:gd name="connsiteY5" fmla="*/ 422276 h 6293018"/>
                    <a:gd name="connsiteX6" fmla="*/ 838664 w 844549"/>
                    <a:gd name="connsiteY6" fmla="*/ 6095111 h 6293018"/>
                    <a:gd name="connsiteX7" fmla="*/ 0 w 844549"/>
                    <a:gd name="connsiteY7" fmla="*/ 4733924 h 6293018"/>
                    <a:gd name="connsiteX8" fmla="*/ 0 w 844549"/>
                    <a:gd name="connsiteY8" fmla="*/ 422275 h 6293018"/>
                    <a:gd name="connsiteX0" fmla="*/ 0 w 844549"/>
                    <a:gd name="connsiteY0" fmla="*/ 422275 h 6389293"/>
                    <a:gd name="connsiteX1" fmla="*/ 123682 w 844549"/>
                    <a:gd name="connsiteY1" fmla="*/ 123682 h 6389293"/>
                    <a:gd name="connsiteX2" fmla="*/ 422276 w 844549"/>
                    <a:gd name="connsiteY2" fmla="*/ 1 h 6389293"/>
                    <a:gd name="connsiteX3" fmla="*/ 422275 w 844549"/>
                    <a:gd name="connsiteY3" fmla="*/ 0 h 6389293"/>
                    <a:gd name="connsiteX4" fmla="*/ 720868 w 844549"/>
                    <a:gd name="connsiteY4" fmla="*/ 123682 h 6389293"/>
                    <a:gd name="connsiteX5" fmla="*/ 844549 w 844549"/>
                    <a:gd name="connsiteY5" fmla="*/ 422276 h 6389293"/>
                    <a:gd name="connsiteX6" fmla="*/ 838664 w 844549"/>
                    <a:gd name="connsiteY6" fmla="*/ 6095111 h 6389293"/>
                    <a:gd name="connsiteX7" fmla="*/ 0 w 844549"/>
                    <a:gd name="connsiteY7" fmla="*/ 6105661 h 6389293"/>
                    <a:gd name="connsiteX8" fmla="*/ 0 w 844549"/>
                    <a:gd name="connsiteY8" fmla="*/ 422275 h 6389293"/>
                    <a:gd name="connsiteX0" fmla="*/ 0 w 844549"/>
                    <a:gd name="connsiteY0" fmla="*/ 422275 h 6355564"/>
                    <a:gd name="connsiteX1" fmla="*/ 123682 w 844549"/>
                    <a:gd name="connsiteY1" fmla="*/ 123682 h 6355564"/>
                    <a:gd name="connsiteX2" fmla="*/ 422276 w 844549"/>
                    <a:gd name="connsiteY2" fmla="*/ 1 h 6355564"/>
                    <a:gd name="connsiteX3" fmla="*/ 422275 w 844549"/>
                    <a:gd name="connsiteY3" fmla="*/ 0 h 6355564"/>
                    <a:gd name="connsiteX4" fmla="*/ 720868 w 844549"/>
                    <a:gd name="connsiteY4" fmla="*/ 123682 h 6355564"/>
                    <a:gd name="connsiteX5" fmla="*/ 844549 w 844549"/>
                    <a:gd name="connsiteY5" fmla="*/ 422276 h 6355564"/>
                    <a:gd name="connsiteX6" fmla="*/ 838664 w 844549"/>
                    <a:gd name="connsiteY6" fmla="*/ 6095111 h 6355564"/>
                    <a:gd name="connsiteX7" fmla="*/ 0 w 844549"/>
                    <a:gd name="connsiteY7" fmla="*/ 6071931 h 6355564"/>
                    <a:gd name="connsiteX8" fmla="*/ 0 w 844549"/>
                    <a:gd name="connsiteY8" fmla="*/ 422275 h 6355564"/>
                    <a:gd name="connsiteX0" fmla="*/ 0 w 844549"/>
                    <a:gd name="connsiteY0" fmla="*/ 422275 h 6366809"/>
                    <a:gd name="connsiteX1" fmla="*/ 123682 w 844549"/>
                    <a:gd name="connsiteY1" fmla="*/ 123682 h 6366809"/>
                    <a:gd name="connsiteX2" fmla="*/ 422276 w 844549"/>
                    <a:gd name="connsiteY2" fmla="*/ 1 h 6366809"/>
                    <a:gd name="connsiteX3" fmla="*/ 422275 w 844549"/>
                    <a:gd name="connsiteY3" fmla="*/ 0 h 6366809"/>
                    <a:gd name="connsiteX4" fmla="*/ 720868 w 844549"/>
                    <a:gd name="connsiteY4" fmla="*/ 123682 h 6366809"/>
                    <a:gd name="connsiteX5" fmla="*/ 844549 w 844549"/>
                    <a:gd name="connsiteY5" fmla="*/ 422276 h 6366809"/>
                    <a:gd name="connsiteX6" fmla="*/ 838664 w 844549"/>
                    <a:gd name="connsiteY6" fmla="*/ 6095111 h 6366809"/>
                    <a:gd name="connsiteX7" fmla="*/ 9903 w 844549"/>
                    <a:gd name="connsiteY7" fmla="*/ 6083176 h 6366809"/>
                    <a:gd name="connsiteX8" fmla="*/ 0 w 844549"/>
                    <a:gd name="connsiteY8" fmla="*/ 422275 h 6366809"/>
                    <a:gd name="connsiteX0" fmla="*/ 0 w 844549"/>
                    <a:gd name="connsiteY0" fmla="*/ 422275 h 7037159"/>
                    <a:gd name="connsiteX1" fmla="*/ 123682 w 844549"/>
                    <a:gd name="connsiteY1" fmla="*/ 123682 h 7037159"/>
                    <a:gd name="connsiteX2" fmla="*/ 422276 w 844549"/>
                    <a:gd name="connsiteY2" fmla="*/ 1 h 7037159"/>
                    <a:gd name="connsiteX3" fmla="*/ 422275 w 844549"/>
                    <a:gd name="connsiteY3" fmla="*/ 0 h 7037159"/>
                    <a:gd name="connsiteX4" fmla="*/ 720868 w 844549"/>
                    <a:gd name="connsiteY4" fmla="*/ 123682 h 7037159"/>
                    <a:gd name="connsiteX5" fmla="*/ 844549 w 844549"/>
                    <a:gd name="connsiteY5" fmla="*/ 422276 h 7037159"/>
                    <a:gd name="connsiteX6" fmla="*/ 838664 w 844549"/>
                    <a:gd name="connsiteY6" fmla="*/ 6095111 h 7037159"/>
                    <a:gd name="connsiteX7" fmla="*/ 9904 w 844549"/>
                    <a:gd name="connsiteY7" fmla="*/ 6753525 h 7037159"/>
                    <a:gd name="connsiteX8" fmla="*/ 0 w 844549"/>
                    <a:gd name="connsiteY8" fmla="*/ 422275 h 7037159"/>
                    <a:gd name="connsiteX0" fmla="*/ 0 w 844549"/>
                    <a:gd name="connsiteY0" fmla="*/ 422275 h 7037159"/>
                    <a:gd name="connsiteX1" fmla="*/ 123682 w 844549"/>
                    <a:gd name="connsiteY1" fmla="*/ 123682 h 7037159"/>
                    <a:gd name="connsiteX2" fmla="*/ 422276 w 844549"/>
                    <a:gd name="connsiteY2" fmla="*/ 1 h 7037159"/>
                    <a:gd name="connsiteX3" fmla="*/ 422275 w 844549"/>
                    <a:gd name="connsiteY3" fmla="*/ 0 h 7037159"/>
                    <a:gd name="connsiteX4" fmla="*/ 720868 w 844549"/>
                    <a:gd name="connsiteY4" fmla="*/ 123682 h 7037159"/>
                    <a:gd name="connsiteX5" fmla="*/ 844549 w 844549"/>
                    <a:gd name="connsiteY5" fmla="*/ 422276 h 7037159"/>
                    <a:gd name="connsiteX6" fmla="*/ 838665 w 844549"/>
                    <a:gd name="connsiteY6" fmla="*/ 6817028 h 7037159"/>
                    <a:gd name="connsiteX7" fmla="*/ 9904 w 844549"/>
                    <a:gd name="connsiteY7" fmla="*/ 6753525 h 7037159"/>
                    <a:gd name="connsiteX8" fmla="*/ 0 w 844549"/>
                    <a:gd name="connsiteY8" fmla="*/ 422275 h 7037159"/>
                    <a:gd name="connsiteX0" fmla="*/ 0 w 844549"/>
                    <a:gd name="connsiteY0" fmla="*/ 422275 h 7037159"/>
                    <a:gd name="connsiteX1" fmla="*/ 123682 w 844549"/>
                    <a:gd name="connsiteY1" fmla="*/ 123682 h 7037159"/>
                    <a:gd name="connsiteX2" fmla="*/ 422276 w 844549"/>
                    <a:gd name="connsiteY2" fmla="*/ 1 h 7037159"/>
                    <a:gd name="connsiteX3" fmla="*/ 422275 w 844549"/>
                    <a:gd name="connsiteY3" fmla="*/ 0 h 7037159"/>
                    <a:gd name="connsiteX4" fmla="*/ 720868 w 844549"/>
                    <a:gd name="connsiteY4" fmla="*/ 123682 h 7037159"/>
                    <a:gd name="connsiteX5" fmla="*/ 844549 w 844549"/>
                    <a:gd name="connsiteY5" fmla="*/ 422276 h 7037159"/>
                    <a:gd name="connsiteX6" fmla="*/ 838665 w 844549"/>
                    <a:gd name="connsiteY6" fmla="*/ 6739680 h 7037159"/>
                    <a:gd name="connsiteX7" fmla="*/ 9904 w 844549"/>
                    <a:gd name="connsiteY7" fmla="*/ 6753525 h 7037159"/>
                    <a:gd name="connsiteX8" fmla="*/ 0 w 844549"/>
                    <a:gd name="connsiteY8" fmla="*/ 422275 h 70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549" h="7037159">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38665" y="5302464"/>
                        <a:pt x="838665" y="6739680"/>
                      </a:cubicBezTo>
                      <a:cubicBezTo>
                        <a:pt x="780457" y="6937588"/>
                        <a:pt x="157012" y="7037158"/>
                        <a:pt x="9904" y="6753525"/>
                      </a:cubicBezTo>
                      <a:cubicBezTo>
                        <a:pt x="6603" y="4643108"/>
                        <a:pt x="3301" y="2532692"/>
                        <a:pt x="0" y="422275"/>
                      </a:cubicBezTo>
                      <a:close/>
                    </a:path>
                  </a:pathLst>
                </a:custGeom>
                <a:gradFill>
                  <a:gsLst>
                    <a:gs pos="0">
                      <a:srgbClr val="03D4A8"/>
                    </a:gs>
                    <a:gs pos="25000">
                      <a:srgbClr val="21D6E0"/>
                    </a:gs>
                    <a:gs pos="75000">
                      <a:srgbClr val="0087E6"/>
                    </a:gs>
                    <a:gs pos="100000">
                      <a:srgbClr val="005CBF"/>
                    </a:gs>
                  </a:gsLst>
                  <a:lin ang="0" scaled="0"/>
                </a:gradFill>
                <a:ln w="2032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ko-KR" altLang="en-US" sz="2000">
                    <a:solidFill>
                      <a:prstClr val="white"/>
                    </a:solidFill>
                    <a:latin typeface="Times New Roman" pitchFamily="18" charset="0"/>
                    <a:cs typeface="Times New Roman" pitchFamily="18" charset="0"/>
                  </a:endParaRPr>
                </a:p>
              </p:txBody>
            </p:sp>
            <p:sp>
              <p:nvSpPr>
                <p:cNvPr id="63" name="자유형 133"/>
                <p:cNvSpPr>
                  <a:spLocks/>
                </p:cNvSpPr>
                <p:nvPr/>
              </p:nvSpPr>
              <p:spPr bwMode="auto">
                <a:xfrm>
                  <a:off x="6364128" y="4208234"/>
                  <a:ext cx="266700" cy="1787976"/>
                </a:xfrm>
                <a:custGeom>
                  <a:avLst/>
                  <a:gdLst>
                    <a:gd name="T0" fmla="*/ 0 w 844549"/>
                    <a:gd name="T1" fmla="*/ 0 h 7982673"/>
                    <a:gd name="T2" fmla="*/ 0 w 844549"/>
                    <a:gd name="T3" fmla="*/ 0 h 7982673"/>
                    <a:gd name="T4" fmla="*/ 0 w 844549"/>
                    <a:gd name="T5" fmla="*/ 0 h 7982673"/>
                    <a:gd name="T6" fmla="*/ 0 w 844549"/>
                    <a:gd name="T7" fmla="*/ 0 h 7982673"/>
                    <a:gd name="T8" fmla="*/ 0 w 844549"/>
                    <a:gd name="T9" fmla="*/ 0 h 7982673"/>
                    <a:gd name="T10" fmla="*/ 0 w 844549"/>
                    <a:gd name="T11" fmla="*/ 0 h 7982673"/>
                    <a:gd name="T12" fmla="*/ 0 w 844549"/>
                    <a:gd name="T13" fmla="*/ 0 h 7982673"/>
                    <a:gd name="T14" fmla="*/ 0 w 844549"/>
                    <a:gd name="T15" fmla="*/ 0 h 7982673"/>
                    <a:gd name="T16" fmla="*/ 0 w 844549"/>
                    <a:gd name="T17" fmla="*/ 0 h 79826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49"/>
                    <a:gd name="T28" fmla="*/ 0 h 7982673"/>
                    <a:gd name="T29" fmla="*/ 844549 w 844549"/>
                    <a:gd name="T30" fmla="*/ 7982673 h 79826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49" h="7982673">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38665" y="6276633"/>
                        <a:pt x="838665" y="7713849"/>
                      </a:cubicBezTo>
                      <a:cubicBezTo>
                        <a:pt x="780457" y="7911757"/>
                        <a:pt x="157012" y="7982674"/>
                        <a:pt x="9904" y="7699041"/>
                      </a:cubicBezTo>
                      <a:cubicBezTo>
                        <a:pt x="6603" y="5588624"/>
                        <a:pt x="3301" y="2532692"/>
                        <a:pt x="0" y="422275"/>
                      </a:cubicBez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203200" algn="ctr">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64" name="Text Box 2"/>
                <p:cNvSpPr txBox="1">
                  <a:spLocks noChangeArrowheads="1"/>
                </p:cNvSpPr>
                <p:nvPr/>
              </p:nvSpPr>
              <p:spPr bwMode="auto">
                <a:xfrm>
                  <a:off x="6351053" y="3495421"/>
                  <a:ext cx="1074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600" b="1" dirty="0">
                      <a:solidFill>
                        <a:srgbClr val="000000"/>
                      </a:solidFill>
                      <a:ea typeface="Malgun Gothic" pitchFamily="34" charset="-127"/>
                      <a:cs typeface="Times New Roman" pitchFamily="18" charset="0"/>
                    </a:rPr>
                    <a:t>1,198</a:t>
                  </a:r>
                </a:p>
              </p:txBody>
            </p:sp>
            <p:sp>
              <p:nvSpPr>
                <p:cNvPr id="65" name="자유형 133"/>
                <p:cNvSpPr>
                  <a:spLocks/>
                </p:cNvSpPr>
                <p:nvPr/>
              </p:nvSpPr>
              <p:spPr bwMode="auto">
                <a:xfrm>
                  <a:off x="6744488" y="3869680"/>
                  <a:ext cx="266700" cy="2126530"/>
                </a:xfrm>
                <a:custGeom>
                  <a:avLst/>
                  <a:gdLst>
                    <a:gd name="T0" fmla="*/ 0 w 844549"/>
                    <a:gd name="T1" fmla="*/ 0 h 7982673"/>
                    <a:gd name="T2" fmla="*/ 0 w 844549"/>
                    <a:gd name="T3" fmla="*/ 0 h 7982673"/>
                    <a:gd name="T4" fmla="*/ 0 w 844549"/>
                    <a:gd name="T5" fmla="*/ 0 h 7982673"/>
                    <a:gd name="T6" fmla="*/ 0 w 844549"/>
                    <a:gd name="T7" fmla="*/ 0 h 7982673"/>
                    <a:gd name="T8" fmla="*/ 0 w 844549"/>
                    <a:gd name="T9" fmla="*/ 0 h 7982673"/>
                    <a:gd name="T10" fmla="*/ 0 w 844549"/>
                    <a:gd name="T11" fmla="*/ 0 h 7982673"/>
                    <a:gd name="T12" fmla="*/ 0 w 844549"/>
                    <a:gd name="T13" fmla="*/ 0 h 7982673"/>
                    <a:gd name="T14" fmla="*/ 0 w 844549"/>
                    <a:gd name="T15" fmla="*/ 0 h 7982673"/>
                    <a:gd name="T16" fmla="*/ 0 w 844549"/>
                    <a:gd name="T17" fmla="*/ 0 h 79826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49"/>
                    <a:gd name="T28" fmla="*/ 0 h 7982673"/>
                    <a:gd name="T29" fmla="*/ 844549 w 844549"/>
                    <a:gd name="T30" fmla="*/ 7982673 h 79826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49" h="7982673">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38665" y="6276633"/>
                        <a:pt x="838665" y="7713849"/>
                      </a:cubicBezTo>
                      <a:cubicBezTo>
                        <a:pt x="780457" y="7911757"/>
                        <a:pt x="157012" y="7982674"/>
                        <a:pt x="9904" y="7699041"/>
                      </a:cubicBezTo>
                      <a:cubicBezTo>
                        <a:pt x="6603" y="5588624"/>
                        <a:pt x="3301" y="2532692"/>
                        <a:pt x="0" y="422275"/>
                      </a:cubicBez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203200" algn="ctr">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66" name="Text Box 2"/>
                <p:cNvSpPr txBox="1">
                  <a:spLocks noChangeArrowheads="1"/>
                </p:cNvSpPr>
                <p:nvPr/>
              </p:nvSpPr>
              <p:spPr bwMode="auto">
                <a:xfrm>
                  <a:off x="6630162" y="3196821"/>
                  <a:ext cx="1187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600" b="1" dirty="0">
                      <a:solidFill>
                        <a:srgbClr val="000000"/>
                      </a:solidFill>
                      <a:ea typeface="Malgun Gothic" pitchFamily="34" charset="-127"/>
                      <a:cs typeface="Times New Roman" pitchFamily="18" charset="0"/>
                    </a:rPr>
                    <a:t>1,250</a:t>
                  </a:r>
                </a:p>
              </p:txBody>
            </p:sp>
            <p:sp>
              <p:nvSpPr>
                <p:cNvPr id="67" name="타원 103"/>
                <p:cNvSpPr/>
                <p:nvPr/>
              </p:nvSpPr>
              <p:spPr>
                <a:xfrm>
                  <a:off x="8666565" y="5801604"/>
                  <a:ext cx="520700" cy="282373"/>
                </a:xfrm>
                <a:prstGeom prst="ellipse">
                  <a:avLst/>
                </a:prstGeom>
                <a:gradFill flip="none" rotWithShape="1">
                  <a:gsLst>
                    <a:gs pos="40000">
                      <a:schemeClr val="tx1">
                        <a:lumMod val="65000"/>
                        <a:lumOff val="35000"/>
                      </a:schemeClr>
                    </a:gs>
                    <a:gs pos="100000">
                      <a:schemeClr val="bg1">
                        <a:lumMod val="50000"/>
                      </a:schemeClr>
                    </a:gs>
                  </a:gsLst>
                  <a:lin ang="108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2000">
                    <a:solidFill>
                      <a:prstClr val="white"/>
                    </a:solidFill>
                    <a:latin typeface="Times New Roman" pitchFamily="18" charset="0"/>
                    <a:cs typeface="Times New Roman" pitchFamily="18" charset="0"/>
                  </a:endParaRPr>
                </a:p>
              </p:txBody>
            </p:sp>
            <p:sp>
              <p:nvSpPr>
                <p:cNvPr id="68" name="자유형 92"/>
                <p:cNvSpPr>
                  <a:spLocks/>
                </p:cNvSpPr>
                <p:nvPr/>
              </p:nvSpPr>
              <p:spPr bwMode="auto">
                <a:xfrm>
                  <a:off x="7094097" y="3501759"/>
                  <a:ext cx="287337" cy="2521505"/>
                </a:xfrm>
                <a:custGeom>
                  <a:avLst/>
                  <a:gdLst>
                    <a:gd name="T0" fmla="*/ 0 w 844550"/>
                    <a:gd name="T1" fmla="*/ 0 h 5713691"/>
                    <a:gd name="T2" fmla="*/ 0 w 844550"/>
                    <a:gd name="T3" fmla="*/ 0 h 5713691"/>
                    <a:gd name="T4" fmla="*/ 0 w 844550"/>
                    <a:gd name="T5" fmla="*/ 0 h 5713691"/>
                    <a:gd name="T6" fmla="*/ 0 w 844550"/>
                    <a:gd name="T7" fmla="*/ 0 h 5713691"/>
                    <a:gd name="T8" fmla="*/ 0 w 844550"/>
                    <a:gd name="T9" fmla="*/ 0 h 5713691"/>
                    <a:gd name="T10" fmla="*/ 0 w 844550"/>
                    <a:gd name="T11" fmla="*/ 0 h 5713691"/>
                    <a:gd name="T12" fmla="*/ 0 w 844550"/>
                    <a:gd name="T13" fmla="*/ 0 h 5713691"/>
                    <a:gd name="T14" fmla="*/ 0 w 844550"/>
                    <a:gd name="T15" fmla="*/ 0 h 5713691"/>
                    <a:gd name="T16" fmla="*/ 0 w 844550"/>
                    <a:gd name="T17" fmla="*/ 0 h 5713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50"/>
                    <a:gd name="T28" fmla="*/ 0 h 5713691"/>
                    <a:gd name="T29" fmla="*/ 844550 w 844550"/>
                    <a:gd name="T30" fmla="*/ 5713691 h 5713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50" h="5713691">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44550" y="3992843"/>
                        <a:pt x="844550" y="5430059"/>
                      </a:cubicBezTo>
                      <a:cubicBezTo>
                        <a:pt x="786342" y="5627967"/>
                        <a:pt x="172911" y="5713692"/>
                        <a:pt x="25803" y="5430059"/>
                      </a:cubicBezTo>
                      <a:lnTo>
                        <a:pt x="0" y="422275"/>
                      </a:ln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69" name="타원 134"/>
                <p:cNvSpPr/>
                <p:nvPr/>
              </p:nvSpPr>
              <p:spPr>
                <a:xfrm>
                  <a:off x="6698879" y="4426771"/>
                  <a:ext cx="201881" cy="158129"/>
                </a:xfrm>
                <a:prstGeom prst="ellipse">
                  <a:avLst/>
                </a:prstGeom>
                <a:solidFill>
                  <a:schemeClr val="bg1">
                    <a:alpha val="86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2000">
                    <a:solidFill>
                      <a:prstClr val="white"/>
                    </a:solidFill>
                    <a:latin typeface="Times New Roman" pitchFamily="18" charset="0"/>
                    <a:cs typeface="Times New Roman" pitchFamily="18" charset="0"/>
                  </a:endParaRPr>
                </a:p>
              </p:txBody>
            </p:sp>
            <p:sp>
              <p:nvSpPr>
                <p:cNvPr id="70" name="Text Box 2"/>
                <p:cNvSpPr txBox="1">
                  <a:spLocks noChangeArrowheads="1"/>
                </p:cNvSpPr>
                <p:nvPr/>
              </p:nvSpPr>
              <p:spPr bwMode="auto">
                <a:xfrm>
                  <a:off x="7141637" y="6097554"/>
                  <a:ext cx="914400" cy="3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2013 </a:t>
                  </a:r>
                  <a:endParaRPr kumimoji="0" lang="en-US" altLang="ko-KR" sz="1400" b="1" dirty="0">
                    <a:solidFill>
                      <a:srgbClr val="404040"/>
                    </a:solidFill>
                    <a:ea typeface="Malgun Gothic" pitchFamily="34" charset="-127"/>
                    <a:cs typeface="Times New Roman" pitchFamily="18" charset="0"/>
                  </a:endParaRPr>
                </a:p>
              </p:txBody>
            </p:sp>
          </p:grpSp>
          <p:sp>
            <p:nvSpPr>
              <p:cNvPr id="53" name="Text Box 2"/>
              <p:cNvSpPr txBox="1">
                <a:spLocks noChangeArrowheads="1"/>
              </p:cNvSpPr>
              <p:nvPr/>
            </p:nvSpPr>
            <p:spPr bwMode="auto">
              <a:xfrm>
                <a:off x="1547671" y="6035419"/>
                <a:ext cx="1046042" cy="3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2012</a:t>
                </a:r>
                <a:endParaRPr kumimoji="0" lang="en-US" altLang="ko-KR" sz="1400" b="1" dirty="0">
                  <a:solidFill>
                    <a:srgbClr val="404040"/>
                  </a:solidFill>
                  <a:ea typeface="Malgun Gothic" pitchFamily="34" charset="-127"/>
                  <a:cs typeface="Times New Roman" pitchFamily="18" charset="0"/>
                </a:endParaRPr>
              </a:p>
            </p:txBody>
          </p:sp>
        </p:grpSp>
        <p:sp>
          <p:nvSpPr>
            <p:cNvPr id="71" name="向右箭號 70"/>
            <p:cNvSpPr/>
            <p:nvPr/>
          </p:nvSpPr>
          <p:spPr bwMode="auto">
            <a:xfrm rot="19990751">
              <a:off x="5605020" y="2486752"/>
              <a:ext cx="1684059" cy="483918"/>
            </a:xfrm>
            <a:prstGeom prst="stripedRightArrow">
              <a:avLst>
                <a:gd name="adj1" fmla="val 50000"/>
                <a:gd name="adj2" fmla="val 64095"/>
              </a:avLst>
            </a:prstGeom>
            <a:solidFill>
              <a:srgbClr val="FFFF00"/>
            </a:solidFill>
            <a:ln w="9525" cap="flat" cmpd="sng" algn="ctr">
              <a:solidFill>
                <a:schemeClr val="tx1"/>
              </a:solidFill>
              <a:prstDash val="solid"/>
              <a:round/>
              <a:headEnd type="none" w="med" len="med"/>
              <a:tailEnd type="none" w="med" len="med"/>
            </a:ln>
            <a:effectLst/>
          </p:spPr>
          <p:txBody>
            <a:bodyPr/>
            <a:lstStyle/>
            <a:p>
              <a:pPr fontAlgn="base">
                <a:spcBef>
                  <a:spcPct val="0"/>
                </a:spcBef>
                <a:spcAft>
                  <a:spcPct val="0"/>
                </a:spcAft>
                <a:defRPr/>
              </a:pPr>
              <a:endParaRPr kumimoji="1" lang="zh-TW" altLang="en-US" sz="2000">
                <a:solidFill>
                  <a:srgbClr val="000000"/>
                </a:solidFill>
                <a:latin typeface="Times New Roman" pitchFamily="18" charset="0"/>
                <a:ea typeface="MS PGothic" pitchFamily="34" charset="-128"/>
              </a:endParaRPr>
            </a:p>
          </p:txBody>
        </p:sp>
        <p:sp>
          <p:nvSpPr>
            <p:cNvPr id="72" name="矩形 2"/>
            <p:cNvSpPr>
              <a:spLocks noChangeArrowheads="1"/>
            </p:cNvSpPr>
            <p:nvPr/>
          </p:nvSpPr>
          <p:spPr bwMode="auto">
            <a:xfrm rot="19994903">
              <a:off x="5725578" y="2580874"/>
              <a:ext cx="13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kumimoji="1" lang="en-US" altLang="zh-TW" sz="1600" b="1" dirty="0">
                  <a:solidFill>
                    <a:srgbClr val="FF0000"/>
                  </a:solidFill>
                  <a:latin typeface="Times New Roman" pitchFamily="18" charset="0"/>
                  <a:cs typeface="Times New Roman" pitchFamily="18" charset="0"/>
                </a:rPr>
                <a:t>Increase </a:t>
              </a:r>
              <a:r>
                <a:rPr lang="en-US" altLang="zh-TW" sz="1600" b="1" dirty="0" smtClean="0">
                  <a:solidFill>
                    <a:srgbClr val="FF0000"/>
                  </a:solidFill>
                  <a:cs typeface="Times New Roman" pitchFamily="18" charset="0"/>
                </a:rPr>
                <a:t>66</a:t>
              </a:r>
              <a:r>
                <a:rPr kumimoji="1" lang="en-US" altLang="zh-TW" sz="1600" b="1" dirty="0" smtClean="0">
                  <a:solidFill>
                    <a:srgbClr val="FF0000"/>
                  </a:solidFill>
                  <a:latin typeface="Times New Roman" pitchFamily="18" charset="0"/>
                  <a:cs typeface="Times New Roman" pitchFamily="18" charset="0"/>
                </a:rPr>
                <a:t>%</a:t>
              </a:r>
              <a:endParaRPr kumimoji="1" lang="zh-TW" altLang="en-US" sz="1600" dirty="0">
                <a:solidFill>
                  <a:srgbClr val="FF0000"/>
                </a:solidFill>
                <a:latin typeface="Times New Roman" pitchFamily="18" charset="0"/>
                <a:cs typeface="Times New Roman" pitchFamily="18" charset="0"/>
              </a:endParaRPr>
            </a:p>
          </p:txBody>
        </p:sp>
        <p:sp>
          <p:nvSpPr>
            <p:cNvPr id="73" name="Text Box 2"/>
            <p:cNvSpPr txBox="1">
              <a:spLocks noChangeArrowheads="1"/>
            </p:cNvSpPr>
            <p:nvPr/>
          </p:nvSpPr>
          <p:spPr bwMode="auto">
            <a:xfrm>
              <a:off x="6371564" y="2801243"/>
              <a:ext cx="1222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a:solidFill>
                    <a:srgbClr val="000000"/>
                  </a:solidFill>
                  <a:ea typeface="Malgun Gothic" pitchFamily="34" charset="-127"/>
                  <a:cs typeface="Times New Roman" pitchFamily="18" charset="0"/>
                </a:rPr>
                <a:t>1,254</a:t>
              </a:r>
              <a:endParaRPr kumimoji="0" lang="en-US" altLang="ko-KR" sz="1600" b="1" dirty="0">
                <a:solidFill>
                  <a:srgbClr val="000000"/>
                </a:solidFill>
                <a:ea typeface="Malgun Gothic" pitchFamily="34" charset="-127"/>
                <a:cs typeface="Times New Roman" pitchFamily="18" charset="0"/>
              </a:endParaRPr>
            </a:p>
          </p:txBody>
        </p:sp>
        <p:sp>
          <p:nvSpPr>
            <p:cNvPr id="74" name="Text Box 2"/>
            <p:cNvSpPr txBox="1">
              <a:spLocks noChangeArrowheads="1"/>
            </p:cNvSpPr>
            <p:nvPr/>
          </p:nvSpPr>
          <p:spPr bwMode="auto">
            <a:xfrm>
              <a:off x="7112467" y="5750174"/>
              <a:ext cx="72008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2014 </a:t>
              </a:r>
              <a:r>
                <a:rPr kumimoji="0" lang="en-US" altLang="ko-KR" sz="1200" b="1" dirty="0" smtClean="0">
                  <a:solidFill>
                    <a:srgbClr val="404040"/>
                  </a:solidFill>
                  <a:ea typeface="Malgun Gothic" pitchFamily="34" charset="-127"/>
                  <a:cs typeface="Times New Roman" pitchFamily="18" charset="0"/>
                </a:rPr>
                <a:t> </a:t>
              </a:r>
              <a:endParaRPr kumimoji="0" lang="en-US" altLang="ko-KR" sz="1200" b="1" dirty="0">
                <a:solidFill>
                  <a:srgbClr val="404040"/>
                </a:solidFill>
                <a:ea typeface="Malgun Gothic" pitchFamily="34" charset="-127"/>
                <a:cs typeface="Times New Roman" pitchFamily="18" charset="0"/>
              </a:endParaRPr>
            </a:p>
          </p:txBody>
        </p:sp>
        <p:sp>
          <p:nvSpPr>
            <p:cNvPr id="75" name="자유형 92"/>
            <p:cNvSpPr>
              <a:spLocks/>
            </p:cNvSpPr>
            <p:nvPr/>
          </p:nvSpPr>
          <p:spPr bwMode="auto">
            <a:xfrm>
              <a:off x="8456299" y="2472581"/>
              <a:ext cx="363537" cy="3187749"/>
            </a:xfrm>
            <a:custGeom>
              <a:avLst/>
              <a:gdLst>
                <a:gd name="T0" fmla="*/ 0 w 844550"/>
                <a:gd name="T1" fmla="*/ 1 h 5713691"/>
                <a:gd name="T2" fmla="*/ 0 w 844550"/>
                <a:gd name="T3" fmla="*/ 1 h 5713691"/>
                <a:gd name="T4" fmla="*/ 0 w 844550"/>
                <a:gd name="T5" fmla="*/ 0 h 5713691"/>
                <a:gd name="T6" fmla="*/ 0 w 844550"/>
                <a:gd name="T7" fmla="*/ 0 h 5713691"/>
                <a:gd name="T8" fmla="*/ 0 w 844550"/>
                <a:gd name="T9" fmla="*/ 1 h 5713691"/>
                <a:gd name="T10" fmla="*/ 0 w 844550"/>
                <a:gd name="T11" fmla="*/ 1 h 5713691"/>
                <a:gd name="T12" fmla="*/ 0 w 844550"/>
                <a:gd name="T13" fmla="*/ 1 h 5713691"/>
                <a:gd name="T14" fmla="*/ 0 w 844550"/>
                <a:gd name="T15" fmla="*/ 1 h 5713691"/>
                <a:gd name="T16" fmla="*/ 0 w 844550"/>
                <a:gd name="T17" fmla="*/ 1 h 5713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50"/>
                <a:gd name="T28" fmla="*/ 0 h 5713691"/>
                <a:gd name="T29" fmla="*/ 844550 w 844550"/>
                <a:gd name="T30" fmla="*/ 5713691 h 5713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50" h="5713691">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44550" y="3992843"/>
                    <a:pt x="844550" y="5430059"/>
                  </a:cubicBezTo>
                  <a:cubicBezTo>
                    <a:pt x="786342" y="5627967"/>
                    <a:pt x="172911" y="5713692"/>
                    <a:pt x="25803" y="5430059"/>
                  </a:cubicBezTo>
                  <a:lnTo>
                    <a:pt x="0" y="422275"/>
                  </a:lnTo>
                  <a:close/>
                </a:path>
              </a:pathLst>
            </a:custGeom>
            <a:pattFill prst="pct90">
              <a:fgClr>
                <a:srgbClr val="FF6600"/>
              </a:fgClr>
              <a:bgClr>
                <a:schemeClr val="bg1"/>
              </a:bgClr>
            </a:pattFill>
            <a:ln>
              <a:noFill/>
            </a:ln>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76" name="자유형 92"/>
            <p:cNvSpPr>
              <a:spLocks/>
            </p:cNvSpPr>
            <p:nvPr/>
          </p:nvSpPr>
          <p:spPr bwMode="auto">
            <a:xfrm>
              <a:off x="6803612" y="3158910"/>
              <a:ext cx="363538" cy="2519899"/>
            </a:xfrm>
            <a:custGeom>
              <a:avLst/>
              <a:gdLst>
                <a:gd name="T0" fmla="*/ 0 w 844550"/>
                <a:gd name="T1" fmla="*/ 0 h 5713691"/>
                <a:gd name="T2" fmla="*/ 0 w 844550"/>
                <a:gd name="T3" fmla="*/ 0 h 5713691"/>
                <a:gd name="T4" fmla="*/ 0 w 844550"/>
                <a:gd name="T5" fmla="*/ 0 h 5713691"/>
                <a:gd name="T6" fmla="*/ 0 w 844550"/>
                <a:gd name="T7" fmla="*/ 0 h 5713691"/>
                <a:gd name="T8" fmla="*/ 0 w 844550"/>
                <a:gd name="T9" fmla="*/ 0 h 5713691"/>
                <a:gd name="T10" fmla="*/ 0 w 844550"/>
                <a:gd name="T11" fmla="*/ 0 h 5713691"/>
                <a:gd name="T12" fmla="*/ 0 w 844550"/>
                <a:gd name="T13" fmla="*/ 0 h 5713691"/>
                <a:gd name="T14" fmla="*/ 0 w 844550"/>
                <a:gd name="T15" fmla="*/ 0 h 5713691"/>
                <a:gd name="T16" fmla="*/ 0 w 844550"/>
                <a:gd name="T17" fmla="*/ 0 h 5713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50"/>
                <a:gd name="T28" fmla="*/ 0 h 5713691"/>
                <a:gd name="T29" fmla="*/ 844550 w 844550"/>
                <a:gd name="T30" fmla="*/ 5713691 h 5713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50" h="5713691">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44550" y="3992843"/>
                    <a:pt x="844550" y="5430059"/>
                  </a:cubicBezTo>
                  <a:cubicBezTo>
                    <a:pt x="786342" y="5627967"/>
                    <a:pt x="172911" y="5713692"/>
                    <a:pt x="25803" y="5430059"/>
                  </a:cubicBezTo>
                  <a:lnTo>
                    <a:pt x="0" y="422275"/>
                  </a:ln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77" name="Text Box 2"/>
            <p:cNvSpPr txBox="1">
              <a:spLocks noChangeArrowheads="1"/>
            </p:cNvSpPr>
            <p:nvPr/>
          </p:nvSpPr>
          <p:spPr bwMode="auto">
            <a:xfrm>
              <a:off x="8029509" y="2132856"/>
              <a:ext cx="1222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smtClean="0">
                  <a:solidFill>
                    <a:srgbClr val="FF0000"/>
                  </a:solidFill>
                  <a:ea typeface="Malgun Gothic" pitchFamily="34" charset="-127"/>
                  <a:cs typeface="Times New Roman" pitchFamily="18" charset="0"/>
                </a:rPr>
                <a:t>1,460</a:t>
              </a:r>
              <a:endParaRPr kumimoji="0" lang="en-US" altLang="ko-KR" sz="1600" b="1" dirty="0">
                <a:solidFill>
                  <a:srgbClr val="FF0000"/>
                </a:solidFill>
                <a:ea typeface="Malgun Gothic" pitchFamily="34" charset="-127"/>
                <a:cs typeface="Times New Roman" pitchFamily="18" charset="0"/>
              </a:endParaRPr>
            </a:p>
          </p:txBody>
        </p:sp>
        <p:sp>
          <p:nvSpPr>
            <p:cNvPr id="78" name="Text Box 2"/>
            <p:cNvSpPr txBox="1">
              <a:spLocks noChangeArrowheads="1"/>
            </p:cNvSpPr>
            <p:nvPr/>
          </p:nvSpPr>
          <p:spPr bwMode="auto">
            <a:xfrm>
              <a:off x="7386769" y="5758606"/>
              <a:ext cx="1355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2015  </a:t>
              </a:r>
              <a:r>
                <a:rPr kumimoji="0" lang="en-US" altLang="ko-KR" sz="1200" b="1" dirty="0" smtClean="0">
                  <a:solidFill>
                    <a:srgbClr val="404040"/>
                  </a:solidFill>
                  <a:ea typeface="Malgun Gothic" pitchFamily="34" charset="-127"/>
                  <a:cs typeface="Times New Roman" pitchFamily="18" charset="0"/>
                </a:rPr>
                <a:t> </a:t>
              </a:r>
              <a:endParaRPr kumimoji="0" lang="en-US" altLang="ko-KR" sz="1200" b="1" dirty="0">
                <a:solidFill>
                  <a:srgbClr val="404040"/>
                </a:solidFill>
                <a:ea typeface="Malgun Gothic" pitchFamily="34" charset="-127"/>
                <a:cs typeface="Times New Roman" pitchFamily="18" charset="0"/>
              </a:endParaRPr>
            </a:p>
          </p:txBody>
        </p:sp>
        <p:sp>
          <p:nvSpPr>
            <p:cNvPr id="40" name="자유형 92"/>
            <p:cNvSpPr>
              <a:spLocks/>
            </p:cNvSpPr>
            <p:nvPr/>
          </p:nvSpPr>
          <p:spPr bwMode="auto">
            <a:xfrm>
              <a:off x="7307668" y="2801243"/>
              <a:ext cx="363538" cy="2859837"/>
            </a:xfrm>
            <a:custGeom>
              <a:avLst/>
              <a:gdLst>
                <a:gd name="T0" fmla="*/ 0 w 844550"/>
                <a:gd name="T1" fmla="*/ 0 h 5713691"/>
                <a:gd name="T2" fmla="*/ 0 w 844550"/>
                <a:gd name="T3" fmla="*/ 0 h 5713691"/>
                <a:gd name="T4" fmla="*/ 0 w 844550"/>
                <a:gd name="T5" fmla="*/ 0 h 5713691"/>
                <a:gd name="T6" fmla="*/ 0 w 844550"/>
                <a:gd name="T7" fmla="*/ 0 h 5713691"/>
                <a:gd name="T8" fmla="*/ 0 w 844550"/>
                <a:gd name="T9" fmla="*/ 0 h 5713691"/>
                <a:gd name="T10" fmla="*/ 0 w 844550"/>
                <a:gd name="T11" fmla="*/ 0 h 5713691"/>
                <a:gd name="T12" fmla="*/ 0 w 844550"/>
                <a:gd name="T13" fmla="*/ 0 h 5713691"/>
                <a:gd name="T14" fmla="*/ 0 w 844550"/>
                <a:gd name="T15" fmla="*/ 0 h 5713691"/>
                <a:gd name="T16" fmla="*/ 0 w 844550"/>
                <a:gd name="T17" fmla="*/ 0 h 5713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50"/>
                <a:gd name="T28" fmla="*/ 0 h 5713691"/>
                <a:gd name="T29" fmla="*/ 844550 w 844550"/>
                <a:gd name="T30" fmla="*/ 5713691 h 5713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50" h="5713691">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44550" y="3992843"/>
                    <a:pt x="844550" y="5430059"/>
                  </a:cubicBezTo>
                  <a:cubicBezTo>
                    <a:pt x="786342" y="5627967"/>
                    <a:pt x="172911" y="5713692"/>
                    <a:pt x="25803" y="5430059"/>
                  </a:cubicBezTo>
                  <a:lnTo>
                    <a:pt x="0" y="422275"/>
                  </a:ln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42" name="Text Box 2"/>
            <p:cNvSpPr txBox="1">
              <a:spLocks noChangeArrowheads="1"/>
            </p:cNvSpPr>
            <p:nvPr/>
          </p:nvSpPr>
          <p:spPr bwMode="auto">
            <a:xfrm>
              <a:off x="6875620" y="2492896"/>
              <a:ext cx="1222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smtClean="0">
                  <a:solidFill>
                    <a:srgbClr val="000000"/>
                  </a:solidFill>
                  <a:ea typeface="Malgun Gothic" pitchFamily="34" charset="-127"/>
                  <a:cs typeface="Times New Roman" pitchFamily="18" charset="0"/>
                </a:rPr>
                <a:t>1,330</a:t>
              </a:r>
              <a:endParaRPr kumimoji="0" lang="en-US" altLang="ko-KR" sz="1600" b="1" dirty="0">
                <a:solidFill>
                  <a:srgbClr val="000000"/>
                </a:solidFill>
                <a:ea typeface="Malgun Gothic" pitchFamily="34" charset="-127"/>
                <a:cs typeface="Times New Roman" pitchFamily="18" charset="0"/>
              </a:endParaRPr>
            </a:p>
          </p:txBody>
        </p:sp>
        <p:sp>
          <p:nvSpPr>
            <p:cNvPr id="45" name="Text Box 2"/>
            <p:cNvSpPr txBox="1">
              <a:spLocks noChangeArrowheads="1"/>
            </p:cNvSpPr>
            <p:nvPr/>
          </p:nvSpPr>
          <p:spPr bwMode="auto">
            <a:xfrm>
              <a:off x="8040811" y="5772445"/>
              <a:ext cx="1355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ko-KR" sz="1400" b="1" dirty="0" smtClean="0">
                  <a:solidFill>
                    <a:srgbClr val="404040"/>
                  </a:solidFill>
                  <a:ea typeface="Malgun Gothic" pitchFamily="34" charset="-127"/>
                  <a:cs typeface="Times New Roman" pitchFamily="18" charset="0"/>
                </a:rPr>
                <a:t>2016(P)  </a:t>
              </a:r>
              <a:r>
                <a:rPr kumimoji="0" lang="en-US" altLang="ko-KR" sz="1200" b="1" dirty="0" smtClean="0">
                  <a:solidFill>
                    <a:srgbClr val="404040"/>
                  </a:solidFill>
                  <a:ea typeface="Malgun Gothic" pitchFamily="34" charset="-127"/>
                  <a:cs typeface="Times New Roman" pitchFamily="18" charset="0"/>
                </a:rPr>
                <a:t> </a:t>
              </a:r>
              <a:endParaRPr kumimoji="0" lang="en-US" altLang="ko-KR" sz="1200" b="1" dirty="0">
                <a:solidFill>
                  <a:srgbClr val="404040"/>
                </a:solidFill>
                <a:ea typeface="Malgun Gothic" pitchFamily="34" charset="-127"/>
                <a:cs typeface="Times New Roman" pitchFamily="18" charset="0"/>
              </a:endParaRPr>
            </a:p>
          </p:txBody>
        </p:sp>
        <p:sp>
          <p:nvSpPr>
            <p:cNvPr id="46" name="자유형 92"/>
            <p:cNvSpPr>
              <a:spLocks/>
            </p:cNvSpPr>
            <p:nvPr/>
          </p:nvSpPr>
          <p:spPr bwMode="auto">
            <a:xfrm>
              <a:off x="7880234" y="2553871"/>
              <a:ext cx="363538" cy="3112893"/>
            </a:xfrm>
            <a:custGeom>
              <a:avLst/>
              <a:gdLst>
                <a:gd name="T0" fmla="*/ 0 w 844550"/>
                <a:gd name="T1" fmla="*/ 0 h 5713691"/>
                <a:gd name="T2" fmla="*/ 0 w 844550"/>
                <a:gd name="T3" fmla="*/ 0 h 5713691"/>
                <a:gd name="T4" fmla="*/ 0 w 844550"/>
                <a:gd name="T5" fmla="*/ 0 h 5713691"/>
                <a:gd name="T6" fmla="*/ 0 w 844550"/>
                <a:gd name="T7" fmla="*/ 0 h 5713691"/>
                <a:gd name="T8" fmla="*/ 0 w 844550"/>
                <a:gd name="T9" fmla="*/ 0 h 5713691"/>
                <a:gd name="T10" fmla="*/ 0 w 844550"/>
                <a:gd name="T11" fmla="*/ 0 h 5713691"/>
                <a:gd name="T12" fmla="*/ 0 w 844550"/>
                <a:gd name="T13" fmla="*/ 0 h 5713691"/>
                <a:gd name="T14" fmla="*/ 0 w 844550"/>
                <a:gd name="T15" fmla="*/ 0 h 5713691"/>
                <a:gd name="T16" fmla="*/ 0 w 844550"/>
                <a:gd name="T17" fmla="*/ 0 h 57136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4550"/>
                <a:gd name="T28" fmla="*/ 0 h 5713691"/>
                <a:gd name="T29" fmla="*/ 844550 w 844550"/>
                <a:gd name="T30" fmla="*/ 5713691 h 57136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4550" h="5713691">
                  <a:moveTo>
                    <a:pt x="0" y="422275"/>
                  </a:moveTo>
                  <a:cubicBezTo>
                    <a:pt x="0" y="310281"/>
                    <a:pt x="44490" y="202873"/>
                    <a:pt x="123682" y="123682"/>
                  </a:cubicBezTo>
                  <a:cubicBezTo>
                    <a:pt x="202874" y="44490"/>
                    <a:pt x="310281" y="1"/>
                    <a:pt x="422276" y="1"/>
                  </a:cubicBezTo>
                  <a:lnTo>
                    <a:pt x="422275" y="0"/>
                  </a:lnTo>
                  <a:cubicBezTo>
                    <a:pt x="534269" y="0"/>
                    <a:pt x="641677" y="44490"/>
                    <a:pt x="720868" y="123682"/>
                  </a:cubicBezTo>
                  <a:cubicBezTo>
                    <a:pt x="800060" y="202874"/>
                    <a:pt x="844549" y="310281"/>
                    <a:pt x="844549" y="422276"/>
                  </a:cubicBezTo>
                  <a:cubicBezTo>
                    <a:pt x="844549" y="1859492"/>
                    <a:pt x="844550" y="3992843"/>
                    <a:pt x="844550" y="5430059"/>
                  </a:cubicBezTo>
                  <a:cubicBezTo>
                    <a:pt x="786342" y="5627967"/>
                    <a:pt x="172911" y="5713692"/>
                    <a:pt x="25803" y="5430059"/>
                  </a:cubicBezTo>
                  <a:lnTo>
                    <a:pt x="0" y="422275"/>
                  </a:lnTo>
                  <a:close/>
                </a:path>
              </a:pathLst>
            </a:custGeom>
            <a:gradFill rotWithShape="0">
              <a:gsLst>
                <a:gs pos="0">
                  <a:srgbClr val="03D4A8"/>
                </a:gs>
                <a:gs pos="25000">
                  <a:srgbClr val="21D6E0"/>
                </a:gs>
                <a:gs pos="75000">
                  <a:srgbClr val="0087E6"/>
                </a:gs>
                <a:gs pos="100000">
                  <a:srgbClr val="005CBF"/>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kumimoji="1" lang="zh-TW" altLang="en-US" sz="2000">
                <a:solidFill>
                  <a:srgbClr val="000000"/>
                </a:solidFill>
                <a:latin typeface="Times New Roman" pitchFamily="18" charset="0"/>
                <a:ea typeface="MS PGothic" pitchFamily="34" charset="-128"/>
              </a:endParaRPr>
            </a:p>
          </p:txBody>
        </p:sp>
        <p:sp>
          <p:nvSpPr>
            <p:cNvPr id="47" name="Text Box 2"/>
            <p:cNvSpPr txBox="1">
              <a:spLocks noChangeArrowheads="1"/>
            </p:cNvSpPr>
            <p:nvPr/>
          </p:nvSpPr>
          <p:spPr bwMode="auto">
            <a:xfrm>
              <a:off x="7453445" y="2132856"/>
              <a:ext cx="1222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itchFamily="18" charset="0"/>
                  <a:ea typeface="新細明體" charset="-120"/>
                </a:defRPr>
              </a:lvl1pPr>
              <a:lvl2pPr marL="742950" indent="-285750" eaLnBrk="0" hangingPunct="0">
                <a:defRPr kumimoji="1" sz="2000">
                  <a:solidFill>
                    <a:schemeClr val="tx1"/>
                  </a:solidFill>
                  <a:latin typeface="Times New Roman" pitchFamily="18" charset="0"/>
                  <a:ea typeface="新細明體" charset="-120"/>
                </a:defRPr>
              </a:lvl2pPr>
              <a:lvl3pPr marL="1143000" indent="-228600" eaLnBrk="0" hangingPunct="0">
                <a:defRPr kumimoji="1" sz="2000">
                  <a:solidFill>
                    <a:schemeClr val="tx1"/>
                  </a:solidFill>
                  <a:latin typeface="Times New Roman" pitchFamily="18" charset="0"/>
                  <a:ea typeface="新細明體" charset="-120"/>
                </a:defRPr>
              </a:lvl3pPr>
              <a:lvl4pPr marL="1600200" indent="-228600" eaLnBrk="0" hangingPunct="0">
                <a:defRPr kumimoji="1" sz="2000">
                  <a:solidFill>
                    <a:schemeClr val="tx1"/>
                  </a:solidFill>
                  <a:latin typeface="Times New Roman" pitchFamily="18" charset="0"/>
                  <a:ea typeface="新細明體" charset="-120"/>
                </a:defRPr>
              </a:lvl4pPr>
              <a:lvl5pPr marL="2057400" indent="-228600" eaLnBrk="0" hangingPunct="0">
                <a:defRPr kumimoji="1" sz="20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0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0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0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000">
                  <a:solidFill>
                    <a:schemeClr val="tx1"/>
                  </a:solidFill>
                  <a:latin typeface="Times New Roman" pitchFamily="18" charset="0"/>
                  <a:ea typeface="新細明體" charset="-120"/>
                </a:defRPr>
              </a:lvl9pPr>
            </a:lstStyle>
            <a:p>
              <a:pPr algn="ctr" eaLnBrk="1" fontAlgn="base" hangingPunct="1">
                <a:spcBef>
                  <a:spcPct val="0"/>
                </a:spcBef>
                <a:spcAft>
                  <a:spcPct val="0"/>
                </a:spcAft>
              </a:pPr>
              <a:r>
                <a:rPr kumimoji="0" lang="en-US" altLang="zh-TW" sz="1600" b="1" dirty="0" smtClean="0">
                  <a:solidFill>
                    <a:srgbClr val="000000"/>
                  </a:solidFill>
                  <a:ea typeface="Malgun Gothic" pitchFamily="34" charset="-127"/>
                  <a:cs typeface="Times New Roman" pitchFamily="18" charset="0"/>
                </a:rPr>
                <a:t>1,421</a:t>
              </a:r>
              <a:endParaRPr kumimoji="0" lang="en-US" altLang="ko-KR" sz="1600" b="1" dirty="0">
                <a:solidFill>
                  <a:srgbClr val="000000"/>
                </a:solidFill>
                <a:ea typeface="Malgun Gothic" pitchFamily="34" charset="-127"/>
                <a:cs typeface="Times New Roman" pitchFamily="18" charset="0"/>
              </a:endParaRPr>
            </a:p>
          </p:txBody>
        </p:sp>
      </p:grpSp>
      <p:graphicFrame>
        <p:nvGraphicFramePr>
          <p:cNvPr id="48" name="內容版面配置區 4"/>
          <p:cNvGraphicFramePr>
            <a:graphicFrameLocks/>
          </p:cNvGraphicFramePr>
          <p:nvPr>
            <p:extLst>
              <p:ext uri="{D42A27DB-BD31-4B8C-83A1-F6EECF244321}">
                <p14:modId xmlns:p14="http://schemas.microsoft.com/office/powerpoint/2010/main" val="2871489688"/>
              </p:ext>
            </p:extLst>
          </p:nvPr>
        </p:nvGraphicFramePr>
        <p:xfrm>
          <a:off x="160032" y="3193236"/>
          <a:ext cx="4165951" cy="26774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9" name="文字方塊 48"/>
          <p:cNvSpPr txBox="1"/>
          <p:nvPr/>
        </p:nvSpPr>
        <p:spPr>
          <a:xfrm>
            <a:off x="45479" y="4922004"/>
            <a:ext cx="703156" cy="261610"/>
          </a:xfrm>
          <a:prstGeom prst="rect">
            <a:avLst/>
          </a:prstGeom>
          <a:noFill/>
        </p:spPr>
        <p:txBody>
          <a:bodyPr wrap="square" rtlCol="0">
            <a:spAutoFit/>
          </a:bodyPr>
          <a:lstStyle/>
          <a:p>
            <a:r>
              <a:rPr lang="en-US" altLang="zh-TW" sz="1100" dirty="0" smtClean="0">
                <a:latin typeface="Arial Black" pitchFamily="34" charset="0"/>
              </a:rPr>
              <a:t>2018</a:t>
            </a:r>
            <a:endParaRPr lang="zh-TW" altLang="en-US" sz="1100" dirty="0">
              <a:latin typeface="Arial Black" pitchFamily="34" charset="0"/>
            </a:endParaRPr>
          </a:p>
        </p:txBody>
      </p:sp>
      <p:sp>
        <p:nvSpPr>
          <p:cNvPr id="50" name="文字方塊 49"/>
          <p:cNvSpPr txBox="1"/>
          <p:nvPr/>
        </p:nvSpPr>
        <p:spPr>
          <a:xfrm>
            <a:off x="333511" y="4561964"/>
            <a:ext cx="703156" cy="261610"/>
          </a:xfrm>
          <a:prstGeom prst="rect">
            <a:avLst/>
          </a:prstGeom>
          <a:noFill/>
        </p:spPr>
        <p:txBody>
          <a:bodyPr wrap="square" rtlCol="0">
            <a:spAutoFit/>
          </a:bodyPr>
          <a:lstStyle/>
          <a:p>
            <a:r>
              <a:rPr lang="en-US" altLang="zh-TW" sz="1100" dirty="0" smtClean="0">
                <a:latin typeface="Arial Black" pitchFamily="34" charset="0"/>
              </a:rPr>
              <a:t>2019</a:t>
            </a:r>
            <a:endParaRPr lang="zh-TW" altLang="en-US" sz="1100" dirty="0">
              <a:latin typeface="Arial Black" pitchFamily="34" charset="0"/>
            </a:endParaRPr>
          </a:p>
        </p:txBody>
      </p:sp>
      <p:sp>
        <p:nvSpPr>
          <p:cNvPr id="51" name="文字方塊 50"/>
          <p:cNvSpPr txBox="1"/>
          <p:nvPr/>
        </p:nvSpPr>
        <p:spPr>
          <a:xfrm>
            <a:off x="827497" y="4201924"/>
            <a:ext cx="569210" cy="261610"/>
          </a:xfrm>
          <a:prstGeom prst="rect">
            <a:avLst/>
          </a:prstGeom>
          <a:noFill/>
        </p:spPr>
        <p:txBody>
          <a:bodyPr wrap="square" rtlCol="0">
            <a:spAutoFit/>
          </a:bodyPr>
          <a:lstStyle/>
          <a:p>
            <a:r>
              <a:rPr lang="en-US" altLang="zh-TW" sz="1100" dirty="0" smtClean="0">
                <a:latin typeface="Arial Black" pitchFamily="34" charset="0"/>
              </a:rPr>
              <a:t>2021</a:t>
            </a:r>
            <a:endParaRPr lang="zh-TW" altLang="en-US" sz="1100" dirty="0">
              <a:latin typeface="Arial Black" pitchFamily="34" charset="0"/>
            </a:endParaRPr>
          </a:p>
        </p:txBody>
      </p:sp>
      <p:sp>
        <p:nvSpPr>
          <p:cNvPr id="58" name="文字方塊 57"/>
          <p:cNvSpPr txBox="1"/>
          <p:nvPr/>
        </p:nvSpPr>
        <p:spPr>
          <a:xfrm>
            <a:off x="1324699" y="3913892"/>
            <a:ext cx="569210" cy="261610"/>
          </a:xfrm>
          <a:prstGeom prst="rect">
            <a:avLst/>
          </a:prstGeom>
          <a:noFill/>
        </p:spPr>
        <p:txBody>
          <a:bodyPr wrap="square" rtlCol="0">
            <a:spAutoFit/>
          </a:bodyPr>
          <a:lstStyle/>
          <a:p>
            <a:r>
              <a:rPr lang="en-US" altLang="zh-TW" sz="1100" dirty="0" smtClean="0">
                <a:latin typeface="Arial Black" pitchFamily="34" charset="0"/>
              </a:rPr>
              <a:t>2023</a:t>
            </a:r>
            <a:endParaRPr lang="zh-TW" altLang="en-US" sz="1100" dirty="0">
              <a:latin typeface="Arial Black" pitchFamily="34" charset="0"/>
            </a:endParaRPr>
          </a:p>
        </p:txBody>
      </p:sp>
      <p:sp>
        <p:nvSpPr>
          <p:cNvPr id="61" name="文字方塊 60"/>
          <p:cNvSpPr txBox="1"/>
          <p:nvPr/>
        </p:nvSpPr>
        <p:spPr>
          <a:xfrm>
            <a:off x="1972771" y="3625860"/>
            <a:ext cx="569210" cy="261610"/>
          </a:xfrm>
          <a:prstGeom prst="rect">
            <a:avLst/>
          </a:prstGeom>
          <a:noFill/>
        </p:spPr>
        <p:txBody>
          <a:bodyPr wrap="square" rtlCol="0">
            <a:spAutoFit/>
          </a:bodyPr>
          <a:lstStyle/>
          <a:p>
            <a:r>
              <a:rPr lang="en-US" altLang="zh-TW" sz="1100" dirty="0" smtClean="0">
                <a:latin typeface="Arial Black" pitchFamily="34" charset="0"/>
              </a:rPr>
              <a:t>2024</a:t>
            </a:r>
            <a:endParaRPr lang="zh-TW" altLang="en-US" sz="1100" dirty="0">
              <a:latin typeface="Arial Black" pitchFamily="34" charset="0"/>
            </a:endParaRPr>
          </a:p>
        </p:txBody>
      </p:sp>
      <p:sp>
        <p:nvSpPr>
          <p:cNvPr id="79" name="爆炸 1 78"/>
          <p:cNvSpPr/>
          <p:nvPr/>
        </p:nvSpPr>
        <p:spPr bwMode="auto">
          <a:xfrm>
            <a:off x="3340923" y="2735342"/>
            <a:ext cx="1519109" cy="1346012"/>
          </a:xfrm>
          <a:prstGeom prst="irregularSeal1">
            <a:avLst/>
          </a:prstGeom>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zh-TW" sz="1400" b="1" i="0" u="none" strike="noStrike" cap="none" normalizeH="0" baseline="0" dirty="0" smtClean="0">
                <a:ln>
                  <a:noFill/>
                </a:ln>
                <a:solidFill>
                  <a:schemeClr val="bg1"/>
                </a:solidFill>
                <a:effectLst/>
                <a:latin typeface="Times New Roman" pitchFamily="18" charset="0"/>
                <a:ea typeface="Verdana" pitchFamily="34" charset="0"/>
                <a:cs typeface="Times New Roman" pitchFamily="18" charset="0"/>
              </a:rPr>
              <a:t>Nuclear</a:t>
            </a:r>
            <a:r>
              <a:rPr kumimoji="1" lang="en-US" altLang="zh-TW" sz="1400" b="1" i="0" u="none" strike="noStrike" cap="none" normalizeH="0" dirty="0" smtClean="0">
                <a:ln>
                  <a:noFill/>
                </a:ln>
                <a:solidFill>
                  <a:schemeClr val="bg1"/>
                </a:solidFill>
                <a:effectLst/>
                <a:latin typeface="Times New Roman" pitchFamily="18" charset="0"/>
                <a:ea typeface="Verdana" pitchFamily="34" charset="0"/>
                <a:cs typeface="Times New Roman" pitchFamily="18" charset="0"/>
              </a:rPr>
              <a:t> Free</a:t>
            </a:r>
            <a:endParaRPr kumimoji="1" lang="zh-TW" altLang="en-US" sz="1400" b="1" i="0" u="none" strike="noStrike" cap="none" normalizeH="0" baseline="0" dirty="0" smtClean="0">
              <a:ln>
                <a:noFill/>
              </a:ln>
              <a:solidFill>
                <a:schemeClr val="bg1"/>
              </a:solidFill>
              <a:effectLst/>
              <a:latin typeface="Times New Roman" pitchFamily="18" charset="0"/>
              <a:ea typeface="MS PGothic" pitchFamily="34" charset="-128"/>
              <a:cs typeface="Times New Roman" pitchFamily="18" charset="0"/>
            </a:endParaRPr>
          </a:p>
        </p:txBody>
      </p:sp>
      <p:sp>
        <p:nvSpPr>
          <p:cNvPr id="81" name="文字方塊 80"/>
          <p:cNvSpPr txBox="1"/>
          <p:nvPr/>
        </p:nvSpPr>
        <p:spPr>
          <a:xfrm>
            <a:off x="45479" y="5929535"/>
            <a:ext cx="4726745" cy="307777"/>
          </a:xfrm>
          <a:prstGeom prst="rect">
            <a:avLst/>
          </a:prstGeom>
          <a:noFill/>
        </p:spPr>
        <p:txBody>
          <a:bodyPr wrap="square" rtlCol="0">
            <a:spAutoFit/>
          </a:bodyPr>
          <a:lstStyle/>
          <a:p>
            <a:r>
              <a:rPr lang="en-US" altLang="zh-TW" sz="1400" b="1" dirty="0">
                <a:solidFill>
                  <a:srgbClr val="000000"/>
                </a:solidFill>
                <a:ea typeface="標楷體"/>
                <a:cs typeface="Times New Roman" pitchFamily="18" charset="0"/>
              </a:rPr>
              <a:t>Source: </a:t>
            </a:r>
            <a:r>
              <a:rPr lang="en-US" altLang="zh-TW" sz="1400" b="1" dirty="0" err="1">
                <a:solidFill>
                  <a:srgbClr val="000000"/>
                </a:solidFill>
                <a:ea typeface="標楷體"/>
                <a:cs typeface="Times New Roman" pitchFamily="18" charset="0"/>
              </a:rPr>
              <a:t>Taipower’s</a:t>
            </a:r>
            <a:r>
              <a:rPr lang="en-US" altLang="zh-TW" sz="1400" b="1" dirty="0">
                <a:solidFill>
                  <a:srgbClr val="000000"/>
                </a:solidFill>
                <a:ea typeface="標楷體"/>
                <a:cs typeface="Times New Roman" pitchFamily="18" charset="0"/>
              </a:rPr>
              <a:t> 10505 long-term power generation plan</a:t>
            </a:r>
            <a:endParaRPr lang="zh-TW" altLang="en-US" sz="1400" b="1" dirty="0">
              <a:solidFill>
                <a:srgbClr val="000000"/>
              </a:solidFill>
              <a:ea typeface="標楷體"/>
              <a:cs typeface="Times New Roman" pitchFamily="18" charset="0"/>
            </a:endParaRPr>
          </a:p>
        </p:txBody>
      </p:sp>
      <p:sp>
        <p:nvSpPr>
          <p:cNvPr id="82" name="文字方塊 81"/>
          <p:cNvSpPr txBox="1"/>
          <p:nvPr/>
        </p:nvSpPr>
        <p:spPr>
          <a:xfrm>
            <a:off x="2692851" y="3409836"/>
            <a:ext cx="569210" cy="261610"/>
          </a:xfrm>
          <a:prstGeom prst="rect">
            <a:avLst/>
          </a:prstGeom>
          <a:noFill/>
        </p:spPr>
        <p:txBody>
          <a:bodyPr wrap="square" rtlCol="0">
            <a:spAutoFit/>
          </a:bodyPr>
          <a:lstStyle/>
          <a:p>
            <a:r>
              <a:rPr lang="en-US" altLang="zh-TW" sz="1100" dirty="0" smtClean="0">
                <a:latin typeface="Arial Black" pitchFamily="34" charset="0"/>
              </a:rPr>
              <a:t>2025</a:t>
            </a:r>
            <a:endParaRPr lang="zh-TW" altLang="en-US" sz="1100" dirty="0">
              <a:latin typeface="Arial Black" pitchFamily="34" charset="0"/>
            </a:endParaRPr>
          </a:p>
        </p:txBody>
      </p:sp>
      <p:sp>
        <p:nvSpPr>
          <p:cNvPr id="83" name="文字方塊 82"/>
          <p:cNvSpPr txBox="1"/>
          <p:nvPr/>
        </p:nvSpPr>
        <p:spPr>
          <a:xfrm>
            <a:off x="3385365" y="4000401"/>
            <a:ext cx="1054735" cy="261610"/>
          </a:xfrm>
          <a:prstGeom prst="rect">
            <a:avLst/>
          </a:prstGeom>
          <a:noFill/>
        </p:spPr>
        <p:txBody>
          <a:bodyPr wrap="square" rtlCol="0">
            <a:spAutoFit/>
          </a:bodyPr>
          <a:lstStyle/>
          <a:p>
            <a:r>
              <a:rPr lang="en-US" altLang="zh-TW" sz="1100" b="1" dirty="0">
                <a:latin typeface="+mn-lt"/>
                <a:cs typeface="Times New Roman" pitchFamily="18" charset="0"/>
              </a:rPr>
              <a:t>Maanshan#2</a:t>
            </a:r>
            <a:endParaRPr lang="zh-TW" altLang="en-US" sz="1100" b="1" dirty="0">
              <a:latin typeface="+mn-lt"/>
              <a:cs typeface="Times New Roman" pitchFamily="18" charset="0"/>
            </a:endParaRPr>
          </a:p>
        </p:txBody>
      </p:sp>
      <p:grpSp>
        <p:nvGrpSpPr>
          <p:cNvPr id="84" name="群組 83"/>
          <p:cNvGrpSpPr/>
          <p:nvPr/>
        </p:nvGrpSpPr>
        <p:grpSpPr>
          <a:xfrm>
            <a:off x="3022488" y="3671446"/>
            <a:ext cx="462451" cy="448026"/>
            <a:chOff x="251520" y="1484784"/>
            <a:chExt cx="936104" cy="864096"/>
          </a:xfrm>
        </p:grpSpPr>
        <p:sp>
          <p:nvSpPr>
            <p:cNvPr id="85" name="流程圖: 接點 84"/>
            <p:cNvSpPr/>
            <p:nvPr/>
          </p:nvSpPr>
          <p:spPr bwMode="auto">
            <a:xfrm>
              <a:off x="251520" y="1484784"/>
              <a:ext cx="936104" cy="864096"/>
            </a:xfrm>
            <a:prstGeom prst="flowChartConnector">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smtClean="0">
                <a:ln>
                  <a:noFill/>
                </a:ln>
                <a:solidFill>
                  <a:schemeClr val="tx1"/>
                </a:solidFill>
                <a:effectLst/>
                <a:latin typeface="Times New Roman" pitchFamily="18" charset="0"/>
                <a:ea typeface="MS PGothic" pitchFamily="34" charset="-128"/>
              </a:endParaRPr>
            </a:p>
          </p:txBody>
        </p:sp>
        <p:sp>
          <p:nvSpPr>
            <p:cNvPr id="86" name="流程圖: 接點 85"/>
            <p:cNvSpPr/>
            <p:nvPr/>
          </p:nvSpPr>
          <p:spPr bwMode="auto">
            <a:xfrm>
              <a:off x="319336" y="1552600"/>
              <a:ext cx="800472" cy="728464"/>
            </a:xfrm>
            <a:prstGeom prst="flowChartConnecto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smtClean="0">
                <a:ln>
                  <a:noFill/>
                </a:ln>
                <a:solidFill>
                  <a:schemeClr val="tx1"/>
                </a:solidFill>
                <a:effectLst/>
                <a:latin typeface="Times New Roman" pitchFamily="18" charset="0"/>
                <a:ea typeface="MS PGothic" pitchFamily="34" charset="-128"/>
              </a:endParaRPr>
            </a:p>
          </p:txBody>
        </p:sp>
      </p:grpSp>
      <p:sp>
        <p:nvSpPr>
          <p:cNvPr id="5" name="矩形 4"/>
          <p:cNvSpPr/>
          <p:nvPr/>
        </p:nvSpPr>
        <p:spPr bwMode="auto">
          <a:xfrm>
            <a:off x="179512" y="2142104"/>
            <a:ext cx="4332596" cy="350792"/>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altLang="zh-TW" sz="1800" b="1" dirty="0">
                <a:solidFill>
                  <a:schemeClr val="bg1"/>
                </a:solidFill>
              </a:rPr>
              <a:t>Towards a nuclear-free homeland in 2025</a:t>
            </a:r>
            <a:endParaRPr kumimoji="1" lang="zh-TW" altLang="en-US" sz="1800" b="1"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166232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defRPr/>
            </a:pPr>
            <a:fld id="{47C12B8A-562C-4D39-A792-5155B10DFC72}" type="slidenum">
              <a:rPr lang="en-US" altLang="zh-TW" smtClean="0"/>
              <a:pPr>
                <a:defRPr/>
              </a:pPr>
              <a:t>5</a:t>
            </a:fld>
            <a:endParaRPr lang="en-US" altLang="zh-TW"/>
          </a:p>
        </p:txBody>
      </p:sp>
      <p:sp>
        <p:nvSpPr>
          <p:cNvPr id="5" name="Line 91"/>
          <p:cNvSpPr>
            <a:spLocks noChangeShapeType="1"/>
          </p:cNvSpPr>
          <p:nvPr/>
        </p:nvSpPr>
        <p:spPr bwMode="auto">
          <a:xfrm>
            <a:off x="0" y="981075"/>
            <a:ext cx="9144000" cy="0"/>
          </a:xfrm>
          <a:prstGeom prst="line">
            <a:avLst/>
          </a:prstGeom>
          <a:noFill/>
          <a:ln w="25400">
            <a:solidFill>
              <a:srgbClr val="003399"/>
            </a:solidFill>
            <a:round/>
            <a:headEnd/>
            <a:tailEnd/>
          </a:ln>
          <a:extLst>
            <a:ext uri="{909E8E84-426E-40DD-AFC4-6F175D3DCCD1}">
              <a14:hiddenFill xmlns:a14="http://schemas.microsoft.com/office/drawing/2010/main">
                <a:noFill/>
              </a14:hiddenFill>
            </a:ext>
          </a:extLst>
        </p:spPr>
        <p:txBody>
          <a:bodyPr/>
          <a:lstStyle/>
          <a:p>
            <a:endParaRPr lang="zh-TW" altLang="en-US">
              <a:solidFill>
                <a:srgbClr val="000000"/>
              </a:solidFill>
            </a:endParaRPr>
          </a:p>
        </p:txBody>
      </p:sp>
      <p:sp>
        <p:nvSpPr>
          <p:cNvPr id="6" name="標題 1"/>
          <p:cNvSpPr txBox="1">
            <a:spLocks/>
          </p:cNvSpPr>
          <p:nvPr/>
        </p:nvSpPr>
        <p:spPr bwMode="auto">
          <a:xfrm>
            <a:off x="-324544" y="0"/>
            <a:ext cx="9144000" cy="981075"/>
          </a:xfrm>
          <a:prstGeom prst="rect">
            <a:avLst/>
          </a:prstGeom>
          <a:noFill/>
        </p:spPr>
        <p:txBody>
          <a:bodyPr anchor="ctr" anchorCtr="0"/>
          <a:lstStyle>
            <a:defPPr>
              <a:defRPr lang="zh-TW"/>
            </a:defPPr>
            <a:lvl1pPr marL="1079500" algn="ctr" eaLnBrk="0" hangingPunct="0">
              <a:defRPr sz="4400" b="1">
                <a:solidFill>
                  <a:srgbClr val="3333CC"/>
                </a:solidFill>
                <a:effectLst>
                  <a:outerShdw blurRad="38100" dist="38100" dir="2700000" algn="tl">
                    <a:srgbClr val="C0C0C0"/>
                  </a:outerShdw>
                </a:effectLst>
                <a:ea typeface="+mj-ea"/>
                <a:cs typeface="Times New Roman" panose="02020603050405020304" pitchFamily="18" charset="0"/>
              </a:defRPr>
            </a:lvl1pPr>
            <a:lvl2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2pPr>
            <a:lvl3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3pPr>
            <a:lvl4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4pPr>
            <a:lvl5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5pPr>
            <a:lvl6pPr marL="4572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6pPr>
            <a:lvl7pPr marL="9144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7pPr>
            <a:lvl8pPr marL="13716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8pPr>
            <a:lvl9pPr marL="18288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9pPr>
          </a:lstStyle>
          <a:p>
            <a:r>
              <a:rPr lang="en-US" altLang="zh-TW" dirty="0"/>
              <a:t>Diversifying our sources</a:t>
            </a:r>
          </a:p>
        </p:txBody>
      </p:sp>
      <p:pic>
        <p:nvPicPr>
          <p:cNvPr id="36" name="Picture 5" descr="세계지도03-하양"/>
          <p:cNvPicPr>
            <a:picLocks noChangeAspect="1" noChangeArrowheads="1"/>
          </p:cNvPicPr>
          <p:nvPr/>
        </p:nvPicPr>
        <p:blipFill>
          <a:blip r:embed="rId3">
            <a:lum bright="-18000"/>
          </a:blip>
          <a:stretch>
            <a:fillRect/>
          </a:stretch>
        </p:blipFill>
        <p:spPr bwMode="auto">
          <a:xfrm>
            <a:off x="179388" y="1916113"/>
            <a:ext cx="8569325" cy="4465637"/>
          </a:xfrm>
          <a:prstGeom prst="rect">
            <a:avLst/>
          </a:prstGeom>
          <a:noFill/>
          <a:ln>
            <a:noFill/>
          </a:ln>
          <a:effectLst>
            <a:outerShdw blurRad="50800" dist="38100" dir="5400000" algn="t" rotWithShape="0">
              <a:prstClr val="black">
                <a:alpha val="72000"/>
              </a:prstClr>
            </a:outerShdw>
          </a:effectLst>
        </p:spPr>
      </p:pic>
      <p:sp>
        <p:nvSpPr>
          <p:cNvPr id="37" name="AutoShape 259"/>
          <p:cNvSpPr>
            <a:spLocks noChangeArrowheads="1"/>
          </p:cNvSpPr>
          <p:nvPr/>
        </p:nvSpPr>
        <p:spPr bwMode="gray">
          <a:xfrm>
            <a:off x="1476375" y="3263900"/>
            <a:ext cx="1079500" cy="347663"/>
          </a:xfrm>
          <a:prstGeom prst="bevel">
            <a:avLst>
              <a:gd name="adj" fmla="val 10560"/>
            </a:avLst>
          </a:prstGeom>
          <a:solidFill>
            <a:srgbClr val="3333CC">
              <a:lumMod val="75000"/>
            </a:srgbClr>
          </a:solidFill>
          <a:ln w="9525">
            <a:noFill/>
            <a:miter lim="800000"/>
            <a:headEnd/>
            <a:tailEnd/>
          </a:ln>
          <a:effectLst/>
        </p:spPr>
        <p:txBody>
          <a:bodyPr wrap="none" anchor="ctr"/>
          <a:lstStyle/>
          <a:p>
            <a:pPr algn="ctr">
              <a:defRPr/>
            </a:pPr>
            <a:r>
              <a:rPr lang="en-US" altLang="ko-KR" b="1" kern="0" dirty="0">
                <a:solidFill>
                  <a:prstClr val="white"/>
                </a:solidFill>
                <a:effectLst>
                  <a:outerShdw blurRad="38100" dist="38100" dir="2700000" algn="tl">
                    <a:srgbClr val="000000"/>
                  </a:outerShdw>
                </a:effectLst>
                <a:ea typeface="標楷體"/>
                <a:cs typeface="Times New Roman" panose="02020603050405020304" pitchFamily="18" charset="0"/>
              </a:rPr>
              <a:t>Qatar</a:t>
            </a:r>
          </a:p>
        </p:txBody>
      </p:sp>
      <p:cxnSp>
        <p:nvCxnSpPr>
          <p:cNvPr id="54279" name="直線單箭頭接點 38"/>
          <p:cNvCxnSpPr>
            <a:cxnSpLocks noChangeShapeType="1"/>
          </p:cNvCxnSpPr>
          <p:nvPr/>
        </p:nvCxnSpPr>
        <p:spPr bwMode="auto">
          <a:xfrm>
            <a:off x="1928813" y="3611563"/>
            <a:ext cx="266700" cy="323850"/>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0" name="橢圓 41"/>
          <p:cNvSpPr>
            <a:spLocks noChangeArrowheads="1"/>
          </p:cNvSpPr>
          <p:nvPr/>
        </p:nvSpPr>
        <p:spPr bwMode="auto">
          <a:xfrm>
            <a:off x="2195513" y="3935413"/>
            <a:ext cx="73025" cy="73025"/>
          </a:xfrm>
          <a:prstGeom prst="ellipse">
            <a:avLst/>
          </a:prstGeom>
          <a:noFill/>
          <a:ln w="2857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cxnSp>
        <p:nvCxnSpPr>
          <p:cNvPr id="54281" name="直線單箭頭接點 44"/>
          <p:cNvCxnSpPr>
            <a:cxnSpLocks noChangeShapeType="1"/>
          </p:cNvCxnSpPr>
          <p:nvPr/>
        </p:nvCxnSpPr>
        <p:spPr bwMode="auto">
          <a:xfrm flipV="1">
            <a:off x="3384550" y="4797425"/>
            <a:ext cx="179388" cy="287338"/>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2" name="橢圓 45"/>
          <p:cNvSpPr>
            <a:spLocks noChangeArrowheads="1"/>
          </p:cNvSpPr>
          <p:nvPr/>
        </p:nvSpPr>
        <p:spPr bwMode="auto">
          <a:xfrm>
            <a:off x="3563938" y="4724400"/>
            <a:ext cx="71437" cy="73025"/>
          </a:xfrm>
          <a:prstGeom prst="ellipse">
            <a:avLst/>
          </a:prstGeom>
          <a:noFill/>
          <a:ln w="2857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49" name="AutoShape 259"/>
          <p:cNvSpPr>
            <a:spLocks noChangeArrowheads="1"/>
          </p:cNvSpPr>
          <p:nvPr/>
        </p:nvSpPr>
        <p:spPr bwMode="gray">
          <a:xfrm>
            <a:off x="2555875" y="5084763"/>
            <a:ext cx="1368425" cy="360362"/>
          </a:xfrm>
          <a:prstGeom prst="bevel">
            <a:avLst>
              <a:gd name="adj" fmla="val 10560"/>
            </a:avLst>
          </a:prstGeom>
          <a:solidFill>
            <a:srgbClr val="3333CC">
              <a:lumMod val="75000"/>
            </a:srgbClr>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Indonesia</a:t>
            </a:r>
          </a:p>
        </p:txBody>
      </p:sp>
      <p:cxnSp>
        <p:nvCxnSpPr>
          <p:cNvPr id="54284" name="直線單箭頭接點 50"/>
          <p:cNvCxnSpPr>
            <a:cxnSpLocks noChangeShapeType="1"/>
          </p:cNvCxnSpPr>
          <p:nvPr/>
        </p:nvCxnSpPr>
        <p:spPr bwMode="auto">
          <a:xfrm flipV="1">
            <a:off x="3203575" y="4581525"/>
            <a:ext cx="288925" cy="179388"/>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5" name="橢圓 51"/>
          <p:cNvSpPr>
            <a:spLocks noChangeArrowheads="1"/>
          </p:cNvSpPr>
          <p:nvPr/>
        </p:nvSpPr>
        <p:spPr bwMode="auto">
          <a:xfrm>
            <a:off x="3492500" y="4508500"/>
            <a:ext cx="71438" cy="73025"/>
          </a:xfrm>
          <a:prstGeom prst="ellipse">
            <a:avLst/>
          </a:prstGeom>
          <a:noFill/>
          <a:ln w="2857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54" name="AutoShape 259"/>
          <p:cNvSpPr>
            <a:spLocks noChangeArrowheads="1"/>
          </p:cNvSpPr>
          <p:nvPr/>
        </p:nvSpPr>
        <p:spPr bwMode="gray">
          <a:xfrm>
            <a:off x="1908175" y="4581525"/>
            <a:ext cx="1295400" cy="347663"/>
          </a:xfrm>
          <a:prstGeom prst="bevel">
            <a:avLst>
              <a:gd name="adj" fmla="val 10560"/>
            </a:avLst>
          </a:prstGeom>
          <a:solidFill>
            <a:srgbClr val="3333CC">
              <a:lumMod val="75000"/>
            </a:srgbClr>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Malaysia</a:t>
            </a:r>
          </a:p>
        </p:txBody>
      </p:sp>
      <p:cxnSp>
        <p:nvCxnSpPr>
          <p:cNvPr id="54287" name="直線單箭頭接點 54"/>
          <p:cNvCxnSpPr>
            <a:cxnSpLocks noChangeShapeType="1"/>
          </p:cNvCxnSpPr>
          <p:nvPr/>
        </p:nvCxnSpPr>
        <p:spPr bwMode="auto">
          <a:xfrm flipH="1" flipV="1">
            <a:off x="4986338" y="4967288"/>
            <a:ext cx="233362" cy="190500"/>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8" name="橢圓 55"/>
          <p:cNvSpPr>
            <a:spLocks noChangeArrowheads="1"/>
          </p:cNvSpPr>
          <p:nvPr/>
        </p:nvSpPr>
        <p:spPr bwMode="auto">
          <a:xfrm>
            <a:off x="4895850" y="4894263"/>
            <a:ext cx="71438" cy="73025"/>
          </a:xfrm>
          <a:prstGeom prst="ellipse">
            <a:avLst/>
          </a:prstGeom>
          <a:noFill/>
          <a:ln w="2857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60" name="AutoShape 259"/>
          <p:cNvSpPr>
            <a:spLocks noChangeArrowheads="1"/>
          </p:cNvSpPr>
          <p:nvPr/>
        </p:nvSpPr>
        <p:spPr bwMode="gray">
          <a:xfrm>
            <a:off x="5219700" y="4953000"/>
            <a:ext cx="2198688" cy="347663"/>
          </a:xfrm>
          <a:prstGeom prst="bevel">
            <a:avLst>
              <a:gd name="adj" fmla="val 10560"/>
            </a:avLst>
          </a:prstGeom>
          <a:solidFill>
            <a:srgbClr val="3333CC">
              <a:lumMod val="75000"/>
            </a:srgbClr>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Papua New Guinea</a:t>
            </a:r>
          </a:p>
        </p:txBody>
      </p:sp>
      <p:cxnSp>
        <p:nvCxnSpPr>
          <p:cNvPr id="54290" name="直線單箭頭接點 60"/>
          <p:cNvCxnSpPr>
            <a:cxnSpLocks noChangeShapeType="1"/>
          </p:cNvCxnSpPr>
          <p:nvPr/>
        </p:nvCxnSpPr>
        <p:spPr bwMode="auto">
          <a:xfrm flipH="1" flipV="1">
            <a:off x="4518025" y="5445125"/>
            <a:ext cx="233363" cy="190500"/>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91" name="橢圓 61"/>
          <p:cNvSpPr>
            <a:spLocks noChangeArrowheads="1"/>
          </p:cNvSpPr>
          <p:nvPr/>
        </p:nvSpPr>
        <p:spPr bwMode="auto">
          <a:xfrm>
            <a:off x="4427538" y="5373688"/>
            <a:ext cx="73025" cy="71437"/>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63" name="AutoShape 259"/>
          <p:cNvSpPr>
            <a:spLocks noChangeArrowheads="1"/>
          </p:cNvSpPr>
          <p:nvPr/>
        </p:nvSpPr>
        <p:spPr bwMode="gray">
          <a:xfrm>
            <a:off x="4787900" y="5529263"/>
            <a:ext cx="1296194" cy="347662"/>
          </a:xfrm>
          <a:prstGeom prst="bevel">
            <a:avLst>
              <a:gd name="adj" fmla="val 10560"/>
            </a:avLst>
          </a:prstGeom>
          <a:solidFill>
            <a:srgbClr val="C00000"/>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Australia</a:t>
            </a:r>
          </a:p>
        </p:txBody>
      </p:sp>
      <p:cxnSp>
        <p:nvCxnSpPr>
          <p:cNvPr id="54293" name="直線單箭頭接點 63"/>
          <p:cNvCxnSpPr>
            <a:cxnSpLocks noChangeShapeType="1"/>
          </p:cNvCxnSpPr>
          <p:nvPr/>
        </p:nvCxnSpPr>
        <p:spPr bwMode="auto">
          <a:xfrm flipV="1">
            <a:off x="6443663" y="3973513"/>
            <a:ext cx="639762" cy="176212"/>
          </a:xfrm>
          <a:prstGeom prst="straightConnector1">
            <a:avLst/>
          </a:prstGeom>
          <a:noFill/>
          <a:ln w="254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94" name="橢圓 64"/>
          <p:cNvSpPr>
            <a:spLocks noChangeArrowheads="1"/>
          </p:cNvSpPr>
          <p:nvPr/>
        </p:nvSpPr>
        <p:spPr bwMode="auto">
          <a:xfrm>
            <a:off x="7092950" y="3933825"/>
            <a:ext cx="71438" cy="71438"/>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66" name="AutoShape 259"/>
          <p:cNvSpPr>
            <a:spLocks noChangeArrowheads="1"/>
          </p:cNvSpPr>
          <p:nvPr/>
        </p:nvSpPr>
        <p:spPr bwMode="gray">
          <a:xfrm>
            <a:off x="4895850" y="4160838"/>
            <a:ext cx="1981200" cy="347662"/>
          </a:xfrm>
          <a:prstGeom prst="bevel">
            <a:avLst>
              <a:gd name="adj" fmla="val 10560"/>
            </a:avLst>
          </a:prstGeom>
          <a:solidFill>
            <a:srgbClr val="C00000"/>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USA(Cameron)</a:t>
            </a:r>
          </a:p>
        </p:txBody>
      </p:sp>
      <p:sp>
        <p:nvSpPr>
          <p:cNvPr id="69" name="文字方塊 68"/>
          <p:cNvSpPr txBox="1"/>
          <p:nvPr/>
        </p:nvSpPr>
        <p:spPr>
          <a:xfrm>
            <a:off x="6561017" y="5792073"/>
            <a:ext cx="1635918" cy="276999"/>
          </a:xfrm>
          <a:prstGeom prst="rect">
            <a:avLst/>
          </a:prstGeom>
          <a:noFill/>
        </p:spPr>
        <p:txBody>
          <a:bodyPr wrap="square">
            <a:spAutoFit/>
          </a:bodyPr>
          <a:lstStyle/>
          <a:p>
            <a:pPr>
              <a:defRPr/>
            </a:pPr>
            <a:r>
              <a:rPr lang="en-US" altLang="zh-TW" sz="1200" b="1" kern="0" dirty="0">
                <a:solidFill>
                  <a:srgbClr val="C00000"/>
                </a:solidFill>
                <a:ea typeface="標楷體"/>
                <a:cs typeface="Times New Roman" panose="02020603050405020304" pitchFamily="18" charset="0"/>
              </a:rPr>
              <a:t>Under development</a:t>
            </a:r>
            <a:endParaRPr lang="zh-TW" altLang="en-US" sz="1200" b="1" kern="0" dirty="0">
              <a:solidFill>
                <a:srgbClr val="C00000"/>
              </a:solidFill>
              <a:ea typeface="標楷體"/>
              <a:cs typeface="Times New Roman" panose="02020603050405020304" pitchFamily="18" charset="0"/>
            </a:endParaRPr>
          </a:p>
        </p:txBody>
      </p:sp>
      <p:sp>
        <p:nvSpPr>
          <p:cNvPr id="70" name="矩形 69"/>
          <p:cNvSpPr/>
          <p:nvPr/>
        </p:nvSpPr>
        <p:spPr bwMode="auto">
          <a:xfrm>
            <a:off x="6300788" y="5499100"/>
            <a:ext cx="287337" cy="279400"/>
          </a:xfrm>
          <a:prstGeom prst="rect">
            <a:avLst/>
          </a:prstGeom>
          <a:solidFill>
            <a:srgbClr val="3333CC"/>
          </a:solidFill>
          <a:ln w="9525" cap="flat" cmpd="sng" algn="ctr">
            <a:solidFill>
              <a:srgbClr val="000000"/>
            </a:solidFill>
            <a:prstDash val="solid"/>
            <a:round/>
            <a:headEnd type="none" w="med" len="med"/>
            <a:tailEnd type="none" w="med" len="med"/>
          </a:ln>
          <a:effectLst/>
        </p:spPr>
        <p:txBody>
          <a:bodyPr/>
          <a:lstStyle/>
          <a:p>
            <a:pPr>
              <a:defRPr/>
            </a:pPr>
            <a:endParaRPr lang="zh-TW" altLang="en-US" sz="1600" kern="0">
              <a:solidFill>
                <a:srgbClr val="000000"/>
              </a:solidFill>
              <a:cs typeface="Times New Roman" panose="02020603050405020304" pitchFamily="18" charset="0"/>
            </a:endParaRPr>
          </a:p>
        </p:txBody>
      </p:sp>
      <p:sp>
        <p:nvSpPr>
          <p:cNvPr id="71" name="矩形 70"/>
          <p:cNvSpPr/>
          <p:nvPr/>
        </p:nvSpPr>
        <p:spPr bwMode="auto">
          <a:xfrm>
            <a:off x="6300788" y="5846763"/>
            <a:ext cx="287337" cy="279400"/>
          </a:xfrm>
          <a:prstGeom prst="rect">
            <a:avLst/>
          </a:prstGeom>
          <a:solidFill>
            <a:srgbClr val="C00000"/>
          </a:solidFill>
          <a:ln w="9525" cap="flat" cmpd="sng" algn="ctr">
            <a:solidFill>
              <a:srgbClr val="000000"/>
            </a:solidFill>
            <a:prstDash val="solid"/>
            <a:round/>
            <a:headEnd type="none" w="med" len="med"/>
            <a:tailEnd type="none" w="med" len="med"/>
          </a:ln>
          <a:effectLst/>
        </p:spPr>
        <p:txBody>
          <a:bodyPr/>
          <a:lstStyle/>
          <a:p>
            <a:pPr>
              <a:defRPr/>
            </a:pPr>
            <a:endParaRPr lang="zh-TW" altLang="en-US" sz="1600" kern="0">
              <a:solidFill>
                <a:srgbClr val="000000"/>
              </a:solidFill>
              <a:cs typeface="Times New Roman" panose="02020603050405020304" pitchFamily="18" charset="0"/>
            </a:endParaRPr>
          </a:p>
        </p:txBody>
      </p:sp>
      <p:sp>
        <p:nvSpPr>
          <p:cNvPr id="72" name="矩形 71"/>
          <p:cNvSpPr/>
          <p:nvPr/>
        </p:nvSpPr>
        <p:spPr>
          <a:xfrm>
            <a:off x="6605901" y="5499100"/>
            <a:ext cx="723275" cy="276999"/>
          </a:xfrm>
          <a:prstGeom prst="rect">
            <a:avLst/>
          </a:prstGeom>
        </p:spPr>
        <p:txBody>
          <a:bodyPr wrap="none">
            <a:spAutoFit/>
          </a:bodyPr>
          <a:lstStyle/>
          <a:p>
            <a:pPr algn="ctr">
              <a:defRPr/>
            </a:pPr>
            <a:r>
              <a:rPr lang="en-US" altLang="zh-TW" sz="1200" b="1" kern="0" dirty="0">
                <a:solidFill>
                  <a:srgbClr val="0000CC"/>
                </a:solidFill>
                <a:ea typeface="標楷體"/>
                <a:cs typeface="Times New Roman" panose="02020603050405020304" pitchFamily="18" charset="0"/>
              </a:rPr>
              <a:t>Existing</a:t>
            </a:r>
          </a:p>
        </p:txBody>
      </p:sp>
      <p:sp>
        <p:nvSpPr>
          <p:cNvPr id="73" name="AutoShape 259"/>
          <p:cNvSpPr>
            <a:spLocks noChangeArrowheads="1"/>
          </p:cNvSpPr>
          <p:nvPr/>
        </p:nvSpPr>
        <p:spPr bwMode="gray">
          <a:xfrm>
            <a:off x="827088" y="4149725"/>
            <a:ext cx="1081087" cy="347663"/>
          </a:xfrm>
          <a:prstGeom prst="bevel">
            <a:avLst>
              <a:gd name="adj" fmla="val 10560"/>
            </a:avLst>
          </a:prstGeom>
          <a:solidFill>
            <a:srgbClr val="FFCC66"/>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Africa</a:t>
            </a:r>
          </a:p>
        </p:txBody>
      </p:sp>
      <p:sp>
        <p:nvSpPr>
          <p:cNvPr id="74" name="AutoShape 259"/>
          <p:cNvSpPr>
            <a:spLocks noChangeArrowheads="1"/>
          </p:cNvSpPr>
          <p:nvPr/>
        </p:nvSpPr>
        <p:spPr bwMode="gray">
          <a:xfrm>
            <a:off x="6480175" y="2968625"/>
            <a:ext cx="1079500" cy="349250"/>
          </a:xfrm>
          <a:prstGeom prst="bevel">
            <a:avLst>
              <a:gd name="adj" fmla="val 10560"/>
            </a:avLst>
          </a:prstGeom>
          <a:solidFill>
            <a:srgbClr val="FFCC66"/>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Canada</a:t>
            </a:r>
          </a:p>
        </p:txBody>
      </p:sp>
      <p:sp>
        <p:nvSpPr>
          <p:cNvPr id="75" name="矩形 74"/>
          <p:cNvSpPr/>
          <p:nvPr/>
        </p:nvSpPr>
        <p:spPr bwMode="auto">
          <a:xfrm>
            <a:off x="7451725" y="5526088"/>
            <a:ext cx="288925" cy="279400"/>
          </a:xfrm>
          <a:prstGeom prst="rect">
            <a:avLst/>
          </a:prstGeom>
          <a:solidFill>
            <a:srgbClr val="FFCC66"/>
          </a:solidFill>
          <a:ln w="9525" cap="flat" cmpd="sng" algn="ctr">
            <a:solidFill>
              <a:srgbClr val="000000"/>
            </a:solidFill>
            <a:prstDash val="solid"/>
            <a:round/>
            <a:headEnd type="none" w="med" len="med"/>
            <a:tailEnd type="none" w="med" len="med"/>
          </a:ln>
          <a:effectLst/>
        </p:spPr>
        <p:txBody>
          <a:bodyPr/>
          <a:lstStyle/>
          <a:p>
            <a:pPr>
              <a:defRPr/>
            </a:pPr>
            <a:endParaRPr lang="zh-TW" altLang="en-US" sz="1600" kern="0">
              <a:solidFill>
                <a:srgbClr val="000000"/>
              </a:solidFill>
              <a:cs typeface="Times New Roman" panose="02020603050405020304" pitchFamily="18" charset="0"/>
            </a:endParaRPr>
          </a:p>
        </p:txBody>
      </p:sp>
      <p:sp>
        <p:nvSpPr>
          <p:cNvPr id="76" name="矩形 75"/>
          <p:cNvSpPr/>
          <p:nvPr/>
        </p:nvSpPr>
        <p:spPr>
          <a:xfrm>
            <a:off x="7764520" y="5497513"/>
            <a:ext cx="776175" cy="276999"/>
          </a:xfrm>
          <a:prstGeom prst="rect">
            <a:avLst/>
          </a:prstGeom>
        </p:spPr>
        <p:txBody>
          <a:bodyPr wrap="none">
            <a:spAutoFit/>
          </a:bodyPr>
          <a:lstStyle/>
          <a:p>
            <a:pPr algn="ctr">
              <a:defRPr/>
            </a:pPr>
            <a:r>
              <a:rPr lang="en-US" altLang="zh-TW" sz="1200" b="1" kern="0" dirty="0">
                <a:solidFill>
                  <a:srgbClr val="FF6600"/>
                </a:solidFill>
                <a:ea typeface="標楷體"/>
                <a:cs typeface="Times New Roman" panose="02020603050405020304" pitchFamily="18" charset="0"/>
              </a:rPr>
              <a:t>Potential</a:t>
            </a:r>
          </a:p>
        </p:txBody>
      </p:sp>
      <p:sp>
        <p:nvSpPr>
          <p:cNvPr id="79" name="AutoShape 259"/>
          <p:cNvSpPr>
            <a:spLocks noChangeArrowheads="1"/>
          </p:cNvSpPr>
          <p:nvPr/>
        </p:nvSpPr>
        <p:spPr bwMode="gray">
          <a:xfrm>
            <a:off x="251520" y="5270500"/>
            <a:ext cx="1994793" cy="349250"/>
          </a:xfrm>
          <a:prstGeom prst="bevel">
            <a:avLst>
              <a:gd name="adj" fmla="val 10560"/>
            </a:avLst>
          </a:prstGeom>
          <a:solidFill>
            <a:srgbClr val="C00000"/>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Global Portfolio</a:t>
            </a:r>
          </a:p>
        </p:txBody>
      </p:sp>
      <p:pic>
        <p:nvPicPr>
          <p:cNvPr id="5430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83038" y="3968750"/>
            <a:ext cx="157162"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306" name="橢圓 81"/>
          <p:cNvSpPr>
            <a:spLocks noChangeArrowheads="1"/>
          </p:cNvSpPr>
          <p:nvPr/>
        </p:nvSpPr>
        <p:spPr bwMode="auto">
          <a:xfrm>
            <a:off x="3779912" y="3805238"/>
            <a:ext cx="576262" cy="560387"/>
          </a:xfrm>
          <a:prstGeom prst="ellipse">
            <a:avLst/>
          </a:prstGeom>
          <a:noFill/>
          <a:ln w="57150" algn="ctr">
            <a:solidFill>
              <a:srgbClr val="0033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Blip>
                <a:blip r:embed="rId4"/>
              </a:buBlip>
              <a:defRPr kumimoji="1" sz="2800" b="1">
                <a:solidFill>
                  <a:schemeClr val="accent2"/>
                </a:solidFill>
                <a:latin typeface="Times New Roman" pitchFamily="18" charset="0"/>
                <a:ea typeface="標楷體" pitchFamily="65" charset="-120"/>
              </a:defRPr>
            </a:lvl1pPr>
            <a:lvl2pPr marL="742950" indent="-285750" eaLnBrk="0" hangingPunct="0">
              <a:spcBef>
                <a:spcPct val="20000"/>
              </a:spcBef>
              <a:buBlip>
                <a:blip r:embed="rId5"/>
              </a:buBlip>
              <a:defRPr kumimoji="1" sz="2400" b="1">
                <a:solidFill>
                  <a:schemeClr val="tx1"/>
                </a:solidFill>
                <a:latin typeface="Times New Roman" pitchFamily="18" charset="0"/>
                <a:ea typeface="標楷體" pitchFamily="65" charset="-120"/>
              </a:defRPr>
            </a:lvl2pPr>
            <a:lvl3pPr marL="1143000" indent="-228600" eaLnBrk="0" hangingPunct="0">
              <a:spcBef>
                <a:spcPct val="20000"/>
              </a:spcBef>
              <a:buChar char="•"/>
              <a:defRPr kumimoji="1" sz="2400" b="1">
                <a:solidFill>
                  <a:schemeClr val="accent2"/>
                </a:solidFill>
                <a:latin typeface="Times New Roman" pitchFamily="18" charset="0"/>
                <a:ea typeface="標楷體" pitchFamily="65" charset="-120"/>
              </a:defRPr>
            </a:lvl3pPr>
            <a:lvl4pPr marL="1600200" indent="-228600" eaLnBrk="0" hangingPunct="0">
              <a:spcBef>
                <a:spcPct val="20000"/>
              </a:spcBef>
              <a:buChar char="–"/>
              <a:defRPr kumimoji="1" sz="2200" b="1">
                <a:solidFill>
                  <a:schemeClr val="accent2"/>
                </a:solidFill>
                <a:latin typeface="Times New Roman" pitchFamily="18" charset="0"/>
                <a:ea typeface="標楷體" pitchFamily="65" charset="-120"/>
              </a:defRPr>
            </a:lvl4pPr>
            <a:lvl5pPr marL="2057400" indent="-228600" eaLnBrk="0" hangingPunct="0">
              <a:spcBef>
                <a:spcPct val="20000"/>
              </a:spcBef>
              <a:buChar char="»"/>
              <a:defRPr kumimoji="1" sz="2000" b="1">
                <a:solidFill>
                  <a:schemeClr val="accent2"/>
                </a:solidFill>
                <a:latin typeface="Times New Roman" pitchFamily="18" charset="0"/>
                <a:ea typeface="標楷體" pitchFamily="65" charset="-120"/>
              </a:defRPr>
            </a:lvl5pPr>
            <a:lvl6pPr marL="25146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6pPr>
            <a:lvl7pPr marL="29718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7pPr>
            <a:lvl8pPr marL="34290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8pPr>
            <a:lvl9pPr marL="3886200" indent="-228600" eaLnBrk="0" fontAlgn="base" hangingPunct="0">
              <a:spcBef>
                <a:spcPct val="20000"/>
              </a:spcBef>
              <a:spcAft>
                <a:spcPct val="0"/>
              </a:spcAft>
              <a:buChar char="»"/>
              <a:defRPr kumimoji="1" sz="2000" b="1">
                <a:solidFill>
                  <a:schemeClr val="accent2"/>
                </a:solidFill>
                <a:latin typeface="Times New Roman" pitchFamily="18" charset="0"/>
                <a:ea typeface="標楷體" pitchFamily="65" charset="-120"/>
              </a:defRPr>
            </a:lvl9pPr>
          </a:lstStyle>
          <a:p>
            <a:pPr eaLnBrk="1" hangingPunct="1">
              <a:spcBef>
                <a:spcPct val="0"/>
              </a:spcBef>
              <a:buFontTx/>
              <a:buNone/>
            </a:pPr>
            <a:endParaRPr lang="zh-TW" altLang="en-US" sz="2000" b="0">
              <a:solidFill>
                <a:srgbClr val="000000"/>
              </a:solidFill>
              <a:ea typeface="MS PGothic" pitchFamily="34" charset="-128"/>
              <a:cs typeface="Times New Roman" panose="02020603050405020304" pitchFamily="18" charset="0"/>
            </a:endParaRPr>
          </a:p>
        </p:txBody>
      </p:sp>
      <p:sp>
        <p:nvSpPr>
          <p:cNvPr id="83" name="矩形 82"/>
          <p:cNvSpPr/>
          <p:nvPr/>
        </p:nvSpPr>
        <p:spPr>
          <a:xfrm>
            <a:off x="287399" y="1168876"/>
            <a:ext cx="8569201" cy="1107996"/>
          </a:xfrm>
          <a:prstGeom prst="rect">
            <a:avLst/>
          </a:prstGeom>
          <a:solidFill>
            <a:srgbClr val="CCFFFF"/>
          </a:solidFill>
          <a:scene3d>
            <a:camera prst="orthographicFront"/>
            <a:lightRig rig="threePt" dir="t"/>
          </a:scene3d>
          <a:sp3d>
            <a:bevelT prst="relaxedInset"/>
          </a:sp3d>
        </p:spPr>
        <p:txBody>
          <a:bodyPr wrap="square" anchor="ctr">
            <a:spAutoFit/>
          </a:bodyPr>
          <a:lstStyle>
            <a:lvl1pPr marL="269875" indent="-269875" eaLnBrk="0" hangingPunct="0">
              <a:defRPr kumimoji="1">
                <a:solidFill>
                  <a:schemeClr val="tx1"/>
                </a:solidFill>
                <a:latin typeface="Times New Roman" pitchFamily="18" charset="0"/>
                <a:ea typeface="新細明體" charset="-120"/>
              </a:defRPr>
            </a:lvl1pPr>
            <a:lvl2pPr marL="742950" indent="-285750" eaLnBrk="0" hangingPunct="0">
              <a:defRPr kumimoji="1">
                <a:solidFill>
                  <a:schemeClr val="tx1"/>
                </a:solidFill>
                <a:latin typeface="Times New Roman" pitchFamily="18" charset="0"/>
                <a:ea typeface="新細明體" charset="-120"/>
              </a:defRPr>
            </a:lvl2pPr>
            <a:lvl3pPr marL="1143000" indent="-228600" eaLnBrk="0" hangingPunct="0">
              <a:defRPr kumimoji="1">
                <a:solidFill>
                  <a:schemeClr val="tx1"/>
                </a:solidFill>
                <a:latin typeface="Times New Roman" pitchFamily="18" charset="0"/>
                <a:ea typeface="新細明體" charset="-120"/>
              </a:defRPr>
            </a:lvl3pPr>
            <a:lvl4pPr marL="1600200" indent="-228600" eaLnBrk="0" hangingPunct="0">
              <a:defRPr kumimoji="1">
                <a:solidFill>
                  <a:schemeClr val="tx1"/>
                </a:solidFill>
                <a:latin typeface="Times New Roman" pitchFamily="18" charset="0"/>
                <a:ea typeface="新細明體" charset="-120"/>
              </a:defRPr>
            </a:lvl4pPr>
            <a:lvl5pPr marL="2057400" indent="-228600" eaLnBrk="0" hangingPunct="0">
              <a:defRPr kumimoji="1">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a:solidFill>
                  <a:schemeClr val="tx1"/>
                </a:solidFill>
                <a:latin typeface="Times New Roman" pitchFamily="18" charset="0"/>
                <a:ea typeface="新細明體" charset="-120"/>
              </a:defRPr>
            </a:lvl9pPr>
          </a:lstStyle>
          <a:p>
            <a:pPr eaLnBrk="1" hangingPunct="1">
              <a:spcAft>
                <a:spcPts val="0"/>
              </a:spcAft>
              <a:buClr>
                <a:srgbClr val="0000FF"/>
              </a:buClr>
              <a:buSzPct val="85000"/>
              <a:buFontTx/>
              <a:buBlip>
                <a:blip r:embed="rId4"/>
              </a:buBlip>
              <a:defRPr/>
            </a:pPr>
            <a:r>
              <a:rPr kumimoji="0" lang="en-US" altLang="zh-TW" sz="2200" b="1" dirty="0">
                <a:solidFill>
                  <a:srgbClr val="000000"/>
                </a:solidFill>
                <a:ea typeface="標楷體" pitchFamily="65" charset="-120"/>
                <a:cs typeface="Times New Roman" pitchFamily="18" charset="0"/>
              </a:rPr>
              <a:t>CPC has signed long-term LNG contracts with diverse suppliers.</a:t>
            </a:r>
          </a:p>
          <a:p>
            <a:pPr eaLnBrk="1" hangingPunct="1">
              <a:spcAft>
                <a:spcPts val="0"/>
              </a:spcAft>
              <a:buClr>
                <a:srgbClr val="0000FF"/>
              </a:buClr>
              <a:buSzPct val="85000"/>
              <a:buFontTx/>
              <a:buBlip>
                <a:blip r:embed="rId4"/>
              </a:buBlip>
              <a:defRPr/>
            </a:pPr>
            <a:r>
              <a:rPr kumimoji="0" lang="en-US" altLang="zh-TW" sz="2200" b="1" dirty="0">
                <a:solidFill>
                  <a:srgbClr val="000000"/>
                </a:solidFill>
                <a:ea typeface="標楷體" pitchFamily="65" charset="-120"/>
                <a:cs typeface="Times New Roman" pitchFamily="18" charset="0"/>
              </a:rPr>
              <a:t>CPC imported LNG from 12 out of  17 exporters in 2015. </a:t>
            </a:r>
          </a:p>
          <a:p>
            <a:pPr eaLnBrk="1" hangingPunct="1">
              <a:spcAft>
                <a:spcPts val="0"/>
              </a:spcAft>
              <a:buClr>
                <a:srgbClr val="0000FF"/>
              </a:buClr>
              <a:buSzPct val="85000"/>
              <a:buFontTx/>
              <a:buBlip>
                <a:blip r:embed="rId4"/>
              </a:buBlip>
              <a:defRPr/>
            </a:pPr>
            <a:r>
              <a:rPr kumimoji="0" lang="en-US" altLang="zh-TW" sz="2200" b="1" dirty="0">
                <a:solidFill>
                  <a:srgbClr val="000000"/>
                </a:solidFill>
                <a:ea typeface="標楷體" pitchFamily="65" charset="-120"/>
                <a:cs typeface="Times New Roman" pitchFamily="18" charset="0"/>
              </a:rPr>
              <a:t>Source diversification is an ongoing aim for CPC.</a:t>
            </a:r>
          </a:p>
        </p:txBody>
      </p:sp>
      <p:sp>
        <p:nvSpPr>
          <p:cNvPr id="38" name="AutoShape 259"/>
          <p:cNvSpPr>
            <a:spLocks noChangeArrowheads="1"/>
          </p:cNvSpPr>
          <p:nvPr/>
        </p:nvSpPr>
        <p:spPr bwMode="gray">
          <a:xfrm>
            <a:off x="3528219" y="2708920"/>
            <a:ext cx="1475829" cy="349250"/>
          </a:xfrm>
          <a:prstGeom prst="bevel">
            <a:avLst>
              <a:gd name="adj" fmla="val 10560"/>
            </a:avLst>
          </a:prstGeom>
          <a:solidFill>
            <a:srgbClr val="FFCC66"/>
          </a:solidFill>
          <a:ln w="9525">
            <a:noFill/>
            <a:miter lim="800000"/>
            <a:headEnd/>
            <a:tailEnd/>
          </a:ln>
          <a:effectLst/>
        </p:spPr>
        <p:txBody>
          <a:bodyPr wrap="none" anchor="ctr"/>
          <a:lstStyle/>
          <a:p>
            <a:pPr algn="ct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Portfolio</a:t>
            </a:r>
          </a:p>
        </p:txBody>
      </p:sp>
      <p:sp>
        <p:nvSpPr>
          <p:cNvPr id="40" name="AutoShape 259"/>
          <p:cNvSpPr>
            <a:spLocks noChangeArrowheads="1"/>
          </p:cNvSpPr>
          <p:nvPr/>
        </p:nvSpPr>
        <p:spPr bwMode="gray">
          <a:xfrm>
            <a:off x="6632575" y="3439790"/>
            <a:ext cx="1079500" cy="349250"/>
          </a:xfrm>
          <a:prstGeom prst="bevel">
            <a:avLst>
              <a:gd name="adj" fmla="val 10560"/>
            </a:avLst>
          </a:prstGeom>
          <a:solidFill>
            <a:srgbClr val="FFCC66"/>
          </a:solidFill>
          <a:ln w="9525">
            <a:noFill/>
            <a:miter lim="800000"/>
            <a:headEnd/>
            <a:tailEnd/>
          </a:ln>
          <a:effectLst/>
        </p:spPr>
        <p:txBody>
          <a:bodyPr wrap="none" anchor="ctr"/>
          <a:lstStyle/>
          <a:p>
            <a:pPr algn="ctr">
              <a:defRPr/>
            </a:pPr>
            <a:r>
              <a:rPr lang="en-US" altLang="zh-TW" b="1" kern="0" dirty="0">
                <a:solidFill>
                  <a:prstClr val="white"/>
                </a:solidFill>
                <a:effectLst>
                  <a:outerShdw blurRad="38100" dist="38100" dir="2700000" algn="tl">
                    <a:srgbClr val="000000"/>
                  </a:outerShdw>
                </a:effectLst>
                <a:ea typeface="標楷體"/>
                <a:cs typeface="Times New Roman" panose="02020603050405020304" pitchFamily="18" charset="0"/>
              </a:rPr>
              <a:t>USA</a:t>
            </a:r>
          </a:p>
        </p:txBody>
      </p:sp>
    </p:spTree>
    <p:extLst>
      <p:ext uri="{BB962C8B-B14F-4D97-AF65-F5344CB8AC3E}">
        <p14:creationId xmlns:p14="http://schemas.microsoft.com/office/powerpoint/2010/main" val="2095318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defRPr/>
            </a:pPr>
            <a:fld id="{E2952289-B022-4193-BB47-A9634C16C20A}" type="slidenum">
              <a:rPr lang="en-US" altLang="zh-TW" smtClean="0"/>
              <a:pPr>
                <a:defRPr/>
              </a:pPr>
              <a:t>6</a:t>
            </a:fld>
            <a:endParaRPr lang="en-US" altLang="zh-TW" dirty="0"/>
          </a:p>
        </p:txBody>
      </p:sp>
      <p:sp>
        <p:nvSpPr>
          <p:cNvPr id="6" name="Line 91"/>
          <p:cNvSpPr>
            <a:spLocks noChangeShapeType="1"/>
          </p:cNvSpPr>
          <p:nvPr/>
        </p:nvSpPr>
        <p:spPr bwMode="auto">
          <a:xfrm>
            <a:off x="0" y="980728"/>
            <a:ext cx="9144000" cy="0"/>
          </a:xfrm>
          <a:prstGeom prst="line">
            <a:avLst/>
          </a:prstGeom>
          <a:noFill/>
          <a:ln w="25400">
            <a:solidFill>
              <a:srgbClr val="003399"/>
            </a:solidFill>
            <a:round/>
            <a:headEnd/>
            <a:tailEnd/>
          </a:ln>
        </p:spPr>
        <p:txBody>
          <a:bodyPr/>
          <a:lstStyle/>
          <a:p>
            <a:endParaRPr lang="zh-TW" altLang="en-US"/>
          </a:p>
        </p:txBody>
      </p:sp>
      <p:sp>
        <p:nvSpPr>
          <p:cNvPr id="32" name="標題 1"/>
          <p:cNvSpPr txBox="1">
            <a:spLocks/>
          </p:cNvSpPr>
          <p:nvPr/>
        </p:nvSpPr>
        <p:spPr bwMode="auto">
          <a:xfrm>
            <a:off x="-396552" y="71558"/>
            <a:ext cx="9793088" cy="981178"/>
          </a:xfrm>
          <a:prstGeom prst="rect">
            <a:avLst/>
          </a:prstGeom>
          <a:noFill/>
        </p:spPr>
        <p:txBody>
          <a:bodyPr anchor="ctr" anchorCtr="0"/>
          <a:lstStyle>
            <a:defPPr>
              <a:defRPr lang="zh-TW"/>
            </a:defPPr>
            <a:lvl1pPr marL="1079500" eaLnBrk="0" hangingPunct="0">
              <a:defRPr sz="4400" b="1">
                <a:solidFill>
                  <a:srgbClr val="3333CC"/>
                </a:solidFill>
                <a:effectLst>
                  <a:outerShdw blurRad="38100" dist="38100" dir="2700000" algn="tl">
                    <a:srgbClr val="C0C0C0"/>
                  </a:outerShdw>
                </a:effectLst>
                <a:ea typeface="+mj-ea"/>
                <a:cs typeface="Times New Roman" panose="02020603050405020304" pitchFamily="18" charset="0"/>
              </a:defRPr>
            </a:lvl1pPr>
            <a:lvl2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2pPr>
            <a:lvl3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3pPr>
            <a:lvl4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4pPr>
            <a:lvl5pPr algn="ctr" eaLnBrk="0" hangingPunct="0">
              <a:defRPr sz="3600" b="1">
                <a:solidFill>
                  <a:srgbClr val="000099"/>
                </a:solidFill>
                <a:effectLst>
                  <a:outerShdw blurRad="38100" dist="38100" dir="2700000" algn="tl">
                    <a:srgbClr val="C0C0C0"/>
                  </a:outerShdw>
                </a:effectLst>
                <a:latin typeface="Arial" charset="0"/>
                <a:ea typeface="標楷體" pitchFamily="65" charset="-120"/>
              </a:defRPr>
            </a:lvl5pPr>
            <a:lvl6pPr marL="4572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6pPr>
            <a:lvl7pPr marL="9144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7pPr>
            <a:lvl8pPr marL="13716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8pPr>
            <a:lvl9pPr marL="1828800" algn="ctr" fontAlgn="base">
              <a:spcBef>
                <a:spcPct val="0"/>
              </a:spcBef>
              <a:spcAft>
                <a:spcPct val="0"/>
              </a:spcAft>
              <a:defRPr sz="3600" b="1">
                <a:solidFill>
                  <a:srgbClr val="000099"/>
                </a:solidFill>
                <a:effectLst>
                  <a:outerShdw blurRad="38100" dist="38100" dir="2700000" algn="tl">
                    <a:srgbClr val="C0C0C0"/>
                  </a:outerShdw>
                </a:effectLst>
                <a:ea typeface="標楷體" pitchFamily="65" charset="-120"/>
              </a:defRPr>
            </a:lvl9pPr>
          </a:lstStyle>
          <a:p>
            <a:pPr lvl="2"/>
            <a:r>
              <a:rPr lang="en-US" altLang="zh-TW" sz="3200" dirty="0">
                <a:solidFill>
                  <a:srgbClr val="3333CC"/>
                </a:solidFill>
                <a:latin typeface="Times New Roman" pitchFamily="18" charset="0"/>
                <a:ea typeface="+mj-ea"/>
                <a:cs typeface="Times New Roman" panose="02020603050405020304" pitchFamily="18" charset="0"/>
              </a:rPr>
              <a:t>CPC’s natural gas supply network</a:t>
            </a:r>
          </a:p>
        </p:txBody>
      </p:sp>
      <p:sp>
        <p:nvSpPr>
          <p:cNvPr id="36" name="圓角矩形 35"/>
          <p:cNvSpPr/>
          <p:nvPr/>
        </p:nvSpPr>
        <p:spPr bwMode="auto">
          <a:xfrm>
            <a:off x="107504" y="1125855"/>
            <a:ext cx="5742040" cy="361371"/>
          </a:xfrm>
          <a:prstGeom prst="roundRect">
            <a:avLst/>
          </a:prstGeom>
          <a:solidFill>
            <a:srgbClr val="FBA15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73050" lvl="2" indent="-273050">
              <a:lnSpc>
                <a:spcPts val="1900"/>
              </a:lnSpc>
              <a:spcAft>
                <a:spcPts val="300"/>
              </a:spcAft>
              <a:buSzPct val="100000"/>
              <a:buBlip>
                <a:blip r:embed="rId3"/>
              </a:buBlip>
            </a:pPr>
            <a:r>
              <a:rPr lang="en-US" altLang="zh-TW" sz="1800" b="1" dirty="0">
                <a:solidFill>
                  <a:srgbClr val="FF0000"/>
                </a:solidFill>
                <a:ea typeface="標楷體" pitchFamily="65" charset="-120"/>
              </a:rPr>
              <a:t>Planned 3</a:t>
            </a:r>
            <a:r>
              <a:rPr lang="en-US" altLang="zh-TW" sz="1800" b="1" baseline="30000" dirty="0">
                <a:solidFill>
                  <a:srgbClr val="FF0000"/>
                </a:solidFill>
                <a:ea typeface="標楷體" pitchFamily="65" charset="-120"/>
              </a:rPr>
              <a:t>rd</a:t>
            </a:r>
            <a:r>
              <a:rPr lang="en-US" altLang="zh-TW" sz="1800" b="1" dirty="0">
                <a:solidFill>
                  <a:srgbClr val="FF0000"/>
                </a:solidFill>
                <a:ea typeface="標楷體" pitchFamily="65" charset="-120"/>
              </a:rPr>
              <a:t> LNG Terminal: </a:t>
            </a:r>
            <a:r>
              <a:rPr lang="en-US" altLang="zh-TW" sz="1600" b="1" dirty="0">
                <a:ea typeface="標楷體" pitchFamily="65" charset="-120"/>
              </a:rPr>
              <a:t>capacity - up to 6.0 MTPA</a:t>
            </a:r>
          </a:p>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dirty="0">
              <a:ln>
                <a:noFill/>
              </a:ln>
              <a:solidFill>
                <a:schemeClr val="tx1"/>
              </a:solidFill>
              <a:effectLst/>
              <a:latin typeface="Times New Roman" pitchFamily="18" charset="0"/>
              <a:ea typeface="MS PGothic" pitchFamily="34" charset="-128"/>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4170" y="1052736"/>
            <a:ext cx="3528392" cy="5256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圓角矩形 41"/>
          <p:cNvSpPr/>
          <p:nvPr/>
        </p:nvSpPr>
        <p:spPr bwMode="auto">
          <a:xfrm>
            <a:off x="107504" y="4678858"/>
            <a:ext cx="5850869" cy="1558454"/>
          </a:xfrm>
          <a:prstGeom prst="roundRect">
            <a:avLst/>
          </a:prstGeom>
          <a:solidFill>
            <a:srgbClr val="FFFF66">
              <a:alpha val="63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cap="none" normalizeH="0" baseline="0" dirty="0">
                <a:ln>
                  <a:noFill/>
                </a:ln>
                <a:solidFill>
                  <a:srgbClr val="0000CC"/>
                </a:solidFill>
                <a:effectLst/>
                <a:cs typeface="Times New Roman" pitchFamily="18" charset="0"/>
              </a:rPr>
              <a:t>Existing</a:t>
            </a:r>
            <a:r>
              <a:rPr kumimoji="1" lang="en-US" altLang="zh-TW" sz="1800" b="1" i="0" u="none" strike="noStrike" cap="none" normalizeH="0" dirty="0">
                <a:ln>
                  <a:noFill/>
                </a:ln>
                <a:solidFill>
                  <a:srgbClr val="0000CC"/>
                </a:solidFill>
                <a:effectLst/>
                <a:cs typeface="Times New Roman" pitchFamily="18" charset="0"/>
              </a:rPr>
              <a:t> LNG Terminals:</a:t>
            </a:r>
          </a:p>
          <a:p>
            <a:pPr marL="285750" lvl="2" indent="-285750">
              <a:buBlip>
                <a:blip r:embed="rId3"/>
              </a:buBlip>
            </a:pPr>
            <a:r>
              <a:rPr lang="en-US" altLang="zh-TW" sz="1800" b="1" dirty="0">
                <a:solidFill>
                  <a:srgbClr val="FF0000"/>
                </a:solidFill>
                <a:ea typeface="標楷體" pitchFamily="65" charset="-120"/>
                <a:cs typeface="Times New Roman" pitchFamily="18" charset="0"/>
              </a:rPr>
              <a:t>Taichung</a:t>
            </a:r>
          </a:p>
          <a:p>
            <a:pPr marL="450850" lvl="2" indent="-273050">
              <a:lnSpc>
                <a:spcPts val="1900"/>
              </a:lnSpc>
              <a:spcAft>
                <a:spcPts val="300"/>
              </a:spcAft>
              <a:buClr>
                <a:srgbClr val="0000CC"/>
              </a:buClr>
              <a:buSzPct val="65000"/>
              <a:buFont typeface="Wingdings" pitchFamily="2" charset="2"/>
              <a:buChar char="u"/>
            </a:pPr>
            <a:r>
              <a:rPr lang="en-US" altLang="zh-TW" sz="1600" b="1" dirty="0">
                <a:ea typeface="標楷體" pitchFamily="65" charset="-120"/>
                <a:cs typeface="Times New Roman" pitchFamily="18" charset="0"/>
              </a:rPr>
              <a:t>Operating capacity: 4.5  MTA</a:t>
            </a:r>
            <a:r>
              <a:rPr lang="en-US" altLang="zh-TW" sz="1600" b="1" dirty="0">
                <a:latin typeface="新細明體"/>
                <a:ea typeface="標楷體" pitchFamily="65" charset="-120"/>
                <a:cs typeface="Times New Roman" pitchFamily="18" charset="0"/>
              </a:rPr>
              <a:t>; </a:t>
            </a:r>
            <a:r>
              <a:rPr lang="en-US" altLang="zh-TW" sz="1600" b="1" dirty="0">
                <a:ea typeface="標楷體" pitchFamily="65" charset="-120"/>
                <a:cs typeface="Times New Roman" pitchFamily="18" charset="0"/>
              </a:rPr>
              <a:t>tank capacity</a:t>
            </a:r>
            <a:r>
              <a:rPr lang="zh-TW" altLang="en-US" sz="1600" b="1" dirty="0">
                <a:ea typeface="標楷體" pitchFamily="65" charset="-120"/>
                <a:cs typeface="Times New Roman" pitchFamily="18" charset="0"/>
              </a:rPr>
              <a:t>：</a:t>
            </a:r>
            <a:r>
              <a:rPr lang="en-US" altLang="zh-TW" sz="1600" b="1" dirty="0">
                <a:ea typeface="標楷體" pitchFamily="65" charset="-120"/>
                <a:cs typeface="Times New Roman" pitchFamily="18" charset="0"/>
              </a:rPr>
              <a:t>480k m3</a:t>
            </a:r>
            <a:endParaRPr lang="en-US" altLang="zh-TW" sz="1600" b="1" dirty="0">
              <a:solidFill>
                <a:srgbClr val="FF0000"/>
              </a:solidFill>
              <a:ea typeface="標楷體" pitchFamily="65" charset="-120"/>
              <a:cs typeface="Times New Roman" pitchFamily="18" charset="0"/>
            </a:endParaRPr>
          </a:p>
          <a:p>
            <a:pPr marL="285750" lvl="2" indent="-285750">
              <a:buBlip>
                <a:blip r:embed="rId3"/>
              </a:buBlip>
            </a:pPr>
            <a:r>
              <a:rPr lang="en-US" altLang="zh-TW" sz="1800" b="1" dirty="0">
                <a:solidFill>
                  <a:srgbClr val="FF0000"/>
                </a:solidFill>
                <a:ea typeface="標楷體" pitchFamily="65" charset="-120"/>
                <a:cs typeface="Times New Roman" pitchFamily="18" charset="0"/>
              </a:rPr>
              <a:t>Yung-An</a:t>
            </a:r>
            <a:endParaRPr lang="en-US" altLang="zh-TW" sz="1800" b="1" dirty="0">
              <a:ea typeface="標楷體" pitchFamily="65" charset="-120"/>
              <a:cs typeface="Times New Roman" pitchFamily="18" charset="0"/>
            </a:endParaRPr>
          </a:p>
          <a:p>
            <a:pPr marL="450850" lvl="2" indent="-273050">
              <a:lnSpc>
                <a:spcPts val="1900"/>
              </a:lnSpc>
              <a:spcAft>
                <a:spcPts val="300"/>
              </a:spcAft>
              <a:buClr>
                <a:srgbClr val="0000CC"/>
              </a:buClr>
              <a:buSzPct val="65000"/>
              <a:buFont typeface="Wingdings" pitchFamily="2" charset="2"/>
              <a:buChar char="u"/>
            </a:pPr>
            <a:r>
              <a:rPr lang="en-US" altLang="zh-TW" sz="1600" b="1" dirty="0">
                <a:ea typeface="標楷體" pitchFamily="65" charset="-120"/>
                <a:cs typeface="Times New Roman" pitchFamily="18" charset="0"/>
              </a:rPr>
              <a:t>Operating Capacity: 9.0 </a:t>
            </a:r>
            <a:r>
              <a:rPr lang="en-US" altLang="zh-TW" sz="1600" b="1" dirty="0" err="1">
                <a:ea typeface="標楷體" pitchFamily="65" charset="-120"/>
                <a:cs typeface="Times New Roman" pitchFamily="18" charset="0"/>
              </a:rPr>
              <a:t>MTA</a:t>
            </a:r>
            <a:r>
              <a:rPr lang="en-US" altLang="zh-TW" sz="1600" b="1" dirty="0" err="1">
                <a:latin typeface="新細明體"/>
                <a:ea typeface="標楷體" pitchFamily="65" charset="-120"/>
                <a:cs typeface="Times New Roman" pitchFamily="18" charset="0"/>
              </a:rPr>
              <a:t>；</a:t>
            </a:r>
            <a:r>
              <a:rPr lang="en-US" altLang="zh-TW" sz="1600" b="1" dirty="0" err="1">
                <a:ea typeface="標楷體" pitchFamily="65" charset="-120"/>
                <a:cs typeface="Times New Roman" pitchFamily="18" charset="0"/>
              </a:rPr>
              <a:t>tank</a:t>
            </a:r>
            <a:r>
              <a:rPr lang="en-US" altLang="zh-TW" sz="1600" b="1" dirty="0">
                <a:ea typeface="標楷體" pitchFamily="65" charset="-120"/>
                <a:cs typeface="Times New Roman" pitchFamily="18" charset="0"/>
              </a:rPr>
              <a:t> capacity</a:t>
            </a:r>
            <a:r>
              <a:rPr lang="zh-TW" altLang="en-US" sz="1600" b="1" dirty="0">
                <a:ea typeface="標楷體" pitchFamily="65" charset="-120"/>
                <a:cs typeface="Times New Roman" pitchFamily="18" charset="0"/>
              </a:rPr>
              <a:t>：</a:t>
            </a:r>
            <a:r>
              <a:rPr lang="en-US" altLang="zh-TW" sz="1600" b="1" dirty="0">
                <a:ea typeface="標楷體" pitchFamily="65" charset="-120"/>
                <a:cs typeface="Times New Roman" pitchFamily="18" charset="0"/>
              </a:rPr>
              <a:t>690k</a:t>
            </a:r>
            <a:r>
              <a:rPr lang="zh-TW" altLang="en-US" sz="1600" b="1" dirty="0">
                <a:ea typeface="標楷體" pitchFamily="65" charset="-120"/>
                <a:cs typeface="Times New Roman" pitchFamily="18" charset="0"/>
              </a:rPr>
              <a:t> </a:t>
            </a:r>
            <a:r>
              <a:rPr lang="en-US" altLang="zh-TW" sz="1600" b="1" dirty="0">
                <a:ea typeface="標楷體" pitchFamily="65" charset="-120"/>
                <a:cs typeface="Times New Roman" pitchFamily="18" charset="0"/>
              </a:rPr>
              <a:t>m3</a:t>
            </a:r>
          </a:p>
          <a:p>
            <a:pPr marL="0" lvl="2"/>
            <a:endParaRPr lang="en-US" altLang="zh-TW" sz="1800" b="1" dirty="0">
              <a:solidFill>
                <a:srgbClr val="FF0000"/>
              </a:solidFill>
              <a:ea typeface="標楷體" pitchFamily="65" charset="-120"/>
              <a:cs typeface="Times New Roman" pitchFamily="18" charset="0"/>
            </a:endParaRPr>
          </a:p>
          <a:p>
            <a:pPr marL="285750" lvl="2" indent="-285750">
              <a:buBlip>
                <a:blip r:embed="rId3"/>
              </a:buBlip>
            </a:pPr>
            <a:endParaRPr lang="en-US" altLang="zh-TW" sz="1800" b="1" dirty="0">
              <a:solidFill>
                <a:srgbClr val="FF0000"/>
              </a:solidFill>
              <a:ea typeface="標楷體" pitchFamily="65" charset="-12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en-US" altLang="zh-TW" sz="1800" b="0" i="0" u="none" strike="noStrike" cap="none" normalizeH="0" dirty="0">
              <a:ln>
                <a:noFill/>
              </a:ln>
              <a:solidFill>
                <a:schemeClr val="tx1"/>
              </a:solidFill>
              <a:effectLst/>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zh-TW" sz="1800" b="0" i="0" u="none" strike="noStrike" cap="none" normalizeH="0" baseline="0" dirty="0">
                <a:ln>
                  <a:noFill/>
                </a:ln>
                <a:solidFill>
                  <a:schemeClr val="tx1"/>
                </a:solidFill>
                <a:effectLst/>
                <a:cs typeface="Times New Roman" pitchFamily="18" charset="0"/>
              </a:rPr>
              <a:t> </a:t>
            </a:r>
            <a:endParaRPr kumimoji="1" lang="zh-TW" altLang="en-US" sz="1800" b="0" i="0" u="none" strike="noStrike" cap="none" normalizeH="0" baseline="0" dirty="0">
              <a:ln>
                <a:noFill/>
              </a:ln>
              <a:solidFill>
                <a:schemeClr val="tx1"/>
              </a:solidFill>
              <a:effectLst/>
              <a:cs typeface="Times New Roman" pitchFamily="18" charset="0"/>
            </a:endParaRPr>
          </a:p>
        </p:txBody>
      </p:sp>
      <p:graphicFrame>
        <p:nvGraphicFramePr>
          <p:cNvPr id="10" name="圖表 9"/>
          <p:cNvGraphicFramePr>
            <a:graphicFrameLocks/>
          </p:cNvGraphicFramePr>
          <p:nvPr>
            <p:extLst>
              <p:ext uri="{D42A27DB-BD31-4B8C-83A1-F6EECF244321}">
                <p14:modId xmlns:p14="http://schemas.microsoft.com/office/powerpoint/2010/main" val="3820847742"/>
              </p:ext>
            </p:extLst>
          </p:nvPr>
        </p:nvGraphicFramePr>
        <p:xfrm>
          <a:off x="107504" y="1528136"/>
          <a:ext cx="6172200" cy="3186112"/>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字方塊 10"/>
          <p:cNvSpPr txBox="1"/>
          <p:nvPr/>
        </p:nvSpPr>
        <p:spPr>
          <a:xfrm>
            <a:off x="1021041" y="3584049"/>
            <a:ext cx="414046" cy="276999"/>
          </a:xfrm>
          <a:prstGeom prst="rect">
            <a:avLst/>
          </a:prstGeom>
          <a:noFill/>
        </p:spPr>
        <p:txBody>
          <a:bodyPr wrap="square" rtlCol="0">
            <a:spAutoFit/>
          </a:bodyPr>
          <a:lstStyle/>
          <a:p>
            <a:r>
              <a:rPr lang="en-US" altLang="zh-TW" sz="1200" b="1" dirty="0">
                <a:solidFill>
                  <a:schemeClr val="bg1"/>
                </a:solidFill>
                <a:latin typeface="+mn-lt"/>
              </a:rPr>
              <a:t>9.0</a:t>
            </a:r>
            <a:endParaRPr lang="zh-TW" altLang="en-US" sz="1200" b="1" dirty="0">
              <a:solidFill>
                <a:schemeClr val="bg1"/>
              </a:solidFill>
              <a:latin typeface="+mn-lt"/>
            </a:endParaRPr>
          </a:p>
        </p:txBody>
      </p:sp>
      <p:sp>
        <p:nvSpPr>
          <p:cNvPr id="12" name="文字方塊 11"/>
          <p:cNvSpPr txBox="1"/>
          <p:nvPr/>
        </p:nvSpPr>
        <p:spPr>
          <a:xfrm>
            <a:off x="2204866" y="3584049"/>
            <a:ext cx="422918" cy="276999"/>
          </a:xfrm>
          <a:prstGeom prst="rect">
            <a:avLst/>
          </a:prstGeom>
          <a:noFill/>
        </p:spPr>
        <p:txBody>
          <a:bodyPr wrap="square" rtlCol="0">
            <a:spAutoFit/>
          </a:bodyPr>
          <a:lstStyle/>
          <a:p>
            <a:r>
              <a:rPr lang="en-US" altLang="zh-TW" sz="1200" b="1" dirty="0">
                <a:solidFill>
                  <a:schemeClr val="bg1"/>
                </a:solidFill>
                <a:latin typeface="+mn-lt"/>
              </a:rPr>
              <a:t>9.0</a:t>
            </a:r>
            <a:endParaRPr lang="zh-TW" altLang="en-US" sz="1200" b="1" dirty="0">
              <a:solidFill>
                <a:schemeClr val="bg1"/>
              </a:solidFill>
              <a:latin typeface="+mn-lt"/>
            </a:endParaRPr>
          </a:p>
        </p:txBody>
      </p:sp>
      <p:sp>
        <p:nvSpPr>
          <p:cNvPr id="13" name="文字方塊 12"/>
          <p:cNvSpPr txBox="1"/>
          <p:nvPr/>
        </p:nvSpPr>
        <p:spPr>
          <a:xfrm>
            <a:off x="3429002" y="3584049"/>
            <a:ext cx="422918" cy="276999"/>
          </a:xfrm>
          <a:prstGeom prst="rect">
            <a:avLst/>
          </a:prstGeom>
          <a:noFill/>
        </p:spPr>
        <p:txBody>
          <a:bodyPr wrap="square" rtlCol="0">
            <a:spAutoFit/>
          </a:bodyPr>
          <a:lstStyle/>
          <a:p>
            <a:r>
              <a:rPr lang="en-US" altLang="zh-TW" sz="1200" b="1" dirty="0">
                <a:solidFill>
                  <a:schemeClr val="bg1"/>
                </a:solidFill>
                <a:latin typeface="+mn-lt"/>
              </a:rPr>
              <a:t>9.0</a:t>
            </a:r>
            <a:endParaRPr lang="zh-TW" altLang="en-US" sz="1200" b="1" dirty="0">
              <a:solidFill>
                <a:schemeClr val="bg1"/>
              </a:solidFill>
              <a:latin typeface="+mn-lt"/>
            </a:endParaRPr>
          </a:p>
        </p:txBody>
      </p:sp>
      <p:sp>
        <p:nvSpPr>
          <p:cNvPr id="14" name="文字方塊 13"/>
          <p:cNvSpPr txBox="1"/>
          <p:nvPr/>
        </p:nvSpPr>
        <p:spPr>
          <a:xfrm>
            <a:off x="1021041" y="2863969"/>
            <a:ext cx="512928" cy="276999"/>
          </a:xfrm>
          <a:prstGeom prst="rect">
            <a:avLst/>
          </a:prstGeom>
          <a:noFill/>
        </p:spPr>
        <p:txBody>
          <a:bodyPr wrap="square" rtlCol="0">
            <a:spAutoFit/>
          </a:bodyPr>
          <a:lstStyle/>
          <a:p>
            <a:r>
              <a:rPr lang="en-US" altLang="zh-TW" sz="1200" b="1" dirty="0">
                <a:solidFill>
                  <a:schemeClr val="bg1"/>
                </a:solidFill>
                <a:latin typeface="+mn-lt"/>
              </a:rPr>
              <a:t>4.5</a:t>
            </a:r>
            <a:endParaRPr lang="zh-TW" altLang="en-US" sz="1200" b="1" dirty="0">
              <a:solidFill>
                <a:schemeClr val="bg1"/>
              </a:solidFill>
              <a:latin typeface="+mn-lt"/>
            </a:endParaRPr>
          </a:p>
        </p:txBody>
      </p:sp>
      <p:sp>
        <p:nvSpPr>
          <p:cNvPr id="15" name="文字方塊 14"/>
          <p:cNvSpPr txBox="1"/>
          <p:nvPr/>
        </p:nvSpPr>
        <p:spPr>
          <a:xfrm>
            <a:off x="2195736" y="2863969"/>
            <a:ext cx="512928" cy="276999"/>
          </a:xfrm>
          <a:prstGeom prst="rect">
            <a:avLst/>
          </a:prstGeom>
          <a:noFill/>
        </p:spPr>
        <p:txBody>
          <a:bodyPr wrap="square" rtlCol="0">
            <a:spAutoFit/>
          </a:bodyPr>
          <a:lstStyle/>
          <a:p>
            <a:r>
              <a:rPr lang="en-US" altLang="zh-TW" sz="1200" b="1" dirty="0">
                <a:solidFill>
                  <a:schemeClr val="bg1"/>
                </a:solidFill>
                <a:latin typeface="+mn-lt"/>
              </a:rPr>
              <a:t>4.5</a:t>
            </a:r>
            <a:endParaRPr lang="zh-TW" altLang="en-US" sz="1200" b="1" dirty="0">
              <a:solidFill>
                <a:schemeClr val="bg1"/>
              </a:solidFill>
              <a:latin typeface="+mn-lt"/>
            </a:endParaRPr>
          </a:p>
        </p:txBody>
      </p:sp>
      <p:sp>
        <p:nvSpPr>
          <p:cNvPr id="16" name="文字方塊 15"/>
          <p:cNvSpPr txBox="1"/>
          <p:nvPr/>
        </p:nvSpPr>
        <p:spPr>
          <a:xfrm>
            <a:off x="3419872" y="2863969"/>
            <a:ext cx="512928" cy="276999"/>
          </a:xfrm>
          <a:prstGeom prst="rect">
            <a:avLst/>
          </a:prstGeom>
          <a:noFill/>
        </p:spPr>
        <p:txBody>
          <a:bodyPr wrap="square" rtlCol="0">
            <a:spAutoFit/>
          </a:bodyPr>
          <a:lstStyle/>
          <a:p>
            <a:r>
              <a:rPr lang="en-US" altLang="zh-TW" sz="1200" b="1" dirty="0">
                <a:solidFill>
                  <a:schemeClr val="bg1"/>
                </a:solidFill>
                <a:latin typeface="+mn-lt"/>
              </a:rPr>
              <a:t>4.5</a:t>
            </a:r>
            <a:endParaRPr lang="zh-TW" altLang="en-US" sz="1200" b="1" dirty="0">
              <a:solidFill>
                <a:schemeClr val="bg1"/>
              </a:solidFill>
              <a:latin typeface="+mn-lt"/>
            </a:endParaRPr>
          </a:p>
        </p:txBody>
      </p:sp>
    </p:spTree>
    <p:extLst>
      <p:ext uri="{BB962C8B-B14F-4D97-AF65-F5344CB8AC3E}">
        <p14:creationId xmlns:p14="http://schemas.microsoft.com/office/powerpoint/2010/main" val="183959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5800" y="-99392"/>
            <a:ext cx="7772400" cy="1143000"/>
          </a:xfrm>
        </p:spPr>
        <p:txBody>
          <a:bodyPr/>
          <a:lstStyle/>
          <a:p>
            <a:r>
              <a:rPr lang="en-US" altLang="zh-TW" dirty="0"/>
              <a:t>The challenges we face</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59918637"/>
              </p:ext>
            </p:extLst>
          </p:nvPr>
        </p:nvGraphicFramePr>
        <p:xfrm>
          <a:off x="685800" y="16002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投影片編號版面配置區 3"/>
          <p:cNvSpPr>
            <a:spLocks noGrp="1"/>
          </p:cNvSpPr>
          <p:nvPr>
            <p:ph type="sldNum" sz="quarter" idx="11"/>
          </p:nvPr>
        </p:nvSpPr>
        <p:spPr/>
        <p:txBody>
          <a:bodyPr/>
          <a:lstStyle/>
          <a:p>
            <a:pPr>
              <a:defRPr/>
            </a:pPr>
            <a:fld id="{583C969E-9494-4530-9BD3-28D5066789B7}" type="slidenum">
              <a:rPr lang="en-US" altLang="zh-TW" smtClean="0"/>
              <a:pPr>
                <a:defRPr/>
              </a:pPr>
              <a:t>7</a:t>
            </a:fld>
            <a:endParaRPr lang="en-US" altLang="zh-TW"/>
          </a:p>
        </p:txBody>
      </p:sp>
      <p:sp>
        <p:nvSpPr>
          <p:cNvPr id="6" name="Line 91"/>
          <p:cNvSpPr>
            <a:spLocks noChangeShapeType="1"/>
          </p:cNvSpPr>
          <p:nvPr/>
        </p:nvSpPr>
        <p:spPr bwMode="auto">
          <a:xfrm>
            <a:off x="0" y="980728"/>
            <a:ext cx="9144000" cy="0"/>
          </a:xfrm>
          <a:prstGeom prst="line">
            <a:avLst/>
          </a:prstGeom>
          <a:noFill/>
          <a:ln w="25400">
            <a:solidFill>
              <a:srgbClr val="003399"/>
            </a:solidFill>
            <a:round/>
            <a:headEnd/>
            <a:tailEnd/>
          </a:ln>
        </p:spPr>
        <p:txBody>
          <a:bodyPr/>
          <a:lstStyle/>
          <a:p>
            <a:endParaRPr lang="zh-TW" altLang="en-US">
              <a:solidFill>
                <a:srgbClr val="000000"/>
              </a:solidFill>
              <a:cs typeface="Times New Roman" pitchFamily="18" charset="0"/>
            </a:endParaRPr>
          </a:p>
        </p:txBody>
      </p:sp>
    </p:spTree>
    <p:extLst>
      <p:ext uri="{BB962C8B-B14F-4D97-AF65-F5344CB8AC3E}">
        <p14:creationId xmlns:p14="http://schemas.microsoft.com/office/powerpoint/2010/main" val="414944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圖: 人工作業 3"/>
          <p:cNvSpPr/>
          <p:nvPr/>
        </p:nvSpPr>
        <p:spPr bwMode="auto">
          <a:xfrm rot="10800000">
            <a:off x="1907703" y="5445224"/>
            <a:ext cx="5256585" cy="720080"/>
          </a:xfrm>
          <a:prstGeom prst="flowChartManualOperation">
            <a:avLst/>
          </a:prstGeom>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dirty="0">
              <a:ln>
                <a:noFill/>
              </a:ln>
              <a:solidFill>
                <a:schemeClr val="tx1"/>
              </a:solidFill>
              <a:effectLst/>
              <a:latin typeface="Times New Roman" pitchFamily="18" charset="0"/>
              <a:ea typeface="MS PGothic" pitchFamily="34" charset="-128"/>
            </a:endParaRPr>
          </a:p>
        </p:txBody>
      </p:sp>
      <p:sp>
        <p:nvSpPr>
          <p:cNvPr id="3" name="標題 2"/>
          <p:cNvSpPr>
            <a:spLocks noGrp="1"/>
          </p:cNvSpPr>
          <p:nvPr>
            <p:ph type="title"/>
          </p:nvPr>
        </p:nvSpPr>
        <p:spPr>
          <a:xfrm>
            <a:off x="899592" y="-18256"/>
            <a:ext cx="7772400" cy="1143000"/>
          </a:xfrm>
        </p:spPr>
        <p:txBody>
          <a:bodyPr/>
          <a:lstStyle/>
          <a:p>
            <a:r>
              <a:rPr lang="en-US" altLang="zh-TW" sz="2400" dirty="0"/>
              <a:t>Getting to a flexible and liquid market for LNG</a:t>
            </a:r>
            <a:endParaRPr lang="zh-TW" altLang="en-US" sz="2400" dirty="0"/>
          </a:p>
        </p:txBody>
      </p:sp>
      <p:sp>
        <p:nvSpPr>
          <p:cNvPr id="2" name="投影片編號版面配置區 1"/>
          <p:cNvSpPr>
            <a:spLocks noGrp="1"/>
          </p:cNvSpPr>
          <p:nvPr>
            <p:ph type="sldNum" sz="quarter" idx="11"/>
          </p:nvPr>
        </p:nvSpPr>
        <p:spPr/>
        <p:txBody>
          <a:bodyPr/>
          <a:lstStyle/>
          <a:p>
            <a:pPr>
              <a:defRPr/>
            </a:pPr>
            <a:fld id="{B6A3BD79-A4A6-438C-BB6A-39BF04F6D55D}" type="slidenum">
              <a:rPr lang="en-US" altLang="zh-TW" smtClean="0"/>
              <a:pPr>
                <a:defRPr/>
              </a:pPr>
              <a:t>8</a:t>
            </a:fld>
            <a:endParaRPr lang="en-US" altLang="zh-TW"/>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4225873865"/>
              </p:ext>
            </p:extLst>
          </p:nvPr>
        </p:nvGraphicFramePr>
        <p:xfrm>
          <a:off x="251520" y="1052736"/>
          <a:ext cx="8496944"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文字方塊 10"/>
          <p:cNvSpPr txBox="1"/>
          <p:nvPr/>
        </p:nvSpPr>
        <p:spPr>
          <a:xfrm>
            <a:off x="6516216" y="1774557"/>
            <a:ext cx="2748774" cy="646331"/>
          </a:xfrm>
          <a:prstGeom prst="rect">
            <a:avLst/>
          </a:prstGeom>
          <a:noFill/>
        </p:spPr>
        <p:txBody>
          <a:bodyPr wrap="square" rtlCol="0">
            <a:spAutoFit/>
          </a:bodyPr>
          <a:lstStyle/>
          <a:p>
            <a:pPr marL="342900" indent="-342900">
              <a:buFont typeface="Wingdings" panose="05000000000000000000" pitchFamily="2" charset="2"/>
              <a:buChar char="l"/>
            </a:pPr>
            <a:r>
              <a:rPr lang="en-US" altLang="zh-TW" sz="1800" b="1" dirty="0"/>
              <a:t>Affordable cost</a:t>
            </a:r>
          </a:p>
          <a:p>
            <a:pPr marL="342900" indent="-342900">
              <a:buFont typeface="Wingdings" panose="05000000000000000000" pitchFamily="2" charset="2"/>
              <a:buChar char="l"/>
            </a:pPr>
            <a:r>
              <a:rPr lang="en-US" altLang="zh-TW" sz="1800" b="1" dirty="0"/>
              <a:t>Return on investment</a:t>
            </a:r>
          </a:p>
        </p:txBody>
      </p:sp>
      <p:sp>
        <p:nvSpPr>
          <p:cNvPr id="12" name="文字方塊 11"/>
          <p:cNvSpPr txBox="1"/>
          <p:nvPr/>
        </p:nvSpPr>
        <p:spPr>
          <a:xfrm>
            <a:off x="467544" y="1905422"/>
            <a:ext cx="1944216" cy="646331"/>
          </a:xfrm>
          <a:prstGeom prst="rect">
            <a:avLst/>
          </a:prstGeom>
          <a:noFill/>
        </p:spPr>
        <p:txBody>
          <a:bodyPr wrap="square" rtlCol="0">
            <a:spAutoFit/>
          </a:bodyPr>
          <a:lstStyle/>
          <a:p>
            <a:pPr marL="342900" indent="-342900">
              <a:buFont typeface="Wingdings" panose="05000000000000000000" pitchFamily="2" charset="2"/>
              <a:buChar char="l"/>
            </a:pPr>
            <a:r>
              <a:rPr lang="en-US" altLang="zh-TW" sz="1800" b="1" dirty="0"/>
              <a:t>Reliability</a:t>
            </a:r>
          </a:p>
          <a:p>
            <a:pPr marL="342900" indent="-342900">
              <a:buFont typeface="Wingdings" panose="05000000000000000000" pitchFamily="2" charset="2"/>
              <a:buChar char="l"/>
            </a:pPr>
            <a:r>
              <a:rPr lang="en-US" altLang="zh-TW" sz="1800" b="1" dirty="0"/>
              <a:t>Credibility</a:t>
            </a:r>
          </a:p>
        </p:txBody>
      </p:sp>
      <p:sp>
        <p:nvSpPr>
          <p:cNvPr id="13" name="文字方塊 12"/>
          <p:cNvSpPr txBox="1"/>
          <p:nvPr/>
        </p:nvSpPr>
        <p:spPr>
          <a:xfrm>
            <a:off x="5796136" y="3212976"/>
            <a:ext cx="2028550" cy="646331"/>
          </a:xfrm>
          <a:prstGeom prst="rect">
            <a:avLst/>
          </a:prstGeom>
          <a:noFill/>
        </p:spPr>
        <p:txBody>
          <a:bodyPr wrap="square" rtlCol="0">
            <a:spAutoFit/>
          </a:bodyPr>
          <a:lstStyle/>
          <a:p>
            <a:pPr marL="342900" indent="-342900">
              <a:buFont typeface="Wingdings" panose="05000000000000000000" pitchFamily="2" charset="2"/>
              <a:buChar char="l"/>
            </a:pPr>
            <a:r>
              <a:rPr lang="en-US" altLang="zh-TW" sz="1800" b="1" dirty="0"/>
              <a:t>Consumers</a:t>
            </a:r>
          </a:p>
          <a:p>
            <a:pPr marL="342900" indent="-342900">
              <a:buFont typeface="Wingdings" panose="05000000000000000000" pitchFamily="2" charset="2"/>
              <a:buChar char="l"/>
            </a:pPr>
            <a:r>
              <a:rPr lang="en-US" altLang="zh-TW" sz="1800" b="1" dirty="0"/>
              <a:t>Producers</a:t>
            </a:r>
          </a:p>
        </p:txBody>
      </p:sp>
      <p:sp>
        <p:nvSpPr>
          <p:cNvPr id="9" name="Line 91"/>
          <p:cNvSpPr>
            <a:spLocks noChangeShapeType="1"/>
          </p:cNvSpPr>
          <p:nvPr/>
        </p:nvSpPr>
        <p:spPr bwMode="auto">
          <a:xfrm>
            <a:off x="-36512" y="1052736"/>
            <a:ext cx="9144000" cy="0"/>
          </a:xfrm>
          <a:prstGeom prst="line">
            <a:avLst/>
          </a:prstGeom>
          <a:noFill/>
          <a:ln w="25400">
            <a:solidFill>
              <a:srgbClr val="003399"/>
            </a:solidFill>
            <a:round/>
            <a:headEnd/>
            <a:tailEnd/>
          </a:ln>
        </p:spPr>
        <p:txBody>
          <a:bodyPr/>
          <a:lstStyle/>
          <a:p>
            <a:endParaRPr lang="zh-TW" altLang="en-US">
              <a:solidFill>
                <a:srgbClr val="000000"/>
              </a:solidFill>
              <a:cs typeface="Times New Roman" pitchFamily="18" charset="0"/>
            </a:endParaRPr>
          </a:p>
        </p:txBody>
      </p:sp>
    </p:spTree>
    <p:extLst>
      <p:ext uri="{BB962C8B-B14F-4D97-AF65-F5344CB8AC3E}">
        <p14:creationId xmlns:p14="http://schemas.microsoft.com/office/powerpoint/2010/main" val="111516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2" descr="中油識別體系"/>
          <p:cNvPicPr preferRelativeResize="0">
            <a:picLocks noChangeArrowheads="1"/>
          </p:cNvPicPr>
          <p:nvPr/>
        </p:nvPicPr>
        <p:blipFill>
          <a:blip r:embed="rId3" cstate="print"/>
          <a:srcRect/>
          <a:stretch>
            <a:fillRect/>
          </a:stretch>
        </p:blipFill>
        <p:spPr bwMode="auto">
          <a:xfrm>
            <a:off x="-71438" y="5837238"/>
            <a:ext cx="9393238" cy="1127125"/>
          </a:xfrm>
          <a:prstGeom prst="rect">
            <a:avLst/>
          </a:prstGeom>
          <a:solidFill>
            <a:schemeClr val="accent1"/>
          </a:solidFill>
          <a:ln w="9525">
            <a:noFill/>
            <a:miter lim="800000"/>
            <a:headEnd/>
            <a:tailEnd/>
          </a:ln>
        </p:spPr>
      </p:pic>
      <p:sp>
        <p:nvSpPr>
          <p:cNvPr id="38916" name="Rectangle 3"/>
          <p:cNvSpPr>
            <a:spLocks noChangeArrowheads="1"/>
          </p:cNvSpPr>
          <p:nvPr/>
        </p:nvSpPr>
        <p:spPr bwMode="auto">
          <a:xfrm>
            <a:off x="1981200" y="4953000"/>
            <a:ext cx="4572000" cy="457200"/>
          </a:xfrm>
          <a:prstGeom prst="rect">
            <a:avLst/>
          </a:prstGeom>
          <a:noFill/>
          <a:ln w="9525">
            <a:noFill/>
            <a:miter lim="800000"/>
            <a:headEnd/>
            <a:tailEnd/>
          </a:ln>
        </p:spPr>
        <p:txBody>
          <a:bodyPr>
            <a:spAutoFit/>
          </a:bodyPr>
          <a:lstStyle/>
          <a:p>
            <a:pPr>
              <a:spcBef>
                <a:spcPct val="50000"/>
              </a:spcBef>
              <a:buClr>
                <a:schemeClr val="bg1"/>
              </a:buClr>
              <a:buFont typeface="Wingdings" pitchFamily="2" charset="2"/>
              <a:buNone/>
            </a:pPr>
            <a:endParaRPr lang="zh-TW" altLang="zh-TW" sz="2400">
              <a:solidFill>
                <a:srgbClr val="FFFF00"/>
              </a:solidFill>
              <a:latin typeface="標楷體" pitchFamily="65" charset="-120"/>
              <a:ea typeface="標楷體" pitchFamily="65" charset="-120"/>
            </a:endParaRPr>
          </a:p>
        </p:txBody>
      </p:sp>
      <p:grpSp>
        <p:nvGrpSpPr>
          <p:cNvPr id="19" name="群組 18"/>
          <p:cNvGrpSpPr/>
          <p:nvPr/>
        </p:nvGrpSpPr>
        <p:grpSpPr>
          <a:xfrm>
            <a:off x="1331640" y="4922292"/>
            <a:ext cx="7410450" cy="1303387"/>
            <a:chOff x="971600" y="116632"/>
            <a:chExt cx="7410450" cy="1303387"/>
          </a:xfrm>
        </p:grpSpPr>
        <p:pic>
          <p:nvPicPr>
            <p:cNvPr id="54363" name="Picture 91" descr="http://www.cpc.com.tw/english/images/page_pic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391318"/>
              <a:ext cx="7410450" cy="1028701"/>
            </a:xfrm>
            <a:prstGeom prst="rect">
              <a:avLst/>
            </a:prstGeom>
            <a:noFill/>
            <a:extLst>
              <a:ext uri="{909E8E84-426E-40DD-AFC4-6F175D3DCCD1}">
                <a14:hiddenFill xmlns:a14="http://schemas.microsoft.com/office/drawing/2010/main">
                  <a:solidFill>
                    <a:srgbClr val="FFFFFF"/>
                  </a:solidFill>
                </a14:hiddenFill>
              </a:ext>
            </a:extLst>
          </p:spPr>
        </p:pic>
        <p:pic>
          <p:nvPicPr>
            <p:cNvPr id="54365" name="Picture 93" descr="http://www.cpc.com.tw/english/images/page_logo.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600" y="116632"/>
              <a:ext cx="2943225" cy="2952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群組 17"/>
          <p:cNvGrpSpPr/>
          <p:nvPr/>
        </p:nvGrpSpPr>
        <p:grpSpPr>
          <a:xfrm>
            <a:off x="1331640" y="2204864"/>
            <a:ext cx="6552126" cy="1224136"/>
            <a:chOff x="1547664" y="2540369"/>
            <a:chExt cx="6552126" cy="1224136"/>
          </a:xfrm>
        </p:grpSpPr>
        <p:graphicFrame>
          <p:nvGraphicFramePr>
            <p:cNvPr id="10" name="資料庫圖表 9"/>
            <p:cNvGraphicFramePr/>
            <p:nvPr>
              <p:extLst>
                <p:ext uri="{D42A27DB-BD31-4B8C-83A1-F6EECF244321}">
                  <p14:modId xmlns:p14="http://schemas.microsoft.com/office/powerpoint/2010/main" val="3362759277"/>
                </p:ext>
              </p:extLst>
            </p:nvPr>
          </p:nvGraphicFramePr>
          <p:xfrm>
            <a:off x="1547664" y="2612377"/>
            <a:ext cx="5472609" cy="11521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5474" name="Picture 2" descr="D:\玉山的家\投影片檔\敬禮寶寶.jpg"/>
            <p:cNvPicPr>
              <a:picLocks noChangeAspect="1" noChangeArrowheads="1"/>
            </p:cNvPicPr>
            <p:nvPr/>
          </p:nvPicPr>
          <p:blipFill>
            <a:blip r:embed="rId12" cstate="print"/>
            <a:srcRect/>
            <a:stretch>
              <a:fillRect/>
            </a:stretch>
          </p:blipFill>
          <p:spPr bwMode="auto">
            <a:xfrm>
              <a:off x="7236296" y="2540369"/>
              <a:ext cx="863494" cy="1176663"/>
            </a:xfrm>
            <a:prstGeom prst="rect">
              <a:avLst/>
            </a:prstGeom>
            <a:noFill/>
          </p:spPr>
        </p:pic>
      </p:grpSp>
      <p:sp>
        <p:nvSpPr>
          <p:cNvPr id="11" name="投影片編號版面配置區 3"/>
          <p:cNvSpPr>
            <a:spLocks noGrp="1"/>
          </p:cNvSpPr>
          <p:nvPr>
            <p:ph type="sldNum" sz="quarter" idx="11"/>
          </p:nvPr>
        </p:nvSpPr>
        <p:spPr>
          <a:xfrm>
            <a:off x="6588125" y="6394450"/>
            <a:ext cx="2193925" cy="457200"/>
          </a:xfrm>
        </p:spPr>
        <p:txBody>
          <a:bodyPr/>
          <a:lstStyle/>
          <a:p>
            <a:pPr>
              <a:defRPr/>
            </a:pPr>
            <a:fld id="{E2952289-B022-4193-BB47-A9634C16C20A}" type="slidenum">
              <a:rPr lang="en-US" altLang="zh-TW" smtClean="0"/>
              <a:pPr>
                <a:defRPr/>
              </a:pPr>
              <a:t>9</a:t>
            </a:fld>
            <a:endParaRPr lang="en-US" altLang="zh-TW" dirty="0"/>
          </a:p>
        </p:txBody>
      </p:sp>
    </p:spTree>
  </p:cSld>
  <p:clrMapOvr>
    <a:masterClrMapping/>
  </p:clrMapOvr>
  <p:transition spd="slow">
    <p:strips dir="ru"/>
  </p:transition>
</p:sld>
</file>

<file path=ppt/theme/theme1.xml><?xml version="1.0" encoding="utf-8"?>
<a:theme xmlns:a="http://schemas.openxmlformats.org/drawingml/2006/main" name="cpc-NGBU">
  <a:themeElements>
    <a:clrScheme name="cpc-NGBU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自訂 1">
      <a:majorFont>
        <a:latin typeface="Arial"/>
        <a:ea typeface="標楷體"/>
        <a:cs typeface=""/>
      </a:majorFont>
      <a:minorFont>
        <a:latin typeface="Arial"/>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0" i="0" u="none" strike="noStrike" cap="none" normalizeH="0" baseline="0" smtClean="0">
            <a:ln>
              <a:noFill/>
            </a:ln>
            <a:solidFill>
              <a:schemeClr val="tx1"/>
            </a:solidFill>
            <a:effectLst/>
            <a:latin typeface="Times New Roman" pitchFamily="18"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0" i="0" u="none" strike="noStrike" cap="none" normalizeH="0" baseline="0" smtClean="0">
            <a:ln>
              <a:noFill/>
            </a:ln>
            <a:solidFill>
              <a:schemeClr val="tx1"/>
            </a:solidFill>
            <a:effectLst/>
            <a:latin typeface="Times New Roman" pitchFamily="18" charset="0"/>
            <a:ea typeface="MS PGothic" pitchFamily="34" charset="-128"/>
          </a:defRPr>
        </a:defPPr>
      </a:lstStyle>
    </a:lnDef>
  </a:objectDefaults>
  <a:extraClrSchemeLst>
    <a:extraClrScheme>
      <a:clrScheme name="cpc-NGBU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pc-NGBU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pc-NGBU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pc-NGBU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pc-NGBU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pc-NGBU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pc-NGBU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pc-NGBU">
  <a:themeElements>
    <a:clrScheme name="cpc-NGBU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自訂 1">
      <a:majorFont>
        <a:latin typeface="Arial"/>
        <a:ea typeface="標楷體"/>
        <a:cs typeface=""/>
      </a:majorFont>
      <a:minorFont>
        <a:latin typeface="Arial"/>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0" i="0" u="none" strike="noStrike" cap="none" normalizeH="0" baseline="0" smtClean="0">
            <a:ln>
              <a:noFill/>
            </a:ln>
            <a:solidFill>
              <a:schemeClr val="tx1"/>
            </a:solidFill>
            <a:effectLst/>
            <a:latin typeface="Times New Roman" pitchFamily="18"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0" i="0" u="none" strike="noStrike" cap="none" normalizeH="0" baseline="0" smtClean="0">
            <a:ln>
              <a:noFill/>
            </a:ln>
            <a:solidFill>
              <a:schemeClr val="tx1"/>
            </a:solidFill>
            <a:effectLst/>
            <a:latin typeface="Times New Roman" pitchFamily="18" charset="0"/>
            <a:ea typeface="MS PGothic" pitchFamily="34" charset="-128"/>
          </a:defRPr>
        </a:defPPr>
      </a:lstStyle>
    </a:lnDef>
  </a:objectDefaults>
  <a:extraClrSchemeLst>
    <a:extraClrScheme>
      <a:clrScheme name="cpc-NGBU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pc-NGBU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pc-NGBU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pc-NGBU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pc-NGBU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pc-NGBU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pc-NGBU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C:\DOCUME~1\009881\LOCALS~1\Temp\C.Lotus.Notes.Data\cpc-NGBU.pot</Template>
  <TotalTime>35713</TotalTime>
  <Words>1359</Words>
  <Application>Microsoft Office PowerPoint</Application>
  <PresentationFormat>如螢幕大小 (4:3)</PresentationFormat>
  <Paragraphs>182</Paragraphs>
  <Slides>9</Slides>
  <Notes>9</Notes>
  <HiddenSlides>0</HiddenSlides>
  <MMClips>0</MMClips>
  <ScaleCrop>false</ScaleCrop>
  <HeadingPairs>
    <vt:vector size="4" baseType="variant">
      <vt:variant>
        <vt:lpstr>佈景主題</vt:lpstr>
      </vt:variant>
      <vt:variant>
        <vt:i4>2</vt:i4>
      </vt:variant>
      <vt:variant>
        <vt:lpstr>投影片標題</vt:lpstr>
      </vt:variant>
      <vt:variant>
        <vt:i4>9</vt:i4>
      </vt:variant>
    </vt:vector>
  </HeadingPairs>
  <TitlesOfParts>
    <vt:vector size="11" baseType="lpstr">
      <vt:lpstr>cpc-NGBU</vt:lpstr>
      <vt:lpstr>3_cpc-NGBU</vt:lpstr>
      <vt:lpstr>Pathways to Develop Flexible and Liquid LNG Market</vt:lpstr>
      <vt:lpstr>PowerPoint 簡報</vt:lpstr>
      <vt:lpstr>PowerPoint 簡報</vt:lpstr>
      <vt:lpstr>Demand for LNG is growing</vt:lpstr>
      <vt:lpstr>PowerPoint 簡報</vt:lpstr>
      <vt:lpstr>PowerPoint 簡報</vt:lpstr>
      <vt:lpstr>The challenges we face</vt:lpstr>
      <vt:lpstr>Getting to a flexible and liquid market for LNG</vt:lpstr>
      <vt:lpstr>PowerPoint 簡報</vt:lpstr>
    </vt:vector>
  </TitlesOfParts>
  <Company>CPC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LNG market:  CPC’s positioning &amp; future trends</dc:title>
  <dc:creator>李明娟</dc:creator>
  <cp:lastModifiedBy>侯玲婉</cp:lastModifiedBy>
  <cp:revision>2360</cp:revision>
  <cp:lastPrinted>2016-10-27T09:55:14Z</cp:lastPrinted>
  <dcterms:created xsi:type="dcterms:W3CDTF">2004-12-16T02:09:17Z</dcterms:created>
  <dcterms:modified xsi:type="dcterms:W3CDTF">2016-11-12T13:11:30Z</dcterms:modified>
</cp:coreProperties>
</file>