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48" r:id="rId2"/>
  </p:sldMasterIdLst>
  <p:notesMasterIdLst>
    <p:notesMasterId r:id="rId8"/>
  </p:notesMasterIdLst>
  <p:sldIdLst>
    <p:sldId id="256" r:id="rId3"/>
    <p:sldId id="265" r:id="rId4"/>
    <p:sldId id="266" r:id="rId5"/>
    <p:sldId id="263" r:id="rId6"/>
    <p:sldId id="264" r:id="rId7"/>
  </p:sldIdLst>
  <p:sldSz cx="14630400" cy="8229600"/>
  <p:notesSz cx="7010400" cy="9296400"/>
  <p:defaultTextStyle>
    <a:defPPr>
      <a:defRPr lang="en-US"/>
    </a:defPPr>
    <a:lvl1pPr marL="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AE2A"/>
    <a:srgbClr val="DAAA00"/>
    <a:srgbClr val="C6D6E3"/>
    <a:srgbClr val="3EB1C8"/>
    <a:srgbClr val="073F83"/>
    <a:srgbClr val="891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48" autoAdjust="0"/>
  </p:normalViewPr>
  <p:slideViewPr>
    <p:cSldViewPr snapToGrid="0" snapToObjects="1">
      <p:cViewPr>
        <p:scale>
          <a:sx n="48" d="100"/>
          <a:sy n="48" d="100"/>
        </p:scale>
        <p:origin x="-666" y="-732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r">
              <a:defRPr sz="1200"/>
            </a:lvl1pPr>
          </a:lstStyle>
          <a:p>
            <a:fld id="{F3E66426-D84C-4AF0-84EB-343DF809B168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5" tIns="46587" rIns="93175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</p:spPr>
        <p:txBody>
          <a:bodyPr vert="horz" lIns="93175" tIns="46587" rIns="93175" bIns="4658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r">
              <a:defRPr sz="1200"/>
            </a:lvl1pPr>
          </a:lstStyle>
          <a:p>
            <a:fld id="{3F5CC4F0-EF9E-4588-8B49-33BD826A7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999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ag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 userDrawn="1">
            <p:ph type="ctrTitle"/>
          </p:nvPr>
        </p:nvSpPr>
        <p:spPr>
          <a:xfrm>
            <a:off x="1843399" y="3486788"/>
            <a:ext cx="11090543" cy="176403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58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Subtitle 2"/>
          <p:cNvSpPr>
            <a:spLocks noGrp="1"/>
          </p:cNvSpPr>
          <p:nvPr userDrawn="1">
            <p:ph type="subTitle" idx="1"/>
          </p:nvPr>
        </p:nvSpPr>
        <p:spPr>
          <a:xfrm>
            <a:off x="1843400" y="6271763"/>
            <a:ext cx="11090542" cy="99778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b="0"/>
            </a:lvl1pPr>
          </a:lstStyle>
          <a:p>
            <a:endParaRPr lang="en-US" sz="3200">
              <a:solidFill>
                <a:schemeClr val="accent1">
                  <a:lumMod val="20000"/>
                  <a:lumOff val="80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533-728A-0D44-B423-1EE0A904D287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4958" y="974468"/>
            <a:ext cx="12435840" cy="1764030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4958" y="2738498"/>
            <a:ext cx="12435840" cy="2604652"/>
          </a:xfrm>
        </p:spPr>
        <p:txBody>
          <a:bodyPr/>
          <a:lstStyle>
            <a:lvl1pPr marL="0" indent="0" algn="l">
              <a:buNone/>
              <a:defRPr b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>
                <a:solidFill>
                  <a:srgbClr val="073F83"/>
                </a:solidFill>
              </a:defRPr>
            </a:lvl1pPr>
          </a:lstStyle>
          <a:p>
            <a:fld id="{CC877533-728A-0D44-B423-1EE0A904D28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533-728A-0D44-B423-1EE0A904D287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25339" y="1149653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25339" y="6277411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533-728A-0D44-B423-1EE0A904D287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533-728A-0D44-B423-1EE0A904D287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ag.jp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-4539" y="4652176"/>
            <a:ext cx="1463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old"/>
                <a:ea typeface="+mn-ea"/>
                <a:cs typeface="Arial Bold"/>
              </a:rPr>
              <a:t>in Obtaining 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-4539" y="4815898"/>
            <a:ext cx="14630400" cy="1836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old"/>
                <a:ea typeface="+mj-ea"/>
                <a:cs typeface="Arial Bold"/>
              </a:rPr>
              <a:t>A Healthy Oil and Gas Industry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old"/>
              <a:ea typeface="+mj-ea"/>
              <a:cs typeface="Arial Bold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-4539" y="3510218"/>
            <a:ext cx="1463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old"/>
                <a:ea typeface="+mn-ea"/>
                <a:cs typeface="Arial Bold"/>
              </a:rPr>
              <a:t>Essential Steps </a:t>
            </a:r>
            <a:endParaRPr lang="en-US" sz="7600">
              <a:solidFill>
                <a:schemeClr val="bg1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 userDrawn="1"/>
        </p:nvSpPr>
        <p:spPr>
          <a:xfrm>
            <a:off x="4407433" y="6382127"/>
            <a:ext cx="5775359" cy="672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John L. Hendrix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hf hdr="0" ftr="0" dt="0"/>
  <p:txStyles>
    <p:titleStyle>
      <a:lvl1pPr algn="ctr" defTabSz="653110" rtl="0" eaLnBrk="1" latinLnBrk="0" hangingPunct="1">
        <a:spcBef>
          <a:spcPct val="0"/>
        </a:spcBef>
        <a:buNone/>
        <a:defRPr sz="5800" b="1" kern="1200">
          <a:solidFill>
            <a:srgbClr val="073F83"/>
          </a:solidFill>
          <a:latin typeface="Arial"/>
          <a:ea typeface="+mj-ea"/>
          <a:cs typeface="Arial"/>
        </a:defRPr>
      </a:lvl1pPr>
    </p:titleStyle>
    <p:bodyStyle>
      <a:lvl1pPr marL="489833" indent="-489833" algn="l" defTabSz="65311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1061304" indent="-408194" algn="l" defTabSz="65311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632776" indent="-326555" algn="l" defTabSz="65311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Arial"/>
          <a:ea typeface="+mn-ea"/>
          <a:cs typeface="Arial"/>
        </a:defRPr>
      </a:lvl3pPr>
      <a:lvl4pPr marL="2285886" indent="-326555" algn="l" defTabSz="653110" rtl="0" eaLnBrk="1" latinLnBrk="0" hangingPunct="1">
        <a:spcBef>
          <a:spcPct val="20000"/>
        </a:spcBef>
        <a:buFont typeface="Arial"/>
        <a:buChar char="–"/>
        <a:defRPr sz="2900" kern="1200">
          <a:solidFill>
            <a:schemeClr val="tx1"/>
          </a:solidFill>
          <a:latin typeface="Arial"/>
          <a:ea typeface="+mn-ea"/>
          <a:cs typeface="Arial"/>
        </a:defRPr>
      </a:lvl4pPr>
      <a:lvl5pPr marL="2938996" indent="-326555" algn="l" defTabSz="653110" rtl="0" eaLnBrk="1" latinLnBrk="0" hangingPunct="1">
        <a:spcBef>
          <a:spcPct val="20000"/>
        </a:spcBef>
        <a:buFont typeface="Arial"/>
        <a:buChar char="»"/>
        <a:defRPr sz="2900" kern="1200">
          <a:solidFill>
            <a:schemeClr val="tx1"/>
          </a:solidFill>
          <a:latin typeface="Arial"/>
          <a:ea typeface="+mn-ea"/>
          <a:cs typeface="Arial"/>
        </a:defRPr>
      </a:lvl5pPr>
      <a:lvl6pPr marL="3592106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960621"/>
            <a:ext cx="13167360" cy="137160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419813"/>
            <a:ext cx="13167360" cy="4937967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31043" y="7726162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CC877533-728A-0D44-B423-1EE0A904D28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4" r:id="rId3"/>
    <p:sldLayoutId id="2147483657" r:id="rId4"/>
    <p:sldLayoutId id="2147483655" r:id="rId5"/>
  </p:sldLayoutIdLst>
  <p:hf hdr="0" ftr="0" dt="0"/>
  <p:txStyles>
    <p:titleStyle>
      <a:lvl1pPr algn="ctr" defTabSz="653110" rtl="0" eaLnBrk="1" latinLnBrk="0" hangingPunct="1">
        <a:spcBef>
          <a:spcPct val="0"/>
        </a:spcBef>
        <a:buNone/>
        <a:defRPr sz="6000" b="1" kern="1200">
          <a:solidFill>
            <a:srgbClr val="073F83"/>
          </a:solidFill>
          <a:latin typeface="Calibri" panose="020F0502020204030204" pitchFamily="34" charset="0"/>
          <a:ea typeface="+mj-ea"/>
          <a:cs typeface="Arial"/>
        </a:defRPr>
      </a:lvl1pPr>
    </p:titleStyle>
    <p:bodyStyle>
      <a:lvl1pPr marL="489833" indent="-489833" algn="l" defTabSz="65311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Calibri" panose="020F0502020204030204" pitchFamily="34" charset="0"/>
          <a:ea typeface="+mn-ea"/>
          <a:cs typeface="Arial"/>
        </a:defRPr>
      </a:lvl1pPr>
      <a:lvl2pPr marL="1061304" indent="-408194" algn="l" defTabSz="65311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Arial"/>
        </a:defRPr>
      </a:lvl2pPr>
      <a:lvl3pPr marL="1632776" indent="-326555" algn="l" defTabSz="65311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Arial"/>
        </a:defRPr>
      </a:lvl3pPr>
      <a:lvl4pPr marL="2285886" indent="-326555" algn="l" defTabSz="653110" rtl="0" eaLnBrk="1" latinLnBrk="0" hangingPunct="1">
        <a:spcBef>
          <a:spcPct val="20000"/>
        </a:spcBef>
        <a:buFont typeface="Arial"/>
        <a:buChar char="–"/>
        <a:defRPr sz="2900" kern="1200">
          <a:solidFill>
            <a:schemeClr val="tx1"/>
          </a:solidFill>
          <a:latin typeface="Arial"/>
          <a:ea typeface="+mn-ea"/>
          <a:cs typeface="Arial"/>
        </a:defRPr>
      </a:lvl4pPr>
      <a:lvl5pPr marL="2938996" indent="-326555" algn="l" defTabSz="653110" rtl="0" eaLnBrk="1" latinLnBrk="0" hangingPunct="1">
        <a:spcBef>
          <a:spcPct val="20000"/>
        </a:spcBef>
        <a:buFont typeface="Arial"/>
        <a:buChar char="»"/>
        <a:defRPr sz="2900" kern="1200">
          <a:solidFill>
            <a:schemeClr val="tx1"/>
          </a:solidFill>
          <a:latin typeface="Arial"/>
          <a:ea typeface="+mn-ea"/>
          <a:cs typeface="Arial"/>
        </a:defRPr>
      </a:lvl5pPr>
      <a:lvl6pPr marL="3592106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a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73" y="-9374"/>
            <a:ext cx="14630400" cy="82296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-8439" y="4918876"/>
            <a:ext cx="14630400" cy="1836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old"/>
              <a:ea typeface="+mj-ea"/>
              <a:cs typeface="Arial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8439" y="3613196"/>
            <a:ext cx="1463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Arial Bold"/>
              </a:rPr>
              <a:t>LNG Producer Consumer Conference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cs typeface="Arial Bold"/>
              </a:rPr>
              <a:t>Tokyo, Japan • November 24, 2016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1873956" y="5290227"/>
            <a:ext cx="11029244" cy="1300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</a:rPr>
              <a:t>Presentation by Governor Bill Walker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533-728A-0D44-B423-1EE0A904D28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404" y="592072"/>
            <a:ext cx="12435840" cy="1764030"/>
          </a:xfrm>
        </p:spPr>
        <p:txBody>
          <a:bodyPr>
            <a:normAutofit/>
          </a:bodyPr>
          <a:lstStyle/>
          <a:p>
            <a:r>
              <a:rPr lang="en-US" sz="5400" i="1" dirty="0" smtClean="0">
                <a:latin typeface="Calibri" panose="020F0502020204030204" pitchFamily="34" charset="0"/>
              </a:rPr>
              <a:t>Alaska </a:t>
            </a:r>
            <a:r>
              <a:rPr lang="en-US" sz="5400" i="1" dirty="0" smtClean="0">
                <a:solidFill>
                  <a:srgbClr val="3FAE2A"/>
                </a:solidFill>
                <a:latin typeface="Calibri" panose="020F0502020204030204" pitchFamily="34" charset="0"/>
              </a:rPr>
              <a:t>Moving Forward</a:t>
            </a:r>
            <a:endParaRPr lang="en-US" sz="5400" i="1" dirty="0">
              <a:solidFill>
                <a:srgbClr val="3FAE2A"/>
              </a:solidFill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536" y="2018945"/>
            <a:ext cx="8630107" cy="5182877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spcBef>
                <a:spcPts val="768"/>
              </a:spcBef>
              <a:buFont typeface="Wingdings" panose="05000000000000000000" pitchFamily="2" charset="2"/>
              <a:buChar char="§"/>
            </a:pPr>
            <a:r>
              <a:rPr lang="en-US" sz="3200" b="1" dirty="0" smtClean="0">
                <a:solidFill>
                  <a:srgbClr val="073F83"/>
                </a:solidFill>
                <a:latin typeface="Calibri" panose="020F0502020204030204" pitchFamily="34" charset="0"/>
              </a:rPr>
              <a:t>Alaska is taking the lead to move a major gas infrastructure project forward.</a:t>
            </a:r>
          </a:p>
          <a:p>
            <a:pPr marL="457200" indent="-457200">
              <a:spcBef>
                <a:spcPts val="768"/>
              </a:spcBef>
              <a:buFont typeface="Wingdings" panose="05000000000000000000" pitchFamily="2" charset="2"/>
              <a:buChar char="§"/>
            </a:pPr>
            <a:r>
              <a:rPr lang="en-US" sz="3200" b="1" dirty="0" smtClean="0">
                <a:solidFill>
                  <a:srgbClr val="073F83"/>
                </a:solidFill>
                <a:latin typeface="Calibri" panose="020F0502020204030204" pitchFamily="34" charset="0"/>
              </a:rPr>
              <a:t>Alaska is motivated as a sovereign:</a:t>
            </a:r>
          </a:p>
          <a:p>
            <a:pPr marL="1110310" lvl="1" indent="-457200" algn="l">
              <a:spcBef>
                <a:spcPts val="768"/>
              </a:spcBef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Seeks to monetize its resources; over 8 Bcf per day is reinjected on the North Slope.</a:t>
            </a:r>
          </a:p>
          <a:p>
            <a:pPr marL="1110310" lvl="1" indent="-457200" algn="l">
              <a:spcBef>
                <a:spcPts val="768"/>
              </a:spcBef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Focused on developing a project for the long-term benef</a:t>
            </a:r>
            <a:r>
              <a:rPr lang="en-US" sz="2800" dirty="0" smtClean="0">
                <a:solidFill>
                  <a:schemeClr val="tx1"/>
                </a:solidFill>
              </a:rPr>
              <a:t>it of its people, not simply </a:t>
            </a: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on quarterly earnings/profit margins.</a:t>
            </a:r>
          </a:p>
          <a:p>
            <a:pPr marL="1110310" lvl="1" indent="-457200" algn="l">
              <a:spcBef>
                <a:spcPts val="768"/>
              </a:spcBef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US" sz="2800" dirty="0" smtClean="0">
                <a:solidFill>
                  <a:schemeClr val="tx1"/>
                </a:solidFill>
              </a:rPr>
              <a:t>Able to provide tax advantages e.g</a:t>
            </a:r>
            <a:r>
              <a:rPr lang="en-US" sz="2800" dirty="0">
                <a:solidFill>
                  <a:schemeClr val="tx1"/>
                </a:solidFill>
              </a:rPr>
              <a:t>. potential federal </a:t>
            </a:r>
            <a:r>
              <a:rPr lang="en-US" sz="2800" dirty="0" smtClean="0">
                <a:solidFill>
                  <a:schemeClr val="tx1"/>
                </a:solidFill>
              </a:rPr>
              <a:t>tax exemption.</a:t>
            </a:r>
          </a:p>
          <a:p>
            <a:pPr marL="1110310" lvl="1" indent="-457200" algn="l">
              <a:spcBef>
                <a:spcPts val="768"/>
              </a:spcBef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Can provide a streamlined regulatory process and leverage its strong relationship with the federal government.</a:t>
            </a:r>
          </a:p>
          <a:p>
            <a:pPr marL="457200" indent="-457200">
              <a:spcBef>
                <a:spcPts val="768"/>
              </a:spcBef>
              <a:buFont typeface="Wingdings" panose="05000000000000000000" pitchFamily="2" charset="2"/>
              <a:buChar char="§"/>
              <a:tabLst>
                <a:tab pos="914400" algn="l"/>
              </a:tabLst>
            </a:pPr>
            <a:endParaRPr lang="en-US" sz="3200" b="1" dirty="0" smtClean="0">
              <a:solidFill>
                <a:srgbClr val="073F8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533-728A-0D44-B423-1EE0A904D287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8267228" y="1526596"/>
            <a:ext cx="6540004" cy="5797401"/>
            <a:chOff x="3948907" y="1227795"/>
            <a:chExt cx="7068291" cy="6049120"/>
          </a:xfrm>
        </p:grpSpPr>
        <p:pic>
          <p:nvPicPr>
            <p:cNvPr id="26" name="Picture 6" descr="E495AFF1-CACA-4D4B-95ED-76A8BE2F88F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8" t="5190" b="5254"/>
            <a:stretch/>
          </p:blipFill>
          <p:spPr bwMode="auto">
            <a:xfrm>
              <a:off x="3948907" y="1869168"/>
              <a:ext cx="7068291" cy="5152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Isosceles Triangle 26"/>
            <p:cNvSpPr/>
            <p:nvPr/>
          </p:nvSpPr>
          <p:spPr>
            <a:xfrm rot="5400000" flipV="1">
              <a:off x="8014770" y="3198507"/>
              <a:ext cx="1292350" cy="1922126"/>
            </a:xfrm>
            <a:prstGeom prst="triangle">
              <a:avLst>
                <a:gd name="adj" fmla="val 48796"/>
              </a:avLst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tx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tx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/>
            <a:scene3d>
              <a:camera prst="orthographicFront">
                <a:rot lat="0" lon="0" rev="30000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Isosceles Triangle 27"/>
            <p:cNvSpPr/>
            <p:nvPr/>
          </p:nvSpPr>
          <p:spPr>
            <a:xfrm rot="2160000" flipV="1">
              <a:off x="8045316" y="1227795"/>
              <a:ext cx="1393252" cy="2117180"/>
            </a:xfrm>
            <a:prstGeom prst="triangle">
              <a:avLst>
                <a:gd name="adj" fmla="val 48796"/>
              </a:avLst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tx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tx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/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5" descr="46F055B3-337D-47BC-95CE-D7B8071DF2A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82" r="22505" b="5849"/>
            <a:stretch/>
          </p:blipFill>
          <p:spPr bwMode="auto">
            <a:xfrm>
              <a:off x="9202518" y="1338460"/>
              <a:ext cx="1653947" cy="1703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Isosceles Triangle 29"/>
            <p:cNvSpPr/>
            <p:nvPr/>
          </p:nvSpPr>
          <p:spPr>
            <a:xfrm rot="8340000" flipV="1">
              <a:off x="7529860" y="4718142"/>
              <a:ext cx="1326546" cy="1908307"/>
            </a:xfrm>
            <a:prstGeom prst="triangle">
              <a:avLst>
                <a:gd name="adj" fmla="val 48796"/>
              </a:avLst>
            </a:prstGeom>
            <a:gradFill flip="none" rotWithShape="1">
              <a:gsLst>
                <a:gs pos="0">
                  <a:schemeClr val="tx2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tx2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tx2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/>
            <a:scene3d>
              <a:camera prst="orthographicFront">
                <a:rot lat="0" lon="0" rev="60000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1" name="Picture 4" descr="F8CA09FC-21EF-4E32-AB9E-86C1B82FAB6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4" r="22581"/>
            <a:stretch/>
          </p:blipFill>
          <p:spPr bwMode="auto">
            <a:xfrm>
              <a:off x="8339103" y="5704756"/>
              <a:ext cx="1714346" cy="1572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2518" y="3278983"/>
              <a:ext cx="1586406" cy="1567626"/>
            </a:xfrm>
            <a:prstGeom prst="rect">
              <a:avLst/>
            </a:prstGeom>
          </p:spPr>
        </p:pic>
      </p:grpSp>
      <p:sp>
        <p:nvSpPr>
          <p:cNvPr id="33" name="TextBox 32"/>
          <p:cNvSpPr txBox="1"/>
          <p:nvPr/>
        </p:nvSpPr>
        <p:spPr>
          <a:xfrm>
            <a:off x="12147230" y="7554522"/>
            <a:ext cx="2506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</a:rPr>
              <a:t>Bcf/d = Billion cubic feet per day</a:t>
            </a:r>
          </a:p>
        </p:txBody>
      </p:sp>
    </p:spTree>
    <p:extLst>
      <p:ext uri="{BB962C8B-B14F-4D97-AF65-F5344CB8AC3E}">
        <p14:creationId xmlns:p14="http://schemas.microsoft.com/office/powerpoint/2010/main" val="338262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880" y="2466810"/>
            <a:ext cx="5818131" cy="4522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Price Volatility Creates Challenges</a:t>
            </a:r>
            <a:endParaRPr lang="en-US" sz="5400" dirty="0"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1404" y="2448037"/>
            <a:ext cx="7132475" cy="5278125"/>
          </a:xfrm>
        </p:spPr>
        <p:txBody>
          <a:bodyPr>
            <a:noAutofit/>
          </a:bodyPr>
          <a:lstStyle/>
          <a:p>
            <a:pPr marL="457200" indent="-457200">
              <a:spcBef>
                <a:spcPts val="768"/>
              </a:spcBef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en-US" b="1" dirty="0" smtClean="0">
                <a:solidFill>
                  <a:srgbClr val="073F83"/>
                </a:solidFill>
              </a:rPr>
              <a:t>Under historical pricing, utilities and ratepayers absorb world price fluctuations.</a:t>
            </a:r>
          </a:p>
          <a:p>
            <a:pPr marL="457200" indent="-457200">
              <a:spcBef>
                <a:spcPts val="768"/>
              </a:spcBef>
              <a:buFont typeface="Wingdings" panose="05000000000000000000" pitchFamily="2" charset="2"/>
              <a:buChar char="§"/>
              <a:tabLst>
                <a:tab pos="914400" algn="l"/>
              </a:tabLst>
            </a:pPr>
            <a:endParaRPr lang="en-US" sz="1000" b="1" dirty="0" smtClean="0">
              <a:solidFill>
                <a:srgbClr val="073F83"/>
              </a:solidFill>
            </a:endParaRPr>
          </a:p>
          <a:p>
            <a:pPr marL="457200" indent="-457200">
              <a:spcBef>
                <a:spcPts val="768"/>
              </a:spcBef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en-US" b="1" dirty="0" smtClean="0">
                <a:solidFill>
                  <a:srgbClr val="073F83"/>
                </a:solidFill>
              </a:rPr>
              <a:t>Volatility causes economic, budgetary, and investment uncertainties for both consuming and producing sovereigns.</a:t>
            </a:r>
          </a:p>
          <a:p>
            <a:pPr marL="457200" indent="-457200">
              <a:spcBef>
                <a:spcPts val="768"/>
              </a:spcBef>
              <a:buFont typeface="Wingdings" panose="05000000000000000000" pitchFamily="2" charset="2"/>
              <a:buChar char="§"/>
              <a:tabLst>
                <a:tab pos="914400" algn="l"/>
              </a:tabLst>
            </a:pPr>
            <a:endParaRPr lang="en-US" sz="1000" b="1" dirty="0" smtClean="0">
              <a:solidFill>
                <a:srgbClr val="073F83"/>
              </a:solidFill>
            </a:endParaRPr>
          </a:p>
          <a:p>
            <a:pPr marL="457200" indent="-457200">
              <a:spcBef>
                <a:spcPts val="768"/>
              </a:spcBef>
              <a:buFont typeface="Wingdings" panose="05000000000000000000" pitchFamily="2" charset="2"/>
              <a:buChar char="§"/>
              <a:tabLst>
                <a:tab pos="914400" algn="l"/>
              </a:tabLst>
            </a:pPr>
            <a:r>
              <a:rPr lang="en-US" b="1" dirty="0" smtClean="0">
                <a:solidFill>
                  <a:srgbClr val="073F83"/>
                </a:solidFill>
              </a:rPr>
              <a:t>A direct relationship between sovereigns to develop energy supply infrastructure can provide stability and predictability. </a:t>
            </a:r>
          </a:p>
          <a:p>
            <a:pPr>
              <a:spcBef>
                <a:spcPts val="768"/>
              </a:spcBef>
              <a:tabLst>
                <a:tab pos="914400" algn="l"/>
              </a:tabLst>
            </a:pPr>
            <a:endParaRPr lang="en-US" sz="3200" b="1" dirty="0" smtClean="0">
              <a:solidFill>
                <a:srgbClr val="073F8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533-728A-0D44-B423-1EE0A904D28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2899493" y="4641398"/>
            <a:ext cx="1485035" cy="54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anose="020F0502020204030204" pitchFamily="34" charset="0"/>
              </a:rPr>
              <a:t>Future Price Uncertainty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67021" y="6988858"/>
            <a:ext cx="29927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alibri" panose="020F0502020204030204" pitchFamily="34" charset="0"/>
              </a:rPr>
              <a:t>Source: World Gas Intelligence</a:t>
            </a:r>
            <a:endParaRPr lang="en-US" sz="1200" dirty="0">
              <a:latin typeface="Calibri" panose="020F050202020403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1294076" y="3753427"/>
            <a:ext cx="0" cy="15723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0466174" y="5325762"/>
            <a:ext cx="827902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294076" y="5279954"/>
            <a:ext cx="1247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Price doubling in two years.</a:t>
            </a:r>
            <a:endParaRPr lang="en-US" sz="1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89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Calibri" panose="020F0502020204030204" pitchFamily="34" charset="0"/>
              </a:rPr>
              <a:t>Alaska – A Stable Investment Partner</a:t>
            </a:r>
            <a:endParaRPr lang="en-US" sz="5400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533-728A-0D44-B423-1EE0A904D28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55745" y="2498516"/>
            <a:ext cx="8131866" cy="5121232"/>
          </a:xfrm>
          <a:prstGeom prst="rect">
            <a:avLst/>
          </a:prstGeom>
        </p:spPr>
        <p:txBody>
          <a:bodyPr vert="horz" lIns="130622" tIns="65311" rIns="130622" bIns="65311" rtlCol="0">
            <a:normAutofit fontScale="85000" lnSpcReduction="20000"/>
          </a:bodyPr>
          <a:lstStyle>
            <a:lvl1pPr marL="0" indent="0" algn="l" defTabSz="653110" rtl="0" eaLnBrk="1" latinLnBrk="0" hangingPunct="1">
              <a:spcBef>
                <a:spcPct val="20000"/>
              </a:spcBef>
              <a:buFont typeface="Arial"/>
              <a:buNone/>
              <a:defRPr sz="2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1pPr>
            <a:lvl2pPr marL="653110" indent="0" algn="ctr" defTabSz="65311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Arial"/>
              </a:defRPr>
            </a:lvl2pPr>
            <a:lvl3pPr marL="1306220" indent="0" algn="ctr" defTabSz="65311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Arial"/>
              </a:defRPr>
            </a:lvl3pPr>
            <a:lvl4pPr marL="1959331" indent="0" algn="ctr" defTabSz="653110" rtl="0" eaLnBrk="1" latinLnBrk="0" hangingPunct="1">
              <a:spcBef>
                <a:spcPct val="20000"/>
              </a:spcBef>
              <a:buFont typeface="Arial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612441" indent="0" algn="ctr" defTabSz="653110" rtl="0" eaLnBrk="1" latinLnBrk="0" hangingPunct="1">
              <a:spcBef>
                <a:spcPct val="20000"/>
              </a:spcBef>
              <a:buFont typeface="Arial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3265551" indent="0" algn="ctr" defTabSz="653110" rtl="0" eaLnBrk="1" latinLnBrk="0" hangingPunct="1">
              <a:spcBef>
                <a:spcPct val="20000"/>
              </a:spcBef>
              <a:buFont typeface="Arial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918661" indent="0" algn="ctr" defTabSz="653110" rtl="0" eaLnBrk="1" latinLnBrk="0" hangingPunct="1">
              <a:spcBef>
                <a:spcPct val="20000"/>
              </a:spcBef>
              <a:buFont typeface="Arial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571771" indent="0" algn="ctr" defTabSz="653110" rtl="0" eaLnBrk="1" latinLnBrk="0" hangingPunct="1">
              <a:spcBef>
                <a:spcPct val="20000"/>
              </a:spcBef>
              <a:buFont typeface="Arial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224882" indent="0" algn="ctr" defTabSz="653110" rtl="0" eaLnBrk="1" latinLnBrk="0" hangingPunct="1">
              <a:spcBef>
                <a:spcPct val="20000"/>
              </a:spcBef>
              <a:buFont typeface="Arial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768"/>
              </a:spcBef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rgbClr val="073F83"/>
                </a:solidFill>
              </a:rPr>
              <a:t>Proactive and innovative regulatory process </a:t>
            </a:r>
            <a:r>
              <a:rPr lang="en-US" sz="3200" b="1" dirty="0" smtClean="0">
                <a:solidFill>
                  <a:srgbClr val="073F83"/>
                </a:solidFill>
              </a:rPr>
              <a:t>in regards to land </a:t>
            </a:r>
            <a:r>
              <a:rPr lang="en-US" sz="3200" b="1" dirty="0">
                <a:solidFill>
                  <a:srgbClr val="073F83"/>
                </a:solidFill>
              </a:rPr>
              <a:t>availability and </a:t>
            </a:r>
            <a:r>
              <a:rPr lang="en-US" sz="3200" b="1" dirty="0" smtClean="0">
                <a:solidFill>
                  <a:srgbClr val="073F83"/>
                </a:solidFill>
              </a:rPr>
              <a:t>right-of-way.</a:t>
            </a:r>
          </a:p>
          <a:p>
            <a:pPr marL="457200" indent="-457200">
              <a:spcBef>
                <a:spcPts val="768"/>
              </a:spcBef>
              <a:buFont typeface="Wingdings" panose="05000000000000000000" pitchFamily="2" charset="2"/>
              <a:buChar char="§"/>
            </a:pPr>
            <a:r>
              <a:rPr lang="en-US" sz="3200" b="1" dirty="0" smtClean="0">
                <a:solidFill>
                  <a:srgbClr val="073F83"/>
                </a:solidFill>
              </a:rPr>
              <a:t>Pursuit of third </a:t>
            </a:r>
            <a:r>
              <a:rPr lang="en-US" sz="3200" b="1" dirty="0">
                <a:solidFill>
                  <a:srgbClr val="073F83"/>
                </a:solidFill>
              </a:rPr>
              <a:t>party infrastructure </a:t>
            </a:r>
            <a:r>
              <a:rPr lang="en-US" sz="3200" b="1" dirty="0" smtClean="0">
                <a:solidFill>
                  <a:srgbClr val="073F83"/>
                </a:solidFill>
              </a:rPr>
              <a:t>financing.</a:t>
            </a:r>
          </a:p>
          <a:p>
            <a:pPr marL="457200" indent="-457200">
              <a:spcBef>
                <a:spcPts val="768"/>
              </a:spcBef>
              <a:buFont typeface="Wingdings" panose="05000000000000000000" pitchFamily="2" charset="2"/>
              <a:buChar char="§"/>
            </a:pPr>
            <a:r>
              <a:rPr lang="en-US" sz="3200" b="1" dirty="0" smtClean="0">
                <a:solidFill>
                  <a:srgbClr val="073F83"/>
                </a:solidFill>
              </a:rPr>
              <a:t>Continuous promotion of upstream </a:t>
            </a:r>
            <a:r>
              <a:rPr lang="en-US" sz="3200" b="1" dirty="0">
                <a:solidFill>
                  <a:srgbClr val="073F83"/>
                </a:solidFill>
              </a:rPr>
              <a:t>development of oil and gas resources</a:t>
            </a:r>
            <a:r>
              <a:rPr lang="en-US" sz="3200" b="1" dirty="0" smtClean="0">
                <a:solidFill>
                  <a:srgbClr val="073F83"/>
                </a:solidFill>
              </a:rPr>
              <a:t>:</a:t>
            </a:r>
            <a:endParaRPr lang="en-US" sz="3200" b="1" dirty="0">
              <a:solidFill>
                <a:srgbClr val="073F83"/>
              </a:solidFill>
            </a:endParaRPr>
          </a:p>
          <a:p>
            <a:pPr marL="1110310" lvl="1" indent="-457200" algn="l">
              <a:spcBef>
                <a:spcPts val="768"/>
              </a:spcBef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US" sz="2800" dirty="0">
                <a:solidFill>
                  <a:schemeClr val="tx1"/>
                </a:solidFill>
              </a:rPr>
              <a:t>Annual oil and gas lease sales to facilitate new field exploration investment,</a:t>
            </a:r>
          </a:p>
          <a:p>
            <a:pPr marL="1110310" lvl="1" indent="-457200" algn="l">
              <a:spcBef>
                <a:spcPts val="768"/>
              </a:spcBef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US" sz="2800" dirty="0" smtClean="0">
                <a:solidFill>
                  <a:schemeClr val="tx1"/>
                </a:solidFill>
              </a:rPr>
              <a:t>Provide </a:t>
            </a:r>
            <a:r>
              <a:rPr lang="en-US" sz="2800" dirty="0">
                <a:solidFill>
                  <a:schemeClr val="tx1"/>
                </a:solidFill>
              </a:rPr>
              <a:t>technical reports and geologic maps on oil and gas resources on state land to the public, </a:t>
            </a:r>
          </a:p>
          <a:p>
            <a:pPr marL="1110310" lvl="1" indent="-457200" algn="l">
              <a:spcBef>
                <a:spcPts val="768"/>
              </a:spcBef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US" sz="2800" dirty="0" smtClean="0">
                <a:solidFill>
                  <a:schemeClr val="tx1"/>
                </a:solidFill>
              </a:rPr>
              <a:t>Previously set </a:t>
            </a:r>
            <a:r>
              <a:rPr lang="en-US" sz="2800" dirty="0">
                <a:solidFill>
                  <a:schemeClr val="tx1"/>
                </a:solidFill>
              </a:rPr>
              <a:t>aside lease tracts for methane hydrate field production tests (in collaboration with U.S. DOE and JOGMEC</a:t>
            </a:r>
            <a:r>
              <a:rPr lang="en-US" sz="2800" dirty="0" smtClean="0">
                <a:solidFill>
                  <a:schemeClr val="tx1"/>
                </a:solidFill>
              </a:rPr>
              <a:t>),</a:t>
            </a:r>
          </a:p>
          <a:p>
            <a:pPr marL="1110310" lvl="1" indent="-457200" algn="l">
              <a:spcBef>
                <a:spcPts val="768"/>
              </a:spcBef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US" sz="2800" dirty="0" smtClean="0">
                <a:solidFill>
                  <a:schemeClr val="tx1"/>
                </a:solidFill>
              </a:rPr>
              <a:t>Additional opportunities for partnership in current and future oil and gas development projects.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" t="700" r="433" b="700"/>
          <a:stretch>
            <a:fillRect/>
          </a:stretch>
        </p:blipFill>
        <p:spPr bwMode="auto">
          <a:xfrm>
            <a:off x="8287611" y="3357583"/>
            <a:ext cx="6162037" cy="3792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471735" y="2907243"/>
            <a:ext cx="474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Alaska’s Sedimentary Basins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69199" y="7323448"/>
            <a:ext cx="3800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alibri" panose="020F0502020204030204" pitchFamily="34" charset="0"/>
              </a:rPr>
              <a:t>Source: Alaska Department of Natural Resources</a:t>
            </a:r>
            <a:endParaRPr lang="en-US" sz="1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1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4958" y="681503"/>
            <a:ext cx="12435840" cy="1764030"/>
          </a:xfrm>
        </p:spPr>
        <p:txBody>
          <a:bodyPr>
            <a:normAutofit/>
          </a:bodyPr>
          <a:lstStyle/>
          <a:p>
            <a:r>
              <a:rPr lang="en-US" sz="5400" dirty="0" smtClean="0">
                <a:latin typeface="Calibri" panose="020F0502020204030204" pitchFamily="34" charset="0"/>
              </a:rPr>
              <a:t>Alaska – A Stable Regional Supplier</a:t>
            </a:r>
            <a:endParaRPr lang="en-US" sz="5400" dirty="0"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4324" y="2205598"/>
            <a:ext cx="8123827" cy="3333529"/>
          </a:xfrm>
          <a:solidFill>
            <a:schemeClr val="bg1">
              <a:alpha val="70000"/>
            </a:schemeClr>
          </a:solidFill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073F83"/>
                </a:solidFill>
              </a:rPr>
              <a:t>Alaska is a stable supply source </a:t>
            </a:r>
            <a:r>
              <a:rPr lang="en-US" sz="2400" b="1" u="sng" dirty="0" smtClean="0">
                <a:solidFill>
                  <a:srgbClr val="073F83"/>
                </a:solidFill>
              </a:rPr>
              <a:t>in the region</a:t>
            </a:r>
            <a:r>
              <a:rPr lang="en-US" sz="2400" b="1" dirty="0" smtClean="0">
                <a:solidFill>
                  <a:srgbClr val="073F83"/>
                </a:solidFill>
              </a:rPr>
              <a:t> with a direct route to major Asian markets.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800" b="1" dirty="0" smtClean="0">
              <a:solidFill>
                <a:srgbClr val="073F83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073F83"/>
                </a:solidFill>
              </a:rPr>
              <a:t>Alaska has the ability </a:t>
            </a:r>
            <a:r>
              <a:rPr lang="en-US" sz="2400" b="1" dirty="0">
                <a:solidFill>
                  <a:srgbClr val="073F83"/>
                </a:solidFill>
              </a:rPr>
              <a:t>and flexibility to offer innovative pricing </a:t>
            </a:r>
            <a:r>
              <a:rPr lang="en-US" sz="2400" b="1" dirty="0" smtClean="0">
                <a:solidFill>
                  <a:srgbClr val="073F83"/>
                </a:solidFill>
              </a:rPr>
              <a:t>contracts.</a:t>
            </a:r>
            <a:endParaRPr lang="en-US" sz="2400" b="1" dirty="0">
              <a:solidFill>
                <a:srgbClr val="073F83"/>
              </a:solidFill>
            </a:endParaRPr>
          </a:p>
          <a:p>
            <a:pPr marL="1139825" indent="-457200">
              <a:buFont typeface="Wingdings" panose="05000000000000000000" pitchFamily="2" charset="2"/>
              <a:buChar char="ü"/>
            </a:pPr>
            <a:r>
              <a:rPr lang="en-US" sz="2400" dirty="0" smtClean="0"/>
              <a:t>Stability plus index to local hub if desired.</a:t>
            </a: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800" b="1" dirty="0" smtClean="0">
              <a:solidFill>
                <a:srgbClr val="073F83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073F83"/>
                </a:solidFill>
              </a:rPr>
              <a:t>Low cost, proven conventional reserves.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800" b="1" dirty="0" smtClean="0">
              <a:solidFill>
                <a:srgbClr val="073F83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073F83"/>
                </a:solidFill>
              </a:rPr>
              <a:t>Value chain integration and investment opportunity.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800" b="1" dirty="0" smtClean="0">
              <a:solidFill>
                <a:srgbClr val="073F83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073F83"/>
                </a:solidFill>
              </a:rPr>
              <a:t>Complete destination flexibility.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533-728A-0D44-B423-1EE0A904D287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8674" y="2190188"/>
            <a:ext cx="7251726" cy="4442541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954958" y="6465570"/>
            <a:ext cx="12435840" cy="176403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>
            <a:lvl1pPr algn="ctr" defTabSz="653110" rtl="0" eaLnBrk="1" latinLnBrk="0" hangingPunct="1">
              <a:spcBef>
                <a:spcPct val="0"/>
              </a:spcBef>
              <a:buNone/>
              <a:defRPr sz="6000" b="1" kern="1200">
                <a:solidFill>
                  <a:srgbClr val="073F83"/>
                </a:solidFill>
                <a:latin typeface="Calibri" panose="020F0502020204030204" pitchFamily="34" charset="0"/>
                <a:ea typeface="+mj-ea"/>
                <a:cs typeface="Arial"/>
              </a:defRPr>
            </a:lvl1pPr>
          </a:lstStyle>
          <a:p>
            <a:r>
              <a:rPr lang="en-US" sz="5400" i="1" dirty="0" smtClean="0"/>
              <a:t>Alaska </a:t>
            </a:r>
            <a:r>
              <a:rPr lang="en-US" sz="5400" i="1" dirty="0" smtClean="0">
                <a:solidFill>
                  <a:srgbClr val="3FAE2A"/>
                </a:solidFill>
              </a:rPr>
              <a:t>Moving Forward</a:t>
            </a:r>
            <a:endParaRPr lang="en-US" sz="5400" i="1" dirty="0">
              <a:solidFill>
                <a:srgbClr val="3FAE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60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0B279B"/>
      </a:dk2>
      <a:lt2>
        <a:srgbClr val="DEDBD2"/>
      </a:lt2>
      <a:accent1>
        <a:srgbClr val="E1240F"/>
      </a:accent1>
      <a:accent2>
        <a:srgbClr val="F0BF0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073F83"/>
      </a:dk2>
      <a:lt2>
        <a:srgbClr val="DEDBD2"/>
      </a:lt2>
      <a:accent1>
        <a:srgbClr val="E1240F"/>
      </a:accent1>
      <a:accent2>
        <a:srgbClr val="F0BF0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3441</TotalTime>
  <Words>360</Words>
  <Application>Microsoft Office PowerPoint</Application>
  <PresentationFormat>Custom</PresentationFormat>
  <Paragraphs>47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1_Office Theme</vt:lpstr>
      <vt:lpstr>Office Theme</vt:lpstr>
      <vt:lpstr>PowerPoint Presentation</vt:lpstr>
      <vt:lpstr>Alaska Moving Forward</vt:lpstr>
      <vt:lpstr>Price Volatility Creates Challenges</vt:lpstr>
      <vt:lpstr>Alaska – A Stable Investment Partner</vt:lpstr>
      <vt:lpstr>Alaska – A Stable Regional Supplier</vt:lpstr>
    </vt:vector>
  </TitlesOfParts>
  <Company>Walsh Sheppard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Terra Walsh</dc:creator>
  <cp:lastModifiedBy>Deborah M. Morgan</cp:lastModifiedBy>
  <cp:revision>81</cp:revision>
  <cp:lastPrinted>2016-11-04T01:04:22Z</cp:lastPrinted>
  <dcterms:created xsi:type="dcterms:W3CDTF">2016-09-16T20:32:54Z</dcterms:created>
  <dcterms:modified xsi:type="dcterms:W3CDTF">2016-11-08T01:45:33Z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