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902" r:id="rId1"/>
  </p:sldMasterIdLst>
  <p:notesMasterIdLst>
    <p:notesMasterId r:id="rId6"/>
  </p:notesMasterIdLst>
  <p:handoutMasterIdLst>
    <p:handoutMasterId r:id="rId7"/>
  </p:handoutMasterIdLst>
  <p:sldIdLst>
    <p:sldId id="337" r:id="rId2"/>
    <p:sldId id="339" r:id="rId3"/>
    <p:sldId id="338" r:id="rId4"/>
    <p:sldId id="340" r:id="rId5"/>
  </p:sldIdLst>
  <p:sldSz cx="9144000" cy="6858000" type="screen4x3"/>
  <p:notesSz cx="6797675" cy="9872663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RAAT Willem IEA/EMS/GCP" initials="WB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A18CBA"/>
    <a:srgbClr val="FFC1C2"/>
    <a:srgbClr val="CCCCFF"/>
    <a:srgbClr val="C50B0B"/>
    <a:srgbClr val="33CC33"/>
    <a:srgbClr val="FF6600"/>
    <a:srgbClr val="F43434"/>
    <a:srgbClr val="234AA1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049" autoAdjust="0"/>
    <p:restoredTop sz="54577" autoAdjust="0"/>
  </p:normalViewPr>
  <p:slideViewPr>
    <p:cSldViewPr snapToGrid="0">
      <p:cViewPr>
        <p:scale>
          <a:sx n="66" d="100"/>
          <a:sy n="66" d="100"/>
        </p:scale>
        <p:origin x="-294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>
        <p:scale>
          <a:sx n="110" d="100"/>
          <a:sy n="110" d="100"/>
        </p:scale>
        <p:origin x="-3360" y="72"/>
      </p:cViewPr>
      <p:guideLst>
        <p:guide orient="horz" pos="310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saturn\~\Work\Gas%20security%20analysis\Other%20help\Contract%20evolution%20for%20Presentation%20rev%2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816900815881368E-2"/>
          <c:y val="1.9444262175561399E-2"/>
          <c:w val="0.96759698502545377"/>
          <c:h val="0.678456070307565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'clustered column (3)'!$C$38</c:f>
              <c:strCache>
                <c:ptCount val="1"/>
                <c:pt idx="0">
                  <c:v>Signed up to 2014</c:v>
                </c:pt>
              </c:strCache>
            </c:strRef>
          </c:tx>
          <c:spPr>
            <a:solidFill>
              <a:srgbClr val="00335A"/>
            </a:solidFill>
          </c:spPr>
          <c:invertIfNegative val="0"/>
          <c:cat>
            <c:strRef>
              <c:f>'clustered column (3)'!$B$39:$B$40</c:f>
              <c:strCache>
                <c:ptCount val="2"/>
                <c:pt idx="0">
                  <c:v>Share of fixed destination
(%)</c:v>
                </c:pt>
                <c:pt idx="1">
                  <c:v>Contract length
(year)</c:v>
                </c:pt>
              </c:strCache>
            </c:strRef>
          </c:cat>
          <c:val>
            <c:numRef>
              <c:f>'clustered column (3)'!$C$39:$C$40</c:f>
              <c:numCache>
                <c:formatCode>0.0%</c:formatCode>
                <c:ptCount val="2"/>
                <c:pt idx="0">
                  <c:v>1</c:v>
                </c:pt>
                <c:pt idx="1">
                  <c:v>0.97619047619047605</c:v>
                </c:pt>
              </c:numCache>
            </c:numRef>
          </c:val>
        </c:ser>
        <c:ser>
          <c:idx val="1"/>
          <c:order val="1"/>
          <c:tx>
            <c:strRef>
              <c:f>'clustered column (3)'!$D$38</c:f>
              <c:strCache>
                <c:ptCount val="1"/>
                <c:pt idx="0">
                  <c:v>Signed in 2015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'clustered column (3)'!$B$39:$B$40</c:f>
              <c:strCache>
                <c:ptCount val="2"/>
                <c:pt idx="0">
                  <c:v>Share of fixed destination
(%)</c:v>
                </c:pt>
                <c:pt idx="1">
                  <c:v>Contract length
(year)</c:v>
                </c:pt>
              </c:strCache>
            </c:strRef>
          </c:cat>
          <c:val>
            <c:numRef>
              <c:f>'clustered column (3)'!$D$39:$D$40</c:f>
              <c:numCache>
                <c:formatCode>0.0%</c:formatCode>
                <c:ptCount val="2"/>
                <c:pt idx="0">
                  <c:v>0.65833333333333333</c:v>
                </c:pt>
                <c:pt idx="1">
                  <c:v>0.67261904761904767</c:v>
                </c:pt>
              </c:numCache>
            </c:numRef>
          </c:val>
        </c:ser>
        <c:ser>
          <c:idx val="2"/>
          <c:order val="2"/>
          <c:tx>
            <c:strRef>
              <c:f>'clustered column (3)'!$E$38</c:f>
              <c:strCache>
                <c:ptCount val="1"/>
                <c:pt idx="0">
                  <c:v>0</c:v>
                </c:pt>
              </c:strCache>
            </c:strRef>
          </c:tx>
          <c:spPr>
            <a:pattFill prst="pct30">
              <a:fgClr>
                <a:schemeClr val="accent1"/>
              </a:fgClr>
              <a:bgClr>
                <a:schemeClr val="bg1"/>
              </a:bgClr>
            </a:pattFill>
          </c:spPr>
          <c:invertIfNegative val="0"/>
          <c:cat>
            <c:strRef>
              <c:f>'clustered column (3)'!$B$39:$B$40</c:f>
              <c:strCache>
                <c:ptCount val="2"/>
                <c:pt idx="0">
                  <c:v>Share of fixed destination
(%)</c:v>
                </c:pt>
                <c:pt idx="1">
                  <c:v>Contract length
(year)</c:v>
                </c:pt>
              </c:strCache>
            </c:strRef>
          </c:cat>
          <c:val>
            <c:numRef>
              <c:f>'clustered column (3)'!$E$39:$E$40</c:f>
              <c:numCache>
                <c:formatCode>0.0%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6"/>
        <c:axId val="94013312"/>
        <c:axId val="94014848"/>
      </c:barChart>
      <c:catAx>
        <c:axId val="9401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>
            <a:solidFill>
              <a:srgbClr val="000000"/>
            </a:solidFill>
            <a:prstDash val="solid"/>
          </a:ln>
        </c:spPr>
        <c:crossAx val="94014848"/>
        <c:crossesAt val="0"/>
        <c:auto val="0"/>
        <c:lblAlgn val="ctr"/>
        <c:lblOffset val="100"/>
        <c:noMultiLvlLbl val="0"/>
      </c:catAx>
      <c:valAx>
        <c:axId val="94014848"/>
        <c:scaling>
          <c:orientation val="minMax"/>
        </c:scaling>
        <c:delete val="1"/>
        <c:axPos val="l"/>
        <c:title>
          <c:tx>
            <c:strRef>
              <c:f>'clustered column (3)'!$C$11</c:f>
              <c:strCache>
                <c:ptCount val="1"/>
              </c:strCache>
            </c:strRef>
          </c:tx>
          <c:layout>
            <c:manualLayout>
              <c:xMode val="edge"/>
              <c:yMode val="edge"/>
              <c:x val="1.4725224618837597E-3"/>
              <c:y val="0.29725466095230535"/>
            </c:manualLayout>
          </c:layout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0.0%" sourceLinked="1"/>
        <c:majorTickMark val="in"/>
        <c:minorTickMark val="none"/>
        <c:tickLblPos val="nextTo"/>
        <c:crossAx val="94013312"/>
        <c:crosses val="autoZero"/>
        <c:crossBetween val="between"/>
      </c:valAx>
      <c:spPr>
        <a:ln>
          <a:noFill/>
        </a:ln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9.2192717587243636E-2"/>
          <c:y val="0.89996095881333904"/>
          <c:w val="0.79765520678595814"/>
          <c:h val="8.5209837423902535E-2"/>
        </c:manualLayout>
      </c:layout>
      <c:overlay val="0"/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 b="0" i="0" cap="none">
          <a:latin typeface="Arial Narrow" panose="020B0606020202030204" pitchFamily="34" charset="0"/>
          <a:ea typeface="Gill Sans MT Condensed"/>
          <a:cs typeface="Gill Sans MT Condensed"/>
        </a:defRPr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0.65155</cdr:x>
      <cdr:y>0.35539</cdr:y>
    </cdr:from>
    <cdr:to>
      <cdr:x>0.73489</cdr:x>
      <cdr:y>0.55539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149354" y="162485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0.59214</cdr:x>
      <cdr:y>0.71184</cdr:y>
    </cdr:from>
    <cdr:to>
      <cdr:x>0.90198</cdr:x>
      <cdr:y>0.86657</cdr:y>
    </cdr:to>
    <cdr:sp macro="" textlink="">
      <cdr:nvSpPr>
        <cdr:cNvPr id="3" name="TextBox 22"/>
        <cdr:cNvSpPr txBox="1"/>
      </cdr:nvSpPr>
      <cdr:spPr>
        <a:xfrm xmlns:a="http://schemas.openxmlformats.org/drawingml/2006/main">
          <a:off x="4574175" y="2981096"/>
          <a:ext cx="2393389" cy="64800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GB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5pPr>
          <a:lvl6pPr marL="2286000" algn="l" defTabSz="914400" rtl="0" eaLnBrk="1" latinLnBrk="0" hangingPunct="1"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6pPr>
          <a:lvl7pPr marL="2743200" algn="l" defTabSz="914400" rtl="0" eaLnBrk="1" latinLnBrk="0" hangingPunct="1"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7pPr>
          <a:lvl8pPr marL="3200400" algn="l" defTabSz="914400" rtl="0" eaLnBrk="1" latinLnBrk="0" hangingPunct="1"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8pPr>
          <a:lvl9pPr marL="3657600" algn="l" defTabSz="914400" rtl="0" eaLnBrk="1" latinLnBrk="0" hangingPunct="1">
            <a:defRPr sz="2400" kern="1200">
              <a:solidFill>
                <a:schemeClr val="tx1"/>
              </a:solidFill>
              <a:latin typeface="Times New Roman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dirty="0" smtClean="0">
              <a:latin typeface="Arial Narrow" panose="020B0606020202030204" pitchFamily="34" charset="0"/>
            </a:rPr>
            <a:t>Contract length</a:t>
          </a:r>
        </a:p>
        <a:p xmlns:a="http://schemas.openxmlformats.org/drawingml/2006/main">
          <a:pPr algn="ctr"/>
          <a:r>
            <a:rPr lang="en-US" sz="1800" dirty="0" smtClean="0">
              <a:latin typeface="Arial Narrow" panose="020B0606020202030204" pitchFamily="34" charset="0"/>
            </a:rPr>
            <a:t> (years)</a:t>
          </a:r>
        </a:p>
        <a:p xmlns:a="http://schemas.openxmlformats.org/drawingml/2006/main">
          <a:pPr algn="ctr"/>
          <a:endParaRPr lang="en-GB" sz="1800" dirty="0">
            <a:latin typeface="Arial Narrow" panose="020B060602020203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C411BC-020D-46A9-875E-7AD4C26E8515}" type="datetimeFigureOut">
              <a:rPr lang="en-US"/>
              <a:pPr>
                <a:defRPr/>
              </a:pPr>
              <a:t>11/18/2016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CA1F6C7-1B13-4EF8-B657-74558DF8F36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5724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3E37E2-7635-46E3-9097-DE686D7B3E6D}" type="datetimeFigureOut">
              <a:rPr lang="en-GB" smtClean="0"/>
              <a:t>18-11-2016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A0D5C-C0E2-4BF1-B412-4B19E63F46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2616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A0D5C-C0E2-4BF1-B412-4B19E63F46B7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006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66900" y="428625"/>
            <a:ext cx="3163888" cy="23717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35030"/>
            <a:ext cx="5438140" cy="6097184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FAD0-7528-4E1C-B55A-F5E2632A4CC4}" type="slidenum">
              <a:rPr lang="en-GB" smtClean="0">
                <a:solidFill>
                  <a:prstClr val="black"/>
                </a:solidFill>
              </a:rPr>
              <a:pPr/>
              <a:t>2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901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0A0D5C-C0E2-4BF1-B412-4B19E63F46B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1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258196"/>
            <a:ext cx="9143999" cy="220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gradFill>
            <a:gsLst>
              <a:gs pos="68000">
                <a:schemeClr val="bg1"/>
              </a:gs>
              <a:gs pos="0">
                <a:srgbClr val="5EBB51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6946" y="2708920"/>
            <a:ext cx="14192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3"/>
          <p:cNvSpPr>
            <a:spLocks noGrp="1"/>
          </p:cNvSpPr>
          <p:nvPr>
            <p:ph type="title" hasCustomPrompt="1"/>
          </p:nvPr>
        </p:nvSpPr>
        <p:spPr>
          <a:xfrm>
            <a:off x="251520" y="3717033"/>
            <a:ext cx="7149480" cy="792088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Presentation Title</a:t>
            </a:r>
            <a:endParaRPr lang="en-GB" dirty="0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4941888"/>
            <a:ext cx="7127875" cy="4318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Name of presenter</a:t>
            </a:r>
            <a:endParaRPr lang="en-GB" dirty="0"/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251520" y="5733256"/>
            <a:ext cx="7127875" cy="43180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 smtClean="0"/>
              <a:t>Place and date of presentation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8565850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3114091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92907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0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157064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Slide title</a:t>
            </a:r>
            <a:endParaRPr lang="en-GB" dirty="0"/>
          </a:p>
        </p:txBody>
      </p:sp>
      <p:sp>
        <p:nvSpPr>
          <p:cNvPr id="6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537948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794321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40768"/>
            <a:ext cx="5111750" cy="478539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636912"/>
            <a:ext cx="3008313" cy="34892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847599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37525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87426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94198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1"/>
          <p:cNvSpPr txBox="1">
            <a:spLocks/>
          </p:cNvSpPr>
          <p:nvPr/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© IEA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186789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7"/>
          <p:cNvSpPr txBox="1">
            <a:spLocks noChangeArrowheads="1"/>
          </p:cNvSpPr>
          <p:nvPr/>
        </p:nvSpPr>
        <p:spPr bwMode="auto">
          <a:xfrm>
            <a:off x="8029575" y="6673850"/>
            <a:ext cx="11144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/>
              </a:defRPr>
            </a:lvl9pPr>
          </a:lstStyle>
          <a:p>
            <a:pPr algn="r">
              <a:defRPr/>
            </a:pPr>
            <a:r>
              <a:rPr lang="de-DE" altLang="en-US" sz="600" dirty="0" smtClean="0">
                <a:solidFill>
                  <a:srgbClr val="0070C0"/>
                </a:solidFill>
                <a:latin typeface="Calibri" charset="0"/>
                <a:cs typeface="Arial" charset="0"/>
              </a:rPr>
              <a:t>© OECD/IEA 2016 </a:t>
            </a:r>
          </a:p>
        </p:txBody>
      </p:sp>
      <p:sp>
        <p:nvSpPr>
          <p:cNvPr id="6" name="Rectangle 17"/>
          <p:cNvSpPr>
            <a:spLocks noGrp="1" noChangeArrowheads="1"/>
          </p:cNvSpPr>
          <p:nvPr>
            <p:ph type="title"/>
          </p:nvPr>
        </p:nvSpPr>
        <p:spPr bwMode="auto">
          <a:xfrm>
            <a:off x="1216926" y="1709305"/>
            <a:ext cx="611890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chemeClr val="bg2"/>
                </a:solidFill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1211493" y="2530095"/>
            <a:ext cx="4056432" cy="462307"/>
          </a:xfrm>
        </p:spPr>
        <p:txBody>
          <a:bodyPr anchor="b">
            <a:spAutoFit/>
          </a:bodyPr>
          <a:lstStyle>
            <a:lvl1pPr marL="0" indent="0">
              <a:buNone/>
              <a:defRPr sz="240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901817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202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1338" y="0"/>
            <a:ext cx="6662737" cy="12588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399600"/>
          </a:xfrm>
        </p:spPr>
        <p:txBody>
          <a:bodyPr lIns="108000" rIns="10800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2000" b="1" kern="1200" dirty="0" smtClean="0">
                <a:solidFill>
                  <a:srgbClr val="0070C0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1"/>
          </p:nvPr>
        </p:nvSpPr>
        <p:spPr>
          <a:xfrm>
            <a:off x="0" y="5792400"/>
            <a:ext cx="9144000" cy="728473"/>
          </a:xfrm>
        </p:spPr>
        <p:txBody>
          <a:bodyPr lIns="108000" rIns="10800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buFontTx/>
              <a:buNone/>
              <a:defRPr lang="en-GB" sz="2000" b="1" i="1" kern="1200" dirty="0" smtClean="0">
                <a:solidFill>
                  <a:srgbClr val="C00000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54709" y="1985964"/>
            <a:ext cx="8834582" cy="357432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53719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80728"/>
            <a:ext cx="9144000" cy="1177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1052736"/>
          </a:xfrm>
          <a:prstGeom prst="rect">
            <a:avLst/>
          </a:prstGeom>
          <a:gradFill>
            <a:gsLst>
              <a:gs pos="78000">
                <a:schemeClr val="bg1"/>
              </a:gs>
              <a:gs pos="24000">
                <a:srgbClr val="5EBB51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" name="Picture 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40625" y="251730"/>
            <a:ext cx="14192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8824" y="116632"/>
            <a:ext cx="7149480" cy="8238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9512" y="1166018"/>
            <a:ext cx="8780338" cy="51433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7540625" y="6525344"/>
            <a:ext cx="1447800" cy="3326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6581775"/>
            <a:ext cx="198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D574096-278B-4E27-9922-A8DB27EA1599}" type="slidenum">
              <a:rPr lang="en-US" sz="1200" smtClean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</a:rPr>
              <a:t>‹#›</a:t>
            </a:fld>
            <a:endParaRPr lang="en-GB" sz="10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415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2" r:id="rId9"/>
    <p:sldLayoutId id="2147483885" r:id="rId10"/>
    <p:sldLayoutId id="2147483913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5EBB51"/>
        </a:buClr>
        <a:buFont typeface="Calibri" panose="020F050202020403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∙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520" y="3717033"/>
            <a:ext cx="7673280" cy="79208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LNG Producer-Consumer Conference 2016  </a:t>
            </a:r>
            <a:endParaRPr lang="en-GB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95063" y="5028975"/>
            <a:ext cx="7127875" cy="431800"/>
          </a:xfrm>
        </p:spPr>
        <p:txBody>
          <a:bodyPr>
            <a:noAutofit/>
          </a:bodyPr>
          <a:lstStyle/>
          <a:p>
            <a:r>
              <a:rPr lang="en-US" sz="2100" dirty="0"/>
              <a:t>Dr. </a:t>
            </a:r>
            <a:r>
              <a:rPr lang="en-US" sz="2100" dirty="0" err="1"/>
              <a:t>Fatih</a:t>
            </a:r>
            <a:r>
              <a:rPr lang="en-US" sz="2100" dirty="0"/>
              <a:t> </a:t>
            </a:r>
            <a:r>
              <a:rPr lang="en-US" sz="2100" dirty="0" err="1"/>
              <a:t>Birol</a:t>
            </a:r>
            <a:endParaRPr lang="en-US" sz="2100" dirty="0"/>
          </a:p>
          <a:p>
            <a:r>
              <a:rPr lang="en-US" sz="2100" dirty="0"/>
              <a:t>Executive Director, International Energy </a:t>
            </a:r>
            <a:r>
              <a:rPr lang="en-US" sz="2100" dirty="0" smtClean="0"/>
              <a:t>Agency</a:t>
            </a:r>
          </a:p>
          <a:p>
            <a:r>
              <a:rPr lang="en-US" sz="2100" dirty="0"/>
              <a:t>Tokyo, 24 November 2016</a:t>
            </a:r>
            <a:endParaRPr lang="en-GB" sz="2100" dirty="0"/>
          </a:p>
          <a:p>
            <a:r>
              <a:rPr lang="en-US" sz="2100" dirty="0" smtClean="0"/>
              <a:t> </a:t>
            </a:r>
            <a:endParaRPr lang="en-US" sz="2100" dirty="0"/>
          </a:p>
          <a:p>
            <a:pPr algn="ctr"/>
            <a:endParaRPr lang="en-GB" sz="2100" dirty="0"/>
          </a:p>
        </p:txBody>
      </p:sp>
    </p:spTree>
    <p:extLst>
      <p:ext uri="{BB962C8B-B14F-4D97-AF65-F5344CB8AC3E}">
        <p14:creationId xmlns:p14="http://schemas.microsoft.com/office/powerpoint/2010/main" val="355231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7512401" cy="1146629"/>
          </a:xfrm>
        </p:spPr>
        <p:txBody>
          <a:bodyPr lIns="180000" anchor="ctr" anchorCtr="0"/>
          <a:lstStyle/>
          <a:p>
            <a:r>
              <a:rPr lang="en-US" sz="3200" dirty="0" smtClean="0"/>
              <a:t>A wave of LNG spurs 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/>
              <a:t>a second </a:t>
            </a:r>
            <a:r>
              <a:rPr lang="en-US" sz="3200" dirty="0" smtClean="0"/>
              <a:t>natural gas </a:t>
            </a:r>
            <a:r>
              <a:rPr lang="en-US" sz="3200" dirty="0"/>
              <a:t>revolution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0" y="1396800"/>
            <a:ext cx="9144000" cy="399600"/>
          </a:xfrm>
        </p:spPr>
        <p:txBody>
          <a:bodyPr/>
          <a:lstStyle/>
          <a:p>
            <a:r>
              <a:rPr lang="en-US" dirty="0" smtClean="0"/>
              <a:t>Share of LNG in global long-distance gas trade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0" y="5773350"/>
            <a:ext cx="9144000" cy="728473"/>
          </a:xfrm>
        </p:spPr>
        <p:txBody>
          <a:bodyPr/>
          <a:lstStyle/>
          <a:p>
            <a:pPr marL="0" indent="0"/>
            <a:r>
              <a:rPr lang="en-US" dirty="0" smtClean="0">
                <a:solidFill>
                  <a:schemeClr val="tx1"/>
                </a:solidFill>
              </a:rPr>
              <a:t>Contractual terms and pricing arrangements are all being tested as new LNG from Australia, the US &amp; others collides into an already well-supplied market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2" name="Rectangle 9"/>
          <p:cNvSpPr>
            <a:spLocks noChangeArrowheads="1"/>
          </p:cNvSpPr>
          <p:nvPr/>
        </p:nvSpPr>
        <p:spPr bwMode="auto">
          <a:xfrm>
            <a:off x="3897510" y="2120908"/>
            <a:ext cx="80791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2014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685 </a:t>
            </a:r>
            <a:r>
              <a:rPr lang="en-US" altLang="en-US" sz="18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bcm</a:t>
            </a:r>
            <a:endParaRPr lang="en-US" altLang="en-US" sz="1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93" name="Rectangle 9"/>
          <p:cNvSpPr>
            <a:spLocks noChangeArrowheads="1"/>
          </p:cNvSpPr>
          <p:nvPr/>
        </p:nvSpPr>
        <p:spPr bwMode="auto">
          <a:xfrm>
            <a:off x="6593453" y="2120908"/>
            <a:ext cx="9778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2040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1 150 </a:t>
            </a:r>
            <a:r>
              <a:rPr lang="en-US" altLang="en-US" sz="18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bcm</a:t>
            </a:r>
            <a:endParaRPr lang="en-US" altLang="en-US" sz="18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1514279" y="2120908"/>
            <a:ext cx="62677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800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2000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400" dirty="0" smtClean="0">
                <a:solidFill>
                  <a:srgbClr val="000000"/>
                </a:solidFill>
                <a:latin typeface="Calibri" panose="020F0502020204030204" pitchFamily="34" charset="0"/>
              </a:rPr>
              <a:t>525 </a:t>
            </a:r>
            <a:r>
              <a:rPr lang="en-US" altLang="en-US" sz="140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bcm</a:t>
            </a:r>
            <a:endParaRPr lang="en-US" altLang="en-US" sz="140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5945028" y="2900363"/>
            <a:ext cx="2381523" cy="2384968"/>
            <a:chOff x="5945028" y="2900363"/>
            <a:chExt cx="2381523" cy="2384968"/>
          </a:xfrm>
        </p:grpSpPr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6837668" y="2900363"/>
              <a:ext cx="1488883" cy="2384968"/>
            </a:xfrm>
            <a:custGeom>
              <a:avLst/>
              <a:gdLst>
                <a:gd name="T0" fmla="*/ 0 w 1152"/>
                <a:gd name="T1" fmla="*/ 1740 h 1844"/>
                <a:gd name="T2" fmla="*/ 1048 w 1152"/>
                <a:gd name="T3" fmla="*/ 1069 h 1844"/>
                <a:gd name="T4" fmla="*/ 377 w 1152"/>
                <a:gd name="T5" fmla="*/ 21 h 1844"/>
                <a:gd name="T6" fmla="*/ 188 w 1152"/>
                <a:gd name="T7" fmla="*/ 0 h 1844"/>
                <a:gd name="T8" fmla="*/ 188 w 1152"/>
                <a:gd name="T9" fmla="*/ 880 h 1844"/>
                <a:gd name="T10" fmla="*/ 0 w 1152"/>
                <a:gd name="T11" fmla="*/ 1740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2" h="1844">
                  <a:moveTo>
                    <a:pt x="0" y="1740"/>
                  </a:moveTo>
                  <a:cubicBezTo>
                    <a:pt x="474" y="1844"/>
                    <a:pt x="944" y="1544"/>
                    <a:pt x="1048" y="1069"/>
                  </a:cubicBezTo>
                  <a:cubicBezTo>
                    <a:pt x="1152" y="595"/>
                    <a:pt x="852" y="125"/>
                    <a:pt x="377" y="21"/>
                  </a:cubicBezTo>
                  <a:cubicBezTo>
                    <a:pt x="315" y="7"/>
                    <a:pt x="252" y="0"/>
                    <a:pt x="188" y="0"/>
                  </a:cubicBezTo>
                  <a:lnTo>
                    <a:pt x="188" y="880"/>
                  </a:lnTo>
                  <a:lnTo>
                    <a:pt x="0" y="17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945028" y="2900363"/>
              <a:ext cx="1137341" cy="2250555"/>
            </a:xfrm>
            <a:custGeom>
              <a:avLst/>
              <a:gdLst>
                <a:gd name="T0" fmla="*/ 880 w 880"/>
                <a:gd name="T1" fmla="*/ 0 h 1740"/>
                <a:gd name="T2" fmla="*/ 0 w 880"/>
                <a:gd name="T3" fmla="*/ 880 h 1740"/>
                <a:gd name="T4" fmla="*/ 692 w 880"/>
                <a:gd name="T5" fmla="*/ 1740 h 1740"/>
                <a:gd name="T6" fmla="*/ 880 w 880"/>
                <a:gd name="T7" fmla="*/ 880 h 1740"/>
                <a:gd name="T8" fmla="*/ 880 w 880"/>
                <a:gd name="T9" fmla="*/ 0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0" h="1740">
                  <a:moveTo>
                    <a:pt x="880" y="0"/>
                  </a:moveTo>
                  <a:cubicBezTo>
                    <a:pt x="394" y="0"/>
                    <a:pt x="0" y="394"/>
                    <a:pt x="0" y="880"/>
                  </a:cubicBezTo>
                  <a:cubicBezTo>
                    <a:pt x="0" y="1294"/>
                    <a:pt x="288" y="1651"/>
                    <a:pt x="692" y="1740"/>
                  </a:cubicBezTo>
                  <a:lnTo>
                    <a:pt x="880" y="880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50" name="Rectangle 25"/>
            <p:cNvSpPr>
              <a:spLocks noChangeArrowheads="1"/>
            </p:cNvSpPr>
            <p:nvPr/>
          </p:nvSpPr>
          <p:spPr bwMode="auto">
            <a:xfrm>
              <a:off x="7512402" y="3825585"/>
              <a:ext cx="29174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LNG</a:t>
              </a:r>
              <a:b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</a:b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53%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  <p:sp>
          <p:nvSpPr>
            <p:cNvPr id="51" name="Rectangle 17"/>
            <p:cNvSpPr>
              <a:spLocks noChangeArrowheads="1"/>
            </p:cNvSpPr>
            <p:nvPr/>
          </p:nvSpPr>
          <p:spPr bwMode="auto">
            <a:xfrm>
              <a:off x="6256480" y="3925612"/>
              <a:ext cx="55944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Pipeline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3424102" y="3157364"/>
            <a:ext cx="1880835" cy="1754729"/>
            <a:chOff x="3424102" y="3157364"/>
            <a:chExt cx="1880835" cy="1754729"/>
          </a:xfrm>
        </p:grpSpPr>
        <p:sp>
          <p:nvSpPr>
            <p:cNvPr id="62" name="Freeform 44"/>
            <p:cNvSpPr>
              <a:spLocks/>
            </p:cNvSpPr>
            <p:nvPr/>
          </p:nvSpPr>
          <p:spPr bwMode="auto">
            <a:xfrm>
              <a:off x="4301467" y="3157364"/>
              <a:ext cx="1003470" cy="1647406"/>
            </a:xfrm>
            <a:custGeom>
              <a:avLst/>
              <a:gdLst>
                <a:gd name="T0" fmla="*/ 418 w 997"/>
                <a:gd name="T1" fmla="*/ 1638 h 1638"/>
                <a:gd name="T2" fmla="*/ 766 w 997"/>
                <a:gd name="T3" fmla="*/ 455 h 1638"/>
                <a:gd name="T4" fmla="*/ 0 w 997"/>
                <a:gd name="T5" fmla="*/ 0 h 1638"/>
                <a:gd name="T6" fmla="*/ 0 w 997"/>
                <a:gd name="T7" fmla="*/ 872 h 1638"/>
                <a:gd name="T8" fmla="*/ 418 w 997"/>
                <a:gd name="T9" fmla="*/ 1638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7" h="1638">
                  <a:moveTo>
                    <a:pt x="418" y="1638"/>
                  </a:moveTo>
                  <a:cubicBezTo>
                    <a:pt x="841" y="1408"/>
                    <a:pt x="997" y="878"/>
                    <a:pt x="766" y="455"/>
                  </a:cubicBezTo>
                  <a:cubicBezTo>
                    <a:pt x="613" y="175"/>
                    <a:pt x="320" y="0"/>
                    <a:pt x="0" y="0"/>
                  </a:cubicBezTo>
                  <a:lnTo>
                    <a:pt x="0" y="872"/>
                  </a:lnTo>
                  <a:lnTo>
                    <a:pt x="418" y="1638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63" name="Freeform 45"/>
            <p:cNvSpPr>
              <a:spLocks/>
            </p:cNvSpPr>
            <p:nvPr/>
          </p:nvSpPr>
          <p:spPr bwMode="auto">
            <a:xfrm>
              <a:off x="3424102" y="3157364"/>
              <a:ext cx="1298608" cy="1754729"/>
            </a:xfrm>
            <a:custGeom>
              <a:avLst/>
              <a:gdLst>
                <a:gd name="T0" fmla="*/ 872 w 1290"/>
                <a:gd name="T1" fmla="*/ 0 h 1744"/>
                <a:gd name="T2" fmla="*/ 0 w 1290"/>
                <a:gd name="T3" fmla="*/ 872 h 1744"/>
                <a:gd name="T4" fmla="*/ 872 w 1290"/>
                <a:gd name="T5" fmla="*/ 1744 h 1744"/>
                <a:gd name="T6" fmla="*/ 1290 w 1290"/>
                <a:gd name="T7" fmla="*/ 1638 h 1744"/>
                <a:gd name="T8" fmla="*/ 872 w 1290"/>
                <a:gd name="T9" fmla="*/ 872 h 1744"/>
                <a:gd name="T10" fmla="*/ 872 w 1290"/>
                <a:gd name="T1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0" h="1744">
                  <a:moveTo>
                    <a:pt x="872" y="0"/>
                  </a:moveTo>
                  <a:cubicBezTo>
                    <a:pt x="391" y="0"/>
                    <a:pt x="0" y="391"/>
                    <a:pt x="0" y="872"/>
                  </a:cubicBezTo>
                  <a:cubicBezTo>
                    <a:pt x="0" y="1354"/>
                    <a:pt x="391" y="1744"/>
                    <a:pt x="872" y="1744"/>
                  </a:cubicBezTo>
                  <a:cubicBezTo>
                    <a:pt x="1018" y="1744"/>
                    <a:pt x="1162" y="1708"/>
                    <a:pt x="1290" y="1638"/>
                  </a:cubicBezTo>
                  <a:lnTo>
                    <a:pt x="872" y="872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4" name="Rectangle 17"/>
            <p:cNvSpPr>
              <a:spLocks noChangeArrowheads="1"/>
            </p:cNvSpPr>
            <p:nvPr/>
          </p:nvSpPr>
          <p:spPr bwMode="auto">
            <a:xfrm>
              <a:off x="3595576" y="3925612"/>
              <a:ext cx="55944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Pipeline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  <p:sp>
          <p:nvSpPr>
            <p:cNvPr id="86" name="Rectangle 25"/>
            <p:cNvSpPr>
              <a:spLocks noChangeArrowheads="1"/>
            </p:cNvSpPr>
            <p:nvPr/>
          </p:nvSpPr>
          <p:spPr bwMode="auto">
            <a:xfrm>
              <a:off x="4617258" y="3825585"/>
              <a:ext cx="29174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LNG</a:t>
              </a:r>
              <a:b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</a:b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42%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1060892" y="3269388"/>
            <a:ext cx="1566429" cy="1535899"/>
            <a:chOff x="1060892" y="3269388"/>
            <a:chExt cx="1566429" cy="1535899"/>
          </a:xfrm>
        </p:grpSpPr>
        <p:sp>
          <p:nvSpPr>
            <p:cNvPr id="46" name="Freeform 31"/>
            <p:cNvSpPr>
              <a:spLocks/>
            </p:cNvSpPr>
            <p:nvPr/>
          </p:nvSpPr>
          <p:spPr bwMode="auto">
            <a:xfrm>
              <a:off x="1828841" y="3269388"/>
              <a:ext cx="798480" cy="829010"/>
            </a:xfrm>
            <a:custGeom>
              <a:avLst/>
              <a:gdLst>
                <a:gd name="T0" fmla="*/ 870 w 908"/>
                <a:gd name="T1" fmla="*/ 941 h 941"/>
                <a:gd name="T2" fmla="*/ 69 w 908"/>
                <a:gd name="T3" fmla="*/ 3 h 941"/>
                <a:gd name="T4" fmla="*/ 0 w 908"/>
                <a:gd name="T5" fmla="*/ 0 h 941"/>
                <a:gd name="T6" fmla="*/ 0 w 908"/>
                <a:gd name="T7" fmla="*/ 872 h 941"/>
                <a:gd name="T8" fmla="*/ 870 w 908"/>
                <a:gd name="T9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8" h="941">
                  <a:moveTo>
                    <a:pt x="870" y="941"/>
                  </a:moveTo>
                  <a:cubicBezTo>
                    <a:pt x="908" y="461"/>
                    <a:pt x="549" y="41"/>
                    <a:pt x="69" y="3"/>
                  </a:cubicBezTo>
                  <a:cubicBezTo>
                    <a:pt x="46" y="1"/>
                    <a:pt x="23" y="0"/>
                    <a:pt x="0" y="0"/>
                  </a:cubicBezTo>
                  <a:lnTo>
                    <a:pt x="0" y="872"/>
                  </a:lnTo>
                  <a:lnTo>
                    <a:pt x="870" y="94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52" name="Freeform 32"/>
            <p:cNvSpPr>
              <a:spLocks/>
            </p:cNvSpPr>
            <p:nvPr/>
          </p:nvSpPr>
          <p:spPr bwMode="auto">
            <a:xfrm>
              <a:off x="1060892" y="3269388"/>
              <a:ext cx="1533550" cy="1535899"/>
            </a:xfrm>
            <a:custGeom>
              <a:avLst/>
              <a:gdLst>
                <a:gd name="T0" fmla="*/ 872 w 1742"/>
                <a:gd name="T1" fmla="*/ 0 h 1744"/>
                <a:gd name="T2" fmla="*/ 0 w 1742"/>
                <a:gd name="T3" fmla="*/ 872 h 1744"/>
                <a:gd name="T4" fmla="*/ 872 w 1742"/>
                <a:gd name="T5" fmla="*/ 1744 h 1744"/>
                <a:gd name="T6" fmla="*/ 1742 w 1742"/>
                <a:gd name="T7" fmla="*/ 941 h 1744"/>
                <a:gd name="T8" fmla="*/ 872 w 1742"/>
                <a:gd name="T9" fmla="*/ 872 h 1744"/>
                <a:gd name="T10" fmla="*/ 872 w 1742"/>
                <a:gd name="T11" fmla="*/ 0 h 1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42" h="1744">
                  <a:moveTo>
                    <a:pt x="872" y="0"/>
                  </a:moveTo>
                  <a:cubicBezTo>
                    <a:pt x="391" y="0"/>
                    <a:pt x="0" y="391"/>
                    <a:pt x="0" y="872"/>
                  </a:cubicBezTo>
                  <a:cubicBezTo>
                    <a:pt x="0" y="1354"/>
                    <a:pt x="391" y="1744"/>
                    <a:pt x="872" y="1744"/>
                  </a:cubicBezTo>
                  <a:cubicBezTo>
                    <a:pt x="1328" y="1744"/>
                    <a:pt x="1706" y="1395"/>
                    <a:pt x="1742" y="941"/>
                  </a:cubicBezTo>
                  <a:lnTo>
                    <a:pt x="872" y="872"/>
                  </a:lnTo>
                  <a:lnTo>
                    <a:pt x="872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85" name="Rectangle 17"/>
            <p:cNvSpPr>
              <a:spLocks noChangeArrowheads="1"/>
            </p:cNvSpPr>
            <p:nvPr/>
          </p:nvSpPr>
          <p:spPr bwMode="auto">
            <a:xfrm>
              <a:off x="1268217" y="4125667"/>
              <a:ext cx="55944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Pipeline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  <p:sp>
          <p:nvSpPr>
            <p:cNvPr id="87" name="Rectangle 25"/>
            <p:cNvSpPr>
              <a:spLocks noChangeArrowheads="1"/>
            </p:cNvSpPr>
            <p:nvPr/>
          </p:nvSpPr>
          <p:spPr bwMode="auto">
            <a:xfrm>
              <a:off x="1997584" y="3538039"/>
              <a:ext cx="29174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LNG</a:t>
              </a:r>
              <a:b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</a:br>
              <a:r>
                <a:rPr lang="en-US" altLang="en-US" sz="1300" b="1" dirty="0" smtClean="0">
                  <a:solidFill>
                    <a:prstClr val="white"/>
                  </a:solidFill>
                  <a:latin typeface="Calibri" pitchFamily="34" charset="0"/>
                </a:rPr>
                <a:t>26%</a:t>
              </a:r>
              <a:endParaRPr lang="en-US" altLang="en-US" sz="1300" b="1" dirty="0" smtClea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741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192" grpId="0"/>
      <p:bldP spid="193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ontent Placeholder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6578919"/>
              </p:ext>
            </p:extLst>
          </p:nvPr>
        </p:nvGraphicFramePr>
        <p:xfrm>
          <a:off x="808942" y="1503406"/>
          <a:ext cx="7724775" cy="4187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824" y="116632"/>
            <a:ext cx="7431010" cy="82381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LNG contract structures are becoming less rigid – increasing market efficiency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5383118" y="178116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16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4895" y="2512272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11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223" y="1735097"/>
            <a:ext cx="81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60 %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01018" y="2546997"/>
            <a:ext cx="816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40 %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14488" y="1711191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17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56552" y="3391934"/>
            <a:ext cx="752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Fixed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3464" y="3382284"/>
            <a:ext cx="95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Flexible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9996" y="4484503"/>
            <a:ext cx="332193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Share of fixed destination</a:t>
            </a:r>
          </a:p>
          <a:p>
            <a:pPr algn="ctr"/>
            <a:r>
              <a:rPr lang="en-US" sz="1800" dirty="0" smtClean="0">
                <a:latin typeface="Arial Narrow" panose="020B0606020202030204" pitchFamily="34" charset="0"/>
              </a:rPr>
              <a:t>(%)</a:t>
            </a:r>
            <a:endParaRPr lang="en-GB" sz="1800" dirty="0"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5739139"/>
            <a:ext cx="924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 smtClean="0">
                <a:latin typeface="Calibri" panose="020F0502020204030204" pitchFamily="34" charset="0"/>
              </a:rPr>
              <a:t>Contracts with flexible destinations &amp; shorter terms are becoming more common; buyers will accept longer contracts in exchange for increased destination flexibility </a:t>
            </a:r>
            <a:endParaRPr lang="en-GB" sz="2000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38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7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 uiExpand="1">
        <p:bldSub>
          <a:bldChart bld="seriesEl" animBg="0"/>
        </p:bldSub>
      </p:bldGraphic>
      <p:bldP spid="5" grpId="0"/>
      <p:bldP spid="6" grpId="0"/>
      <p:bldP spid="11" grpId="0"/>
      <p:bldP spid="18" grpId="0"/>
      <p:bldP spid="19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messages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9913" y="1139483"/>
            <a:ext cx="9270999" cy="545826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/>
              <a:t>In </a:t>
            </a:r>
            <a:r>
              <a:rPr lang="en-US" sz="2400" dirty="0"/>
              <a:t>the energy mix of </a:t>
            </a:r>
            <a:r>
              <a:rPr lang="en-US" sz="2400" dirty="0" smtClean="0"/>
              <a:t>tomorrow, natural </a:t>
            </a:r>
            <a:r>
              <a:rPr lang="en-US" sz="2400" dirty="0"/>
              <a:t>gas </a:t>
            </a:r>
            <a:r>
              <a:rPr lang="en-US" sz="2400" dirty="0" smtClean="0"/>
              <a:t>&amp; low-carbon </a:t>
            </a:r>
            <a:r>
              <a:rPr lang="en-US" sz="2400" dirty="0"/>
              <a:t>technologies </a:t>
            </a:r>
            <a:r>
              <a:rPr lang="en-US" sz="2400" dirty="0" smtClean="0"/>
              <a:t>will be the </a:t>
            </a:r>
            <a:r>
              <a:rPr lang="en-US" sz="2400" dirty="0" smtClean="0"/>
              <a:t>big winners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/>
              <a:t>Natural gas use increases </a:t>
            </a:r>
            <a:r>
              <a:rPr lang="en-US" sz="2400" dirty="0"/>
              <a:t>in all IEA Scenarios </a:t>
            </a:r>
            <a:r>
              <a:rPr lang="en-US" sz="2400" dirty="0" smtClean="0"/>
              <a:t>of future energy demand, highlighting its key role in the energy transition </a:t>
            </a:r>
            <a:endParaRPr lang="en-US" sz="2400" dirty="0"/>
          </a:p>
          <a:p>
            <a:pPr lvl="0"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/>
              <a:t>A 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natural </a:t>
            </a:r>
            <a:r>
              <a:rPr lang="en-US" sz="2400" dirty="0"/>
              <a:t>gas </a:t>
            </a:r>
            <a:r>
              <a:rPr lang="en-US" sz="2400" dirty="0" smtClean="0"/>
              <a:t>revolution is on its </a:t>
            </a:r>
            <a:r>
              <a:rPr lang="en-US" sz="2400" dirty="0" smtClean="0"/>
              <a:t>way, </a:t>
            </a:r>
            <a:r>
              <a:rPr lang="en-US" sz="2400" dirty="0" smtClean="0"/>
              <a:t>driven by a wave </a:t>
            </a:r>
            <a:r>
              <a:rPr lang="en-US" sz="2400" dirty="0"/>
              <a:t>of </a:t>
            </a:r>
            <a:r>
              <a:rPr lang="en-US" sz="2400" dirty="0" smtClean="0"/>
              <a:t>new LNG projects, with </a:t>
            </a:r>
            <a:r>
              <a:rPr lang="en-US" sz="2400" dirty="0"/>
              <a:t>far-reaching implications for gas pricing &amp; contracts</a:t>
            </a:r>
            <a:endParaRPr lang="en-GB" sz="2400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400" dirty="0" smtClean="0"/>
              <a:t>Security of natural gas markets should not be taken for granted</a:t>
            </a:r>
          </a:p>
          <a:p>
            <a:pPr lvl="1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000" i="1" dirty="0" smtClean="0"/>
              <a:t>Following 2015 </a:t>
            </a:r>
            <a:r>
              <a:rPr lang="en-US" sz="2000" i="1" dirty="0"/>
              <a:t>IEA Ministerial Mandate &amp; request from </a:t>
            </a:r>
            <a:r>
              <a:rPr lang="en-US" sz="2000" i="1" dirty="0" smtClean="0"/>
              <a:t>G7, IEA is conducting “resiliency assessments” &amp;  boosting market transparency</a:t>
            </a:r>
            <a:endParaRPr lang="en-US" i="1" dirty="0" smtClean="0"/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Ø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4004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IEA Template">
  <a:themeElements>
    <a:clrScheme name="IEA Template">
      <a:dk1>
        <a:srgbClr val="000000"/>
      </a:dk1>
      <a:lt1>
        <a:sysClr val="window" lastClr="FFFFFF"/>
      </a:lt1>
      <a:dk2>
        <a:srgbClr val="5EBB51"/>
      </a:dk2>
      <a:lt2>
        <a:srgbClr val="FFFFFF"/>
      </a:lt2>
      <a:accent1>
        <a:srgbClr val="5EBB51"/>
      </a:accent1>
      <a:accent2>
        <a:srgbClr val="4F81BD"/>
      </a:accent2>
      <a:accent3>
        <a:srgbClr val="F79646"/>
      </a:accent3>
      <a:accent4>
        <a:srgbClr val="002060"/>
      </a:accent4>
      <a:accent5>
        <a:srgbClr val="C00000"/>
      </a:accent5>
      <a:accent6>
        <a:srgbClr val="4BACC6"/>
      </a:accent6>
      <a:hlink>
        <a:srgbClr val="5EBB51"/>
      </a:hlink>
      <a:folHlink>
        <a:srgbClr val="5EBB5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66CC"/>
    </a:dk2>
    <a:lt2>
      <a:srgbClr val="CBCBCB"/>
    </a:lt2>
    <a:accent1>
      <a:srgbClr val="009999"/>
    </a:accent1>
    <a:accent2>
      <a:srgbClr val="FF9933"/>
    </a:accent2>
    <a:accent3>
      <a:srgbClr val="AAB8E2"/>
    </a:accent3>
    <a:accent4>
      <a:srgbClr val="DADADA"/>
    </a:accent4>
    <a:accent5>
      <a:srgbClr val="AACACA"/>
    </a:accent5>
    <a:accent6>
      <a:srgbClr val="E78A2D"/>
    </a:accent6>
    <a:hlink>
      <a:srgbClr val="330099"/>
    </a:hlink>
    <a:folHlink>
      <a:srgbClr val="CBCB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19132</TotalTime>
  <Words>230</Words>
  <Application>Microsoft Office PowerPoint</Application>
  <PresentationFormat>On-screen Show (4:3)</PresentationFormat>
  <Paragraphs>42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IEA Template</vt:lpstr>
      <vt:lpstr>LNG Producer-Consumer Conference 2016  </vt:lpstr>
      <vt:lpstr>A wave of LNG spurs  a second natural gas revolution</vt:lpstr>
      <vt:lpstr>LNG contract structures are becoming less rigid – increasing market efficiency</vt:lpstr>
      <vt:lpstr>Key messages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JACAZIO Costanza, IEA/EMS/GCP</dc:creator>
  <cp:lastModifiedBy>AB</cp:lastModifiedBy>
  <cp:revision>851</cp:revision>
  <cp:lastPrinted>2016-11-14T15:52:24Z</cp:lastPrinted>
  <dcterms:created xsi:type="dcterms:W3CDTF">2016-01-14T13:09:02Z</dcterms:created>
  <dcterms:modified xsi:type="dcterms:W3CDTF">2016-11-18T08:31:38Z</dcterms:modified>
</cp:coreProperties>
</file>