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5"/>
    <p:sldMasterId id="2147483648" r:id="rId6"/>
  </p:sldMasterIdLst>
  <p:notesMasterIdLst>
    <p:notesMasterId r:id="rId11"/>
  </p:notesMasterIdLst>
  <p:handoutMasterIdLst>
    <p:handoutMasterId r:id="rId12"/>
  </p:handoutMasterIdLst>
  <p:sldIdLst>
    <p:sldId id="256" r:id="rId7"/>
    <p:sldId id="370" r:id="rId8"/>
    <p:sldId id="377" r:id="rId9"/>
    <p:sldId id="378" r:id="rId10"/>
  </p:sldIdLst>
  <p:sldSz cx="9144000" cy="6858000" type="screen4x3"/>
  <p:notesSz cx="6805613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7AE"/>
    <a:srgbClr val="AD538C"/>
    <a:srgbClr val="005677"/>
    <a:srgbClr val="6C97A3"/>
    <a:srgbClr val="47B6B1"/>
    <a:srgbClr val="38938F"/>
    <a:srgbClr val="006B96"/>
    <a:srgbClr val="B7EAFF"/>
    <a:srgbClr val="19B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62130" autoAdjust="0"/>
  </p:normalViewPr>
  <p:slideViewPr>
    <p:cSldViewPr>
      <p:cViewPr varScale="1">
        <p:scale>
          <a:sx n="72" d="100"/>
          <a:sy n="72" d="100"/>
        </p:scale>
        <p:origin x="272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2412" y="-7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888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140" y="0"/>
            <a:ext cx="294888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45AA94B-07AA-C049-BF63-778694D1E319}" type="datetimeFigureOut">
              <a:rPr lang="en-US"/>
              <a:pPr>
                <a:defRPr/>
              </a:pPr>
              <a:t>9/14/2015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0865"/>
            <a:ext cx="2948887" cy="4968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140" y="9440865"/>
            <a:ext cx="2948887" cy="4968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2BEF7C-DB66-F74E-99B8-C1552CD903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15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888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726" y="0"/>
            <a:ext cx="294888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57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839" y="4721225"/>
            <a:ext cx="4989936" cy="447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42451"/>
            <a:ext cx="294888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726" y="9442451"/>
            <a:ext cx="2948887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7A3F795-6DA9-6945-A8C4-D2F8407788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378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508A732-6726-1D47-A067-D93C1BC3AC7B}" type="slidenum">
              <a:rPr lang="en-US" sz="1200"/>
              <a:pPr/>
              <a:t>1</a:t>
            </a:fld>
            <a:endParaRPr lang="en-US" sz="1200" dirty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7839" y="4721225"/>
            <a:ext cx="4989936" cy="3704828"/>
          </a:xfrm>
          <a:noFill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7963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9338" y="746125"/>
            <a:ext cx="1978025" cy="14843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07839" y="2386720"/>
            <a:ext cx="4989936" cy="6806493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A3F795-6DA9-6945-A8C4-D2F84077886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98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0925" y="746125"/>
            <a:ext cx="1935163" cy="1452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07839" y="2621533"/>
            <a:ext cx="4989936" cy="6571680"/>
          </a:xfrm>
        </p:spPr>
        <p:txBody>
          <a:bodyPr/>
          <a:lstStyle/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A3F795-6DA9-6945-A8C4-D2F84077886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298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65213" y="746125"/>
            <a:ext cx="1620837" cy="1217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7405" y="2073634"/>
            <a:ext cx="5788092" cy="7357493"/>
          </a:xfrm>
        </p:spPr>
        <p:txBody>
          <a:bodyPr/>
          <a:lstStyle/>
          <a:p>
            <a:pPr marL="0" indent="0">
              <a:buFontTx/>
              <a:buNone/>
            </a:pPr>
            <a:endParaRPr lang="en-AU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A3F795-6DA9-6945-A8C4-D2F84077886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98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088832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31147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exibl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1520" y="3573017"/>
            <a:ext cx="8640960" cy="259228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sz="1800" baseline="0">
                <a:solidFill>
                  <a:srgbClr val="000000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>
                <a:solidFill>
                  <a:srgbClr val="000000"/>
                </a:solidFill>
              </a:defRPr>
            </a:lvl5pPr>
          </a:lstStyle>
          <a:p>
            <a:pPr lvl="0"/>
            <a:r>
              <a:rPr lang="en-AU" dirty="0" smtClean="0"/>
              <a:t>You can add a chart, table, graph or image by clicking the icons below.</a:t>
            </a:r>
          </a:p>
          <a:p>
            <a:pPr lvl="4"/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12776"/>
            <a:ext cx="8640960" cy="2014984"/>
          </a:xfrm>
          <a:prstGeom prst="rect">
            <a:avLst/>
          </a:prstGeom>
        </p:spPr>
        <p:txBody>
          <a:bodyPr vert="horz"/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 sz="18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0400" anchor="t"/>
          <a:lstStyle>
            <a:lvl1pPr marL="184150" indent="0">
              <a:spcBef>
                <a:spcPts val="600"/>
              </a:spcBef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Heading (28pt Arial Bold)</a:t>
            </a:r>
            <a:br>
              <a:rPr lang="en-US" dirty="0" smtClean="0"/>
            </a:br>
            <a:r>
              <a:rPr lang="en-US" dirty="0" smtClean="0"/>
              <a:t>Two lines only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9196382"/>
      </p:ext>
    </p:extLst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exible 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20072" y="1412776"/>
            <a:ext cx="3672408" cy="4752529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sz="1800" baseline="0">
                <a:solidFill>
                  <a:srgbClr val="000000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>
                <a:solidFill>
                  <a:srgbClr val="000000"/>
                </a:solidFill>
              </a:defRPr>
            </a:lvl5pPr>
          </a:lstStyle>
          <a:p>
            <a:pPr lvl="0"/>
            <a:r>
              <a:rPr lang="en-AU" dirty="0" smtClean="0"/>
              <a:t>You can add a chart, table, graph or image by clicking the icons below.</a:t>
            </a:r>
          </a:p>
          <a:p>
            <a:pPr lvl="4"/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12776"/>
            <a:ext cx="4824536" cy="4752528"/>
          </a:xfrm>
          <a:prstGeom prst="rect">
            <a:avLst/>
          </a:prstGeom>
        </p:spPr>
        <p:txBody>
          <a:bodyPr vert="horz"/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 sz="18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0400" anchor="t"/>
          <a:lstStyle>
            <a:lvl1pPr marL="184150" indent="0">
              <a:spcBef>
                <a:spcPts val="600"/>
              </a:spcBef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Heading (28pt Arial Bold)</a:t>
            </a:r>
            <a:br>
              <a:rPr lang="en-US" dirty="0" smtClean="0"/>
            </a:br>
            <a:r>
              <a:rPr lang="en-US" dirty="0" smtClean="0"/>
              <a:t>Two lines only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84030405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Box with Blu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50824" y="1412875"/>
            <a:ext cx="8641656" cy="576263"/>
          </a:xfrm>
          <a:prstGeom prst="rect">
            <a:avLst/>
          </a:prstGeom>
          <a:solidFill>
            <a:srgbClr val="3A87AE"/>
          </a:solidFill>
        </p:spPr>
        <p:txBody>
          <a:bodyPr vert="horz" anchor="ctr"/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AU" dirty="0" smtClean="0"/>
              <a:t>Click to edit Box heading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250825" y="1989138"/>
            <a:ext cx="8641655" cy="42481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0400" anchor="t"/>
          <a:lstStyle>
            <a:lvl1pPr marL="184150" indent="0">
              <a:spcBef>
                <a:spcPts val="600"/>
              </a:spcBef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Heading (28pt Arial Bold)</a:t>
            </a:r>
            <a:br>
              <a:rPr lang="en-US" dirty="0" smtClean="0"/>
            </a:br>
            <a:r>
              <a:rPr lang="en-US" dirty="0" smtClean="0"/>
              <a:t>Two lines only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67562542"/>
      </p:ext>
    </p:extLst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Box with Blue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50825" y="1989138"/>
            <a:ext cx="4249167" cy="41761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44008" y="1989138"/>
            <a:ext cx="4249738" cy="41761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250824" y="1412875"/>
            <a:ext cx="4249167" cy="576263"/>
          </a:xfrm>
          <a:prstGeom prst="rect">
            <a:avLst/>
          </a:prstGeom>
          <a:solidFill>
            <a:srgbClr val="3A87AE"/>
          </a:solidFill>
        </p:spPr>
        <p:txBody>
          <a:bodyPr vert="horz" anchor="ctr"/>
          <a:lstStyle>
            <a:lvl1pPr marL="0" indent="0">
              <a:buNone/>
              <a:defRPr sz="1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644008" y="1412875"/>
            <a:ext cx="4249167" cy="576263"/>
          </a:xfrm>
          <a:prstGeom prst="rect">
            <a:avLst/>
          </a:prstGeom>
          <a:solidFill>
            <a:srgbClr val="3A87AE"/>
          </a:solidFill>
        </p:spPr>
        <p:txBody>
          <a:bodyPr vert="horz" anchor="ctr"/>
          <a:lstStyle>
            <a:lvl1pPr marL="0" indent="0">
              <a:buNone/>
              <a:defRPr sz="1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0400" anchor="t"/>
          <a:lstStyle>
            <a:lvl1pPr marL="184150" indent="0">
              <a:spcBef>
                <a:spcPts val="600"/>
              </a:spcBef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Heading (28pt Arial Bold)</a:t>
            </a:r>
            <a:br>
              <a:rPr lang="en-US" dirty="0" smtClean="0"/>
            </a:br>
            <a:r>
              <a:rPr lang="en-US" dirty="0" smtClean="0"/>
              <a:t>Two lines only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92776893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/Chart/Graph/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1520" y="5223322"/>
            <a:ext cx="8640960" cy="10859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caption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 hasCustomPrompt="1"/>
          </p:nvPr>
        </p:nvSpPr>
        <p:spPr>
          <a:xfrm>
            <a:off x="250824" y="1412776"/>
            <a:ext cx="8641655" cy="3745012"/>
          </a:xfrm>
          <a:prstGeom prst="rect">
            <a:avLst/>
          </a:prstGeom>
        </p:spPr>
        <p:txBody>
          <a:bodyPr vert="horz"/>
          <a:lstStyle>
            <a:lvl1pPr>
              <a:defRPr sz="18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add table, chart, graph, image or text content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0400" anchor="t"/>
          <a:lstStyle>
            <a:lvl1pPr marL="184150" indent="0">
              <a:spcBef>
                <a:spcPts val="600"/>
              </a:spcBef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Heading (28pt Arial Bold)</a:t>
            </a:r>
            <a:br>
              <a:rPr lang="en-US" dirty="0" smtClean="0"/>
            </a:br>
            <a:r>
              <a:rPr lang="en-US" dirty="0" smtClean="0"/>
              <a:t>Two lines only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0028629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Featur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1520" y="1412420"/>
            <a:ext cx="2088232" cy="4759780"/>
          </a:xfrm>
          <a:prstGeom prst="rect">
            <a:avLst/>
          </a:prstGeom>
          <a:solidFill>
            <a:srgbClr val="3A87AE"/>
          </a:solidFill>
          <a:ln>
            <a:noFill/>
          </a:ln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2339974" y="1412776"/>
            <a:ext cx="6552506" cy="47525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/>
          <a:lstStyle>
            <a:lvl1pPr>
              <a:defRPr sz="1800" baseline="0"/>
            </a:lvl1pPr>
          </a:lstStyle>
          <a:p>
            <a:pPr lvl="0"/>
            <a:r>
              <a:rPr lang="en-US" sz="1800" dirty="0" smtClean="0"/>
              <a:t>Click to add table, graph, chart, picture or content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0400" anchor="t"/>
          <a:lstStyle>
            <a:lvl1pPr marL="184150" indent="0">
              <a:spcBef>
                <a:spcPts val="600"/>
              </a:spcBef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Heading (28pt Arial Bold)</a:t>
            </a:r>
            <a:br>
              <a:rPr lang="en-US" dirty="0" smtClean="0"/>
            </a:br>
            <a:r>
              <a:rPr lang="en-US" dirty="0" smtClean="0"/>
              <a:t>Two lines only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0473482"/>
      </p:ext>
    </p:extLst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Featur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1520" y="1412420"/>
            <a:ext cx="2088232" cy="2307773"/>
          </a:xfrm>
          <a:prstGeom prst="rect">
            <a:avLst/>
          </a:prstGeom>
          <a:solidFill>
            <a:srgbClr val="3A87AE"/>
          </a:solidFill>
          <a:ln>
            <a:noFill/>
          </a:ln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9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2339974" y="1412776"/>
            <a:ext cx="6552506" cy="23042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/>
          <a:lstStyle>
            <a:lvl1pPr>
              <a:defRPr sz="1800" baseline="0"/>
            </a:lvl1pPr>
          </a:lstStyle>
          <a:p>
            <a:pPr lvl="0"/>
            <a:r>
              <a:rPr lang="en-US" sz="1800" dirty="0" smtClean="0"/>
              <a:t>Click to add table, graph, chart, picture or content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251520" y="3861048"/>
            <a:ext cx="2088232" cy="2307773"/>
          </a:xfrm>
          <a:prstGeom prst="rect">
            <a:avLst/>
          </a:prstGeom>
          <a:solidFill>
            <a:srgbClr val="3A87AE"/>
          </a:solidFill>
          <a:ln>
            <a:noFill/>
          </a:ln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6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2339974" y="3861404"/>
            <a:ext cx="6552506" cy="23042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/>
          <a:lstStyle>
            <a:lvl1pPr>
              <a:defRPr sz="1800" baseline="0"/>
            </a:lvl1pPr>
          </a:lstStyle>
          <a:p>
            <a:pPr lvl="0"/>
            <a:r>
              <a:rPr lang="en-US" sz="1800" dirty="0" smtClean="0"/>
              <a:t>Click to add table, graph, chart, picture or content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0400" anchor="t"/>
          <a:lstStyle>
            <a:lvl1pPr marL="184150" indent="0">
              <a:spcBef>
                <a:spcPts val="600"/>
              </a:spcBef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Heading (28pt Arial Bold)</a:t>
            </a:r>
            <a:br>
              <a:rPr lang="en-US" dirty="0" smtClean="0"/>
            </a:br>
            <a:r>
              <a:rPr lang="en-US" dirty="0" smtClean="0"/>
              <a:t>Two lines only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17170302"/>
      </p:ext>
    </p:extLst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Featur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1520" y="1412421"/>
            <a:ext cx="2088232" cy="1514476"/>
          </a:xfrm>
          <a:prstGeom prst="rect">
            <a:avLst/>
          </a:prstGeom>
          <a:solidFill>
            <a:srgbClr val="3A87AE"/>
          </a:solidFill>
          <a:ln>
            <a:noFill/>
          </a:ln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2339974" y="1412776"/>
            <a:ext cx="6552506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/>
          <a:lstStyle>
            <a:lvl1pPr>
              <a:defRPr sz="1800" baseline="0"/>
            </a:lvl1pPr>
          </a:lstStyle>
          <a:p>
            <a:pPr lvl="0"/>
            <a:r>
              <a:rPr lang="en-US" sz="1800" dirty="0" smtClean="0"/>
              <a:t>Click to add table, graph, chart, picture or content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251520" y="3068605"/>
            <a:ext cx="2088232" cy="1514476"/>
          </a:xfrm>
          <a:prstGeom prst="rect">
            <a:avLst/>
          </a:prstGeom>
          <a:solidFill>
            <a:srgbClr val="3A87AE"/>
          </a:solidFill>
          <a:ln>
            <a:noFill/>
          </a:ln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23" name="Content Placeholder 9"/>
          <p:cNvSpPr>
            <a:spLocks noGrp="1"/>
          </p:cNvSpPr>
          <p:nvPr>
            <p:ph sz="quarter" idx="12" hasCustomPrompt="1"/>
          </p:nvPr>
        </p:nvSpPr>
        <p:spPr>
          <a:xfrm>
            <a:off x="2339974" y="3068960"/>
            <a:ext cx="6552506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/>
          <a:lstStyle>
            <a:lvl1pPr>
              <a:defRPr sz="1800" baseline="0"/>
            </a:lvl1pPr>
          </a:lstStyle>
          <a:p>
            <a:pPr lvl="0"/>
            <a:r>
              <a:rPr lang="en-US" sz="1800" dirty="0" smtClean="0"/>
              <a:t>Click to add table, graph, chart, picture or content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251520" y="4724789"/>
            <a:ext cx="2088232" cy="1514476"/>
          </a:xfrm>
          <a:prstGeom prst="rect">
            <a:avLst/>
          </a:prstGeom>
          <a:solidFill>
            <a:srgbClr val="3A87AE"/>
          </a:solidFill>
          <a:ln>
            <a:noFill/>
          </a:ln>
        </p:spPr>
        <p:txBody>
          <a:bodyPr/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text</a:t>
            </a:r>
          </a:p>
        </p:txBody>
      </p:sp>
      <p:sp>
        <p:nvSpPr>
          <p:cNvPr id="25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2339974" y="4725144"/>
            <a:ext cx="6552506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/>
          <a:lstStyle>
            <a:lvl1pPr>
              <a:defRPr sz="1800" baseline="0"/>
            </a:lvl1pPr>
          </a:lstStyle>
          <a:p>
            <a:pPr lvl="0"/>
            <a:r>
              <a:rPr lang="en-US" sz="1800" dirty="0" smtClean="0"/>
              <a:t>Click to add table, graph, chart, picture or content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40400" anchor="t"/>
          <a:lstStyle>
            <a:lvl1pPr marL="184150" indent="0">
              <a:spcBef>
                <a:spcPts val="600"/>
              </a:spcBef>
              <a:defRPr sz="28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Heading (28pt Arial Bold)</a:t>
            </a:r>
            <a:br>
              <a:rPr lang="en-US" dirty="0" smtClean="0"/>
            </a:br>
            <a:r>
              <a:rPr lang="en-US" dirty="0" smtClean="0"/>
              <a:t>Two lines only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61201225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6486145"/>
            <a:ext cx="9144000" cy="37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1" r:id="rId2"/>
    <p:sldLayoutId id="2147483652" r:id="rId3"/>
    <p:sldLayoutId id="2147483660" r:id="rId4"/>
    <p:sldLayoutId id="2147483656" r:id="rId5"/>
    <p:sldLayoutId id="2147483657" r:id="rId6"/>
    <p:sldLayoutId id="2147483658" r:id="rId7"/>
    <p:sldLayoutId id="2147483659" r:id="rId8"/>
  </p:sldLayoutIdLst>
  <p:transition spd="slow"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rgbClr val="413F47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rgbClr val="413F47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rgbClr val="413F47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rgbClr val="413F47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3000">
          <a:solidFill>
            <a:srgbClr val="413F47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3000">
          <a:solidFill>
            <a:srgbClr val="413F47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3000">
          <a:solidFill>
            <a:srgbClr val="413F47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3000">
          <a:solidFill>
            <a:srgbClr val="413F47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3000">
          <a:solidFill>
            <a:srgbClr val="413F4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539552" y="1412776"/>
            <a:ext cx="7992888" cy="1368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charset="0"/>
              <a:buNone/>
            </a:pPr>
            <a:r>
              <a:rPr lang="en-US" sz="3200" b="1" dirty="0" smtClean="0">
                <a:solidFill>
                  <a:schemeClr val="tx1"/>
                </a:solidFill>
                <a:latin typeface="Arial" charset="0"/>
              </a:rPr>
              <a:t>LNG supply outlook and actions by producers </a:t>
            </a:r>
            <a:r>
              <a:rPr lang="en-US" sz="3200" b="1" dirty="0">
                <a:solidFill>
                  <a:schemeClr val="tx1"/>
                </a:solidFill>
                <a:latin typeface="Arial" charset="0"/>
              </a:rPr>
              <a:t>-</a:t>
            </a:r>
            <a:r>
              <a:rPr lang="en-US" sz="3200" b="1" dirty="0" smtClean="0">
                <a:solidFill>
                  <a:schemeClr val="tx1"/>
                </a:solidFill>
                <a:latin typeface="Arial" charset="0"/>
              </a:rPr>
              <a:t> An Australian perspective</a:t>
            </a:r>
            <a:br>
              <a:rPr lang="en-US" sz="32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1200" b="1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n-US" sz="1200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Arial" charset="0"/>
              </a:rPr>
              <a:t>LNG Producer Consumer Conference 2015 - Japan</a:t>
            </a:r>
            <a:endParaRPr lang="en-US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75556" y="3141142"/>
            <a:ext cx="8280920" cy="1223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Demus King</a:t>
            </a:r>
          </a:p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General Manager</a:t>
            </a:r>
          </a:p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Offshore Resources Branch</a:t>
            </a:r>
          </a:p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Australian Government Department of Industry and Science</a:t>
            </a:r>
            <a:endParaRPr lang="en-US" sz="16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4" name="Picture 32" descr="Platforms_sunset_#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65104"/>
            <a:ext cx="3598863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3" descr="C573016-Woodsid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373041"/>
            <a:ext cx="3529013" cy="190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AU" dirty="0"/>
              <a:t>Australian LNG capacity and </a:t>
            </a:r>
            <a:r>
              <a:rPr lang="en-AU" dirty="0" smtClean="0"/>
              <a:t>exports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40175" y="6141883"/>
            <a:ext cx="8640960" cy="432048"/>
          </a:xfrm>
        </p:spPr>
        <p:txBody>
          <a:bodyPr/>
          <a:lstStyle/>
          <a:p>
            <a:pPr marL="0" lvl="0" indent="0">
              <a:buNone/>
            </a:pPr>
            <a:r>
              <a:rPr lang="en-AU" sz="1400" dirty="0"/>
              <a:t>Source: Office of the Chief Economist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043608" y="1384079"/>
            <a:ext cx="7128792" cy="4835983"/>
            <a:chOff x="1225155" y="1312549"/>
            <a:chExt cx="7128792" cy="4835983"/>
          </a:xfrm>
        </p:grpSpPr>
        <p:grpSp>
          <p:nvGrpSpPr>
            <p:cNvPr id="6" name="Group 5"/>
            <p:cNvGrpSpPr/>
            <p:nvPr/>
          </p:nvGrpSpPr>
          <p:grpSpPr>
            <a:xfrm>
              <a:off x="1225155" y="1312549"/>
              <a:ext cx="7128792" cy="4835983"/>
              <a:chOff x="1043608" y="1313149"/>
              <a:chExt cx="7128792" cy="4835983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3608" y="1313149"/>
                <a:ext cx="7128792" cy="4835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Rectangle 10"/>
              <p:cNvSpPr/>
              <p:nvPr/>
            </p:nvSpPr>
            <p:spPr bwMode="auto">
              <a:xfrm>
                <a:off x="3635896" y="1484784"/>
                <a:ext cx="45719" cy="36004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12" name="Straight Connector 11"/>
              <p:cNvCxnSpPr/>
              <p:nvPr/>
            </p:nvCxnSpPr>
            <p:spPr bwMode="auto">
              <a:xfrm>
                <a:off x="3059832" y="1495610"/>
                <a:ext cx="1152128" cy="0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Straight Connector 12"/>
              <p:cNvCxnSpPr/>
              <p:nvPr/>
            </p:nvCxnSpPr>
            <p:spPr bwMode="auto">
              <a:xfrm>
                <a:off x="3347864" y="1895682"/>
                <a:ext cx="1152128" cy="0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Straight Connector 13"/>
              <p:cNvCxnSpPr/>
              <p:nvPr/>
            </p:nvCxnSpPr>
            <p:spPr bwMode="auto">
              <a:xfrm>
                <a:off x="3105551" y="2708920"/>
                <a:ext cx="1152128" cy="0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3212232" y="2288216"/>
                <a:ext cx="1152128" cy="0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3545886" y="4149080"/>
                <a:ext cx="180020" cy="0"/>
              </a:xfrm>
              <a:prstGeom prst="line">
                <a:avLst/>
              </a:prstGeom>
              <a:solidFill>
                <a:schemeClr val="accent1"/>
              </a:solidFill>
              <a:ln w="508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7" name="Straight Connector 6"/>
            <p:cNvCxnSpPr/>
            <p:nvPr/>
          </p:nvCxnSpPr>
          <p:spPr bwMode="auto">
            <a:xfrm>
              <a:off x="3714029" y="3904837"/>
              <a:ext cx="193424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3763437" y="3112749"/>
              <a:ext cx="144016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3772388" y="3501008"/>
              <a:ext cx="181547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74623411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AU" dirty="0" smtClean="0"/>
              <a:t>Australian LNG supply to Asia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3833500" y="6279193"/>
            <a:ext cx="5178577" cy="216024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AU" sz="1100" kern="0" dirty="0" smtClean="0"/>
              <a:t>* Based on Wood Mackenzie supply demand outlook, 5-6 </a:t>
            </a:r>
            <a:r>
              <a:rPr lang="en-AU" sz="1100" kern="0" dirty="0" err="1" smtClean="0"/>
              <a:t>yr</a:t>
            </a:r>
            <a:r>
              <a:rPr lang="en-AU" sz="1100" kern="0" dirty="0" smtClean="0"/>
              <a:t> construction time</a:t>
            </a:r>
            <a:endParaRPr lang="en-AU" sz="1100" kern="0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07505" y="1340768"/>
            <a:ext cx="3456383" cy="5154449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AU" sz="2000" kern="0" dirty="0" smtClean="0"/>
              <a:t>Australia is well placed to meet growing Asian LNG demand, given: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AU" sz="1600" kern="0" dirty="0"/>
              <a:t>l</a:t>
            </a:r>
            <a:r>
              <a:rPr lang="en-AU" sz="1600" kern="0" dirty="0" smtClean="0"/>
              <a:t>arge gas reserves;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AU" sz="1600" kern="0" dirty="0"/>
              <a:t>p</a:t>
            </a:r>
            <a:r>
              <a:rPr lang="en-AU" sz="1600" kern="0" dirty="0" smtClean="0"/>
              <a:t>roximity to Asia;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AU" sz="1600" kern="0" dirty="0" smtClean="0"/>
              <a:t>reputation as a reliable supplier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AU" sz="1600" kern="0" dirty="0" smtClean="0"/>
              <a:t>Increasing </a:t>
            </a:r>
            <a:r>
              <a:rPr lang="en-AU" sz="1600" kern="0" dirty="0"/>
              <a:t>productivity; </a:t>
            </a:r>
            <a:r>
              <a:rPr lang="en-AU" sz="1600" kern="0" dirty="0" smtClean="0"/>
              <a:t>and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AU" sz="1600" kern="0" dirty="0"/>
              <a:t>r</a:t>
            </a:r>
            <a:r>
              <a:rPr lang="en-AU" sz="1600" kern="0" dirty="0" smtClean="0"/>
              <a:t>eputation as a stable investment environment</a:t>
            </a:r>
          </a:p>
          <a:p>
            <a:pPr marL="0" indent="0">
              <a:buNone/>
            </a:pPr>
            <a:endParaRPr lang="en-AU" sz="1600" kern="0" dirty="0" smtClean="0"/>
          </a:p>
          <a:p>
            <a:pPr marL="0" indent="0">
              <a:buFontTx/>
              <a:buNone/>
            </a:pPr>
            <a:r>
              <a:rPr lang="en-AU" sz="2000" kern="0" dirty="0" smtClean="0"/>
              <a:t>Australia will have 86 Mt capacity by 2020.</a:t>
            </a:r>
          </a:p>
          <a:p>
            <a:pPr marL="0" indent="0">
              <a:buNone/>
            </a:pPr>
            <a:endParaRPr lang="en-AU" sz="2000" kern="0" dirty="0" smtClean="0"/>
          </a:p>
          <a:p>
            <a:pPr marL="0" indent="0">
              <a:buNone/>
            </a:pPr>
            <a:r>
              <a:rPr lang="en-AU" sz="2000" kern="0" dirty="0" smtClean="0"/>
              <a:t>Where </a:t>
            </a:r>
            <a:r>
              <a:rPr lang="en-AU" sz="2000" kern="0" dirty="0"/>
              <a:t>will supply </a:t>
            </a:r>
            <a:r>
              <a:rPr lang="en-AU" sz="2000" kern="0" dirty="0" smtClean="0"/>
              <a:t>to meet post- </a:t>
            </a:r>
            <a:r>
              <a:rPr lang="en-AU" sz="2000" kern="0" dirty="0"/>
              <a:t>2020 </a:t>
            </a:r>
            <a:r>
              <a:rPr lang="en-AU" sz="2000" kern="0" dirty="0" smtClean="0"/>
              <a:t>demand come from? </a:t>
            </a:r>
            <a:endParaRPr lang="en-AU" sz="2000" kern="0" dirty="0"/>
          </a:p>
          <a:p>
            <a:pPr marL="0" indent="0">
              <a:buFontTx/>
              <a:buNone/>
            </a:pPr>
            <a:endParaRPr lang="en-AU" sz="1400" kern="0" dirty="0"/>
          </a:p>
          <a:p>
            <a:pPr marL="0" indent="0">
              <a:buFontTx/>
              <a:buNone/>
            </a:pPr>
            <a:endParaRPr lang="en-AU" sz="1400" kern="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500" y="1494893"/>
            <a:ext cx="4896873" cy="49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Placeholder 2"/>
          <p:cNvSpPr txBox="1">
            <a:spLocks/>
          </p:cNvSpPr>
          <p:nvPr/>
        </p:nvSpPr>
        <p:spPr>
          <a:xfrm>
            <a:off x="4431654" y="1201258"/>
            <a:ext cx="3982268" cy="51156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AU" sz="1600" b="1" u="sng" kern="0" dirty="0"/>
              <a:t>Australia’s projected LNG exports 2020</a:t>
            </a: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3322241" y="5955157"/>
            <a:ext cx="3157006" cy="432048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AU" sz="1400" kern="0" dirty="0" smtClean="0"/>
              <a:t>Source: Office of the Chief Economist</a:t>
            </a:r>
            <a:endParaRPr lang="en-AU" sz="1400" kern="0" dirty="0"/>
          </a:p>
        </p:txBody>
      </p:sp>
    </p:spTree>
    <p:extLst>
      <p:ext uri="{BB962C8B-B14F-4D97-AF65-F5344CB8AC3E}">
        <p14:creationId xmlns:p14="http://schemas.microsoft.com/office/powerpoint/2010/main" val="4113456873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Australia’s competitiveness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51520" y="1514711"/>
            <a:ext cx="8183708" cy="4915885"/>
            <a:chOff x="3203848" y="1340768"/>
            <a:chExt cx="5940152" cy="5140775"/>
          </a:xfrm>
        </p:grpSpPr>
        <p:pic>
          <p:nvPicPr>
            <p:cNvPr id="9" name="Picture 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53"/>
            <a:stretch/>
          </p:blipFill>
          <p:spPr bwMode="auto">
            <a:xfrm>
              <a:off x="3203848" y="1340768"/>
              <a:ext cx="5940152" cy="5140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/>
            <p:nvPr/>
          </p:nvSpPr>
          <p:spPr bwMode="auto">
            <a:xfrm>
              <a:off x="4716016" y="2708920"/>
              <a:ext cx="1706773" cy="14401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11" name="Text Placeholder 2"/>
          <p:cNvSpPr txBox="1">
            <a:spLocks/>
          </p:cNvSpPr>
          <p:nvPr/>
        </p:nvSpPr>
        <p:spPr>
          <a:xfrm>
            <a:off x="5652120" y="1452532"/>
            <a:ext cx="2261418" cy="511561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AU" sz="1600" b="1" u="sng" kern="0" dirty="0" smtClean="0"/>
              <a:t>Global LNG FID cycle</a:t>
            </a:r>
            <a:endParaRPr lang="en-AU" sz="1600" b="1" u="sng" kern="0" dirty="0"/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2555776" y="6516734"/>
            <a:ext cx="3096344" cy="360040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9pPr>
          </a:lstStyle>
          <a:p>
            <a:pPr marL="457200" lvl="1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AU" sz="2000" b="1" kern="0" dirty="0" smtClean="0"/>
              <a:t>THANK YOU!</a:t>
            </a:r>
            <a:endParaRPr lang="en-AU" sz="2000" b="1" kern="0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3833500" y="6279193"/>
            <a:ext cx="5178577" cy="216024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000">
                <a:solidFill>
                  <a:srgbClr val="413F47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AU" sz="1100" kern="0" dirty="0" smtClean="0"/>
              <a:t>* Based on Wood Mackenzie supply demand outlook, 5-6 </a:t>
            </a:r>
            <a:r>
              <a:rPr lang="en-AU" sz="1100" kern="0" dirty="0" err="1" smtClean="0"/>
              <a:t>yr</a:t>
            </a:r>
            <a:r>
              <a:rPr lang="en-AU" sz="1100" kern="0" dirty="0" smtClean="0"/>
              <a:t> construction time</a:t>
            </a:r>
            <a:endParaRPr lang="en-AU" sz="1100" kern="0" dirty="0"/>
          </a:p>
        </p:txBody>
      </p:sp>
    </p:spTree>
    <p:extLst>
      <p:ext uri="{BB962C8B-B14F-4D97-AF65-F5344CB8AC3E}">
        <p14:creationId xmlns:p14="http://schemas.microsoft.com/office/powerpoint/2010/main" val="1301293292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DeptIndustryScience_powerpoint_template">
  <a:themeElements>
    <a:clrScheme name="Industry Economics and Analysis">
      <a:dk1>
        <a:srgbClr val="000000"/>
      </a:dk1>
      <a:lt1>
        <a:srgbClr val="FFFFFF"/>
      </a:lt1>
      <a:dk2>
        <a:srgbClr val="3A87AE"/>
      </a:dk2>
      <a:lt2>
        <a:srgbClr val="FFFFFF"/>
      </a:lt2>
      <a:accent1>
        <a:srgbClr val="005677"/>
      </a:accent1>
      <a:accent2>
        <a:srgbClr val="58595B"/>
      </a:accent2>
      <a:accent3>
        <a:srgbClr val="1B9590"/>
      </a:accent3>
      <a:accent4>
        <a:srgbClr val="61C6C6"/>
      </a:accent4>
      <a:accent5>
        <a:srgbClr val="C973AF"/>
      </a:accent5>
      <a:accent6>
        <a:srgbClr val="9CD9E0"/>
      </a:accent6>
      <a:hlink>
        <a:srgbClr val="00C1FF"/>
      </a:hlink>
      <a:folHlink>
        <a:srgbClr val="FF9D0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ternal Master">
  <a:themeElements>
    <a:clrScheme name="Industry 1">
      <a:dk1>
        <a:srgbClr val="000000"/>
      </a:dk1>
      <a:lt1>
        <a:srgbClr val="FFFFFF"/>
      </a:lt1>
      <a:dk2>
        <a:srgbClr val="005677"/>
      </a:dk2>
      <a:lt2>
        <a:srgbClr val="58595B"/>
      </a:lt2>
      <a:accent1>
        <a:srgbClr val="939598"/>
      </a:accent1>
      <a:accent2>
        <a:srgbClr val="00283E"/>
      </a:accent2>
      <a:accent3>
        <a:srgbClr val="1B9590"/>
      </a:accent3>
      <a:accent4>
        <a:srgbClr val="61C6C6"/>
      </a:accent4>
      <a:accent5>
        <a:srgbClr val="9CD9E0"/>
      </a:accent5>
      <a:accent6>
        <a:srgbClr val="C973AF"/>
      </a:accent6>
      <a:hlink>
        <a:srgbClr val="0000B2"/>
      </a:hlink>
      <a:folHlink>
        <a:srgbClr val="0081B2"/>
      </a:folHlink>
    </a:clrScheme>
    <a:fontScheme name="DIISRtemplat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DIISR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ISR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ISR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ISR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ISR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ISR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ISR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ISR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ISR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ISR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ISR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ISR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rePublishingDocumentContact xmlns="d75815c0-4cd0-4c67-a5cd-db0dfd60aa8c">
      <UserInfo>
        <DisplayName/>
        <AccountId/>
        <AccountType/>
      </UserInfo>
    </CorePublishingDocumentContact>
    <CorePublishingFileReference xmlns="d75815c0-4cd0-4c67-a5cd-db0dfd60aa8c"/>
    <IncludeInNotificationsAndUpdates xmlns="d75815c0-4cd0-4c67-a5cd-db0dfd60aa8c">true</IncludeInNotificationsAndUpdates>
    <DocumentRollupCategory xmlns="c9391d67-0d52-487f-a26a-6e76c5804612"/>
    <CorePublishingComments xmlns="d75815c0-4cd0-4c67-a5cd-db0dfd60aa8c">powerpoint presentation</CorePublishingComments>
    <IncludeInRSSFeeds xmlns="d75815c0-4cd0-4c67-a5cd-db0dfd60aa8c">false</IncludeInRSSFeeds>
    <CorePublishingDocumentChangeDescription xmlns="d75815c0-4cd0-4c67-a5cd-db0dfd60aa8c" xsi:nil="true"/>
    <PublishingExpirationDate xmlns="http://schemas.microsoft.com/sharepoint/v3" xsi:nil="true"/>
    <KeywordsLookupField xmlns="c9391d67-0d52-487f-a26a-6e76c5804612"/>
    <IncludeInContentRollups xmlns="d75815c0-4cd0-4c67-a5cd-db0dfd60aa8c">false</IncludeInContentRollups>
    <PublishingStartDate xmlns="http://schemas.microsoft.com/sharepoint/v3" xsi:nil="true"/>
    <CorePublishingDocumentCategory xmlns="c9391d67-0d52-487f-a26a-6e76c5804612" xsi:nil="true"/>
    <SubjectLookupField xmlns="c9391d67-0d52-487f-a26a-6e76c5804612"/>
    <IPSCategory xmlns="d75815c0-4cd0-4c67-a5cd-db0dfd60aa8c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Core Publishing Document" ma:contentTypeID="0x01010097F86F0C24D64525B252BB20BD9D45A700EFF90B4B5794C245BA666C458629D967" ma:contentTypeVersion="16" ma:contentTypeDescription="Core Publishing Document, inherited from OOTB document." ma:contentTypeScope="" ma:versionID="f2b5ec4a144f15b6b10f7c8ab61309d0">
  <xsd:schema xmlns:xsd="http://www.w3.org/2001/XMLSchema" xmlns:xs="http://www.w3.org/2001/XMLSchema" xmlns:p="http://schemas.microsoft.com/office/2006/metadata/properties" xmlns:ns1="http://schemas.microsoft.com/sharepoint/v3" xmlns:ns2="d75815c0-4cd0-4c67-a5cd-db0dfd60aa8c" xmlns:ns3="c9391d67-0d52-487f-a26a-6e76c5804612" targetNamespace="http://schemas.microsoft.com/office/2006/metadata/properties" ma:root="true" ma:fieldsID="c3dd11ef77846dd1b46070dcbc061800" ns1:_="" ns2:_="" ns3:_="">
    <xsd:import namespace="http://schemas.microsoft.com/sharepoint/v3"/>
    <xsd:import namespace="d75815c0-4cd0-4c67-a5cd-db0dfd60aa8c"/>
    <xsd:import namespace="c9391d67-0d52-487f-a26a-6e76c5804612"/>
    <xsd:element name="properties">
      <xsd:complexType>
        <xsd:sequence>
          <xsd:element name="documentManagement">
            <xsd:complexType>
              <xsd:all>
                <xsd:element ref="ns2:CorePublishingComments" minOccurs="0"/>
                <xsd:element ref="ns1:PublishingStartDate" minOccurs="0"/>
                <xsd:element ref="ns1:PublishingExpirationDate" minOccurs="0"/>
                <xsd:element ref="ns2:CorePublishingDocumentContact"/>
                <xsd:element ref="ns3:SubjectLookupField" minOccurs="0"/>
                <xsd:element ref="ns3:KeywordsLookupField" minOccurs="0"/>
                <xsd:element ref="ns3:CorePublishingDocumentCategory" minOccurs="0"/>
                <xsd:element ref="ns2:IPSCategory" minOccurs="0"/>
                <xsd:element ref="ns2:CorePublishingFileReference"/>
                <xsd:element ref="ns2:IncludeInNotificationsAndUpdates" minOccurs="0"/>
                <xsd:element ref="ns2:IncludeInContentRollups" minOccurs="0"/>
                <xsd:element ref="ns2:IncludeInRSSFeeds" minOccurs="0"/>
                <xsd:element ref="ns2:CorePublishingDocumentChangeDescription" minOccurs="0"/>
                <xsd:element ref="ns3:DocumentRollup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9" nillable="true" ma:displayName="Start Date" ma:description="" ma:internalName="PublishingStartDate">
      <xsd:simpleType>
        <xsd:restriction base="dms:Unknown"/>
      </xsd:simpleType>
    </xsd:element>
    <xsd:element name="PublishingExpirationDate" ma:index="10" nillable="true" ma:displayName="End Date" ma:description="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5815c0-4cd0-4c67-a5cd-db0dfd60aa8c" elementFormDefault="qualified">
    <xsd:import namespace="http://schemas.microsoft.com/office/2006/documentManagement/types"/>
    <xsd:import namespace="http://schemas.microsoft.com/office/infopath/2007/PartnerControls"/>
    <xsd:element name="CorePublishingComments" ma:index="8" nillable="true" ma:displayName="Description" ma:description="Used for DC.Description metadata." ma:internalName="CorePublishingComments">
      <xsd:simpleType>
        <xsd:restriction base="dms:Note">
          <xsd:maxLength value="255"/>
        </xsd:restriction>
      </xsd:simpleType>
    </xsd:element>
    <xsd:element name="CorePublishingDocumentContact" ma:index="11" ma:displayName="Document Contact" ma:list="UserInfo" ma:internalName="CorePublishingDocumentContac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PSCategory" ma:index="15" nillable="true" ma:displayName="IPS Category" ma:description="Used for FOI/IPS categorisation." ma:format="Dropdown" ma:internalName="IPSCategory">
      <xsd:simpleType>
        <xsd:restriction base="dms:Choice">
          <xsd:enumeration value="1. Who we are"/>
          <xsd:enumeration value="2. What we do"/>
          <xsd:enumeration value="3. Our reports"/>
          <xsd:enumeration value="4. Consultation"/>
          <xsd:enumeration value="5. Our strategic and business priorities"/>
          <xsd:enumeration value="6. Routinely requested information"/>
          <xsd:enumeration value="7. Our finances"/>
          <xsd:enumeration value="8. Our lists"/>
          <xsd:enumeration value="9. Our submissions"/>
          <xsd:enumeration value="10. Our policies"/>
        </xsd:restriction>
      </xsd:simpleType>
    </xsd:element>
    <xsd:element name="CorePublishingFileReference" ma:index="16" ma:displayName="File Reference" ma:description="Audit Requirement." ma:internalName="CorePublishingFileReference">
      <xsd:simpleType>
        <xsd:restriction base="dms:Text"/>
      </xsd:simpleType>
    </xsd:element>
    <xsd:element name="IncludeInNotificationsAndUpdates" ma:index="17" nillable="true" ma:displayName="Include in Email Updates" ma:default="1" ma:internalName="IncludeInNotificationsAndUpdates">
      <xsd:simpleType>
        <xsd:restriction base="dms:Boolean"/>
      </xsd:simpleType>
    </xsd:element>
    <xsd:element name="IncludeInContentRollups" ma:index="18" nillable="true" ma:displayName="Include In Content Rollups" ma:default="0" ma:description="Used at the site owners' discretion to include/exclude pages from 'rollup' web parts such as content queries." ma:internalName="IncludeInContentRollups">
      <xsd:simpleType>
        <xsd:restriction base="dms:Boolean"/>
      </xsd:simpleType>
    </xsd:element>
    <xsd:element name="IncludeInRSSFeeds" ma:index="19" nillable="true" ma:displayName="Include In RSS Feeds" ma:default="0" ma:description="Used at the site owners' discretion to include/exclude documents from RSS feeds." ma:internalName="IncludeInRSSFeeds">
      <xsd:simpleType>
        <xsd:restriction base="dms:Boolean"/>
      </xsd:simpleType>
    </xsd:element>
    <xsd:element name="CorePublishingDocumentChangeDescription" ma:index="20" nillable="true" ma:displayName="Document Change Description" ma:description="Description of the current version of the document - can be of assistance to reviewers/approvers (and can be included in the workflow emails)." ma:internalName="CorePublishingDocumentChange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391d67-0d52-487f-a26a-6e76c5804612" elementFormDefault="qualified">
    <xsd:import namespace="http://schemas.microsoft.com/office/2006/documentManagement/types"/>
    <xsd:import namespace="http://schemas.microsoft.com/office/infopath/2007/PartnerControls"/>
    <xsd:element name="SubjectLookupField" ma:index="12" nillable="true" ma:displayName="Subject" ma:list="c3fac1b7-0e08-42bc-90d1-3fdf2de82350" ma:internalName="SubjectLookupField" ma:web="c9391d67-0d52-487f-a26a-6e76c58046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eywordsLookupField" ma:index="13" nillable="true" ma:displayName="Keywords" ma:list="c00197e4-ad3f-4d7f-9c01-ab3d1b8caaa5" ma:internalName="KeywordsLookupField" ma:web="c9391d67-0d52-487f-a26a-6e76c58046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rePublishingDocumentCategory" ma:index="14" nillable="true" ma:displayName="Document Category" ma:description="Document Type list is used for source data. Used for DC.Type.documentType metadata." ma:list="{0fbcbeb8-f5d8-47af-b3b1-793cbcb001a1}" ma:internalName="CorePublishingDocumentCategory" ma:showField="Title" ma:web="{c9391d67-0d52-487f-a26a-6e76c5804612}">
      <xsd:simpleType>
        <xsd:restriction base="dms:Lookup"/>
      </xsd:simpleType>
    </xsd:element>
    <xsd:element name="DocumentRollupCategory" ma:index="21" nillable="true" ma:displayName="Rollup Category" ma:description="Document Rollup Category list is used for source data, populated by the site owners. Used at the site owners' discretion to include/exclude certain categories of pages in rollups." ma:list="{559678b9-eb26-4dd7-85b9-c2302a53dc62}" ma:internalName="DocumentRollupCategory" ma:showField="Title" ma:web="{c9391d67-0d52-487f-a26a-6e76c5804612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0CF103-F89E-4970-86CE-D85059001C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19611C-2225-49BD-AFB6-5B788708B327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4B749E35-DA39-4E50-AAD9-5FEB0BDE6FFF}">
  <ds:schemaRefs>
    <ds:schemaRef ds:uri="http://schemas.openxmlformats.org/package/2006/metadata/core-properties"/>
    <ds:schemaRef ds:uri="http://www.w3.org/XML/1998/namespace"/>
    <ds:schemaRef ds:uri="c9391d67-0d52-487f-a26a-6e76c5804612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d75815c0-4cd0-4c67-a5cd-db0dfd60aa8c"/>
    <ds:schemaRef ds:uri="http://schemas.microsoft.com/sharepoint/v3"/>
    <ds:schemaRef ds:uri="http://schemas.microsoft.com/office/infopath/2007/PartnerControls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C1F396B0-9D35-44B3-9F64-4F148B746E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75815c0-4cd0-4c67-a5cd-db0dfd60aa8c"/>
    <ds:schemaRef ds:uri="c9391d67-0d52-487f-a26a-6e76c58046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DeptIndustryScience_powerpoint_template</Template>
  <TotalTime>2904</TotalTime>
  <Words>137</Words>
  <Application>Microsoft Office PowerPoint</Application>
  <PresentationFormat>画面に合わせる (4:3)</PresentationFormat>
  <Paragraphs>29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ＭＳ Ｐゴシック</vt:lpstr>
      <vt:lpstr>Arial</vt:lpstr>
      <vt:lpstr>Courier New</vt:lpstr>
      <vt:lpstr>Wingdings</vt:lpstr>
      <vt:lpstr>DeptIndustryScience_powerpoint_template</vt:lpstr>
      <vt:lpstr>Internal Master</vt:lpstr>
      <vt:lpstr>LNG supply outlook and actions by producers - An Australian perspective  LNG Producer Consumer Conference 2015 - Japan</vt:lpstr>
      <vt:lpstr> Australian LNG capacity and exports</vt:lpstr>
      <vt:lpstr> Australian LNG supply to Asia</vt:lpstr>
      <vt:lpstr> Australia’s competitiveness</vt:lpstr>
    </vt:vector>
  </TitlesOfParts>
  <Company>INDUSTRY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your Presentation Title (32pt Arial Bold left aligned)</dc:title>
  <dc:creator>de Jongh, David</dc:creator>
  <dc:description>Department of Industry and Science | Departmental powerpoint presentation</dc:description>
  <cp:lastModifiedBy>田中 裕子</cp:lastModifiedBy>
  <cp:revision>178</cp:revision>
  <cp:lastPrinted>2015-09-09T04:59:32Z</cp:lastPrinted>
  <dcterms:created xsi:type="dcterms:W3CDTF">2015-04-07T00:55:08Z</dcterms:created>
  <dcterms:modified xsi:type="dcterms:W3CDTF">2015-09-14T08:25:49Z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ile Number">
    <vt:lpwstr/>
  </property>
  <property fmtid="{D5CDD505-2E9C-101B-9397-08002B2CF9AE}" pid="3" name="Document Category">
    <vt:lpwstr>Forms/Templates</vt:lpwstr>
  </property>
  <property fmtid="{D5CDD505-2E9C-101B-9397-08002B2CF9AE}" pid="4" name="ContentType">
    <vt:lpwstr>Intranet Document</vt:lpwstr>
  </property>
  <property fmtid="{D5CDD505-2E9C-101B-9397-08002B2CF9AE}" pid="5" name="display_urn:schemas-microsoft-com:office:office#Editor">
    <vt:lpwstr>Gardiner, Amy</vt:lpwstr>
  </property>
  <property fmtid="{D5CDD505-2E9C-101B-9397-08002B2CF9AE}" pid="6" name="xd_Signature">
    <vt:lpwstr/>
  </property>
  <property fmtid="{D5CDD505-2E9C-101B-9397-08002B2CF9AE}" pid="7" name="TemplateUrl">
    <vt:lpwstr/>
  </property>
  <property fmtid="{D5CDD505-2E9C-101B-9397-08002B2CF9AE}" pid="8" name="xd_ProgID">
    <vt:lpwstr/>
  </property>
  <property fmtid="{D5CDD505-2E9C-101B-9397-08002B2CF9AE}" pid="9" name="display_urn:schemas-microsoft-com:office:office#Author">
    <vt:lpwstr>Gardiner, Amy</vt:lpwstr>
  </property>
  <property fmtid="{D5CDD505-2E9C-101B-9397-08002B2CF9AE}" pid="10" name="ContentTypeId">
    <vt:lpwstr>0x010100925154EF238E4F40B4D5C9A1E334582D000C440CA3C5CAE14989F497AA16C04EDD</vt:lpwstr>
  </property>
  <property fmtid="{D5CDD505-2E9C-101B-9397-08002B2CF9AE}" pid="11" name="CorePublishingComments">
    <vt:lpwstr>powerpoint presentation</vt:lpwstr>
  </property>
  <property fmtid="{D5CDD505-2E9C-101B-9397-08002B2CF9AE}" pid="12" name="CorePublishingDocumentContact">
    <vt:lpwstr/>
  </property>
  <property fmtid="{D5CDD505-2E9C-101B-9397-08002B2CF9AE}" pid="13" name="CorePublishingFileReference">
    <vt:lpwstr/>
  </property>
  <property fmtid="{D5CDD505-2E9C-101B-9397-08002B2CF9AE}" pid="14" name="IncludeInNotificationsAndUpdates">
    <vt:lpwstr>1</vt:lpwstr>
  </property>
  <property fmtid="{D5CDD505-2E9C-101B-9397-08002B2CF9AE}" pid="15" name="DocumentRollupCategory">
    <vt:lpwstr/>
  </property>
  <property fmtid="{D5CDD505-2E9C-101B-9397-08002B2CF9AE}" pid="16" name="IncludeInRSSFeeds">
    <vt:lpwstr>0</vt:lpwstr>
  </property>
  <property fmtid="{D5CDD505-2E9C-101B-9397-08002B2CF9AE}" pid="17" name="CorePublishingDocumentChangeDescription">
    <vt:lpwstr/>
  </property>
  <property fmtid="{D5CDD505-2E9C-101B-9397-08002B2CF9AE}" pid="18" name="PublishingExpirationDate">
    <vt:lpwstr/>
  </property>
  <property fmtid="{D5CDD505-2E9C-101B-9397-08002B2CF9AE}" pid="19" name="KeywordsLookupField">
    <vt:lpwstr/>
  </property>
  <property fmtid="{D5CDD505-2E9C-101B-9397-08002B2CF9AE}" pid="20" name="IncludeInContentRollups">
    <vt:lpwstr>0</vt:lpwstr>
  </property>
  <property fmtid="{D5CDD505-2E9C-101B-9397-08002B2CF9AE}" pid="21" name="PublishingStartDate">
    <vt:lpwstr/>
  </property>
  <property fmtid="{D5CDD505-2E9C-101B-9397-08002B2CF9AE}" pid="22" name="CorePublishingDocumentCategory">
    <vt:lpwstr/>
  </property>
  <property fmtid="{D5CDD505-2E9C-101B-9397-08002B2CF9AE}" pid="23" name="SubjectLookupField">
    <vt:lpwstr/>
  </property>
  <property fmtid="{D5CDD505-2E9C-101B-9397-08002B2CF9AE}" pid="24" name="IPSCategory">
    <vt:lpwstr/>
  </property>
</Properties>
</file>