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648" r:id="rId1"/>
    <p:sldMasterId id="2147483839" r:id="rId2"/>
  </p:sldMasterIdLst>
  <p:notesMasterIdLst>
    <p:notesMasterId r:id="rId10"/>
  </p:notesMasterIdLst>
  <p:handoutMasterIdLst>
    <p:handoutMasterId r:id="rId11"/>
  </p:handoutMasterIdLst>
  <p:sldIdLst>
    <p:sldId id="503" r:id="rId3"/>
    <p:sldId id="547" r:id="rId4"/>
    <p:sldId id="548" r:id="rId5"/>
    <p:sldId id="563" r:id="rId6"/>
    <p:sldId id="559" r:id="rId7"/>
    <p:sldId id="550" r:id="rId8"/>
    <p:sldId id="552" r:id="rId9"/>
  </p:sldIdLst>
  <p:sldSz cx="9906000" cy="6858000" type="A4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>
          <p15:clr>
            <a:srgbClr val="A4A3A4"/>
          </p15:clr>
        </p15:guide>
        <p15:guide id="2" pos="212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FF33CC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1EBBBCC-DAD2-459C-BE2E-F6DE35CF9A28}" styleName="濃色スタイル 2 - アクセント 3/アクセント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84" autoAdjust="0"/>
    <p:restoredTop sz="96113" autoAdjust="0"/>
  </p:normalViewPr>
  <p:slideViewPr>
    <p:cSldViewPr>
      <p:cViewPr varScale="1">
        <p:scale>
          <a:sx n="105" d="100"/>
          <a:sy n="105" d="100"/>
        </p:scale>
        <p:origin x="276" y="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2094" y="-78"/>
      </p:cViewPr>
      <p:guideLst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19413" cy="495300"/>
          </a:xfrm>
          <a:prstGeom prst="rect">
            <a:avLst/>
          </a:prstGeom>
        </p:spPr>
        <p:txBody>
          <a:bodyPr vert="horz" lIns="91373" tIns="45687" rIns="91373" bIns="45687" rtlCol="0"/>
          <a:lstStyle>
            <a:lvl1pPr algn="l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6353" y="0"/>
            <a:ext cx="2917825" cy="495300"/>
          </a:xfrm>
          <a:prstGeom prst="rect">
            <a:avLst/>
          </a:prstGeom>
        </p:spPr>
        <p:txBody>
          <a:bodyPr vert="horz" lIns="91373" tIns="45687" rIns="91373" bIns="45687" rtlCol="0"/>
          <a:lstStyle>
            <a:lvl1pPr algn="r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575BF58E-A387-4C97-8646-2CFF77381DD4}" type="datetime1">
              <a:rPr lang="ja-JP" altLang="en-US" smtClean="0"/>
              <a:t>2015/9/16</a:t>
            </a:fld>
            <a:endParaRPr 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3" y="9369427"/>
            <a:ext cx="2919413" cy="495300"/>
          </a:xfrm>
          <a:prstGeom prst="rect">
            <a:avLst/>
          </a:prstGeom>
        </p:spPr>
        <p:txBody>
          <a:bodyPr vert="horz" lIns="91373" tIns="45687" rIns="91373" bIns="45687" rtlCol="0" anchor="b"/>
          <a:lstStyle>
            <a:lvl1pPr algn="l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6353" y="9369427"/>
            <a:ext cx="2917825" cy="495300"/>
          </a:xfrm>
          <a:prstGeom prst="rect">
            <a:avLst/>
          </a:prstGeom>
        </p:spPr>
        <p:txBody>
          <a:bodyPr vert="horz" lIns="91373" tIns="45687" rIns="91373" bIns="45687" rtlCol="0" anchor="b"/>
          <a:lstStyle>
            <a:lvl1pPr algn="r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50028F1A-E40F-4DC1-A795-2D8D42EE725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93433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19413" cy="495300"/>
          </a:xfrm>
          <a:prstGeom prst="rect">
            <a:avLst/>
          </a:prstGeom>
        </p:spPr>
        <p:txBody>
          <a:bodyPr vert="horz" lIns="90587" tIns="45293" rIns="90587" bIns="4529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16353" y="0"/>
            <a:ext cx="2917825" cy="495300"/>
          </a:xfrm>
          <a:prstGeom prst="rect">
            <a:avLst/>
          </a:prstGeom>
        </p:spPr>
        <p:txBody>
          <a:bodyPr vert="horz" lIns="90587" tIns="45293" rIns="90587" bIns="4529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00887FD-53DF-425C-B11F-80884A13DFAB}" type="datetime1">
              <a:rPr lang="ja-JP" altLang="en-US" smtClean="0"/>
              <a:t>2015/9/16</a:t>
            </a:fld>
            <a:endParaRPr lang="ja-JP" altLang="en-US" dirty="0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700088" y="741363"/>
            <a:ext cx="5337175" cy="3695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587" tIns="45293" rIns="90587" bIns="45293" rtlCol="0" anchor="ctr"/>
          <a:lstStyle/>
          <a:p>
            <a:pPr lvl="0"/>
            <a:endParaRPr lang="ja-JP" altLang="en-US" noProof="0" dirty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74652" y="4686302"/>
            <a:ext cx="5986463" cy="4438650"/>
          </a:xfrm>
          <a:prstGeom prst="rect">
            <a:avLst/>
          </a:prstGeom>
        </p:spPr>
        <p:txBody>
          <a:bodyPr vert="horz" lIns="90587" tIns="45293" rIns="90587" bIns="45293" rtlCol="0">
            <a:normAutofit/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  <a:endParaRPr lang="ja-JP" altLang="en-US" noProof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3" y="9369427"/>
            <a:ext cx="2919413" cy="495300"/>
          </a:xfrm>
          <a:prstGeom prst="rect">
            <a:avLst/>
          </a:prstGeom>
        </p:spPr>
        <p:txBody>
          <a:bodyPr vert="horz" lIns="90587" tIns="45293" rIns="90587" bIns="4529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16353" y="9369427"/>
            <a:ext cx="2917825" cy="495300"/>
          </a:xfrm>
          <a:prstGeom prst="rect">
            <a:avLst/>
          </a:prstGeom>
        </p:spPr>
        <p:txBody>
          <a:bodyPr vert="horz" lIns="90587" tIns="45293" rIns="90587" bIns="4529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AF762DD9-FE3A-437C-BBD3-E7D427074A90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4846096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71948" y="2130536"/>
            <a:ext cx="9881923" cy="1470025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743873" y="3886200"/>
            <a:ext cx="813805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6F8B56-94FF-4384-B0DB-D3008AA630B8}" type="datetime1">
              <a:rPr lang="ja-JP" altLang="en-US" smtClean="0"/>
              <a:t>2015/9/16</a:t>
            </a:fld>
            <a:endParaRPr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5F5BE-D017-44CE-909F-54CFFEDB335C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35849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10CB8-C11E-4FFE-837D-0B9A3561B34B}" type="datetime1">
              <a:rPr lang="ja-JP" altLang="en-US" smtClean="0"/>
              <a:t>2015/9/16</a:t>
            </a:fld>
            <a:endParaRPr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AD7E13-1450-454C-834E-4426925B9A10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51483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581296" y="1600204"/>
            <a:ext cx="51347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909780" y="1600204"/>
            <a:ext cx="51347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44AE8A-FB91-4E27-9669-F664619F0E71}" type="datetime1">
              <a:rPr lang="ja-JP" altLang="en-US" smtClean="0"/>
              <a:t>2015/9/16</a:t>
            </a:fld>
            <a:endParaRPr lang="ja-JP" altLang="en-US" dirty="0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D4924-C1A9-436B-B32F-5B4B43D6C5A3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75581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81320" y="1535113"/>
            <a:ext cx="513674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81320" y="2174875"/>
            <a:ext cx="513674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905749" y="1535113"/>
            <a:ext cx="51387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905749" y="2174875"/>
            <a:ext cx="51387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5EAD0-6D28-4185-B798-7DD16688F2BA}" type="datetime1">
              <a:rPr lang="ja-JP" altLang="en-US" smtClean="0"/>
              <a:t>2015/9/16</a:t>
            </a:fld>
            <a:endParaRPr lang="ja-JP" altLang="en-US" dirty="0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BAAAC-209E-487F-9F49-9A02C1D2F7E0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48383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8465A5-3BAB-4397-97FC-47CB9F28AE5B}" type="datetime1">
              <a:rPr lang="ja-JP" altLang="en-US" smtClean="0"/>
              <a:t>2015/9/16</a:t>
            </a:fld>
            <a:endParaRPr lang="ja-JP" altLang="en-US" dirty="0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2A2CE7-DD58-407C-8E5A-0CD64ABD4299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80302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71948" y="2130526"/>
            <a:ext cx="9881923" cy="1470025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743873" y="3886200"/>
            <a:ext cx="813805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CA3842-0E71-44D9-911E-488D5D4EFC6A}" type="datetime1">
              <a:rPr lang="ja-JP" altLang="en-US" smtClean="0"/>
              <a:t>2015/9/16</a:t>
            </a:fld>
            <a:endParaRPr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EB145C-89E4-4D6B-96F1-974150CB92EA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5336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E5DF4-DB15-42F4-B772-10D476257444}" type="datetime1">
              <a:rPr lang="ja-JP" altLang="en-US" smtClean="0"/>
              <a:t>2015/9/16</a:t>
            </a:fld>
            <a:endParaRPr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C675F-FD72-49C4-BF07-CD631C62EA5D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2795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18370" y="4407001"/>
            <a:ext cx="9881923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918370" y="2906713"/>
            <a:ext cx="988192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6082DE-CCCA-4008-9912-14CD8517B0DE}" type="datetime1">
              <a:rPr lang="ja-JP" altLang="en-US" smtClean="0"/>
              <a:t>2015/9/16</a:t>
            </a:fld>
            <a:endParaRPr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097EB3-4CF6-465B-8170-9ACD8B3A0EFC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47449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581296" y="1600204"/>
            <a:ext cx="51347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909780" y="1600204"/>
            <a:ext cx="51347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83A86A-71B1-4FD7-B870-79E2BD8AED33}" type="datetime1">
              <a:rPr lang="ja-JP" altLang="en-US" smtClean="0"/>
              <a:t>2015/9/16</a:t>
            </a:fld>
            <a:endParaRPr lang="ja-JP" altLang="en-US" dirty="0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ECC82-A295-4139-AE9C-F2E6CB16A07C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3267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81317" y="1535113"/>
            <a:ext cx="513674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81317" y="2174875"/>
            <a:ext cx="513674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905749" y="1535113"/>
            <a:ext cx="51387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905749" y="2174875"/>
            <a:ext cx="51387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ECB938-4749-4941-AC5B-6035C7CFCD2C}" type="datetime1">
              <a:rPr lang="ja-JP" altLang="en-US" smtClean="0"/>
              <a:t>2015/9/16</a:t>
            </a:fld>
            <a:endParaRPr lang="ja-JP" altLang="en-US" dirty="0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C7A0A0-D1C9-4867-BDDB-4C36DF92D758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12967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0A0760-ED56-435A-9C4B-2492F8269AC9}" type="datetime1">
              <a:rPr lang="ja-JP" altLang="en-US" smtClean="0"/>
              <a:t>2015/9/16</a:t>
            </a:fld>
            <a:endParaRPr lang="ja-JP" altLang="en-US" dirty="0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58453C-5BBA-4A53-9273-EA4E498C4A39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56880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48A02-AF91-4EE9-9634-80CBDD548E02}" type="datetime1">
              <a:rPr lang="ja-JP" altLang="en-US" smtClean="0"/>
              <a:t>2015/9/16</a:t>
            </a:fld>
            <a:endParaRPr lang="ja-JP" altLang="en-US" dirty="0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21C3F-37B9-42CA-913F-04A31CF9BBBA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842741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81293" y="273050"/>
            <a:ext cx="38248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45368" y="273052"/>
            <a:ext cx="649914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581293" y="1435102"/>
            <a:ext cx="38248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4BD40-3C62-45C7-8D48-389F2A53F102}" type="datetime1">
              <a:rPr lang="ja-JP" altLang="en-US" smtClean="0"/>
              <a:t>2015/9/16</a:t>
            </a:fld>
            <a:endParaRPr lang="ja-JP" altLang="en-US" dirty="0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FE02C-F41F-46C3-871E-E8B0F69E2101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354711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78744" y="4800600"/>
            <a:ext cx="697547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278744" y="612775"/>
            <a:ext cx="6975475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 smtClean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278744" y="5367338"/>
            <a:ext cx="697547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B654B-43C5-4154-BD78-F7FA501E8B7A}" type="datetime1">
              <a:rPr lang="ja-JP" altLang="en-US" smtClean="0"/>
              <a:t>2015/9/16</a:t>
            </a:fld>
            <a:endParaRPr lang="ja-JP" altLang="en-US" dirty="0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9DF71D-88C8-4A5F-BF36-FB51311CD459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538842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00033-15C1-4620-AB40-F581CBA4386D}" type="datetime1">
              <a:rPr lang="ja-JP" altLang="en-US" smtClean="0"/>
              <a:t>2015/9/16</a:t>
            </a:fld>
            <a:endParaRPr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6C631-0889-4D0C-9729-38E291653E8E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949547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428700" y="274639"/>
            <a:ext cx="2615804" cy="585152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581294" y="274639"/>
            <a:ext cx="7653646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D61E2F-3B15-4F72-8621-136E8D7F77A1}" type="datetime1">
              <a:rPr lang="ja-JP" altLang="en-US" smtClean="0"/>
              <a:t>2015/9/16</a:t>
            </a:fld>
            <a:endParaRPr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3CE1D-C3A6-4E99-BFDF-764587C9A5B4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38010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581025" y="274638"/>
            <a:ext cx="104632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560388" y="1628775"/>
            <a:ext cx="1046321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581025" y="6356350"/>
            <a:ext cx="2713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1EA6F00-6683-41B1-96BA-A35C2AE4E7CF}" type="datetime1">
              <a:rPr lang="ja-JP" altLang="en-US" smtClean="0"/>
              <a:t>2015/9/16</a:t>
            </a:fld>
            <a:endParaRPr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971925" y="6356350"/>
            <a:ext cx="36814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7192963" y="6381750"/>
            <a:ext cx="27130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6619B2AD-84E5-4C1B-A2CA-7F7C765800BB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26" r:id="rId1"/>
    <p:sldLayoutId id="2147485627" r:id="rId2"/>
    <p:sldLayoutId id="2147485628" r:id="rId3"/>
    <p:sldLayoutId id="2147485629" r:id="rId4"/>
    <p:sldLayoutId id="2147485630" r:id="rId5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581025" y="274638"/>
            <a:ext cx="104632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2051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581025" y="1600200"/>
            <a:ext cx="104632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581025" y="6356350"/>
            <a:ext cx="2713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5A1ABE9A-3C88-44ED-821F-54339CCAC17D}" type="datetime1">
              <a:rPr lang="ja-JP" altLang="en-US" smtClean="0"/>
              <a:t>2015/9/16</a:t>
            </a:fld>
            <a:endParaRPr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971925" y="6356350"/>
            <a:ext cx="36814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7192963" y="6519863"/>
            <a:ext cx="27130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72DC23B8-A47C-470A-BD9E-083B9F301630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31" r:id="rId1"/>
    <p:sldLayoutId id="2147485632" r:id="rId2"/>
    <p:sldLayoutId id="2147485633" r:id="rId3"/>
    <p:sldLayoutId id="2147485634" r:id="rId4"/>
    <p:sldLayoutId id="2147485635" r:id="rId5"/>
    <p:sldLayoutId id="2147485636" r:id="rId6"/>
    <p:sldLayoutId id="2147485637" r:id="rId7"/>
    <p:sldLayoutId id="2147485638" r:id="rId8"/>
    <p:sldLayoutId id="2147485639" r:id="rId9"/>
    <p:sldLayoutId id="2147485640" r:id="rId10"/>
    <p:sldLayoutId id="2147485641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4"/>
          <p:cNvSpPr txBox="1">
            <a:spLocks noChangeArrowheads="1"/>
          </p:cNvSpPr>
          <p:nvPr/>
        </p:nvSpPr>
        <p:spPr bwMode="auto">
          <a:xfrm>
            <a:off x="848544" y="1412776"/>
            <a:ext cx="8208912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37931725" indent="-37474525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en-US" altLang="ja-JP" sz="36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Japan’s LNG Market Outlook</a:t>
            </a:r>
          </a:p>
          <a:p>
            <a:pPr algn="ctr" eaLnBrk="1" hangingPunct="1"/>
            <a:r>
              <a:rPr lang="en-US" altLang="ja-JP" sz="36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and Global Gas Security Measures</a:t>
            </a:r>
          </a:p>
          <a:p>
            <a:pPr algn="ctr" eaLnBrk="1" hangingPunct="1"/>
            <a:endParaRPr lang="en-US" altLang="ja-JP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ctr" eaLnBrk="1" hangingPunct="1"/>
            <a:r>
              <a:rPr lang="en-US" altLang="ja-JP" sz="28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LNG Producer-Consumer Conference </a:t>
            </a:r>
            <a:r>
              <a:rPr lang="en-US" altLang="ja-JP" sz="28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2015</a:t>
            </a:r>
            <a:endParaRPr lang="en-US" altLang="ja-JP" sz="28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8" name="テキスト ボックス 4"/>
          <p:cNvSpPr txBox="1">
            <a:spLocks noChangeArrowheads="1"/>
          </p:cNvSpPr>
          <p:nvPr/>
        </p:nvSpPr>
        <p:spPr bwMode="auto">
          <a:xfrm>
            <a:off x="295326" y="4365104"/>
            <a:ext cx="9289032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37931725" indent="-37474525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en-US" altLang="ja-JP" sz="2400" b="1" dirty="0" smtClean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16 September 2015</a:t>
            </a:r>
          </a:p>
          <a:p>
            <a:pPr algn="ctr" eaLnBrk="1" hangingPunct="1"/>
            <a:endParaRPr lang="en-US" altLang="ja-JP" sz="2400" b="1" dirty="0" smtClean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ctr" eaLnBrk="1" hangingPunct="1"/>
            <a:r>
              <a:rPr lang="en-US" altLang="ja-JP" sz="24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Satoshi </a:t>
            </a:r>
            <a:r>
              <a:rPr lang="en-US" altLang="ja-JP" sz="2400" b="1" dirty="0" err="1">
                <a:latin typeface="Meiryo UI" pitchFamily="50" charset="-128"/>
                <a:ea typeface="Meiryo UI" pitchFamily="50" charset="-128"/>
                <a:cs typeface="Meiryo UI" pitchFamily="50" charset="-128"/>
              </a:rPr>
              <a:t>Kusakabe</a:t>
            </a:r>
            <a:endParaRPr lang="en-US" altLang="ja-JP" sz="24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 algn="ctr" eaLnBrk="1" hangingPunct="1"/>
            <a:r>
              <a:rPr lang="en-US" altLang="ja-JP" sz="24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Commissioner</a:t>
            </a:r>
          </a:p>
          <a:p>
            <a:pPr algn="ctr" eaLnBrk="1" hangingPunct="1"/>
            <a:r>
              <a:rPr lang="en-US" altLang="ja-JP" sz="24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Agency for Natural Resources and Energy</a:t>
            </a:r>
          </a:p>
          <a:p>
            <a:pPr algn="ctr" eaLnBrk="1" hangingPunct="1"/>
            <a:r>
              <a:rPr lang="en-US" altLang="ja-JP" sz="24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Ministry of Economy, Trade and Industry of Japan </a:t>
            </a:r>
          </a:p>
        </p:txBody>
      </p:sp>
      <p:pic>
        <p:nvPicPr>
          <p:cNvPr id="12" name="Picture 5" descr="R:\【省内共有】職員共有ファイル限定（担当者・所属を記載のこと）\経済産業省ロゴマーク（安齋＠広報室）20150831削除\jpgファイル\3欧文oubun_logo_jpg\(1)本省honsyo\oubun_b_logo_color_smal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00" y="180000"/>
            <a:ext cx="2130425" cy="79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96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0" y="767548"/>
            <a:ext cx="9906000" cy="71437"/>
          </a:xfrm>
          <a:prstGeom prst="rect">
            <a:avLst/>
          </a:prstGeom>
          <a:gradFill flip="none" rotWithShape="1">
            <a:gsLst>
              <a:gs pos="25000">
                <a:srgbClr val="0000CC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dirty="0"/>
          </a:p>
        </p:txBody>
      </p:sp>
      <p:sp>
        <p:nvSpPr>
          <p:cNvPr id="10" name="AutoShape 51"/>
          <p:cNvSpPr>
            <a:spLocks noChangeArrowheads="1"/>
          </p:cNvSpPr>
          <p:nvPr/>
        </p:nvSpPr>
        <p:spPr bwMode="auto">
          <a:xfrm>
            <a:off x="0" y="0"/>
            <a:ext cx="9906000" cy="76470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cmpd="thinThick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ja-JP" altLang="en-US" sz="24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１</a:t>
            </a:r>
            <a:r>
              <a:rPr lang="ja-JP" altLang="en-US" sz="2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．</a:t>
            </a:r>
            <a:r>
              <a:rPr lang="en-US" altLang="ja-JP" sz="2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Japan continues to be the largest LNG player despite its</a:t>
            </a:r>
          </a:p>
          <a:p>
            <a:r>
              <a:rPr lang="ja-JP" altLang="en-US" sz="24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</a:t>
            </a:r>
            <a:r>
              <a:rPr lang="ja-JP" altLang="en-US" sz="2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　</a:t>
            </a:r>
            <a:r>
              <a:rPr lang="en-US" altLang="ja-JP" sz="2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demand decrease</a:t>
            </a:r>
            <a:endParaRPr lang="en-US" altLang="ja-JP" sz="24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350081"/>
              </p:ext>
            </p:extLst>
          </p:nvPr>
        </p:nvGraphicFramePr>
        <p:xfrm>
          <a:off x="344488" y="1556792"/>
          <a:ext cx="9217024" cy="16561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836204"/>
                <a:gridCol w="1908212"/>
                <a:gridCol w="1908212"/>
                <a:gridCol w="1908212"/>
              </a:tblGrid>
              <a:tr h="552061">
                <a:tc>
                  <a:txBody>
                    <a:bodyPr/>
                    <a:lstStyle/>
                    <a:p>
                      <a:endParaRPr kumimoji="1" lang="ja-JP" altLang="en-US" sz="18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1970</a:t>
                      </a:r>
                      <a:endParaRPr kumimoji="1" lang="ja-JP" altLang="en-US" sz="18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2010</a:t>
                      </a:r>
                      <a:endParaRPr kumimoji="1" lang="ja-JP" altLang="en-US" sz="18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2012</a:t>
                      </a:r>
                      <a:endParaRPr kumimoji="1" lang="ja-JP" altLang="en-US" sz="18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2030</a:t>
                      </a:r>
                      <a:endParaRPr kumimoji="1" lang="ja-JP" altLang="en-US" sz="18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</a:tr>
              <a:tr h="552061"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Fossil Fuel</a:t>
                      </a:r>
                      <a:endParaRPr kumimoji="1" lang="ja-JP" altLang="en-US" sz="18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92</a:t>
                      </a:r>
                      <a:r>
                        <a:rPr kumimoji="1" lang="ja-JP" altLang="en-US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％</a:t>
                      </a:r>
                      <a:endParaRPr kumimoji="1" lang="en-US" altLang="ja-JP" sz="18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82</a:t>
                      </a:r>
                      <a:r>
                        <a:rPr kumimoji="1" lang="ja-JP" altLang="en-US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％</a:t>
                      </a:r>
                      <a:endParaRPr kumimoji="1" lang="ja-JP" altLang="en-US" sz="18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92</a:t>
                      </a:r>
                      <a:r>
                        <a:rPr kumimoji="1" lang="ja-JP" altLang="en-US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％</a:t>
                      </a:r>
                      <a:endParaRPr kumimoji="1" lang="en-US" altLang="ja-JP" sz="18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76</a:t>
                      </a:r>
                      <a:r>
                        <a:rPr kumimoji="1" lang="ja-JP" altLang="en-US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％</a:t>
                      </a:r>
                      <a:endParaRPr kumimoji="1" lang="ja-JP" altLang="en-US" sz="18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</a:tr>
              <a:tr h="552061"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Others</a:t>
                      </a:r>
                      <a:endParaRPr kumimoji="1" lang="ja-JP" altLang="en-US" sz="18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8</a:t>
                      </a:r>
                      <a:r>
                        <a:rPr kumimoji="1" lang="ja-JP" altLang="en-US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％</a:t>
                      </a:r>
                      <a:endParaRPr kumimoji="1" lang="ja-JP" altLang="en-US" sz="18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18</a:t>
                      </a:r>
                      <a:r>
                        <a:rPr kumimoji="1" lang="ja-JP" altLang="en-US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％</a:t>
                      </a:r>
                      <a:endParaRPr kumimoji="1" lang="ja-JP" altLang="en-US" sz="18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8</a:t>
                      </a:r>
                      <a:r>
                        <a:rPr kumimoji="1" lang="ja-JP" altLang="en-US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％</a:t>
                      </a:r>
                      <a:endParaRPr kumimoji="1" lang="ja-JP" altLang="en-US" sz="18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24</a:t>
                      </a:r>
                      <a:r>
                        <a:rPr kumimoji="1" lang="ja-JP" altLang="en-US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％</a:t>
                      </a:r>
                      <a:endParaRPr kumimoji="1" lang="ja-JP" altLang="en-US" sz="18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6429306"/>
              </p:ext>
            </p:extLst>
          </p:nvPr>
        </p:nvGraphicFramePr>
        <p:xfrm>
          <a:off x="327643" y="3429000"/>
          <a:ext cx="9217029" cy="194421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56185"/>
                <a:gridCol w="1836205"/>
                <a:gridCol w="1908213"/>
                <a:gridCol w="1908213"/>
                <a:gridCol w="1908213"/>
              </a:tblGrid>
              <a:tr h="486054">
                <a:tc>
                  <a:txBody>
                    <a:bodyPr/>
                    <a:lstStyle/>
                    <a:p>
                      <a:endParaRPr kumimoji="1" lang="ja-JP" altLang="en-US" sz="18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1970</a:t>
                      </a:r>
                      <a:endParaRPr kumimoji="1" lang="ja-JP" altLang="en-US" sz="18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2010</a:t>
                      </a:r>
                      <a:endParaRPr kumimoji="1" lang="ja-JP" altLang="en-US" sz="18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2012</a:t>
                      </a:r>
                      <a:endParaRPr kumimoji="1" lang="ja-JP" altLang="en-US" sz="18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2030</a:t>
                      </a:r>
                      <a:endParaRPr kumimoji="1" lang="ja-JP" altLang="en-US" sz="18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</a:tr>
              <a:tr h="486054"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Oil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70</a:t>
                      </a:r>
                      <a:r>
                        <a:rPr kumimoji="1" lang="ja-JP" altLang="en-US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％</a:t>
                      </a:r>
                      <a:endParaRPr kumimoji="1" lang="ja-JP" altLang="en-US" sz="18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40</a:t>
                      </a:r>
                      <a:r>
                        <a:rPr kumimoji="1" lang="ja-JP" altLang="en-US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％</a:t>
                      </a:r>
                      <a:endParaRPr kumimoji="1" lang="ja-JP" altLang="en-US" sz="18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44</a:t>
                      </a:r>
                      <a:r>
                        <a:rPr kumimoji="1" lang="ja-JP" altLang="en-US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％</a:t>
                      </a:r>
                      <a:endParaRPr kumimoji="1" lang="ja-JP" altLang="en-US" sz="18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33</a:t>
                      </a:r>
                      <a:r>
                        <a:rPr kumimoji="1" lang="ja-JP" altLang="en-US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％</a:t>
                      </a:r>
                      <a:endParaRPr kumimoji="1" lang="ja-JP" altLang="en-US" sz="18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</a:tr>
              <a:tr h="486054"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Coal</a:t>
                      </a:r>
                      <a:endParaRPr kumimoji="1" lang="ja-JP" altLang="en-US" sz="18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21</a:t>
                      </a:r>
                      <a:r>
                        <a:rPr kumimoji="1" lang="ja-JP" altLang="en-US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％</a:t>
                      </a:r>
                      <a:endParaRPr kumimoji="1" lang="ja-JP" altLang="en-US" sz="18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23</a:t>
                      </a:r>
                      <a:r>
                        <a:rPr kumimoji="1" lang="ja-JP" altLang="en-US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％</a:t>
                      </a:r>
                      <a:endParaRPr kumimoji="1" lang="en-US" altLang="ja-JP" sz="18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23</a:t>
                      </a:r>
                      <a:r>
                        <a:rPr kumimoji="1" lang="ja-JP" altLang="en-US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％</a:t>
                      </a:r>
                      <a:endParaRPr kumimoji="1" lang="en-US" altLang="ja-JP" sz="18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25</a:t>
                      </a:r>
                      <a:r>
                        <a:rPr kumimoji="1" lang="ja-JP" altLang="en-US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％</a:t>
                      </a:r>
                      <a:endParaRPr kumimoji="1" lang="ja-JP" altLang="en-US" sz="18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</a:tr>
              <a:tr h="486054">
                <a:tc>
                  <a:txBody>
                    <a:bodyPr/>
                    <a:lstStyle/>
                    <a:p>
                      <a:r>
                        <a:rPr kumimoji="1" lang="en-US" altLang="ja-JP" sz="18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Natural Gas</a:t>
                      </a:r>
                      <a:endParaRPr kumimoji="1" lang="ja-JP" altLang="en-US" sz="18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1</a:t>
                      </a:r>
                      <a:r>
                        <a:rPr kumimoji="1" lang="ja-JP" altLang="en-US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％</a:t>
                      </a:r>
                      <a:endParaRPr kumimoji="1" lang="ja-JP" altLang="en-US" sz="18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19</a:t>
                      </a:r>
                      <a:r>
                        <a:rPr kumimoji="1" lang="ja-JP" altLang="en-US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％</a:t>
                      </a:r>
                      <a:endParaRPr kumimoji="1" lang="ja-JP" altLang="en-US" sz="18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25</a:t>
                      </a:r>
                      <a:r>
                        <a:rPr kumimoji="1" lang="ja-JP" altLang="en-US" sz="18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％</a:t>
                      </a:r>
                      <a:endParaRPr kumimoji="1" lang="ja-JP" altLang="en-US" sz="18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18</a:t>
                      </a:r>
                      <a:r>
                        <a:rPr kumimoji="1" lang="ja-JP" altLang="en-US" sz="18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％</a:t>
                      </a:r>
                      <a:endParaRPr kumimoji="1" lang="ja-JP" altLang="en-US" sz="18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1" name="表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278032"/>
              </p:ext>
            </p:extLst>
          </p:nvPr>
        </p:nvGraphicFramePr>
        <p:xfrm>
          <a:off x="344488" y="5516218"/>
          <a:ext cx="9217024" cy="10801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56184"/>
                <a:gridCol w="1836204"/>
                <a:gridCol w="1908212"/>
                <a:gridCol w="1908212"/>
                <a:gridCol w="1908212"/>
              </a:tblGrid>
              <a:tr h="540060">
                <a:tc>
                  <a:txBody>
                    <a:bodyPr/>
                    <a:lstStyle/>
                    <a:p>
                      <a:endParaRPr kumimoji="1" lang="ja-JP" altLang="en-US" sz="18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1970</a:t>
                      </a:r>
                      <a:endParaRPr kumimoji="1" lang="ja-JP" altLang="en-US" sz="18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2010</a:t>
                      </a:r>
                      <a:endParaRPr kumimoji="1" lang="ja-JP" altLang="en-US" sz="18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2012</a:t>
                      </a:r>
                      <a:endParaRPr kumimoji="1" lang="ja-JP" altLang="en-US" sz="18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2030</a:t>
                      </a:r>
                      <a:endParaRPr kumimoji="1" lang="ja-JP" altLang="en-US" sz="18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</a:tr>
              <a:tr h="540060">
                <a:tc>
                  <a:txBody>
                    <a:bodyPr/>
                    <a:lstStyle/>
                    <a:p>
                      <a:r>
                        <a:rPr kumimoji="1" lang="en-US" altLang="ja-JP" sz="18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LNG</a:t>
                      </a:r>
                      <a:endParaRPr kumimoji="1" lang="ja-JP" altLang="en-US" sz="18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aseline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1 million </a:t>
                      </a:r>
                      <a:r>
                        <a:rPr kumimoji="1" lang="en-US" altLang="ja-JP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ton</a:t>
                      </a:r>
                      <a:endParaRPr kumimoji="1" lang="ja-JP" altLang="en-US" sz="18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aseline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71 million </a:t>
                      </a:r>
                      <a:r>
                        <a:rPr kumimoji="1" lang="en-US" altLang="ja-JP" sz="18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ton</a:t>
                      </a:r>
                      <a:endParaRPr kumimoji="1" lang="ja-JP" altLang="en-US" sz="18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90</a:t>
                      </a:r>
                      <a:r>
                        <a:rPr kumimoji="1" lang="en-US" altLang="ja-JP" sz="1800" b="1" baseline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 million </a:t>
                      </a:r>
                      <a:r>
                        <a:rPr kumimoji="1" lang="en-US" altLang="ja-JP" sz="18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ton</a:t>
                      </a:r>
                      <a:endParaRPr kumimoji="1" lang="ja-JP" altLang="en-US" sz="18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62 million ton</a:t>
                      </a:r>
                      <a:endParaRPr kumimoji="1" lang="ja-JP" altLang="en-US" sz="1800" b="1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右カーブ矢印 3"/>
          <p:cNvSpPr/>
          <p:nvPr/>
        </p:nvSpPr>
        <p:spPr>
          <a:xfrm>
            <a:off x="157641" y="2258634"/>
            <a:ext cx="156213" cy="1566410"/>
          </a:xfrm>
          <a:prstGeom prst="curvedRightArrow">
            <a:avLst>
              <a:gd name="adj1" fmla="val 50000"/>
              <a:gd name="adj2" fmla="val 108515"/>
              <a:gd name="adj3" fmla="val 250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右カーブ矢印 12"/>
          <p:cNvSpPr/>
          <p:nvPr/>
        </p:nvSpPr>
        <p:spPr>
          <a:xfrm>
            <a:off x="146056" y="5085184"/>
            <a:ext cx="167798" cy="792088"/>
          </a:xfrm>
          <a:prstGeom prst="curvedRightArrow">
            <a:avLst>
              <a:gd name="adj1" fmla="val 50000"/>
              <a:gd name="adj2" fmla="val 108515"/>
              <a:gd name="adj3" fmla="val 25000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5673080" y="1556792"/>
            <a:ext cx="3888432" cy="5040560"/>
          </a:xfrm>
          <a:prstGeom prst="rect">
            <a:avLst/>
          </a:prstGeom>
          <a:noFill/>
          <a:ln w="3810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 bwMode="auto">
          <a:xfrm>
            <a:off x="329171" y="1109689"/>
            <a:ext cx="9247658" cy="335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  <a:buSzPct val="100000"/>
            </a:pPr>
            <a:r>
              <a:rPr kumimoji="1" lang="en-US" altLang="ja-JP" sz="2000" b="1" dirty="0" smtClean="0">
                <a:solidFill>
                  <a:srgbClr val="000000"/>
                </a:solidFill>
                <a:latin typeface="Arial" pitchFamily="34" charset="0"/>
                <a:ea typeface="HG丸ｺﾞｼｯｸM-PRO" pitchFamily="50" charset="-128"/>
                <a:cs typeface="Arial" pitchFamily="34" charset="0"/>
              </a:rPr>
              <a:t>Ratio of Each Energy </a:t>
            </a:r>
            <a:r>
              <a:rPr lang="en-US" altLang="ja-JP" sz="2000" b="1" dirty="0" smtClean="0">
                <a:solidFill>
                  <a:srgbClr val="000000"/>
                </a:solidFill>
                <a:latin typeface="Arial" pitchFamily="34" charset="0"/>
                <a:ea typeface="HG丸ｺﾞｼｯｸM-PRO" pitchFamily="50" charset="-128"/>
                <a:cs typeface="Arial" pitchFamily="34" charset="0"/>
              </a:rPr>
              <a:t>S</a:t>
            </a:r>
            <a:r>
              <a:rPr kumimoji="1" lang="en-US" altLang="ja-JP" sz="2000" b="1" dirty="0" smtClean="0">
                <a:solidFill>
                  <a:srgbClr val="000000"/>
                </a:solidFill>
                <a:latin typeface="Arial" pitchFamily="34" charset="0"/>
                <a:ea typeface="HG丸ｺﾞｼｯｸM-PRO" pitchFamily="50" charset="-128"/>
                <a:cs typeface="Arial" pitchFamily="34" charset="0"/>
              </a:rPr>
              <a:t>ource in Primary Energy Supply</a:t>
            </a:r>
            <a:endParaRPr kumimoji="1" lang="ja-JP" altLang="en-US" sz="2000" b="1" dirty="0">
              <a:solidFill>
                <a:srgbClr val="000000"/>
              </a:solidFill>
              <a:latin typeface="Arial" pitchFamily="34" charset="0"/>
              <a:ea typeface="HG丸ｺﾞｼｯｸM-PRO" pitchFamily="50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79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51"/>
          <p:cNvSpPr>
            <a:spLocks noChangeArrowheads="1"/>
          </p:cNvSpPr>
          <p:nvPr/>
        </p:nvSpPr>
        <p:spPr bwMode="auto">
          <a:xfrm>
            <a:off x="0" y="0"/>
            <a:ext cx="9906000" cy="76470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cmpd="thinThick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ja-JP" altLang="en-US" sz="2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２．</a:t>
            </a:r>
            <a:r>
              <a:rPr lang="en-US" altLang="ja-JP" sz="24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Japanese energy system reform puts Japanese utilities</a:t>
            </a:r>
          </a:p>
          <a:p>
            <a:r>
              <a:rPr lang="ja-JP" altLang="en-US" sz="24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　　</a:t>
            </a:r>
            <a:r>
              <a:rPr lang="en-US" altLang="ja-JP" sz="24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under competition</a:t>
            </a:r>
          </a:p>
        </p:txBody>
      </p:sp>
      <p:cxnSp>
        <p:nvCxnSpPr>
          <p:cNvPr id="8" name="直線コネクタ 7"/>
          <p:cNvCxnSpPr/>
          <p:nvPr/>
        </p:nvCxnSpPr>
        <p:spPr>
          <a:xfrm>
            <a:off x="4814933" y="885549"/>
            <a:ext cx="0" cy="5941178"/>
          </a:xfrm>
          <a:prstGeom prst="line">
            <a:avLst/>
          </a:prstGeom>
          <a:ln w="76200">
            <a:solidFill>
              <a:srgbClr val="0000CC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フローチャート : 代替処理 8"/>
          <p:cNvSpPr/>
          <p:nvPr/>
        </p:nvSpPr>
        <p:spPr>
          <a:xfrm>
            <a:off x="56454" y="2855248"/>
            <a:ext cx="1476000" cy="9101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Oil</a:t>
            </a:r>
          </a:p>
          <a:p>
            <a:pPr algn="ctr"/>
            <a:r>
              <a: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Companies</a:t>
            </a:r>
            <a:endParaRPr kumimoji="1" lang="ja-JP" altLang="en-US" sz="16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1" name="フローチャート : 代替処理 10"/>
          <p:cNvSpPr/>
          <p:nvPr/>
        </p:nvSpPr>
        <p:spPr>
          <a:xfrm>
            <a:off x="1622712" y="2836772"/>
            <a:ext cx="1476000" cy="910182"/>
          </a:xfrm>
          <a:prstGeom prst="flowChartAlternateProces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Electricity</a:t>
            </a:r>
          </a:p>
          <a:p>
            <a:pPr algn="ctr"/>
            <a:r>
              <a: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Companies</a:t>
            </a:r>
            <a:endParaRPr kumimoji="1" lang="ja-JP" altLang="en-US" sz="16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2" name="角丸四角形 11"/>
          <p:cNvSpPr/>
          <p:nvPr/>
        </p:nvSpPr>
        <p:spPr>
          <a:xfrm>
            <a:off x="3149894" y="2836772"/>
            <a:ext cx="1476000" cy="910182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Gas</a:t>
            </a:r>
          </a:p>
          <a:p>
            <a:pPr algn="ctr"/>
            <a:r>
              <a:rPr kumimoji="1"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Companies</a:t>
            </a:r>
          </a:p>
        </p:txBody>
      </p:sp>
      <p:sp>
        <p:nvSpPr>
          <p:cNvPr id="13" name="下矢印 12"/>
          <p:cNvSpPr/>
          <p:nvPr/>
        </p:nvSpPr>
        <p:spPr>
          <a:xfrm>
            <a:off x="560512" y="1844824"/>
            <a:ext cx="216024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/>
          </a:p>
        </p:txBody>
      </p:sp>
      <p:sp>
        <p:nvSpPr>
          <p:cNvPr id="14" name="下矢印 13"/>
          <p:cNvSpPr/>
          <p:nvPr/>
        </p:nvSpPr>
        <p:spPr>
          <a:xfrm>
            <a:off x="560512" y="4149080"/>
            <a:ext cx="216024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/>
          </a:p>
        </p:txBody>
      </p:sp>
      <p:sp>
        <p:nvSpPr>
          <p:cNvPr id="15" name="下矢印 14"/>
          <p:cNvSpPr/>
          <p:nvPr/>
        </p:nvSpPr>
        <p:spPr>
          <a:xfrm>
            <a:off x="2144688" y="1844824"/>
            <a:ext cx="216024" cy="792088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/>
          </a:p>
        </p:txBody>
      </p:sp>
      <p:sp>
        <p:nvSpPr>
          <p:cNvPr id="16" name="下矢印 15"/>
          <p:cNvSpPr/>
          <p:nvPr/>
        </p:nvSpPr>
        <p:spPr>
          <a:xfrm>
            <a:off x="2144688" y="4149080"/>
            <a:ext cx="216024" cy="792088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/>
          </a:p>
        </p:txBody>
      </p:sp>
      <p:sp>
        <p:nvSpPr>
          <p:cNvPr id="17" name="下矢印 16"/>
          <p:cNvSpPr/>
          <p:nvPr/>
        </p:nvSpPr>
        <p:spPr>
          <a:xfrm>
            <a:off x="3656856" y="1844824"/>
            <a:ext cx="216024" cy="792088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/>
          </a:p>
        </p:txBody>
      </p:sp>
      <p:sp>
        <p:nvSpPr>
          <p:cNvPr id="18" name="下矢印 17"/>
          <p:cNvSpPr/>
          <p:nvPr/>
        </p:nvSpPr>
        <p:spPr>
          <a:xfrm>
            <a:off x="3656856" y="4149080"/>
            <a:ext cx="216024" cy="792088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/>
          </a:p>
        </p:txBody>
      </p:sp>
      <p:sp>
        <p:nvSpPr>
          <p:cNvPr id="19" name="正方形/長方形 18"/>
          <p:cNvSpPr/>
          <p:nvPr/>
        </p:nvSpPr>
        <p:spPr>
          <a:xfrm>
            <a:off x="116158" y="942910"/>
            <a:ext cx="1656000" cy="6817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Oil Producing</a:t>
            </a:r>
          </a:p>
          <a:p>
            <a:pPr algn="ctr"/>
            <a:r>
              <a:rPr kumimoji="1"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Countries</a:t>
            </a:r>
            <a:endParaRPr kumimoji="1" lang="ja-JP" altLang="en-US" sz="16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1856656" y="942908"/>
            <a:ext cx="2634445" cy="68179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Gas Producing</a:t>
            </a:r>
          </a:p>
          <a:p>
            <a:pPr algn="ctr"/>
            <a:r>
              <a:rPr kumimoji="1"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Countries</a:t>
            </a:r>
            <a:endParaRPr kumimoji="1" lang="ja-JP" altLang="en-US" sz="16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2" name="円/楕円 21"/>
          <p:cNvSpPr/>
          <p:nvPr/>
        </p:nvSpPr>
        <p:spPr>
          <a:xfrm>
            <a:off x="56454" y="5231512"/>
            <a:ext cx="1260000" cy="9337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Oil</a:t>
            </a:r>
          </a:p>
          <a:p>
            <a:pPr algn="ctr"/>
            <a:r>
              <a: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User</a:t>
            </a:r>
            <a:endParaRPr kumimoji="1" lang="ja-JP" altLang="en-US" sz="16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3" name="円/楕円 22"/>
          <p:cNvSpPr/>
          <p:nvPr/>
        </p:nvSpPr>
        <p:spPr>
          <a:xfrm>
            <a:off x="1388799" y="5231512"/>
            <a:ext cx="1764000" cy="93379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Electricity</a:t>
            </a:r>
          </a:p>
          <a:p>
            <a:pPr algn="ctr"/>
            <a:r>
              <a: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User</a:t>
            </a:r>
            <a:endParaRPr lang="ja-JP" altLang="en-US" sz="16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4" name="円/楕円 23"/>
          <p:cNvSpPr/>
          <p:nvPr/>
        </p:nvSpPr>
        <p:spPr>
          <a:xfrm>
            <a:off x="3231101" y="5231512"/>
            <a:ext cx="1260000" cy="933792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Gas</a:t>
            </a:r>
          </a:p>
          <a:p>
            <a:pPr algn="ctr"/>
            <a:r>
              <a: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User</a:t>
            </a:r>
            <a:endParaRPr lang="ja-JP" altLang="en-US" sz="16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6" name="角丸四角形 25"/>
          <p:cNvSpPr/>
          <p:nvPr/>
        </p:nvSpPr>
        <p:spPr>
          <a:xfrm>
            <a:off x="5225784" y="2384010"/>
            <a:ext cx="4608000" cy="162105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altLang="ja-JP" sz="2000" b="1" dirty="0" smtClean="0"/>
              <a:t>Energy Companies</a:t>
            </a:r>
            <a:endParaRPr kumimoji="1" lang="ja-JP" altLang="en-US" sz="2000" b="1" dirty="0"/>
          </a:p>
        </p:txBody>
      </p:sp>
      <p:sp>
        <p:nvSpPr>
          <p:cNvPr id="31" name="下矢印 30"/>
          <p:cNvSpPr/>
          <p:nvPr/>
        </p:nvSpPr>
        <p:spPr>
          <a:xfrm rot="16200000">
            <a:off x="4690664" y="2398693"/>
            <a:ext cx="432000" cy="504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/>
          </a:p>
        </p:txBody>
      </p:sp>
      <p:sp>
        <p:nvSpPr>
          <p:cNvPr id="32" name="下矢印 31"/>
          <p:cNvSpPr/>
          <p:nvPr/>
        </p:nvSpPr>
        <p:spPr>
          <a:xfrm rot="16200000">
            <a:off x="4705472" y="3039863"/>
            <a:ext cx="432000" cy="504000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/>
          </a:p>
        </p:txBody>
      </p:sp>
      <p:sp>
        <p:nvSpPr>
          <p:cNvPr id="33" name="下矢印 32"/>
          <p:cNvSpPr/>
          <p:nvPr/>
        </p:nvSpPr>
        <p:spPr>
          <a:xfrm rot="16200000">
            <a:off x="4679778" y="3687935"/>
            <a:ext cx="432000" cy="504000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/>
          </a:p>
        </p:txBody>
      </p:sp>
      <p:sp>
        <p:nvSpPr>
          <p:cNvPr id="3" name="テキスト ボックス 2"/>
          <p:cNvSpPr txBox="1"/>
          <p:nvPr/>
        </p:nvSpPr>
        <p:spPr bwMode="auto">
          <a:xfrm>
            <a:off x="668524" y="2042954"/>
            <a:ext cx="158417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  <a:buSzPct val="100000"/>
            </a:pPr>
            <a:r>
              <a:rPr kumimoji="1" lang="en-US" altLang="ja-JP" dirty="0" smtClean="0">
                <a:solidFill>
                  <a:srgbClr val="000000"/>
                </a:solidFill>
                <a:latin typeface="Arial" pitchFamily="34" charset="0"/>
                <a:ea typeface="HG丸ｺﾞｼｯｸM-PRO" pitchFamily="50" charset="-128"/>
                <a:cs typeface="Arial" pitchFamily="34" charset="0"/>
              </a:rPr>
              <a:t>Procurement</a:t>
            </a:r>
            <a:endParaRPr kumimoji="1" lang="ja-JP" altLang="en-US" dirty="0">
              <a:solidFill>
                <a:srgbClr val="000000"/>
              </a:solidFill>
              <a:latin typeface="Arial" pitchFamily="34" charset="0"/>
              <a:ea typeface="HG丸ｺﾞｼｯｸM-PRO" pitchFamily="50" charset="-128"/>
              <a:cs typeface="Arial" pitchFamily="34" charset="0"/>
            </a:endParaRPr>
          </a:p>
        </p:txBody>
      </p:sp>
      <p:sp>
        <p:nvSpPr>
          <p:cNvPr id="43" name="下矢印 42"/>
          <p:cNvSpPr/>
          <p:nvPr/>
        </p:nvSpPr>
        <p:spPr>
          <a:xfrm rot="2852035">
            <a:off x="6311150" y="3920836"/>
            <a:ext cx="216000" cy="11394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/>
          </a:p>
        </p:txBody>
      </p:sp>
      <p:sp>
        <p:nvSpPr>
          <p:cNvPr id="44" name="下矢印 43"/>
          <p:cNvSpPr/>
          <p:nvPr/>
        </p:nvSpPr>
        <p:spPr>
          <a:xfrm>
            <a:off x="7242009" y="4125773"/>
            <a:ext cx="216024" cy="792088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/>
          </a:p>
        </p:txBody>
      </p:sp>
      <p:sp>
        <p:nvSpPr>
          <p:cNvPr id="45" name="下矢印 44"/>
          <p:cNvSpPr/>
          <p:nvPr/>
        </p:nvSpPr>
        <p:spPr>
          <a:xfrm rot="18648869">
            <a:off x="8365915" y="3926518"/>
            <a:ext cx="216000" cy="1190596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/>
          </a:p>
        </p:txBody>
      </p:sp>
      <p:sp>
        <p:nvSpPr>
          <p:cNvPr id="52" name="角丸四角形 51"/>
          <p:cNvSpPr/>
          <p:nvPr/>
        </p:nvSpPr>
        <p:spPr>
          <a:xfrm>
            <a:off x="5252927" y="2958369"/>
            <a:ext cx="1476000" cy="910182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6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Oil</a:t>
            </a:r>
          </a:p>
          <a:p>
            <a:pPr algn="ctr"/>
            <a:r>
              <a:rPr lang="en-US" altLang="ja-JP" sz="16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Companies</a:t>
            </a:r>
          </a:p>
        </p:txBody>
      </p:sp>
      <p:sp>
        <p:nvSpPr>
          <p:cNvPr id="53" name="角丸四角形 52"/>
          <p:cNvSpPr/>
          <p:nvPr/>
        </p:nvSpPr>
        <p:spPr>
          <a:xfrm>
            <a:off x="6805293" y="2945956"/>
            <a:ext cx="1476891" cy="910182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6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Electricity</a:t>
            </a:r>
          </a:p>
          <a:p>
            <a:pPr algn="ctr"/>
            <a:r>
              <a:rPr lang="en-US" altLang="ja-JP" sz="16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Companies</a:t>
            </a:r>
          </a:p>
        </p:txBody>
      </p:sp>
      <p:sp>
        <p:nvSpPr>
          <p:cNvPr id="54" name="角丸四角形 53"/>
          <p:cNvSpPr/>
          <p:nvPr/>
        </p:nvSpPr>
        <p:spPr>
          <a:xfrm>
            <a:off x="8326362" y="2945956"/>
            <a:ext cx="1476000" cy="910182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6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Gas</a:t>
            </a:r>
          </a:p>
          <a:p>
            <a:pPr algn="ctr"/>
            <a:r>
              <a:rPr lang="en-US" altLang="ja-JP" sz="16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Companies</a:t>
            </a:r>
          </a:p>
        </p:txBody>
      </p:sp>
      <p:sp>
        <p:nvSpPr>
          <p:cNvPr id="57" name="下矢印 56"/>
          <p:cNvSpPr/>
          <p:nvPr/>
        </p:nvSpPr>
        <p:spPr>
          <a:xfrm rot="19059452">
            <a:off x="6264316" y="1644368"/>
            <a:ext cx="216000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/>
          </a:p>
        </p:txBody>
      </p:sp>
      <p:sp>
        <p:nvSpPr>
          <p:cNvPr id="58" name="下矢印 57"/>
          <p:cNvSpPr/>
          <p:nvPr/>
        </p:nvSpPr>
        <p:spPr>
          <a:xfrm rot="2883678">
            <a:off x="7958159" y="1623921"/>
            <a:ext cx="216000" cy="792088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/>
          </a:p>
        </p:txBody>
      </p:sp>
      <p:sp>
        <p:nvSpPr>
          <p:cNvPr id="61" name="正方形/長方形 60"/>
          <p:cNvSpPr/>
          <p:nvPr/>
        </p:nvSpPr>
        <p:spPr>
          <a:xfrm>
            <a:off x="0" y="767548"/>
            <a:ext cx="9906000" cy="71437"/>
          </a:xfrm>
          <a:prstGeom prst="rect">
            <a:avLst/>
          </a:prstGeom>
          <a:gradFill flip="none" rotWithShape="1">
            <a:gsLst>
              <a:gs pos="25000">
                <a:srgbClr val="0000CC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dirty="0"/>
          </a:p>
        </p:txBody>
      </p:sp>
      <p:sp>
        <p:nvSpPr>
          <p:cNvPr id="62" name="正方形/長方形 61"/>
          <p:cNvSpPr/>
          <p:nvPr/>
        </p:nvSpPr>
        <p:spPr>
          <a:xfrm>
            <a:off x="5252927" y="942909"/>
            <a:ext cx="1656000" cy="6817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Oil Producing</a:t>
            </a:r>
          </a:p>
          <a:p>
            <a:pPr algn="ctr"/>
            <a:r>
              <a:rPr kumimoji="1"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Countries</a:t>
            </a:r>
            <a:endParaRPr kumimoji="1" lang="ja-JP" altLang="en-US" sz="16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63" name="正方形/長方形 62"/>
          <p:cNvSpPr/>
          <p:nvPr/>
        </p:nvSpPr>
        <p:spPr>
          <a:xfrm>
            <a:off x="6993425" y="942907"/>
            <a:ext cx="2634445" cy="68179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Gas Producing</a:t>
            </a:r>
          </a:p>
          <a:p>
            <a:pPr algn="ctr"/>
            <a:r>
              <a:rPr kumimoji="1"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Countries</a:t>
            </a:r>
            <a:endParaRPr kumimoji="1" lang="ja-JP" altLang="en-US" sz="16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67" name="テキスト ボックス 66"/>
          <p:cNvSpPr txBox="1"/>
          <p:nvPr/>
        </p:nvSpPr>
        <p:spPr bwMode="auto">
          <a:xfrm>
            <a:off x="2205954" y="2041829"/>
            <a:ext cx="158417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  <a:buSzPct val="100000"/>
            </a:pPr>
            <a:r>
              <a:rPr kumimoji="1" lang="en-US" altLang="ja-JP" dirty="0" smtClean="0">
                <a:solidFill>
                  <a:srgbClr val="000000"/>
                </a:solidFill>
                <a:latin typeface="Arial" pitchFamily="34" charset="0"/>
                <a:ea typeface="HG丸ｺﾞｼｯｸM-PRO" pitchFamily="50" charset="-128"/>
                <a:cs typeface="Arial" pitchFamily="34" charset="0"/>
              </a:rPr>
              <a:t>Procurement</a:t>
            </a:r>
            <a:endParaRPr kumimoji="1" lang="ja-JP" altLang="en-US" dirty="0">
              <a:solidFill>
                <a:srgbClr val="000000"/>
              </a:solidFill>
              <a:latin typeface="Arial" pitchFamily="34" charset="0"/>
              <a:ea typeface="HG丸ｺﾞｼｯｸM-PRO" pitchFamily="50" charset="-128"/>
              <a:cs typeface="Arial" pitchFamily="34" charset="0"/>
            </a:endParaRPr>
          </a:p>
        </p:txBody>
      </p:sp>
      <p:sp>
        <p:nvSpPr>
          <p:cNvPr id="68" name="テキスト ボックス 67"/>
          <p:cNvSpPr txBox="1"/>
          <p:nvPr/>
        </p:nvSpPr>
        <p:spPr bwMode="auto">
          <a:xfrm>
            <a:off x="6481985" y="1835719"/>
            <a:ext cx="158417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  <a:buSzPct val="100000"/>
            </a:pPr>
            <a:r>
              <a:rPr kumimoji="1" lang="en-US" altLang="ja-JP" dirty="0" smtClean="0">
                <a:solidFill>
                  <a:srgbClr val="000000"/>
                </a:solidFill>
                <a:latin typeface="Arial" pitchFamily="34" charset="0"/>
                <a:ea typeface="HG丸ｺﾞｼｯｸM-PRO" pitchFamily="50" charset="-128"/>
                <a:cs typeface="Arial" pitchFamily="34" charset="0"/>
              </a:rPr>
              <a:t>Procurement</a:t>
            </a:r>
            <a:endParaRPr kumimoji="1" lang="ja-JP" altLang="en-US" dirty="0">
              <a:solidFill>
                <a:srgbClr val="000000"/>
              </a:solidFill>
              <a:latin typeface="Arial" pitchFamily="34" charset="0"/>
              <a:ea typeface="HG丸ｺﾞｼｯｸM-PRO" pitchFamily="50" charset="-128"/>
              <a:cs typeface="Arial" pitchFamily="34" charset="0"/>
            </a:endParaRPr>
          </a:p>
        </p:txBody>
      </p:sp>
      <p:sp>
        <p:nvSpPr>
          <p:cNvPr id="69" name="テキスト ボックス 68"/>
          <p:cNvSpPr txBox="1"/>
          <p:nvPr/>
        </p:nvSpPr>
        <p:spPr bwMode="auto">
          <a:xfrm>
            <a:off x="721956" y="4383541"/>
            <a:ext cx="158417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  <a:buSzPct val="100000"/>
            </a:pPr>
            <a:r>
              <a:rPr kumimoji="1" lang="en-US" altLang="ja-JP" dirty="0" smtClean="0">
                <a:solidFill>
                  <a:srgbClr val="000000"/>
                </a:solidFill>
                <a:latin typeface="Arial" pitchFamily="34" charset="0"/>
                <a:ea typeface="HG丸ｺﾞｼｯｸM-PRO" pitchFamily="50" charset="-128"/>
                <a:cs typeface="Arial" pitchFamily="34" charset="0"/>
              </a:rPr>
              <a:t>Supply</a:t>
            </a:r>
            <a:endParaRPr kumimoji="1" lang="ja-JP" altLang="en-US" dirty="0">
              <a:solidFill>
                <a:srgbClr val="000000"/>
              </a:solidFill>
              <a:latin typeface="Arial" pitchFamily="34" charset="0"/>
              <a:ea typeface="HG丸ｺﾞｼｯｸM-PRO" pitchFamily="50" charset="-128"/>
              <a:cs typeface="Arial" pitchFamily="34" charset="0"/>
            </a:endParaRPr>
          </a:p>
        </p:txBody>
      </p:sp>
      <p:sp>
        <p:nvSpPr>
          <p:cNvPr id="70" name="テキスト ボックス 69"/>
          <p:cNvSpPr txBox="1"/>
          <p:nvPr/>
        </p:nvSpPr>
        <p:spPr bwMode="auto">
          <a:xfrm>
            <a:off x="2340739" y="4383541"/>
            <a:ext cx="158417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  <a:buSzPct val="100000"/>
            </a:pPr>
            <a:r>
              <a:rPr kumimoji="1" lang="en-US" altLang="ja-JP" dirty="0" smtClean="0">
                <a:solidFill>
                  <a:srgbClr val="000000"/>
                </a:solidFill>
                <a:latin typeface="Arial" pitchFamily="34" charset="0"/>
                <a:ea typeface="HG丸ｺﾞｼｯｸM-PRO" pitchFamily="50" charset="-128"/>
                <a:cs typeface="Arial" pitchFamily="34" charset="0"/>
              </a:rPr>
              <a:t>Supply</a:t>
            </a:r>
            <a:endParaRPr kumimoji="1" lang="ja-JP" altLang="en-US" dirty="0">
              <a:solidFill>
                <a:srgbClr val="000000"/>
              </a:solidFill>
              <a:latin typeface="Arial" pitchFamily="34" charset="0"/>
              <a:ea typeface="HG丸ｺﾞｼｯｸM-PRO" pitchFamily="50" charset="-128"/>
              <a:cs typeface="Arial" pitchFamily="34" charset="0"/>
            </a:endParaRPr>
          </a:p>
        </p:txBody>
      </p:sp>
      <p:sp>
        <p:nvSpPr>
          <p:cNvPr id="71" name="テキスト ボックス 70"/>
          <p:cNvSpPr txBox="1"/>
          <p:nvPr/>
        </p:nvSpPr>
        <p:spPr bwMode="auto">
          <a:xfrm>
            <a:off x="5946002" y="4545124"/>
            <a:ext cx="158417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  <a:buSzPct val="100000"/>
            </a:pPr>
            <a:r>
              <a:rPr kumimoji="1" lang="en-US" altLang="ja-JP" dirty="0" smtClean="0">
                <a:solidFill>
                  <a:srgbClr val="000000"/>
                </a:solidFill>
                <a:latin typeface="Arial" pitchFamily="34" charset="0"/>
                <a:ea typeface="HG丸ｺﾞｼｯｸM-PRO" pitchFamily="50" charset="-128"/>
                <a:cs typeface="Arial" pitchFamily="34" charset="0"/>
              </a:rPr>
              <a:t>Supply</a:t>
            </a:r>
            <a:endParaRPr kumimoji="1" lang="ja-JP" altLang="en-US" dirty="0">
              <a:solidFill>
                <a:srgbClr val="000000"/>
              </a:solidFill>
              <a:latin typeface="Arial" pitchFamily="34" charset="0"/>
              <a:ea typeface="HG丸ｺﾞｼｯｸM-PRO" pitchFamily="50" charset="-128"/>
              <a:cs typeface="Arial" pitchFamily="34" charset="0"/>
            </a:endParaRPr>
          </a:p>
        </p:txBody>
      </p:sp>
      <p:sp>
        <p:nvSpPr>
          <p:cNvPr id="72" name="テキスト ボックス 71"/>
          <p:cNvSpPr txBox="1"/>
          <p:nvPr/>
        </p:nvSpPr>
        <p:spPr bwMode="auto">
          <a:xfrm>
            <a:off x="7177042" y="4545123"/>
            <a:ext cx="158417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  <a:buSzPct val="100000"/>
            </a:pPr>
            <a:r>
              <a:rPr kumimoji="1" lang="en-US" altLang="ja-JP" dirty="0" smtClean="0">
                <a:solidFill>
                  <a:srgbClr val="000000"/>
                </a:solidFill>
                <a:latin typeface="Arial" pitchFamily="34" charset="0"/>
                <a:ea typeface="HG丸ｺﾞｼｯｸM-PRO" pitchFamily="50" charset="-128"/>
                <a:cs typeface="Arial" pitchFamily="34" charset="0"/>
              </a:rPr>
              <a:t>Supply</a:t>
            </a:r>
            <a:endParaRPr kumimoji="1" lang="ja-JP" altLang="en-US" dirty="0">
              <a:solidFill>
                <a:srgbClr val="000000"/>
              </a:solidFill>
              <a:latin typeface="Arial" pitchFamily="34" charset="0"/>
              <a:ea typeface="HG丸ｺﾞｼｯｸM-PRO" pitchFamily="50" charset="-128"/>
              <a:cs typeface="Arial" pitchFamily="34" charset="0"/>
            </a:endParaRPr>
          </a:p>
        </p:txBody>
      </p:sp>
      <p:sp>
        <p:nvSpPr>
          <p:cNvPr id="76" name="円/楕円 75"/>
          <p:cNvSpPr/>
          <p:nvPr/>
        </p:nvSpPr>
        <p:spPr>
          <a:xfrm>
            <a:off x="5149640" y="5231512"/>
            <a:ext cx="1260000" cy="9337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Oil</a:t>
            </a:r>
          </a:p>
          <a:p>
            <a:pPr algn="ctr"/>
            <a:r>
              <a: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User</a:t>
            </a:r>
            <a:endParaRPr kumimoji="1" lang="ja-JP" altLang="en-US" sz="16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77" name="円/楕円 76"/>
          <p:cNvSpPr/>
          <p:nvPr/>
        </p:nvSpPr>
        <p:spPr>
          <a:xfrm>
            <a:off x="6481985" y="5231512"/>
            <a:ext cx="1764000" cy="93379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Electricity</a:t>
            </a:r>
          </a:p>
          <a:p>
            <a:pPr algn="ctr"/>
            <a:r>
              <a: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User</a:t>
            </a:r>
            <a:endParaRPr lang="ja-JP" altLang="en-US" sz="16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78" name="円/楕円 77"/>
          <p:cNvSpPr/>
          <p:nvPr/>
        </p:nvSpPr>
        <p:spPr>
          <a:xfrm>
            <a:off x="8324287" y="5231512"/>
            <a:ext cx="1260000" cy="933792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Gas</a:t>
            </a:r>
          </a:p>
          <a:p>
            <a:pPr algn="ctr"/>
            <a:r>
              <a: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User</a:t>
            </a:r>
            <a:endParaRPr lang="ja-JP" altLang="en-US" sz="16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3257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1" grpId="0" animBg="1"/>
      <p:bldP spid="32" grpId="0" animBg="1"/>
      <p:bldP spid="33" grpId="0" animBg="1"/>
      <p:bldP spid="43" grpId="0" animBg="1"/>
      <p:bldP spid="44" grpId="0" animBg="1"/>
      <p:bldP spid="45" grpId="0" animBg="1"/>
      <p:bldP spid="52" grpId="0" animBg="1"/>
      <p:bldP spid="53" grpId="0" animBg="1"/>
      <p:bldP spid="54" grpId="0" animBg="1"/>
      <p:bldP spid="57" grpId="0" animBg="1"/>
      <p:bldP spid="58" grpId="0" animBg="1"/>
      <p:bldP spid="62" grpId="0" animBg="1"/>
      <p:bldP spid="63" grpId="0" animBg="1"/>
      <p:bldP spid="68" grpId="0"/>
      <p:bldP spid="71" grpId="0"/>
      <p:bldP spid="72" grpId="0"/>
      <p:bldP spid="76" grpId="0" animBg="1"/>
      <p:bldP spid="77" grpId="0" animBg="1"/>
      <p:bldP spid="7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0" y="549251"/>
            <a:ext cx="9906000" cy="71437"/>
          </a:xfrm>
          <a:prstGeom prst="rect">
            <a:avLst/>
          </a:prstGeom>
          <a:gradFill flip="none" rotWithShape="1">
            <a:gsLst>
              <a:gs pos="25000">
                <a:srgbClr val="0000CC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dirty="0"/>
          </a:p>
        </p:txBody>
      </p:sp>
      <p:sp>
        <p:nvSpPr>
          <p:cNvPr id="3" name="AutoShape 51"/>
          <p:cNvSpPr>
            <a:spLocks noChangeArrowheads="1"/>
          </p:cNvSpPr>
          <p:nvPr/>
        </p:nvSpPr>
        <p:spPr bwMode="auto">
          <a:xfrm>
            <a:off x="0" y="116309"/>
            <a:ext cx="9906000" cy="3603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cmpd="thinThick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ja-JP" altLang="en-US" sz="24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３</a:t>
            </a:r>
            <a:r>
              <a:rPr lang="ja-JP" altLang="en-US" sz="2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．</a:t>
            </a:r>
            <a:r>
              <a:rPr lang="en-US" altLang="ja-JP" sz="24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LNG </a:t>
            </a:r>
            <a:r>
              <a:rPr lang="en-US" altLang="ja-JP" sz="2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supply sources will diversify throughout the world</a:t>
            </a:r>
            <a:endParaRPr lang="en-US" altLang="ja-JP" sz="24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35" name="Picture 2" descr="http://www.firetown.com/wp-content/uploads/2014/08/International-Business-Transaction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9" b="4917"/>
          <a:stretch/>
        </p:blipFill>
        <p:spPr bwMode="auto">
          <a:xfrm>
            <a:off x="-11945" y="1301208"/>
            <a:ext cx="9899518" cy="4960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4"/>
          <p:cNvSpPr txBox="1"/>
          <p:nvPr/>
        </p:nvSpPr>
        <p:spPr bwMode="auto">
          <a:xfrm>
            <a:off x="200472" y="701372"/>
            <a:ext cx="2952328" cy="784830"/>
          </a:xfrm>
          <a:prstGeom prst="rect">
            <a:avLst/>
          </a:prstGeom>
          <a:ln/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ts val="1800"/>
              </a:lnSpc>
              <a:buSzPct val="100000"/>
            </a:pPr>
            <a:r>
              <a:rPr lang="ja-JP" altLang="en-US" b="1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＜</a:t>
            </a:r>
            <a:r>
              <a:rPr lang="en-US" altLang="ja-JP" b="1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Past(1970s)</a:t>
            </a:r>
            <a:r>
              <a:rPr lang="ja-JP" altLang="en-US" b="1" dirty="0" smtClean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＞</a:t>
            </a:r>
            <a:endParaRPr lang="en-US" altLang="ja-JP" b="1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lnSpc>
                <a:spcPts val="1800"/>
              </a:lnSpc>
              <a:buSzPct val="100000"/>
            </a:pPr>
            <a:r>
              <a:rPr lang="ja-JP" altLang="en-US" b="1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＜</a:t>
            </a:r>
            <a:r>
              <a:rPr lang="en-US" altLang="ja-JP" b="1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Present</a:t>
            </a:r>
            <a:r>
              <a:rPr lang="ja-JP" altLang="en-US" b="1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＞</a:t>
            </a:r>
          </a:p>
          <a:p>
            <a:pPr>
              <a:lnSpc>
                <a:spcPts val="1800"/>
              </a:lnSpc>
              <a:buSzPct val="100000"/>
            </a:pPr>
            <a:r>
              <a:rPr lang="ja-JP" altLang="en-US" b="1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＜</a:t>
            </a:r>
            <a:r>
              <a:rPr lang="en-US" altLang="ja-JP" b="1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Future</a:t>
            </a:r>
            <a:r>
              <a:rPr lang="ja-JP" altLang="en-US" b="1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＞</a:t>
            </a:r>
          </a:p>
        </p:txBody>
      </p:sp>
      <p:grpSp>
        <p:nvGrpSpPr>
          <p:cNvPr id="4" name="グループ化 3"/>
          <p:cNvGrpSpPr/>
          <p:nvPr/>
        </p:nvGrpSpPr>
        <p:grpSpPr>
          <a:xfrm>
            <a:off x="3975182" y="2856564"/>
            <a:ext cx="825015" cy="906069"/>
            <a:chOff x="3975182" y="3452868"/>
            <a:chExt cx="825015" cy="906069"/>
          </a:xfrm>
        </p:grpSpPr>
        <p:sp>
          <p:nvSpPr>
            <p:cNvPr id="53" name="Freeform 33"/>
            <p:cNvSpPr>
              <a:spLocks/>
            </p:cNvSpPr>
            <p:nvPr/>
          </p:nvSpPr>
          <p:spPr bwMode="auto">
            <a:xfrm>
              <a:off x="4789255" y="3452868"/>
              <a:ext cx="10942" cy="8971"/>
            </a:xfrm>
            <a:custGeom>
              <a:avLst/>
              <a:gdLst>
                <a:gd name="T0" fmla="*/ 8 w 9"/>
                <a:gd name="T1" fmla="*/ 1 h 7"/>
                <a:gd name="T2" fmla="*/ 4 w 9"/>
                <a:gd name="T3" fmla="*/ 6 h 7"/>
                <a:gd name="T4" fmla="*/ 8 w 9"/>
                <a:gd name="T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8" y="1"/>
                  </a:moveTo>
                  <a:cubicBezTo>
                    <a:pt x="5" y="3"/>
                    <a:pt x="0" y="7"/>
                    <a:pt x="4" y="6"/>
                  </a:cubicBezTo>
                  <a:cubicBezTo>
                    <a:pt x="8" y="5"/>
                    <a:pt x="9" y="0"/>
                    <a:pt x="8" y="1"/>
                  </a:cubicBezTo>
                  <a:close/>
                </a:path>
              </a:pathLst>
            </a:custGeom>
            <a:ln w="28575"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54" name="Freeform 34"/>
            <p:cNvSpPr>
              <a:spLocks/>
            </p:cNvSpPr>
            <p:nvPr/>
          </p:nvSpPr>
          <p:spPr bwMode="auto">
            <a:xfrm>
              <a:off x="4717039" y="3551548"/>
              <a:ext cx="15318" cy="7689"/>
            </a:xfrm>
            <a:custGeom>
              <a:avLst/>
              <a:gdLst>
                <a:gd name="T0" fmla="*/ 10 w 13"/>
                <a:gd name="T1" fmla="*/ 0 h 5"/>
                <a:gd name="T2" fmla="*/ 3 w 13"/>
                <a:gd name="T3" fmla="*/ 5 h 5"/>
                <a:gd name="T4" fmla="*/ 10 w 13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5">
                  <a:moveTo>
                    <a:pt x="10" y="0"/>
                  </a:moveTo>
                  <a:cubicBezTo>
                    <a:pt x="7" y="0"/>
                    <a:pt x="0" y="4"/>
                    <a:pt x="3" y="5"/>
                  </a:cubicBezTo>
                  <a:cubicBezTo>
                    <a:pt x="6" y="5"/>
                    <a:pt x="13" y="0"/>
                    <a:pt x="10" y="0"/>
                  </a:cubicBezTo>
                  <a:close/>
                </a:path>
              </a:pathLst>
            </a:custGeom>
            <a:ln w="28575"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55" name="Freeform 35"/>
            <p:cNvSpPr>
              <a:spLocks/>
            </p:cNvSpPr>
            <p:nvPr/>
          </p:nvSpPr>
          <p:spPr bwMode="auto">
            <a:xfrm>
              <a:off x="4653576" y="3584869"/>
              <a:ext cx="35014" cy="23068"/>
            </a:xfrm>
            <a:custGeom>
              <a:avLst/>
              <a:gdLst>
                <a:gd name="T0" fmla="*/ 24 w 29"/>
                <a:gd name="T1" fmla="*/ 1 h 17"/>
                <a:gd name="T2" fmla="*/ 4 w 29"/>
                <a:gd name="T3" fmla="*/ 15 h 17"/>
                <a:gd name="T4" fmla="*/ 24 w 29"/>
                <a:gd name="T5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17">
                  <a:moveTo>
                    <a:pt x="24" y="1"/>
                  </a:moveTo>
                  <a:cubicBezTo>
                    <a:pt x="20" y="0"/>
                    <a:pt x="0" y="12"/>
                    <a:pt x="4" y="15"/>
                  </a:cubicBezTo>
                  <a:cubicBezTo>
                    <a:pt x="8" y="17"/>
                    <a:pt x="29" y="2"/>
                    <a:pt x="24" y="1"/>
                  </a:cubicBezTo>
                  <a:close/>
                </a:path>
              </a:pathLst>
            </a:custGeom>
            <a:ln w="28575"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56" name="Freeform 36"/>
            <p:cNvSpPr>
              <a:spLocks/>
            </p:cNvSpPr>
            <p:nvPr/>
          </p:nvSpPr>
          <p:spPr bwMode="auto">
            <a:xfrm>
              <a:off x="4614185" y="3610501"/>
              <a:ext cx="28449" cy="21787"/>
            </a:xfrm>
            <a:custGeom>
              <a:avLst/>
              <a:gdLst>
                <a:gd name="T0" fmla="*/ 21 w 24"/>
                <a:gd name="T1" fmla="*/ 1 h 15"/>
                <a:gd name="T2" fmla="*/ 14 w 24"/>
                <a:gd name="T3" fmla="*/ 4 h 15"/>
                <a:gd name="T4" fmla="*/ 6 w 24"/>
                <a:gd name="T5" fmla="*/ 6 h 15"/>
                <a:gd name="T6" fmla="*/ 5 w 24"/>
                <a:gd name="T7" fmla="*/ 12 h 15"/>
                <a:gd name="T8" fmla="*/ 16 w 24"/>
                <a:gd name="T9" fmla="*/ 7 h 15"/>
                <a:gd name="T10" fmla="*/ 21 w 24"/>
                <a:gd name="T11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5">
                  <a:moveTo>
                    <a:pt x="21" y="1"/>
                  </a:moveTo>
                  <a:cubicBezTo>
                    <a:pt x="19" y="2"/>
                    <a:pt x="16" y="4"/>
                    <a:pt x="14" y="4"/>
                  </a:cubicBezTo>
                  <a:cubicBezTo>
                    <a:pt x="12" y="4"/>
                    <a:pt x="7" y="5"/>
                    <a:pt x="6" y="6"/>
                  </a:cubicBezTo>
                  <a:cubicBezTo>
                    <a:pt x="5" y="7"/>
                    <a:pt x="0" y="15"/>
                    <a:pt x="5" y="12"/>
                  </a:cubicBezTo>
                  <a:cubicBezTo>
                    <a:pt x="9" y="9"/>
                    <a:pt x="13" y="10"/>
                    <a:pt x="16" y="7"/>
                  </a:cubicBezTo>
                  <a:cubicBezTo>
                    <a:pt x="19" y="5"/>
                    <a:pt x="24" y="0"/>
                    <a:pt x="21" y="1"/>
                  </a:cubicBezTo>
                  <a:close/>
                </a:path>
              </a:pathLst>
            </a:custGeom>
            <a:ln w="28575"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57" name="Freeform 37"/>
            <p:cNvSpPr>
              <a:spLocks/>
            </p:cNvSpPr>
            <p:nvPr/>
          </p:nvSpPr>
          <p:spPr bwMode="auto">
            <a:xfrm>
              <a:off x="4583549" y="3625879"/>
              <a:ext cx="28449" cy="29476"/>
            </a:xfrm>
            <a:custGeom>
              <a:avLst/>
              <a:gdLst>
                <a:gd name="T0" fmla="*/ 20 w 24"/>
                <a:gd name="T1" fmla="*/ 1 h 21"/>
                <a:gd name="T2" fmla="*/ 2 w 24"/>
                <a:gd name="T3" fmla="*/ 18 h 21"/>
                <a:gd name="T4" fmla="*/ 7 w 24"/>
                <a:gd name="T5" fmla="*/ 19 h 21"/>
                <a:gd name="T6" fmla="*/ 20 w 24"/>
                <a:gd name="T7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1">
                  <a:moveTo>
                    <a:pt x="20" y="1"/>
                  </a:moveTo>
                  <a:cubicBezTo>
                    <a:pt x="17" y="2"/>
                    <a:pt x="4" y="18"/>
                    <a:pt x="2" y="18"/>
                  </a:cubicBezTo>
                  <a:cubicBezTo>
                    <a:pt x="0" y="18"/>
                    <a:pt x="3" y="21"/>
                    <a:pt x="7" y="19"/>
                  </a:cubicBezTo>
                  <a:cubicBezTo>
                    <a:pt x="11" y="17"/>
                    <a:pt x="24" y="0"/>
                    <a:pt x="20" y="1"/>
                  </a:cubicBezTo>
                  <a:close/>
                </a:path>
              </a:pathLst>
            </a:custGeom>
            <a:ln w="28575"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58" name="Freeform 38"/>
            <p:cNvSpPr>
              <a:spLocks/>
            </p:cNvSpPr>
            <p:nvPr/>
          </p:nvSpPr>
          <p:spPr bwMode="auto">
            <a:xfrm>
              <a:off x="4580266" y="3674579"/>
              <a:ext cx="5471" cy="5127"/>
            </a:xfrm>
            <a:custGeom>
              <a:avLst/>
              <a:gdLst>
                <a:gd name="T0" fmla="*/ 3 w 4"/>
                <a:gd name="T1" fmla="*/ 0 h 4"/>
                <a:gd name="T2" fmla="*/ 2 w 4"/>
                <a:gd name="T3" fmla="*/ 4 h 4"/>
                <a:gd name="T4" fmla="*/ 3 w 4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0" y="1"/>
                    <a:pt x="0" y="4"/>
                    <a:pt x="2" y="4"/>
                  </a:cubicBezTo>
                  <a:cubicBezTo>
                    <a:pt x="3" y="3"/>
                    <a:pt x="4" y="0"/>
                    <a:pt x="3" y="0"/>
                  </a:cubicBezTo>
                  <a:close/>
                </a:path>
              </a:pathLst>
            </a:custGeom>
            <a:ln w="28575"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59" name="Freeform 39"/>
            <p:cNvSpPr>
              <a:spLocks/>
            </p:cNvSpPr>
            <p:nvPr/>
          </p:nvSpPr>
          <p:spPr bwMode="auto">
            <a:xfrm>
              <a:off x="4548535" y="3648947"/>
              <a:ext cx="28449" cy="29476"/>
            </a:xfrm>
            <a:custGeom>
              <a:avLst/>
              <a:gdLst>
                <a:gd name="T0" fmla="*/ 19 w 24"/>
                <a:gd name="T1" fmla="*/ 3 h 21"/>
                <a:gd name="T2" fmla="*/ 9 w 24"/>
                <a:gd name="T3" fmla="*/ 9 h 21"/>
                <a:gd name="T4" fmla="*/ 3 w 24"/>
                <a:gd name="T5" fmla="*/ 18 h 21"/>
                <a:gd name="T6" fmla="*/ 19 w 24"/>
                <a:gd name="T7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1">
                  <a:moveTo>
                    <a:pt x="19" y="3"/>
                  </a:moveTo>
                  <a:cubicBezTo>
                    <a:pt x="15" y="6"/>
                    <a:pt x="12" y="6"/>
                    <a:pt x="9" y="9"/>
                  </a:cubicBezTo>
                  <a:cubicBezTo>
                    <a:pt x="6" y="13"/>
                    <a:pt x="0" y="21"/>
                    <a:pt x="3" y="18"/>
                  </a:cubicBezTo>
                  <a:cubicBezTo>
                    <a:pt x="6" y="16"/>
                    <a:pt x="24" y="0"/>
                    <a:pt x="19" y="3"/>
                  </a:cubicBezTo>
                  <a:close/>
                </a:path>
              </a:pathLst>
            </a:custGeom>
            <a:ln w="28575"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60" name="Freeform 40"/>
            <p:cNvSpPr>
              <a:spLocks/>
            </p:cNvSpPr>
            <p:nvPr/>
          </p:nvSpPr>
          <p:spPr bwMode="auto">
            <a:xfrm>
              <a:off x="4355958" y="3879630"/>
              <a:ext cx="8753" cy="16660"/>
            </a:xfrm>
            <a:custGeom>
              <a:avLst/>
              <a:gdLst>
                <a:gd name="T0" fmla="*/ 6 w 8"/>
                <a:gd name="T1" fmla="*/ 1 h 12"/>
                <a:gd name="T2" fmla="*/ 4 w 8"/>
                <a:gd name="T3" fmla="*/ 12 h 12"/>
                <a:gd name="T4" fmla="*/ 6 w 8"/>
                <a:gd name="T5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2">
                  <a:moveTo>
                    <a:pt x="6" y="1"/>
                  </a:moveTo>
                  <a:cubicBezTo>
                    <a:pt x="4" y="1"/>
                    <a:pt x="0" y="12"/>
                    <a:pt x="4" y="12"/>
                  </a:cubicBezTo>
                  <a:cubicBezTo>
                    <a:pt x="8" y="12"/>
                    <a:pt x="8" y="0"/>
                    <a:pt x="6" y="1"/>
                  </a:cubicBezTo>
                  <a:close/>
                </a:path>
              </a:pathLst>
            </a:custGeom>
            <a:ln w="28575"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61" name="Freeform 41"/>
            <p:cNvSpPr>
              <a:spLocks/>
            </p:cNvSpPr>
            <p:nvPr/>
          </p:nvSpPr>
          <p:spPr bwMode="auto">
            <a:xfrm>
              <a:off x="4397537" y="3613064"/>
              <a:ext cx="163033" cy="153789"/>
            </a:xfrm>
            <a:custGeom>
              <a:avLst/>
              <a:gdLst>
                <a:gd name="T0" fmla="*/ 121 w 136"/>
                <a:gd name="T1" fmla="*/ 43 h 110"/>
                <a:gd name="T2" fmla="*/ 122 w 136"/>
                <a:gd name="T3" fmla="*/ 33 h 110"/>
                <a:gd name="T4" fmla="*/ 112 w 136"/>
                <a:gd name="T5" fmla="*/ 42 h 110"/>
                <a:gd name="T6" fmla="*/ 98 w 136"/>
                <a:gd name="T7" fmla="*/ 38 h 110"/>
                <a:gd name="T8" fmla="*/ 81 w 136"/>
                <a:gd name="T9" fmla="*/ 33 h 110"/>
                <a:gd name="T10" fmla="*/ 47 w 136"/>
                <a:gd name="T11" fmla="*/ 2 h 110"/>
                <a:gd name="T12" fmla="*/ 41 w 136"/>
                <a:gd name="T13" fmla="*/ 14 h 110"/>
                <a:gd name="T14" fmla="*/ 43 w 136"/>
                <a:gd name="T15" fmla="*/ 32 h 110"/>
                <a:gd name="T16" fmla="*/ 35 w 136"/>
                <a:gd name="T17" fmla="*/ 49 h 110"/>
                <a:gd name="T18" fmla="*/ 33 w 136"/>
                <a:gd name="T19" fmla="*/ 63 h 110"/>
                <a:gd name="T20" fmla="*/ 21 w 136"/>
                <a:gd name="T21" fmla="*/ 61 h 110"/>
                <a:gd name="T22" fmla="*/ 15 w 136"/>
                <a:gd name="T23" fmla="*/ 65 h 110"/>
                <a:gd name="T24" fmla="*/ 18 w 136"/>
                <a:gd name="T25" fmla="*/ 71 h 110"/>
                <a:gd name="T26" fmla="*/ 0 w 136"/>
                <a:gd name="T27" fmla="*/ 82 h 110"/>
                <a:gd name="T28" fmla="*/ 7 w 136"/>
                <a:gd name="T29" fmla="*/ 95 h 110"/>
                <a:gd name="T30" fmla="*/ 4 w 136"/>
                <a:gd name="T31" fmla="*/ 104 h 110"/>
                <a:gd name="T32" fmla="*/ 15 w 136"/>
                <a:gd name="T33" fmla="*/ 108 h 110"/>
                <a:gd name="T34" fmla="*/ 20 w 136"/>
                <a:gd name="T35" fmla="*/ 101 h 110"/>
                <a:gd name="T36" fmla="*/ 29 w 136"/>
                <a:gd name="T37" fmla="*/ 101 h 110"/>
                <a:gd name="T38" fmla="*/ 15 w 136"/>
                <a:gd name="T39" fmla="*/ 86 h 110"/>
                <a:gd name="T40" fmla="*/ 23 w 136"/>
                <a:gd name="T41" fmla="*/ 81 h 110"/>
                <a:gd name="T42" fmla="*/ 28 w 136"/>
                <a:gd name="T43" fmla="*/ 85 h 110"/>
                <a:gd name="T44" fmla="*/ 46 w 136"/>
                <a:gd name="T45" fmla="*/ 78 h 110"/>
                <a:gd name="T46" fmla="*/ 77 w 136"/>
                <a:gd name="T47" fmla="*/ 94 h 110"/>
                <a:gd name="T48" fmla="*/ 94 w 136"/>
                <a:gd name="T49" fmla="*/ 69 h 110"/>
                <a:gd name="T50" fmla="*/ 119 w 136"/>
                <a:gd name="T51" fmla="*/ 68 h 110"/>
                <a:gd name="T52" fmla="*/ 131 w 136"/>
                <a:gd name="T53" fmla="*/ 62 h 110"/>
                <a:gd name="T54" fmla="*/ 121 w 136"/>
                <a:gd name="T55" fmla="*/ 58 h 110"/>
                <a:gd name="T56" fmla="*/ 126 w 136"/>
                <a:gd name="T57" fmla="*/ 49 h 110"/>
                <a:gd name="T58" fmla="*/ 119 w 136"/>
                <a:gd name="T59" fmla="*/ 48 h 110"/>
                <a:gd name="T60" fmla="*/ 121 w 136"/>
                <a:gd name="T61" fmla="*/ 4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6" h="110">
                  <a:moveTo>
                    <a:pt x="121" y="43"/>
                  </a:moveTo>
                  <a:cubicBezTo>
                    <a:pt x="126" y="29"/>
                    <a:pt x="124" y="30"/>
                    <a:pt x="122" y="33"/>
                  </a:cubicBezTo>
                  <a:cubicBezTo>
                    <a:pt x="121" y="35"/>
                    <a:pt x="118" y="42"/>
                    <a:pt x="112" y="42"/>
                  </a:cubicBezTo>
                  <a:cubicBezTo>
                    <a:pt x="105" y="42"/>
                    <a:pt x="104" y="40"/>
                    <a:pt x="98" y="38"/>
                  </a:cubicBezTo>
                  <a:cubicBezTo>
                    <a:pt x="93" y="37"/>
                    <a:pt x="85" y="38"/>
                    <a:pt x="81" y="33"/>
                  </a:cubicBezTo>
                  <a:cubicBezTo>
                    <a:pt x="76" y="28"/>
                    <a:pt x="54" y="3"/>
                    <a:pt x="47" y="2"/>
                  </a:cubicBezTo>
                  <a:cubicBezTo>
                    <a:pt x="40" y="0"/>
                    <a:pt x="39" y="9"/>
                    <a:pt x="41" y="14"/>
                  </a:cubicBezTo>
                  <a:cubicBezTo>
                    <a:pt x="44" y="18"/>
                    <a:pt x="44" y="29"/>
                    <a:pt x="43" y="32"/>
                  </a:cubicBezTo>
                  <a:cubicBezTo>
                    <a:pt x="43" y="36"/>
                    <a:pt x="37" y="45"/>
                    <a:pt x="35" y="49"/>
                  </a:cubicBezTo>
                  <a:cubicBezTo>
                    <a:pt x="33" y="53"/>
                    <a:pt x="37" y="63"/>
                    <a:pt x="33" y="63"/>
                  </a:cubicBezTo>
                  <a:cubicBezTo>
                    <a:pt x="28" y="63"/>
                    <a:pt x="26" y="62"/>
                    <a:pt x="21" y="61"/>
                  </a:cubicBezTo>
                  <a:cubicBezTo>
                    <a:pt x="16" y="59"/>
                    <a:pt x="14" y="62"/>
                    <a:pt x="15" y="65"/>
                  </a:cubicBezTo>
                  <a:cubicBezTo>
                    <a:pt x="16" y="67"/>
                    <a:pt x="22" y="71"/>
                    <a:pt x="18" y="71"/>
                  </a:cubicBezTo>
                  <a:cubicBezTo>
                    <a:pt x="13" y="71"/>
                    <a:pt x="1" y="77"/>
                    <a:pt x="0" y="82"/>
                  </a:cubicBezTo>
                  <a:cubicBezTo>
                    <a:pt x="0" y="87"/>
                    <a:pt x="7" y="92"/>
                    <a:pt x="7" y="95"/>
                  </a:cubicBezTo>
                  <a:cubicBezTo>
                    <a:pt x="7" y="98"/>
                    <a:pt x="5" y="100"/>
                    <a:pt x="4" y="104"/>
                  </a:cubicBezTo>
                  <a:cubicBezTo>
                    <a:pt x="4" y="108"/>
                    <a:pt x="13" y="110"/>
                    <a:pt x="15" y="108"/>
                  </a:cubicBezTo>
                  <a:cubicBezTo>
                    <a:pt x="17" y="105"/>
                    <a:pt x="18" y="102"/>
                    <a:pt x="20" y="101"/>
                  </a:cubicBezTo>
                  <a:cubicBezTo>
                    <a:pt x="22" y="101"/>
                    <a:pt x="29" y="103"/>
                    <a:pt x="29" y="101"/>
                  </a:cubicBezTo>
                  <a:cubicBezTo>
                    <a:pt x="29" y="98"/>
                    <a:pt x="17" y="90"/>
                    <a:pt x="15" y="86"/>
                  </a:cubicBezTo>
                  <a:cubicBezTo>
                    <a:pt x="14" y="82"/>
                    <a:pt x="20" y="80"/>
                    <a:pt x="23" y="81"/>
                  </a:cubicBezTo>
                  <a:cubicBezTo>
                    <a:pt x="26" y="83"/>
                    <a:pt x="24" y="87"/>
                    <a:pt x="28" y="85"/>
                  </a:cubicBezTo>
                  <a:cubicBezTo>
                    <a:pt x="33" y="83"/>
                    <a:pt x="41" y="76"/>
                    <a:pt x="46" y="78"/>
                  </a:cubicBezTo>
                  <a:cubicBezTo>
                    <a:pt x="51" y="80"/>
                    <a:pt x="75" y="96"/>
                    <a:pt x="77" y="94"/>
                  </a:cubicBezTo>
                  <a:cubicBezTo>
                    <a:pt x="80" y="92"/>
                    <a:pt x="85" y="69"/>
                    <a:pt x="94" y="69"/>
                  </a:cubicBezTo>
                  <a:cubicBezTo>
                    <a:pt x="103" y="69"/>
                    <a:pt x="117" y="69"/>
                    <a:pt x="119" y="68"/>
                  </a:cubicBezTo>
                  <a:cubicBezTo>
                    <a:pt x="121" y="66"/>
                    <a:pt x="136" y="62"/>
                    <a:pt x="131" y="62"/>
                  </a:cubicBezTo>
                  <a:cubicBezTo>
                    <a:pt x="126" y="62"/>
                    <a:pt x="120" y="61"/>
                    <a:pt x="121" y="58"/>
                  </a:cubicBezTo>
                  <a:cubicBezTo>
                    <a:pt x="123" y="56"/>
                    <a:pt x="129" y="49"/>
                    <a:pt x="126" y="49"/>
                  </a:cubicBezTo>
                  <a:cubicBezTo>
                    <a:pt x="123" y="49"/>
                    <a:pt x="119" y="50"/>
                    <a:pt x="119" y="48"/>
                  </a:cubicBezTo>
                  <a:cubicBezTo>
                    <a:pt x="119" y="47"/>
                    <a:pt x="120" y="45"/>
                    <a:pt x="121" y="43"/>
                  </a:cubicBezTo>
                  <a:close/>
                </a:path>
              </a:pathLst>
            </a:custGeom>
            <a:ln w="28575"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62" name="Freeform 42"/>
            <p:cNvSpPr>
              <a:spLocks/>
            </p:cNvSpPr>
            <p:nvPr/>
          </p:nvSpPr>
          <p:spPr bwMode="auto">
            <a:xfrm>
              <a:off x="4160099" y="3761726"/>
              <a:ext cx="298712" cy="289635"/>
            </a:xfrm>
            <a:custGeom>
              <a:avLst/>
              <a:gdLst>
                <a:gd name="T0" fmla="*/ 224 w 249"/>
                <a:gd name="T1" fmla="*/ 3 h 207"/>
                <a:gd name="T2" fmla="*/ 230 w 249"/>
                <a:gd name="T3" fmla="*/ 13 h 207"/>
                <a:gd name="T4" fmla="*/ 218 w 249"/>
                <a:gd name="T5" fmla="*/ 13 h 207"/>
                <a:gd name="T6" fmla="*/ 207 w 249"/>
                <a:gd name="T7" fmla="*/ 18 h 207"/>
                <a:gd name="T8" fmla="*/ 201 w 249"/>
                <a:gd name="T9" fmla="*/ 32 h 207"/>
                <a:gd name="T10" fmla="*/ 202 w 249"/>
                <a:gd name="T11" fmla="*/ 44 h 207"/>
                <a:gd name="T12" fmla="*/ 191 w 249"/>
                <a:gd name="T13" fmla="*/ 80 h 207"/>
                <a:gd name="T14" fmla="*/ 157 w 249"/>
                <a:gd name="T15" fmla="*/ 117 h 207"/>
                <a:gd name="T16" fmla="*/ 137 w 249"/>
                <a:gd name="T17" fmla="*/ 116 h 207"/>
                <a:gd name="T18" fmla="*/ 141 w 249"/>
                <a:gd name="T19" fmla="*/ 105 h 207"/>
                <a:gd name="T20" fmla="*/ 129 w 249"/>
                <a:gd name="T21" fmla="*/ 114 h 207"/>
                <a:gd name="T22" fmla="*/ 112 w 249"/>
                <a:gd name="T23" fmla="*/ 144 h 207"/>
                <a:gd name="T24" fmla="*/ 108 w 249"/>
                <a:gd name="T25" fmla="*/ 154 h 207"/>
                <a:gd name="T26" fmla="*/ 98 w 249"/>
                <a:gd name="T27" fmla="*/ 153 h 207"/>
                <a:gd name="T28" fmla="*/ 59 w 249"/>
                <a:gd name="T29" fmla="*/ 158 h 207"/>
                <a:gd name="T30" fmla="*/ 19 w 249"/>
                <a:gd name="T31" fmla="*/ 176 h 207"/>
                <a:gd name="T32" fmla="*/ 0 w 249"/>
                <a:gd name="T33" fmla="*/ 191 h 207"/>
                <a:gd name="T34" fmla="*/ 13 w 249"/>
                <a:gd name="T35" fmla="*/ 192 h 207"/>
                <a:gd name="T36" fmla="*/ 32 w 249"/>
                <a:gd name="T37" fmla="*/ 190 h 207"/>
                <a:gd name="T38" fmla="*/ 68 w 249"/>
                <a:gd name="T39" fmla="*/ 181 h 207"/>
                <a:gd name="T40" fmla="*/ 99 w 249"/>
                <a:gd name="T41" fmla="*/ 178 h 207"/>
                <a:gd name="T42" fmla="*/ 96 w 249"/>
                <a:gd name="T43" fmla="*/ 195 h 207"/>
                <a:gd name="T44" fmla="*/ 125 w 249"/>
                <a:gd name="T45" fmla="*/ 188 h 207"/>
                <a:gd name="T46" fmla="*/ 128 w 249"/>
                <a:gd name="T47" fmla="*/ 178 h 207"/>
                <a:gd name="T48" fmla="*/ 140 w 249"/>
                <a:gd name="T49" fmla="*/ 180 h 207"/>
                <a:gd name="T50" fmla="*/ 165 w 249"/>
                <a:gd name="T51" fmla="*/ 174 h 207"/>
                <a:gd name="T52" fmla="*/ 179 w 249"/>
                <a:gd name="T53" fmla="*/ 179 h 207"/>
                <a:gd name="T54" fmla="*/ 196 w 249"/>
                <a:gd name="T55" fmla="*/ 160 h 207"/>
                <a:gd name="T56" fmla="*/ 200 w 249"/>
                <a:gd name="T57" fmla="*/ 169 h 207"/>
                <a:gd name="T58" fmla="*/ 219 w 249"/>
                <a:gd name="T59" fmla="*/ 154 h 207"/>
                <a:gd name="T60" fmla="*/ 217 w 249"/>
                <a:gd name="T61" fmla="*/ 132 h 207"/>
                <a:gd name="T62" fmla="*/ 223 w 249"/>
                <a:gd name="T63" fmla="*/ 92 h 207"/>
                <a:gd name="T64" fmla="*/ 238 w 249"/>
                <a:gd name="T65" fmla="*/ 82 h 207"/>
                <a:gd name="T66" fmla="*/ 242 w 249"/>
                <a:gd name="T67" fmla="*/ 34 h 207"/>
                <a:gd name="T68" fmla="*/ 229 w 249"/>
                <a:gd name="T69" fmla="*/ 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49" h="207">
                  <a:moveTo>
                    <a:pt x="229" y="5"/>
                  </a:moveTo>
                  <a:cubicBezTo>
                    <a:pt x="228" y="5"/>
                    <a:pt x="226" y="0"/>
                    <a:pt x="224" y="3"/>
                  </a:cubicBezTo>
                  <a:cubicBezTo>
                    <a:pt x="222" y="5"/>
                    <a:pt x="222" y="9"/>
                    <a:pt x="224" y="9"/>
                  </a:cubicBezTo>
                  <a:cubicBezTo>
                    <a:pt x="226" y="9"/>
                    <a:pt x="230" y="10"/>
                    <a:pt x="230" y="13"/>
                  </a:cubicBezTo>
                  <a:cubicBezTo>
                    <a:pt x="229" y="15"/>
                    <a:pt x="232" y="17"/>
                    <a:pt x="226" y="17"/>
                  </a:cubicBezTo>
                  <a:cubicBezTo>
                    <a:pt x="220" y="17"/>
                    <a:pt x="219" y="15"/>
                    <a:pt x="218" y="13"/>
                  </a:cubicBezTo>
                  <a:cubicBezTo>
                    <a:pt x="217" y="12"/>
                    <a:pt x="216" y="6"/>
                    <a:pt x="213" y="9"/>
                  </a:cubicBezTo>
                  <a:cubicBezTo>
                    <a:pt x="210" y="12"/>
                    <a:pt x="209" y="16"/>
                    <a:pt x="207" y="18"/>
                  </a:cubicBezTo>
                  <a:cubicBezTo>
                    <a:pt x="206" y="20"/>
                    <a:pt x="200" y="25"/>
                    <a:pt x="200" y="28"/>
                  </a:cubicBezTo>
                  <a:cubicBezTo>
                    <a:pt x="199" y="30"/>
                    <a:pt x="200" y="33"/>
                    <a:pt x="201" y="32"/>
                  </a:cubicBezTo>
                  <a:cubicBezTo>
                    <a:pt x="203" y="31"/>
                    <a:pt x="204" y="29"/>
                    <a:pt x="204" y="34"/>
                  </a:cubicBezTo>
                  <a:cubicBezTo>
                    <a:pt x="203" y="39"/>
                    <a:pt x="202" y="40"/>
                    <a:pt x="202" y="44"/>
                  </a:cubicBezTo>
                  <a:cubicBezTo>
                    <a:pt x="202" y="47"/>
                    <a:pt x="207" y="45"/>
                    <a:pt x="204" y="52"/>
                  </a:cubicBezTo>
                  <a:cubicBezTo>
                    <a:pt x="201" y="59"/>
                    <a:pt x="195" y="74"/>
                    <a:pt x="191" y="80"/>
                  </a:cubicBezTo>
                  <a:cubicBezTo>
                    <a:pt x="188" y="87"/>
                    <a:pt x="185" y="91"/>
                    <a:pt x="179" y="97"/>
                  </a:cubicBezTo>
                  <a:cubicBezTo>
                    <a:pt x="174" y="103"/>
                    <a:pt x="161" y="117"/>
                    <a:pt x="157" y="117"/>
                  </a:cubicBezTo>
                  <a:cubicBezTo>
                    <a:pt x="153" y="117"/>
                    <a:pt x="148" y="120"/>
                    <a:pt x="144" y="120"/>
                  </a:cubicBezTo>
                  <a:cubicBezTo>
                    <a:pt x="139" y="119"/>
                    <a:pt x="138" y="117"/>
                    <a:pt x="137" y="116"/>
                  </a:cubicBezTo>
                  <a:cubicBezTo>
                    <a:pt x="136" y="115"/>
                    <a:pt x="137" y="112"/>
                    <a:pt x="139" y="111"/>
                  </a:cubicBezTo>
                  <a:cubicBezTo>
                    <a:pt x="141" y="110"/>
                    <a:pt x="145" y="104"/>
                    <a:pt x="141" y="105"/>
                  </a:cubicBezTo>
                  <a:cubicBezTo>
                    <a:pt x="138" y="105"/>
                    <a:pt x="135" y="110"/>
                    <a:pt x="131" y="111"/>
                  </a:cubicBezTo>
                  <a:cubicBezTo>
                    <a:pt x="128" y="112"/>
                    <a:pt x="129" y="111"/>
                    <a:pt x="129" y="114"/>
                  </a:cubicBezTo>
                  <a:cubicBezTo>
                    <a:pt x="129" y="116"/>
                    <a:pt x="128" y="123"/>
                    <a:pt x="126" y="127"/>
                  </a:cubicBezTo>
                  <a:cubicBezTo>
                    <a:pt x="125" y="130"/>
                    <a:pt x="116" y="142"/>
                    <a:pt x="112" y="144"/>
                  </a:cubicBezTo>
                  <a:cubicBezTo>
                    <a:pt x="108" y="147"/>
                    <a:pt x="114" y="144"/>
                    <a:pt x="113" y="148"/>
                  </a:cubicBezTo>
                  <a:cubicBezTo>
                    <a:pt x="112" y="153"/>
                    <a:pt x="111" y="153"/>
                    <a:pt x="108" y="154"/>
                  </a:cubicBezTo>
                  <a:cubicBezTo>
                    <a:pt x="104" y="155"/>
                    <a:pt x="101" y="158"/>
                    <a:pt x="100" y="158"/>
                  </a:cubicBezTo>
                  <a:cubicBezTo>
                    <a:pt x="98" y="157"/>
                    <a:pt x="102" y="154"/>
                    <a:pt x="98" y="153"/>
                  </a:cubicBezTo>
                  <a:cubicBezTo>
                    <a:pt x="94" y="153"/>
                    <a:pt x="84" y="151"/>
                    <a:pt x="79" y="153"/>
                  </a:cubicBezTo>
                  <a:cubicBezTo>
                    <a:pt x="74" y="155"/>
                    <a:pt x="65" y="160"/>
                    <a:pt x="59" y="158"/>
                  </a:cubicBezTo>
                  <a:cubicBezTo>
                    <a:pt x="52" y="156"/>
                    <a:pt x="52" y="155"/>
                    <a:pt x="47" y="156"/>
                  </a:cubicBezTo>
                  <a:cubicBezTo>
                    <a:pt x="43" y="157"/>
                    <a:pt x="28" y="169"/>
                    <a:pt x="19" y="176"/>
                  </a:cubicBezTo>
                  <a:cubicBezTo>
                    <a:pt x="11" y="183"/>
                    <a:pt x="7" y="183"/>
                    <a:pt x="5" y="185"/>
                  </a:cubicBezTo>
                  <a:cubicBezTo>
                    <a:pt x="2" y="186"/>
                    <a:pt x="0" y="188"/>
                    <a:pt x="0" y="191"/>
                  </a:cubicBezTo>
                  <a:cubicBezTo>
                    <a:pt x="1" y="193"/>
                    <a:pt x="2" y="195"/>
                    <a:pt x="5" y="194"/>
                  </a:cubicBezTo>
                  <a:cubicBezTo>
                    <a:pt x="9" y="193"/>
                    <a:pt x="9" y="191"/>
                    <a:pt x="13" y="192"/>
                  </a:cubicBezTo>
                  <a:cubicBezTo>
                    <a:pt x="16" y="192"/>
                    <a:pt x="20" y="197"/>
                    <a:pt x="23" y="196"/>
                  </a:cubicBezTo>
                  <a:cubicBezTo>
                    <a:pt x="27" y="195"/>
                    <a:pt x="28" y="192"/>
                    <a:pt x="32" y="190"/>
                  </a:cubicBezTo>
                  <a:cubicBezTo>
                    <a:pt x="37" y="189"/>
                    <a:pt x="44" y="190"/>
                    <a:pt x="49" y="187"/>
                  </a:cubicBezTo>
                  <a:cubicBezTo>
                    <a:pt x="53" y="184"/>
                    <a:pt x="63" y="182"/>
                    <a:pt x="68" y="181"/>
                  </a:cubicBezTo>
                  <a:cubicBezTo>
                    <a:pt x="72" y="179"/>
                    <a:pt x="73" y="173"/>
                    <a:pt x="80" y="175"/>
                  </a:cubicBezTo>
                  <a:cubicBezTo>
                    <a:pt x="87" y="177"/>
                    <a:pt x="96" y="177"/>
                    <a:pt x="99" y="178"/>
                  </a:cubicBezTo>
                  <a:cubicBezTo>
                    <a:pt x="102" y="179"/>
                    <a:pt x="99" y="182"/>
                    <a:pt x="97" y="185"/>
                  </a:cubicBezTo>
                  <a:cubicBezTo>
                    <a:pt x="95" y="188"/>
                    <a:pt x="94" y="190"/>
                    <a:pt x="96" y="195"/>
                  </a:cubicBezTo>
                  <a:cubicBezTo>
                    <a:pt x="98" y="200"/>
                    <a:pt x="102" y="207"/>
                    <a:pt x="107" y="205"/>
                  </a:cubicBezTo>
                  <a:cubicBezTo>
                    <a:pt x="112" y="204"/>
                    <a:pt x="120" y="189"/>
                    <a:pt x="125" y="188"/>
                  </a:cubicBezTo>
                  <a:cubicBezTo>
                    <a:pt x="129" y="186"/>
                    <a:pt x="135" y="189"/>
                    <a:pt x="133" y="186"/>
                  </a:cubicBezTo>
                  <a:cubicBezTo>
                    <a:pt x="131" y="183"/>
                    <a:pt x="127" y="183"/>
                    <a:pt x="128" y="178"/>
                  </a:cubicBezTo>
                  <a:cubicBezTo>
                    <a:pt x="128" y="173"/>
                    <a:pt x="129" y="167"/>
                    <a:pt x="133" y="171"/>
                  </a:cubicBezTo>
                  <a:cubicBezTo>
                    <a:pt x="137" y="174"/>
                    <a:pt x="138" y="177"/>
                    <a:pt x="140" y="180"/>
                  </a:cubicBezTo>
                  <a:cubicBezTo>
                    <a:pt x="141" y="182"/>
                    <a:pt x="145" y="179"/>
                    <a:pt x="150" y="179"/>
                  </a:cubicBezTo>
                  <a:cubicBezTo>
                    <a:pt x="154" y="179"/>
                    <a:pt x="163" y="176"/>
                    <a:pt x="165" y="174"/>
                  </a:cubicBezTo>
                  <a:cubicBezTo>
                    <a:pt x="167" y="172"/>
                    <a:pt x="170" y="164"/>
                    <a:pt x="172" y="167"/>
                  </a:cubicBezTo>
                  <a:cubicBezTo>
                    <a:pt x="174" y="170"/>
                    <a:pt x="177" y="181"/>
                    <a:pt x="179" y="179"/>
                  </a:cubicBezTo>
                  <a:cubicBezTo>
                    <a:pt x="181" y="176"/>
                    <a:pt x="185" y="166"/>
                    <a:pt x="186" y="163"/>
                  </a:cubicBezTo>
                  <a:cubicBezTo>
                    <a:pt x="187" y="159"/>
                    <a:pt x="195" y="162"/>
                    <a:pt x="196" y="160"/>
                  </a:cubicBezTo>
                  <a:cubicBezTo>
                    <a:pt x="198" y="158"/>
                    <a:pt x="199" y="151"/>
                    <a:pt x="199" y="155"/>
                  </a:cubicBezTo>
                  <a:cubicBezTo>
                    <a:pt x="200" y="159"/>
                    <a:pt x="197" y="170"/>
                    <a:pt x="200" y="169"/>
                  </a:cubicBezTo>
                  <a:cubicBezTo>
                    <a:pt x="203" y="168"/>
                    <a:pt x="214" y="164"/>
                    <a:pt x="214" y="160"/>
                  </a:cubicBezTo>
                  <a:cubicBezTo>
                    <a:pt x="214" y="156"/>
                    <a:pt x="215" y="156"/>
                    <a:pt x="219" y="154"/>
                  </a:cubicBezTo>
                  <a:cubicBezTo>
                    <a:pt x="222" y="151"/>
                    <a:pt x="225" y="152"/>
                    <a:pt x="222" y="148"/>
                  </a:cubicBezTo>
                  <a:cubicBezTo>
                    <a:pt x="220" y="144"/>
                    <a:pt x="213" y="143"/>
                    <a:pt x="217" y="132"/>
                  </a:cubicBezTo>
                  <a:cubicBezTo>
                    <a:pt x="222" y="122"/>
                    <a:pt x="226" y="116"/>
                    <a:pt x="226" y="111"/>
                  </a:cubicBezTo>
                  <a:cubicBezTo>
                    <a:pt x="226" y="106"/>
                    <a:pt x="223" y="97"/>
                    <a:pt x="223" y="92"/>
                  </a:cubicBezTo>
                  <a:cubicBezTo>
                    <a:pt x="223" y="87"/>
                    <a:pt x="229" y="79"/>
                    <a:pt x="232" y="82"/>
                  </a:cubicBezTo>
                  <a:cubicBezTo>
                    <a:pt x="235" y="84"/>
                    <a:pt x="236" y="85"/>
                    <a:pt x="238" y="82"/>
                  </a:cubicBezTo>
                  <a:cubicBezTo>
                    <a:pt x="239" y="78"/>
                    <a:pt x="243" y="72"/>
                    <a:pt x="246" y="62"/>
                  </a:cubicBezTo>
                  <a:cubicBezTo>
                    <a:pt x="249" y="53"/>
                    <a:pt x="246" y="40"/>
                    <a:pt x="242" y="34"/>
                  </a:cubicBezTo>
                  <a:cubicBezTo>
                    <a:pt x="239" y="28"/>
                    <a:pt x="235" y="21"/>
                    <a:pt x="235" y="16"/>
                  </a:cubicBezTo>
                  <a:cubicBezTo>
                    <a:pt x="235" y="11"/>
                    <a:pt x="232" y="5"/>
                    <a:pt x="229" y="5"/>
                  </a:cubicBezTo>
                  <a:close/>
                </a:path>
              </a:pathLst>
            </a:custGeom>
            <a:ln w="28575"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63" name="Freeform 43"/>
            <p:cNvSpPr>
              <a:spLocks/>
            </p:cNvSpPr>
            <p:nvPr/>
          </p:nvSpPr>
          <p:spPr bwMode="auto">
            <a:xfrm>
              <a:off x="4261858" y="4012913"/>
              <a:ext cx="9848" cy="11534"/>
            </a:xfrm>
            <a:custGeom>
              <a:avLst/>
              <a:gdLst>
                <a:gd name="T0" fmla="*/ 8 w 8"/>
                <a:gd name="T1" fmla="*/ 1 h 9"/>
                <a:gd name="T2" fmla="*/ 0 w 8"/>
                <a:gd name="T3" fmla="*/ 6 h 9"/>
                <a:gd name="T4" fmla="*/ 6 w 8"/>
                <a:gd name="T5" fmla="*/ 7 h 9"/>
                <a:gd name="T6" fmla="*/ 8 w 8"/>
                <a:gd name="T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9">
                  <a:moveTo>
                    <a:pt x="8" y="1"/>
                  </a:moveTo>
                  <a:cubicBezTo>
                    <a:pt x="6" y="0"/>
                    <a:pt x="0" y="5"/>
                    <a:pt x="0" y="6"/>
                  </a:cubicBezTo>
                  <a:cubicBezTo>
                    <a:pt x="1" y="8"/>
                    <a:pt x="5" y="9"/>
                    <a:pt x="6" y="7"/>
                  </a:cubicBezTo>
                  <a:cubicBezTo>
                    <a:pt x="7" y="6"/>
                    <a:pt x="8" y="1"/>
                    <a:pt x="8" y="1"/>
                  </a:cubicBezTo>
                  <a:close/>
                </a:path>
              </a:pathLst>
            </a:custGeom>
            <a:ln w="28575"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64" name="Freeform 44"/>
            <p:cNvSpPr>
              <a:spLocks/>
            </p:cNvSpPr>
            <p:nvPr/>
          </p:nvSpPr>
          <p:spPr bwMode="auto">
            <a:xfrm>
              <a:off x="4195112" y="4018040"/>
              <a:ext cx="66746" cy="56389"/>
            </a:xfrm>
            <a:custGeom>
              <a:avLst/>
              <a:gdLst>
                <a:gd name="T0" fmla="*/ 50 w 56"/>
                <a:gd name="T1" fmla="*/ 7 h 40"/>
                <a:gd name="T2" fmla="*/ 43 w 56"/>
                <a:gd name="T3" fmla="*/ 3 h 40"/>
                <a:gd name="T4" fmla="*/ 33 w 56"/>
                <a:gd name="T5" fmla="*/ 5 h 40"/>
                <a:gd name="T6" fmla="*/ 24 w 56"/>
                <a:gd name="T7" fmla="*/ 12 h 40"/>
                <a:gd name="T8" fmla="*/ 20 w 56"/>
                <a:gd name="T9" fmla="*/ 9 h 40"/>
                <a:gd name="T10" fmla="*/ 7 w 56"/>
                <a:gd name="T11" fmla="*/ 22 h 40"/>
                <a:gd name="T12" fmla="*/ 3 w 56"/>
                <a:gd name="T13" fmla="*/ 24 h 40"/>
                <a:gd name="T14" fmla="*/ 9 w 56"/>
                <a:gd name="T15" fmla="*/ 33 h 40"/>
                <a:gd name="T16" fmla="*/ 15 w 56"/>
                <a:gd name="T17" fmla="*/ 39 h 40"/>
                <a:gd name="T18" fmla="*/ 28 w 56"/>
                <a:gd name="T19" fmla="*/ 24 h 40"/>
                <a:gd name="T20" fmla="*/ 41 w 56"/>
                <a:gd name="T21" fmla="*/ 25 h 40"/>
                <a:gd name="T22" fmla="*/ 47 w 56"/>
                <a:gd name="T23" fmla="*/ 24 h 40"/>
                <a:gd name="T24" fmla="*/ 55 w 56"/>
                <a:gd name="T25" fmla="*/ 15 h 40"/>
                <a:gd name="T26" fmla="*/ 50 w 56"/>
                <a:gd name="T27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6" h="40">
                  <a:moveTo>
                    <a:pt x="50" y="7"/>
                  </a:moveTo>
                  <a:cubicBezTo>
                    <a:pt x="48" y="6"/>
                    <a:pt x="46" y="5"/>
                    <a:pt x="43" y="3"/>
                  </a:cubicBezTo>
                  <a:cubicBezTo>
                    <a:pt x="40" y="0"/>
                    <a:pt x="36" y="3"/>
                    <a:pt x="33" y="5"/>
                  </a:cubicBezTo>
                  <a:cubicBezTo>
                    <a:pt x="30" y="7"/>
                    <a:pt x="25" y="13"/>
                    <a:pt x="24" y="12"/>
                  </a:cubicBezTo>
                  <a:cubicBezTo>
                    <a:pt x="22" y="12"/>
                    <a:pt x="21" y="9"/>
                    <a:pt x="20" y="9"/>
                  </a:cubicBezTo>
                  <a:cubicBezTo>
                    <a:pt x="18" y="10"/>
                    <a:pt x="11" y="22"/>
                    <a:pt x="7" y="22"/>
                  </a:cubicBezTo>
                  <a:cubicBezTo>
                    <a:pt x="4" y="22"/>
                    <a:pt x="0" y="23"/>
                    <a:pt x="3" y="24"/>
                  </a:cubicBezTo>
                  <a:cubicBezTo>
                    <a:pt x="6" y="25"/>
                    <a:pt x="8" y="31"/>
                    <a:pt x="9" y="33"/>
                  </a:cubicBezTo>
                  <a:cubicBezTo>
                    <a:pt x="11" y="36"/>
                    <a:pt x="14" y="40"/>
                    <a:pt x="15" y="39"/>
                  </a:cubicBezTo>
                  <a:cubicBezTo>
                    <a:pt x="17" y="37"/>
                    <a:pt x="22" y="26"/>
                    <a:pt x="28" y="24"/>
                  </a:cubicBezTo>
                  <a:cubicBezTo>
                    <a:pt x="33" y="22"/>
                    <a:pt x="40" y="23"/>
                    <a:pt x="41" y="25"/>
                  </a:cubicBezTo>
                  <a:cubicBezTo>
                    <a:pt x="41" y="27"/>
                    <a:pt x="46" y="25"/>
                    <a:pt x="47" y="24"/>
                  </a:cubicBezTo>
                  <a:cubicBezTo>
                    <a:pt x="49" y="22"/>
                    <a:pt x="53" y="17"/>
                    <a:pt x="55" y="15"/>
                  </a:cubicBezTo>
                  <a:cubicBezTo>
                    <a:pt x="56" y="13"/>
                    <a:pt x="52" y="8"/>
                    <a:pt x="50" y="7"/>
                  </a:cubicBezTo>
                  <a:close/>
                </a:path>
              </a:pathLst>
            </a:custGeom>
            <a:ln w="28575"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65" name="Freeform 45"/>
            <p:cNvSpPr>
              <a:spLocks/>
            </p:cNvSpPr>
            <p:nvPr/>
          </p:nvSpPr>
          <p:spPr bwMode="auto">
            <a:xfrm>
              <a:off x="4126179" y="4037263"/>
              <a:ext cx="62369" cy="99963"/>
            </a:xfrm>
            <a:custGeom>
              <a:avLst/>
              <a:gdLst>
                <a:gd name="T0" fmla="*/ 32 w 52"/>
                <a:gd name="T1" fmla="*/ 0 h 71"/>
                <a:gd name="T2" fmla="*/ 26 w 52"/>
                <a:gd name="T3" fmla="*/ 1 h 71"/>
                <a:gd name="T4" fmla="*/ 18 w 52"/>
                <a:gd name="T5" fmla="*/ 5 h 71"/>
                <a:gd name="T6" fmla="*/ 8 w 52"/>
                <a:gd name="T7" fmla="*/ 10 h 71"/>
                <a:gd name="T8" fmla="*/ 5 w 52"/>
                <a:gd name="T9" fmla="*/ 12 h 71"/>
                <a:gd name="T10" fmla="*/ 2 w 52"/>
                <a:gd name="T11" fmla="*/ 17 h 71"/>
                <a:gd name="T12" fmla="*/ 3 w 52"/>
                <a:gd name="T13" fmla="*/ 22 h 71"/>
                <a:gd name="T14" fmla="*/ 4 w 52"/>
                <a:gd name="T15" fmla="*/ 29 h 71"/>
                <a:gd name="T16" fmla="*/ 8 w 52"/>
                <a:gd name="T17" fmla="*/ 24 h 71"/>
                <a:gd name="T18" fmla="*/ 12 w 52"/>
                <a:gd name="T19" fmla="*/ 26 h 71"/>
                <a:gd name="T20" fmla="*/ 13 w 52"/>
                <a:gd name="T21" fmla="*/ 19 h 71"/>
                <a:gd name="T22" fmla="*/ 19 w 52"/>
                <a:gd name="T23" fmla="*/ 23 h 71"/>
                <a:gd name="T24" fmla="*/ 19 w 52"/>
                <a:gd name="T25" fmla="*/ 32 h 71"/>
                <a:gd name="T26" fmla="*/ 13 w 52"/>
                <a:gd name="T27" fmla="*/ 46 h 71"/>
                <a:gd name="T28" fmla="*/ 16 w 52"/>
                <a:gd name="T29" fmla="*/ 52 h 71"/>
                <a:gd name="T30" fmla="*/ 15 w 52"/>
                <a:gd name="T31" fmla="*/ 64 h 71"/>
                <a:gd name="T32" fmla="*/ 19 w 52"/>
                <a:gd name="T33" fmla="*/ 61 h 71"/>
                <a:gd name="T34" fmla="*/ 23 w 52"/>
                <a:gd name="T35" fmla="*/ 52 h 71"/>
                <a:gd name="T36" fmla="*/ 23 w 52"/>
                <a:gd name="T37" fmla="*/ 56 h 71"/>
                <a:gd name="T38" fmla="*/ 23 w 52"/>
                <a:gd name="T39" fmla="*/ 59 h 71"/>
                <a:gd name="T40" fmla="*/ 25 w 52"/>
                <a:gd name="T41" fmla="*/ 68 h 71"/>
                <a:gd name="T42" fmla="*/ 30 w 52"/>
                <a:gd name="T43" fmla="*/ 67 h 71"/>
                <a:gd name="T44" fmla="*/ 34 w 52"/>
                <a:gd name="T45" fmla="*/ 60 h 71"/>
                <a:gd name="T46" fmla="*/ 42 w 52"/>
                <a:gd name="T47" fmla="*/ 47 h 71"/>
                <a:gd name="T48" fmla="*/ 49 w 52"/>
                <a:gd name="T49" fmla="*/ 28 h 71"/>
                <a:gd name="T50" fmla="*/ 46 w 52"/>
                <a:gd name="T51" fmla="*/ 14 h 71"/>
                <a:gd name="T52" fmla="*/ 44 w 52"/>
                <a:gd name="T53" fmla="*/ 8 h 71"/>
                <a:gd name="T54" fmla="*/ 35 w 52"/>
                <a:gd name="T55" fmla="*/ 5 h 71"/>
                <a:gd name="T56" fmla="*/ 32 w 52"/>
                <a:gd name="T57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2" h="71">
                  <a:moveTo>
                    <a:pt x="32" y="0"/>
                  </a:moveTo>
                  <a:cubicBezTo>
                    <a:pt x="30" y="0"/>
                    <a:pt x="29" y="1"/>
                    <a:pt x="26" y="1"/>
                  </a:cubicBezTo>
                  <a:cubicBezTo>
                    <a:pt x="24" y="1"/>
                    <a:pt x="21" y="3"/>
                    <a:pt x="18" y="5"/>
                  </a:cubicBezTo>
                  <a:cubicBezTo>
                    <a:pt x="16" y="7"/>
                    <a:pt x="9" y="8"/>
                    <a:pt x="8" y="10"/>
                  </a:cubicBezTo>
                  <a:cubicBezTo>
                    <a:pt x="7" y="11"/>
                    <a:pt x="6" y="11"/>
                    <a:pt x="5" y="12"/>
                  </a:cubicBezTo>
                  <a:cubicBezTo>
                    <a:pt x="4" y="12"/>
                    <a:pt x="0" y="15"/>
                    <a:pt x="2" y="17"/>
                  </a:cubicBezTo>
                  <a:cubicBezTo>
                    <a:pt x="3" y="18"/>
                    <a:pt x="3" y="18"/>
                    <a:pt x="3" y="22"/>
                  </a:cubicBezTo>
                  <a:cubicBezTo>
                    <a:pt x="3" y="26"/>
                    <a:pt x="2" y="30"/>
                    <a:pt x="4" y="29"/>
                  </a:cubicBezTo>
                  <a:cubicBezTo>
                    <a:pt x="6" y="27"/>
                    <a:pt x="7" y="23"/>
                    <a:pt x="8" y="24"/>
                  </a:cubicBezTo>
                  <a:cubicBezTo>
                    <a:pt x="9" y="26"/>
                    <a:pt x="11" y="28"/>
                    <a:pt x="12" y="26"/>
                  </a:cubicBezTo>
                  <a:cubicBezTo>
                    <a:pt x="13" y="24"/>
                    <a:pt x="11" y="20"/>
                    <a:pt x="13" y="19"/>
                  </a:cubicBezTo>
                  <a:cubicBezTo>
                    <a:pt x="15" y="18"/>
                    <a:pt x="19" y="20"/>
                    <a:pt x="19" y="23"/>
                  </a:cubicBezTo>
                  <a:cubicBezTo>
                    <a:pt x="19" y="27"/>
                    <a:pt x="21" y="29"/>
                    <a:pt x="19" y="32"/>
                  </a:cubicBezTo>
                  <a:cubicBezTo>
                    <a:pt x="18" y="35"/>
                    <a:pt x="15" y="43"/>
                    <a:pt x="13" y="46"/>
                  </a:cubicBezTo>
                  <a:cubicBezTo>
                    <a:pt x="12" y="49"/>
                    <a:pt x="16" y="49"/>
                    <a:pt x="16" y="52"/>
                  </a:cubicBezTo>
                  <a:cubicBezTo>
                    <a:pt x="16" y="55"/>
                    <a:pt x="13" y="64"/>
                    <a:pt x="15" y="64"/>
                  </a:cubicBezTo>
                  <a:cubicBezTo>
                    <a:pt x="18" y="64"/>
                    <a:pt x="18" y="64"/>
                    <a:pt x="19" y="61"/>
                  </a:cubicBezTo>
                  <a:cubicBezTo>
                    <a:pt x="21" y="58"/>
                    <a:pt x="22" y="52"/>
                    <a:pt x="23" y="52"/>
                  </a:cubicBezTo>
                  <a:cubicBezTo>
                    <a:pt x="24" y="53"/>
                    <a:pt x="25" y="54"/>
                    <a:pt x="23" y="56"/>
                  </a:cubicBezTo>
                  <a:cubicBezTo>
                    <a:pt x="22" y="58"/>
                    <a:pt x="22" y="56"/>
                    <a:pt x="23" y="59"/>
                  </a:cubicBezTo>
                  <a:cubicBezTo>
                    <a:pt x="25" y="62"/>
                    <a:pt x="25" y="66"/>
                    <a:pt x="25" y="68"/>
                  </a:cubicBezTo>
                  <a:cubicBezTo>
                    <a:pt x="25" y="71"/>
                    <a:pt x="29" y="70"/>
                    <a:pt x="30" y="67"/>
                  </a:cubicBezTo>
                  <a:cubicBezTo>
                    <a:pt x="31" y="64"/>
                    <a:pt x="31" y="61"/>
                    <a:pt x="34" y="60"/>
                  </a:cubicBezTo>
                  <a:cubicBezTo>
                    <a:pt x="36" y="58"/>
                    <a:pt x="41" y="51"/>
                    <a:pt x="42" y="47"/>
                  </a:cubicBezTo>
                  <a:cubicBezTo>
                    <a:pt x="43" y="43"/>
                    <a:pt x="47" y="33"/>
                    <a:pt x="49" y="28"/>
                  </a:cubicBezTo>
                  <a:cubicBezTo>
                    <a:pt x="52" y="23"/>
                    <a:pt x="49" y="16"/>
                    <a:pt x="46" y="14"/>
                  </a:cubicBezTo>
                  <a:cubicBezTo>
                    <a:pt x="44" y="13"/>
                    <a:pt x="47" y="10"/>
                    <a:pt x="44" y="8"/>
                  </a:cubicBezTo>
                  <a:cubicBezTo>
                    <a:pt x="42" y="6"/>
                    <a:pt x="37" y="8"/>
                    <a:pt x="35" y="5"/>
                  </a:cubicBezTo>
                  <a:cubicBezTo>
                    <a:pt x="33" y="3"/>
                    <a:pt x="32" y="0"/>
                    <a:pt x="32" y="0"/>
                  </a:cubicBezTo>
                  <a:close/>
                </a:path>
              </a:pathLst>
            </a:custGeom>
            <a:ln w="28575"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66" name="Freeform 46"/>
            <p:cNvSpPr>
              <a:spLocks/>
            </p:cNvSpPr>
            <p:nvPr/>
          </p:nvSpPr>
          <p:spPr bwMode="auto">
            <a:xfrm>
              <a:off x="4072564" y="4279479"/>
              <a:ext cx="19695" cy="23068"/>
            </a:xfrm>
            <a:custGeom>
              <a:avLst/>
              <a:gdLst>
                <a:gd name="T0" fmla="*/ 16 w 16"/>
                <a:gd name="T1" fmla="*/ 0 h 17"/>
                <a:gd name="T2" fmla="*/ 7 w 16"/>
                <a:gd name="T3" fmla="*/ 3 h 17"/>
                <a:gd name="T4" fmla="*/ 2 w 16"/>
                <a:gd name="T5" fmla="*/ 14 h 17"/>
                <a:gd name="T6" fmla="*/ 11 w 16"/>
                <a:gd name="T7" fmla="*/ 7 h 17"/>
                <a:gd name="T8" fmla="*/ 16 w 16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7">
                  <a:moveTo>
                    <a:pt x="16" y="0"/>
                  </a:moveTo>
                  <a:cubicBezTo>
                    <a:pt x="11" y="0"/>
                    <a:pt x="9" y="0"/>
                    <a:pt x="7" y="3"/>
                  </a:cubicBezTo>
                  <a:cubicBezTo>
                    <a:pt x="5" y="5"/>
                    <a:pt x="0" y="17"/>
                    <a:pt x="2" y="14"/>
                  </a:cubicBezTo>
                  <a:cubicBezTo>
                    <a:pt x="5" y="11"/>
                    <a:pt x="9" y="9"/>
                    <a:pt x="11" y="7"/>
                  </a:cubicBezTo>
                  <a:cubicBezTo>
                    <a:pt x="13" y="4"/>
                    <a:pt x="16" y="0"/>
                    <a:pt x="16" y="0"/>
                  </a:cubicBezTo>
                  <a:close/>
                </a:path>
              </a:pathLst>
            </a:custGeom>
            <a:ln w="28575"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67" name="Freeform 47"/>
            <p:cNvSpPr>
              <a:spLocks/>
            </p:cNvSpPr>
            <p:nvPr/>
          </p:nvSpPr>
          <p:spPr bwMode="auto">
            <a:xfrm>
              <a:off x="4117426" y="4221809"/>
              <a:ext cx="9848" cy="7689"/>
            </a:xfrm>
            <a:custGeom>
              <a:avLst/>
              <a:gdLst>
                <a:gd name="T0" fmla="*/ 9 w 9"/>
                <a:gd name="T1" fmla="*/ 1 h 6"/>
                <a:gd name="T2" fmla="*/ 1 w 9"/>
                <a:gd name="T3" fmla="*/ 5 h 6"/>
                <a:gd name="T4" fmla="*/ 9 w 9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9" y="1"/>
                  </a:moveTo>
                  <a:cubicBezTo>
                    <a:pt x="7" y="0"/>
                    <a:pt x="0" y="3"/>
                    <a:pt x="1" y="5"/>
                  </a:cubicBezTo>
                  <a:cubicBezTo>
                    <a:pt x="1" y="6"/>
                    <a:pt x="9" y="1"/>
                    <a:pt x="9" y="1"/>
                  </a:cubicBezTo>
                  <a:close/>
                </a:path>
              </a:pathLst>
            </a:custGeom>
            <a:ln w="28575"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68" name="Freeform 48"/>
            <p:cNvSpPr>
              <a:spLocks/>
            </p:cNvSpPr>
            <p:nvPr/>
          </p:nvSpPr>
          <p:spPr bwMode="auto">
            <a:xfrm>
              <a:off x="3975182" y="4352530"/>
              <a:ext cx="9848" cy="6407"/>
            </a:xfrm>
            <a:custGeom>
              <a:avLst/>
              <a:gdLst>
                <a:gd name="T0" fmla="*/ 6 w 8"/>
                <a:gd name="T1" fmla="*/ 0 h 5"/>
                <a:gd name="T2" fmla="*/ 4 w 8"/>
                <a:gd name="T3" fmla="*/ 5 h 5"/>
                <a:gd name="T4" fmla="*/ 6 w 8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6" y="0"/>
                  </a:moveTo>
                  <a:cubicBezTo>
                    <a:pt x="3" y="0"/>
                    <a:pt x="0" y="5"/>
                    <a:pt x="4" y="5"/>
                  </a:cubicBezTo>
                  <a:cubicBezTo>
                    <a:pt x="7" y="5"/>
                    <a:pt x="8" y="0"/>
                    <a:pt x="6" y="0"/>
                  </a:cubicBezTo>
                  <a:close/>
                </a:path>
              </a:pathLst>
            </a:custGeom>
            <a:ln w="28575"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</p:grpSp>
      <p:sp>
        <p:nvSpPr>
          <p:cNvPr id="78" name="円/楕円 77"/>
          <p:cNvSpPr/>
          <p:nvPr/>
        </p:nvSpPr>
        <p:spPr>
          <a:xfrm>
            <a:off x="3650870" y="4270316"/>
            <a:ext cx="153062" cy="144463"/>
          </a:xfrm>
          <a:prstGeom prst="ellipse">
            <a:avLst/>
          </a:prstGeom>
          <a:ln w="28575"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defRPr/>
            </a:pPr>
            <a:endParaRPr kumimoji="0" lang="ja-JP" altLang="en-US" kern="0" dirty="0">
              <a:solidFill>
                <a:prstClr val="white"/>
              </a:solidFill>
              <a:ea typeface="ＭＳ Ｐゴシック" charset="-128"/>
            </a:endParaRPr>
          </a:p>
        </p:txBody>
      </p:sp>
      <p:sp>
        <p:nvSpPr>
          <p:cNvPr id="31" name="円/楕円 30"/>
          <p:cNvSpPr/>
          <p:nvPr/>
        </p:nvSpPr>
        <p:spPr>
          <a:xfrm>
            <a:off x="2720752" y="773176"/>
            <a:ext cx="153062" cy="144463"/>
          </a:xfrm>
          <a:prstGeom prst="ellipse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defRPr/>
            </a:pPr>
            <a:endParaRPr kumimoji="0" lang="ja-JP" altLang="en-US" kern="0" dirty="0">
              <a:solidFill>
                <a:prstClr val="white"/>
              </a:solidFill>
              <a:ea typeface="ＭＳ Ｐゴシック" charset="-128"/>
            </a:endParaRPr>
          </a:p>
        </p:txBody>
      </p:sp>
      <p:sp>
        <p:nvSpPr>
          <p:cNvPr id="29" name="円/楕円 28"/>
          <p:cNvSpPr/>
          <p:nvPr/>
        </p:nvSpPr>
        <p:spPr>
          <a:xfrm>
            <a:off x="3741132" y="4358019"/>
            <a:ext cx="153062" cy="144463"/>
          </a:xfrm>
          <a:prstGeom prst="ellipse">
            <a:avLst/>
          </a:prstGeom>
          <a:ln w="28575"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defRPr/>
            </a:pPr>
            <a:endParaRPr kumimoji="0" lang="ja-JP" altLang="en-US" kern="0" dirty="0">
              <a:solidFill>
                <a:prstClr val="white"/>
              </a:solidFill>
              <a:ea typeface="ＭＳ Ｐゴシック" charset="-128"/>
            </a:endParaRPr>
          </a:p>
        </p:txBody>
      </p:sp>
      <p:grpSp>
        <p:nvGrpSpPr>
          <p:cNvPr id="9" name="グループ化 8"/>
          <p:cNvGrpSpPr/>
          <p:nvPr/>
        </p:nvGrpSpPr>
        <p:grpSpPr>
          <a:xfrm>
            <a:off x="4541520" y="2366293"/>
            <a:ext cx="1671970" cy="923735"/>
            <a:chOff x="4541520" y="2482405"/>
            <a:chExt cx="1671970" cy="923735"/>
          </a:xfrm>
        </p:grpSpPr>
        <p:sp>
          <p:nvSpPr>
            <p:cNvPr id="46" name="円/楕円 45"/>
            <p:cNvSpPr/>
            <p:nvPr/>
          </p:nvSpPr>
          <p:spPr>
            <a:xfrm>
              <a:off x="6060428" y="2482405"/>
              <a:ext cx="153062" cy="144463"/>
            </a:xfrm>
            <a:prstGeom prst="ellipse">
              <a:avLst/>
            </a:prstGeom>
            <a:ln w="28575"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l">
                <a:defRPr/>
              </a:pPr>
              <a:endParaRPr kumimoji="0" lang="ja-JP" altLang="en-US" kern="0" dirty="0">
                <a:solidFill>
                  <a:prstClr val="white"/>
                </a:solidFill>
                <a:ea typeface="ＭＳ Ｐゴシック" charset="-128"/>
              </a:endParaRPr>
            </a:p>
          </p:txBody>
        </p:sp>
        <p:sp>
          <p:nvSpPr>
            <p:cNvPr id="6" name="フリーフォーム 5"/>
            <p:cNvSpPr/>
            <p:nvPr/>
          </p:nvSpPr>
          <p:spPr>
            <a:xfrm>
              <a:off x="4541520" y="2598420"/>
              <a:ext cx="1562100" cy="807720"/>
            </a:xfrm>
            <a:custGeom>
              <a:avLst/>
              <a:gdLst>
                <a:gd name="connsiteX0" fmla="*/ 1562100 w 1562100"/>
                <a:gd name="connsiteY0" fmla="*/ 0 h 807720"/>
                <a:gd name="connsiteX1" fmla="*/ 0 w 1562100"/>
                <a:gd name="connsiteY1" fmla="*/ 807720 h 80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62100" h="807720">
                  <a:moveTo>
                    <a:pt x="1562100" y="0"/>
                  </a:moveTo>
                  <a:cubicBezTo>
                    <a:pt x="1089660" y="354965"/>
                    <a:pt x="617220" y="709930"/>
                    <a:pt x="0" y="807720"/>
                  </a:cubicBezTo>
                </a:path>
              </a:pathLst>
            </a:custGeom>
            <a:noFill/>
            <a:ln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8" name="フリーフォーム 7"/>
          <p:cNvSpPr/>
          <p:nvPr/>
        </p:nvSpPr>
        <p:spPr>
          <a:xfrm>
            <a:off x="3749040" y="3602448"/>
            <a:ext cx="327660" cy="662940"/>
          </a:xfrm>
          <a:custGeom>
            <a:avLst/>
            <a:gdLst>
              <a:gd name="connsiteX0" fmla="*/ 0 w 327660"/>
              <a:gd name="connsiteY0" fmla="*/ 662940 h 662940"/>
              <a:gd name="connsiteX1" fmla="*/ 327660 w 327660"/>
              <a:gd name="connsiteY1" fmla="*/ 0 h 662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27660" h="662940">
                <a:moveTo>
                  <a:pt x="0" y="662940"/>
                </a:moveTo>
                <a:cubicBezTo>
                  <a:pt x="80645" y="432435"/>
                  <a:pt x="161290" y="201930"/>
                  <a:pt x="327660" y="0"/>
                </a:cubicBezTo>
              </a:path>
            </a:pathLst>
          </a:custGeom>
          <a:noFill/>
          <a:ln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フリーフォーム 9"/>
          <p:cNvSpPr/>
          <p:nvPr/>
        </p:nvSpPr>
        <p:spPr>
          <a:xfrm>
            <a:off x="3840481" y="3756226"/>
            <a:ext cx="232084" cy="608222"/>
          </a:xfrm>
          <a:custGeom>
            <a:avLst/>
            <a:gdLst>
              <a:gd name="connsiteX0" fmla="*/ 0 w 381000"/>
              <a:gd name="connsiteY0" fmla="*/ 777240 h 777240"/>
              <a:gd name="connsiteX1" fmla="*/ 381000 w 381000"/>
              <a:gd name="connsiteY1" fmla="*/ 0 h 777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81000" h="777240">
                <a:moveTo>
                  <a:pt x="0" y="777240"/>
                </a:moveTo>
                <a:cubicBezTo>
                  <a:pt x="60325" y="519430"/>
                  <a:pt x="120650" y="261620"/>
                  <a:pt x="381000" y="0"/>
                </a:cubicBezTo>
              </a:path>
            </a:pathLst>
          </a:custGeom>
          <a:noFill/>
          <a:ln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5" name="グループ化 84"/>
          <p:cNvGrpSpPr/>
          <p:nvPr/>
        </p:nvGrpSpPr>
        <p:grpSpPr>
          <a:xfrm>
            <a:off x="667578" y="1021555"/>
            <a:ext cx="7911438" cy="4226024"/>
            <a:chOff x="667578" y="1137667"/>
            <a:chExt cx="7911438" cy="4226024"/>
          </a:xfrm>
        </p:grpSpPr>
        <p:grpSp>
          <p:nvGrpSpPr>
            <p:cNvPr id="86" name="グループ化 85"/>
            <p:cNvGrpSpPr/>
            <p:nvPr/>
          </p:nvGrpSpPr>
          <p:grpSpPr>
            <a:xfrm>
              <a:off x="667578" y="1137667"/>
              <a:ext cx="7911438" cy="4226024"/>
              <a:chOff x="667578" y="1137667"/>
              <a:chExt cx="7911438" cy="4226024"/>
            </a:xfrm>
          </p:grpSpPr>
          <p:grpSp>
            <p:nvGrpSpPr>
              <p:cNvPr id="101" name="グループ化 100"/>
              <p:cNvGrpSpPr/>
              <p:nvPr/>
            </p:nvGrpSpPr>
            <p:grpSpPr>
              <a:xfrm>
                <a:off x="667578" y="1137667"/>
                <a:ext cx="7911438" cy="4226024"/>
                <a:chOff x="667578" y="1137667"/>
                <a:chExt cx="7911438" cy="4226024"/>
              </a:xfrm>
            </p:grpSpPr>
            <p:sp>
              <p:nvSpPr>
                <p:cNvPr id="103" name="円/楕円 102"/>
                <p:cNvSpPr/>
                <p:nvPr/>
              </p:nvSpPr>
              <p:spPr>
                <a:xfrm>
                  <a:off x="3604200" y="4408328"/>
                  <a:ext cx="153062" cy="144463"/>
                </a:xfrm>
                <a:prstGeom prst="ellipse">
                  <a:avLst/>
                </a:prstGeom>
                <a:ln w="28575"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l">
                    <a:defRPr/>
                  </a:pPr>
                  <a:endParaRPr kumimoji="0" lang="ja-JP" altLang="en-US" kern="0" dirty="0">
                    <a:solidFill>
                      <a:prstClr val="white"/>
                    </a:solidFill>
                    <a:ea typeface="ＭＳ Ｐゴシック" charset="-128"/>
                  </a:endParaRPr>
                </a:p>
              </p:txBody>
            </p:sp>
            <p:sp>
              <p:nvSpPr>
                <p:cNvPr id="104" name="円/楕円 103"/>
                <p:cNvSpPr/>
                <p:nvPr/>
              </p:nvSpPr>
              <p:spPr>
                <a:xfrm>
                  <a:off x="4127274" y="4599284"/>
                  <a:ext cx="153062" cy="144463"/>
                </a:xfrm>
                <a:prstGeom prst="ellipse">
                  <a:avLst/>
                </a:prstGeom>
                <a:ln w="28575"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l">
                    <a:defRPr/>
                  </a:pPr>
                  <a:endParaRPr kumimoji="0" lang="ja-JP" altLang="en-US" kern="0" dirty="0">
                    <a:solidFill>
                      <a:prstClr val="white"/>
                    </a:solidFill>
                    <a:ea typeface="ＭＳ Ｐゴシック" charset="-128"/>
                  </a:endParaRPr>
                </a:p>
              </p:txBody>
            </p:sp>
            <p:sp>
              <p:nvSpPr>
                <p:cNvPr id="105" name="円/楕円 104"/>
                <p:cNvSpPr/>
                <p:nvPr/>
              </p:nvSpPr>
              <p:spPr>
                <a:xfrm>
                  <a:off x="3776409" y="5138142"/>
                  <a:ext cx="153062" cy="144463"/>
                </a:xfrm>
                <a:prstGeom prst="ellipse">
                  <a:avLst/>
                </a:prstGeom>
                <a:ln w="28575"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l">
                    <a:defRPr/>
                  </a:pPr>
                  <a:endParaRPr kumimoji="0" lang="ja-JP" altLang="en-US" kern="0" dirty="0">
                    <a:solidFill>
                      <a:prstClr val="white"/>
                    </a:solidFill>
                    <a:ea typeface="ＭＳ Ｐゴシック" charset="-128"/>
                  </a:endParaRPr>
                </a:p>
              </p:txBody>
            </p:sp>
            <p:sp>
              <p:nvSpPr>
                <p:cNvPr id="106" name="円/楕円 105"/>
                <p:cNvSpPr/>
                <p:nvPr/>
              </p:nvSpPr>
              <p:spPr>
                <a:xfrm>
                  <a:off x="4098908" y="4893543"/>
                  <a:ext cx="153062" cy="144463"/>
                </a:xfrm>
                <a:prstGeom prst="ellipse">
                  <a:avLst/>
                </a:prstGeom>
                <a:ln w="28575"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l">
                    <a:defRPr/>
                  </a:pPr>
                  <a:endParaRPr kumimoji="0" lang="ja-JP" altLang="en-US" kern="0" dirty="0">
                    <a:solidFill>
                      <a:prstClr val="white"/>
                    </a:solidFill>
                    <a:ea typeface="ＭＳ Ｐゴシック" charset="-128"/>
                  </a:endParaRPr>
                </a:p>
              </p:txBody>
            </p:sp>
            <p:sp>
              <p:nvSpPr>
                <p:cNvPr id="107" name="円/楕円 106"/>
                <p:cNvSpPr/>
                <p:nvPr/>
              </p:nvSpPr>
              <p:spPr>
                <a:xfrm>
                  <a:off x="4641064" y="5219228"/>
                  <a:ext cx="153062" cy="144463"/>
                </a:xfrm>
                <a:prstGeom prst="ellipse">
                  <a:avLst/>
                </a:prstGeom>
                <a:ln w="28575"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l">
                    <a:defRPr/>
                  </a:pPr>
                  <a:endParaRPr kumimoji="0" lang="ja-JP" altLang="en-US" kern="0" dirty="0">
                    <a:solidFill>
                      <a:prstClr val="white"/>
                    </a:solidFill>
                    <a:ea typeface="ＭＳ Ｐゴシック" charset="-128"/>
                  </a:endParaRPr>
                </a:p>
              </p:txBody>
            </p:sp>
            <p:sp>
              <p:nvSpPr>
                <p:cNvPr id="108" name="円/楕円 107"/>
                <p:cNvSpPr/>
                <p:nvPr/>
              </p:nvSpPr>
              <p:spPr>
                <a:xfrm>
                  <a:off x="1953047" y="4077072"/>
                  <a:ext cx="153062" cy="144463"/>
                </a:xfrm>
                <a:prstGeom prst="ellipse">
                  <a:avLst/>
                </a:prstGeom>
                <a:ln w="28575"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l">
                    <a:defRPr/>
                  </a:pPr>
                  <a:endParaRPr kumimoji="0" lang="ja-JP" altLang="en-US" kern="0" dirty="0">
                    <a:solidFill>
                      <a:prstClr val="white"/>
                    </a:solidFill>
                    <a:ea typeface="ＭＳ Ｐゴシック" charset="-128"/>
                  </a:endParaRPr>
                </a:p>
              </p:txBody>
            </p:sp>
            <p:sp>
              <p:nvSpPr>
                <p:cNvPr id="109" name="円/楕円 108"/>
                <p:cNvSpPr/>
                <p:nvPr/>
              </p:nvSpPr>
              <p:spPr>
                <a:xfrm>
                  <a:off x="2251083" y="3861048"/>
                  <a:ext cx="153062" cy="144463"/>
                </a:xfrm>
                <a:prstGeom prst="ellipse">
                  <a:avLst/>
                </a:prstGeom>
                <a:ln w="28575"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l">
                    <a:defRPr/>
                  </a:pPr>
                  <a:endParaRPr kumimoji="0" lang="ja-JP" altLang="en-US" kern="0" dirty="0">
                    <a:solidFill>
                      <a:prstClr val="white"/>
                    </a:solidFill>
                    <a:ea typeface="ＭＳ Ｐゴシック" charset="-128"/>
                  </a:endParaRPr>
                </a:p>
              </p:txBody>
            </p:sp>
            <p:sp>
              <p:nvSpPr>
                <p:cNvPr id="110" name="円/楕円 109"/>
                <p:cNvSpPr/>
                <p:nvPr/>
              </p:nvSpPr>
              <p:spPr>
                <a:xfrm>
                  <a:off x="2135163" y="3717032"/>
                  <a:ext cx="153062" cy="144463"/>
                </a:xfrm>
                <a:prstGeom prst="ellipse">
                  <a:avLst/>
                </a:prstGeom>
                <a:ln w="28575"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l">
                    <a:defRPr/>
                  </a:pPr>
                  <a:endParaRPr kumimoji="0" lang="ja-JP" altLang="en-US" kern="0" dirty="0">
                    <a:solidFill>
                      <a:prstClr val="white"/>
                    </a:solidFill>
                    <a:ea typeface="ＭＳ Ｐゴシック" charset="-128"/>
                  </a:endParaRPr>
                </a:p>
              </p:txBody>
            </p:sp>
            <p:sp>
              <p:nvSpPr>
                <p:cNvPr id="111" name="円/楕円 110"/>
                <p:cNvSpPr/>
                <p:nvPr/>
              </p:nvSpPr>
              <p:spPr>
                <a:xfrm>
                  <a:off x="2029247" y="3764657"/>
                  <a:ext cx="153062" cy="144463"/>
                </a:xfrm>
                <a:prstGeom prst="ellipse">
                  <a:avLst/>
                </a:prstGeom>
                <a:ln w="28575"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l">
                    <a:defRPr/>
                  </a:pPr>
                  <a:endParaRPr kumimoji="0" lang="ja-JP" altLang="en-US" kern="0" dirty="0">
                    <a:solidFill>
                      <a:prstClr val="white"/>
                    </a:solidFill>
                    <a:ea typeface="ＭＳ Ｐゴシック" charset="-128"/>
                  </a:endParaRPr>
                </a:p>
              </p:txBody>
            </p:sp>
            <p:sp>
              <p:nvSpPr>
                <p:cNvPr id="112" name="円/楕円 111"/>
                <p:cNvSpPr/>
                <p:nvPr/>
              </p:nvSpPr>
              <p:spPr>
                <a:xfrm>
                  <a:off x="4423922" y="3021651"/>
                  <a:ext cx="153062" cy="144463"/>
                </a:xfrm>
                <a:prstGeom prst="ellipse">
                  <a:avLst/>
                </a:prstGeom>
                <a:ln w="28575"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l">
                    <a:defRPr/>
                  </a:pPr>
                  <a:endParaRPr kumimoji="0" lang="ja-JP" altLang="en-US" kern="0" dirty="0">
                    <a:solidFill>
                      <a:prstClr val="white"/>
                    </a:solidFill>
                    <a:ea typeface="ＭＳ Ｐゴシック" charset="-128"/>
                  </a:endParaRPr>
                </a:p>
              </p:txBody>
            </p:sp>
            <p:sp>
              <p:nvSpPr>
                <p:cNvPr id="113" name="円/楕円 112"/>
                <p:cNvSpPr/>
                <p:nvPr/>
              </p:nvSpPr>
              <p:spPr>
                <a:xfrm>
                  <a:off x="738436" y="4331542"/>
                  <a:ext cx="153062" cy="144463"/>
                </a:xfrm>
                <a:prstGeom prst="ellipse">
                  <a:avLst/>
                </a:prstGeom>
                <a:ln w="28575"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l">
                    <a:defRPr/>
                  </a:pPr>
                  <a:endParaRPr kumimoji="0" lang="ja-JP" altLang="en-US" kern="0" dirty="0">
                    <a:solidFill>
                      <a:prstClr val="white"/>
                    </a:solidFill>
                    <a:ea typeface="ＭＳ Ｐゴシック" charset="-128"/>
                  </a:endParaRPr>
                </a:p>
              </p:txBody>
            </p:sp>
            <p:sp>
              <p:nvSpPr>
                <p:cNvPr id="114" name="円/楕円 113"/>
                <p:cNvSpPr/>
                <p:nvPr/>
              </p:nvSpPr>
              <p:spPr>
                <a:xfrm>
                  <a:off x="4473709" y="4766607"/>
                  <a:ext cx="153062" cy="144463"/>
                </a:xfrm>
                <a:prstGeom prst="ellipse">
                  <a:avLst/>
                </a:prstGeom>
                <a:ln w="28575"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l">
                    <a:defRPr/>
                  </a:pPr>
                  <a:endParaRPr kumimoji="0" lang="ja-JP" altLang="en-US" kern="0" dirty="0">
                    <a:solidFill>
                      <a:prstClr val="white"/>
                    </a:solidFill>
                    <a:ea typeface="ＭＳ Ｐゴシック" charset="-128"/>
                  </a:endParaRPr>
                </a:p>
              </p:txBody>
            </p:sp>
            <p:sp>
              <p:nvSpPr>
                <p:cNvPr id="115" name="円/楕円 114"/>
                <p:cNvSpPr/>
                <p:nvPr/>
              </p:nvSpPr>
              <p:spPr>
                <a:xfrm>
                  <a:off x="3797062" y="5107597"/>
                  <a:ext cx="153062" cy="144463"/>
                </a:xfrm>
                <a:prstGeom prst="ellipse">
                  <a:avLst/>
                </a:prstGeom>
                <a:ln w="28575"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l">
                    <a:defRPr/>
                  </a:pPr>
                  <a:endParaRPr kumimoji="0" lang="ja-JP" altLang="en-US" kern="0" dirty="0">
                    <a:solidFill>
                      <a:prstClr val="white"/>
                    </a:solidFill>
                    <a:ea typeface="ＭＳ Ｐゴシック" charset="-128"/>
                  </a:endParaRPr>
                </a:p>
              </p:txBody>
            </p:sp>
            <p:sp>
              <p:nvSpPr>
                <p:cNvPr id="116" name="円/楕円 115"/>
                <p:cNvSpPr/>
                <p:nvPr/>
              </p:nvSpPr>
              <p:spPr>
                <a:xfrm>
                  <a:off x="8425954" y="4149303"/>
                  <a:ext cx="153062" cy="144463"/>
                </a:xfrm>
                <a:prstGeom prst="ellipse">
                  <a:avLst/>
                </a:prstGeom>
                <a:ln w="28575"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l">
                    <a:defRPr/>
                  </a:pPr>
                  <a:endParaRPr kumimoji="0" lang="ja-JP" altLang="en-US" kern="0" dirty="0">
                    <a:solidFill>
                      <a:prstClr val="white"/>
                    </a:solidFill>
                    <a:ea typeface="ＭＳ Ｐゴシック" charset="-128"/>
                  </a:endParaRPr>
                </a:p>
              </p:txBody>
            </p:sp>
            <p:sp>
              <p:nvSpPr>
                <p:cNvPr id="117" name="円/楕円 116"/>
                <p:cNvSpPr/>
                <p:nvPr/>
              </p:nvSpPr>
              <p:spPr>
                <a:xfrm>
                  <a:off x="667578" y="3416982"/>
                  <a:ext cx="153062" cy="144463"/>
                </a:xfrm>
                <a:prstGeom prst="ellipse">
                  <a:avLst/>
                </a:prstGeom>
                <a:ln w="28575"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l">
                    <a:defRPr/>
                  </a:pPr>
                  <a:endParaRPr kumimoji="0" lang="ja-JP" altLang="en-US" kern="0" dirty="0">
                    <a:solidFill>
                      <a:prstClr val="white"/>
                    </a:solidFill>
                    <a:ea typeface="ＭＳ Ｐゴシック" charset="-128"/>
                  </a:endParaRPr>
                </a:p>
              </p:txBody>
            </p:sp>
            <p:sp>
              <p:nvSpPr>
                <p:cNvPr id="118" name="円/楕円 117"/>
                <p:cNvSpPr/>
                <p:nvPr/>
              </p:nvSpPr>
              <p:spPr>
                <a:xfrm>
                  <a:off x="954460" y="4409677"/>
                  <a:ext cx="153062" cy="144463"/>
                </a:xfrm>
                <a:prstGeom prst="ellipse">
                  <a:avLst/>
                </a:prstGeom>
                <a:ln w="28575"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l">
                    <a:defRPr/>
                  </a:pPr>
                  <a:endParaRPr kumimoji="0" lang="ja-JP" altLang="en-US" kern="0" dirty="0">
                    <a:solidFill>
                      <a:prstClr val="white"/>
                    </a:solidFill>
                    <a:ea typeface="ＭＳ Ｐゴシック" charset="-128"/>
                  </a:endParaRPr>
                </a:p>
              </p:txBody>
            </p:sp>
            <p:sp>
              <p:nvSpPr>
                <p:cNvPr id="119" name="円/楕円 118"/>
                <p:cNvSpPr/>
                <p:nvPr/>
              </p:nvSpPr>
              <p:spPr>
                <a:xfrm>
                  <a:off x="2720752" y="1137667"/>
                  <a:ext cx="153062" cy="144463"/>
                </a:xfrm>
                <a:prstGeom prst="ellipse">
                  <a:avLst/>
                </a:prstGeom>
                <a:ln w="28575"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l">
                    <a:defRPr/>
                  </a:pPr>
                  <a:endParaRPr kumimoji="0" lang="ja-JP" altLang="en-US" kern="0" dirty="0">
                    <a:solidFill>
                      <a:prstClr val="white"/>
                    </a:solidFill>
                    <a:ea typeface="ＭＳ Ｐゴシック" charset="-128"/>
                  </a:endParaRPr>
                </a:p>
              </p:txBody>
            </p:sp>
          </p:grpSp>
          <p:sp>
            <p:nvSpPr>
              <p:cNvPr id="102" name="円/楕円 101"/>
              <p:cNvSpPr/>
              <p:nvPr/>
            </p:nvSpPr>
            <p:spPr>
              <a:xfrm>
                <a:off x="3876308" y="4554840"/>
                <a:ext cx="153062" cy="144463"/>
              </a:xfrm>
              <a:prstGeom prst="ellipse">
                <a:avLst/>
              </a:prstGeom>
              <a:ln w="28575"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l">
                  <a:defRPr/>
                </a:pPr>
                <a:endParaRPr kumimoji="0" lang="ja-JP" altLang="en-US" kern="0" dirty="0">
                  <a:solidFill>
                    <a:prstClr val="white"/>
                  </a:solidFill>
                  <a:ea typeface="ＭＳ Ｐゴシック" charset="-128"/>
                </a:endParaRPr>
              </a:p>
            </p:txBody>
          </p:sp>
        </p:grpSp>
        <p:sp>
          <p:nvSpPr>
            <p:cNvPr id="87" name="フリーフォーム 86"/>
            <p:cNvSpPr/>
            <p:nvPr/>
          </p:nvSpPr>
          <p:spPr>
            <a:xfrm>
              <a:off x="4486275" y="3133725"/>
              <a:ext cx="84666" cy="200025"/>
            </a:xfrm>
            <a:custGeom>
              <a:avLst/>
              <a:gdLst>
                <a:gd name="connsiteX0" fmla="*/ 76200 w 84666"/>
                <a:gd name="connsiteY0" fmla="*/ 0 h 200025"/>
                <a:gd name="connsiteX1" fmla="*/ 0 w 84666"/>
                <a:gd name="connsiteY1" fmla="*/ 200025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4666" h="200025">
                  <a:moveTo>
                    <a:pt x="76200" y="0"/>
                  </a:moveTo>
                  <a:cubicBezTo>
                    <a:pt x="88900" y="61912"/>
                    <a:pt x="101600" y="123825"/>
                    <a:pt x="0" y="200025"/>
                  </a:cubicBezTo>
                </a:path>
              </a:pathLst>
            </a:custGeom>
            <a:noFill/>
            <a:ln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8" name="フリーフォーム 87"/>
            <p:cNvSpPr/>
            <p:nvPr/>
          </p:nvSpPr>
          <p:spPr>
            <a:xfrm>
              <a:off x="4533900" y="3543300"/>
              <a:ext cx="3867150" cy="695325"/>
            </a:xfrm>
            <a:custGeom>
              <a:avLst/>
              <a:gdLst>
                <a:gd name="connsiteX0" fmla="*/ 3867150 w 3867150"/>
                <a:gd name="connsiteY0" fmla="*/ 695325 h 695325"/>
                <a:gd name="connsiteX1" fmla="*/ 0 w 3867150"/>
                <a:gd name="connsiteY1" fmla="*/ 0 h 6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67150" h="695325">
                  <a:moveTo>
                    <a:pt x="3867150" y="695325"/>
                  </a:moveTo>
                  <a:cubicBezTo>
                    <a:pt x="2601912" y="619918"/>
                    <a:pt x="1336675" y="544512"/>
                    <a:pt x="0" y="0"/>
                  </a:cubicBezTo>
                </a:path>
              </a:pathLst>
            </a:custGeom>
            <a:noFill/>
            <a:ln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9" name="フリーフォーム 88"/>
            <p:cNvSpPr/>
            <p:nvPr/>
          </p:nvSpPr>
          <p:spPr>
            <a:xfrm>
              <a:off x="3971925" y="3743325"/>
              <a:ext cx="219075" cy="790575"/>
            </a:xfrm>
            <a:custGeom>
              <a:avLst/>
              <a:gdLst>
                <a:gd name="connsiteX0" fmla="*/ 0 w 219075"/>
                <a:gd name="connsiteY0" fmla="*/ 790575 h 790575"/>
                <a:gd name="connsiteX1" fmla="*/ 219075 w 219075"/>
                <a:gd name="connsiteY1" fmla="*/ 0 h 790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9075" h="790575">
                  <a:moveTo>
                    <a:pt x="0" y="790575"/>
                  </a:moveTo>
                  <a:cubicBezTo>
                    <a:pt x="27781" y="618331"/>
                    <a:pt x="55562" y="446088"/>
                    <a:pt x="219075" y="0"/>
                  </a:cubicBezTo>
                </a:path>
              </a:pathLst>
            </a:custGeom>
            <a:noFill/>
            <a:ln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0" name="フリーフォーム 89"/>
            <p:cNvSpPr/>
            <p:nvPr/>
          </p:nvSpPr>
          <p:spPr>
            <a:xfrm>
              <a:off x="3857625" y="3733799"/>
              <a:ext cx="342900" cy="1373797"/>
            </a:xfrm>
            <a:custGeom>
              <a:avLst/>
              <a:gdLst>
                <a:gd name="connsiteX0" fmla="*/ 0 w 342900"/>
                <a:gd name="connsiteY0" fmla="*/ 1314450 h 1314450"/>
                <a:gd name="connsiteX1" fmla="*/ 342900 w 342900"/>
                <a:gd name="connsiteY1" fmla="*/ 0 h 131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2900" h="1314450">
                  <a:moveTo>
                    <a:pt x="0" y="1314450"/>
                  </a:moveTo>
                  <a:cubicBezTo>
                    <a:pt x="57150" y="932656"/>
                    <a:pt x="114300" y="550862"/>
                    <a:pt x="342900" y="0"/>
                  </a:cubicBezTo>
                </a:path>
              </a:pathLst>
            </a:custGeom>
            <a:noFill/>
            <a:ln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1" name="フリーフォーム 90"/>
            <p:cNvSpPr/>
            <p:nvPr/>
          </p:nvSpPr>
          <p:spPr>
            <a:xfrm>
              <a:off x="4179424" y="3714750"/>
              <a:ext cx="68726" cy="903844"/>
            </a:xfrm>
            <a:custGeom>
              <a:avLst/>
              <a:gdLst>
                <a:gd name="connsiteX0" fmla="*/ 11576 w 68726"/>
                <a:gd name="connsiteY0" fmla="*/ 838200 h 838200"/>
                <a:gd name="connsiteX1" fmla="*/ 68726 w 68726"/>
                <a:gd name="connsiteY1" fmla="*/ 0 h 83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8726" h="838200">
                  <a:moveTo>
                    <a:pt x="11576" y="838200"/>
                  </a:moveTo>
                  <a:cubicBezTo>
                    <a:pt x="-3506" y="685006"/>
                    <a:pt x="-18587" y="531813"/>
                    <a:pt x="68726" y="0"/>
                  </a:cubicBezTo>
                </a:path>
              </a:pathLst>
            </a:custGeom>
            <a:noFill/>
            <a:ln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2" name="フリーフォーム 91"/>
            <p:cNvSpPr/>
            <p:nvPr/>
          </p:nvSpPr>
          <p:spPr>
            <a:xfrm>
              <a:off x="4114525" y="3676650"/>
              <a:ext cx="152675" cy="1209675"/>
            </a:xfrm>
            <a:custGeom>
              <a:avLst/>
              <a:gdLst>
                <a:gd name="connsiteX0" fmla="*/ 9800 w 152675"/>
                <a:gd name="connsiteY0" fmla="*/ 1209675 h 1209675"/>
                <a:gd name="connsiteX1" fmla="*/ 152675 w 152675"/>
                <a:gd name="connsiteY1" fmla="*/ 0 h 1209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2675" h="1209675">
                  <a:moveTo>
                    <a:pt x="9800" y="1209675"/>
                  </a:moveTo>
                  <a:cubicBezTo>
                    <a:pt x="-6869" y="827087"/>
                    <a:pt x="-23537" y="444500"/>
                    <a:pt x="152675" y="0"/>
                  </a:cubicBezTo>
                </a:path>
              </a:pathLst>
            </a:custGeom>
            <a:noFill/>
            <a:ln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3" name="フリーフォーム 92"/>
            <p:cNvSpPr/>
            <p:nvPr/>
          </p:nvSpPr>
          <p:spPr>
            <a:xfrm>
              <a:off x="4349146" y="3686175"/>
              <a:ext cx="165704" cy="1057275"/>
            </a:xfrm>
            <a:custGeom>
              <a:avLst/>
              <a:gdLst>
                <a:gd name="connsiteX0" fmla="*/ 165704 w 165704"/>
                <a:gd name="connsiteY0" fmla="*/ 1057275 h 1057275"/>
                <a:gd name="connsiteX1" fmla="*/ 3779 w 165704"/>
                <a:gd name="connsiteY1" fmla="*/ 0 h 1057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5704" h="1057275">
                  <a:moveTo>
                    <a:pt x="165704" y="1057275"/>
                  </a:moveTo>
                  <a:cubicBezTo>
                    <a:pt x="72835" y="807243"/>
                    <a:pt x="-20033" y="557212"/>
                    <a:pt x="3779" y="0"/>
                  </a:cubicBezTo>
                </a:path>
              </a:pathLst>
            </a:custGeom>
            <a:noFill/>
            <a:ln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4" name="フリーフォーム 93"/>
            <p:cNvSpPr/>
            <p:nvPr/>
          </p:nvSpPr>
          <p:spPr>
            <a:xfrm>
              <a:off x="4275531" y="3657600"/>
              <a:ext cx="439344" cy="1562100"/>
            </a:xfrm>
            <a:custGeom>
              <a:avLst/>
              <a:gdLst>
                <a:gd name="connsiteX0" fmla="*/ 439344 w 439344"/>
                <a:gd name="connsiteY0" fmla="*/ 1562100 h 1562100"/>
                <a:gd name="connsiteX1" fmla="*/ 48819 w 439344"/>
                <a:gd name="connsiteY1" fmla="*/ 0 h 156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9344" h="1562100">
                  <a:moveTo>
                    <a:pt x="439344" y="1562100"/>
                  </a:moveTo>
                  <a:cubicBezTo>
                    <a:pt x="162325" y="1126331"/>
                    <a:pt x="-114693" y="690562"/>
                    <a:pt x="48819" y="0"/>
                  </a:cubicBezTo>
                </a:path>
              </a:pathLst>
            </a:custGeom>
            <a:noFill/>
            <a:ln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5" name="フリーフォーム 94"/>
            <p:cNvSpPr/>
            <p:nvPr/>
          </p:nvSpPr>
          <p:spPr>
            <a:xfrm>
              <a:off x="2409825" y="3492776"/>
              <a:ext cx="1714500" cy="393424"/>
            </a:xfrm>
            <a:custGeom>
              <a:avLst/>
              <a:gdLst>
                <a:gd name="connsiteX0" fmla="*/ 0 w 1714500"/>
                <a:gd name="connsiteY0" fmla="*/ 393424 h 393424"/>
                <a:gd name="connsiteX1" fmla="*/ 1714500 w 1714500"/>
                <a:gd name="connsiteY1" fmla="*/ 2899 h 393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14500" h="393424">
                  <a:moveTo>
                    <a:pt x="0" y="393424"/>
                  </a:moveTo>
                  <a:cubicBezTo>
                    <a:pt x="357187" y="183080"/>
                    <a:pt x="714375" y="-27263"/>
                    <a:pt x="1714500" y="2899"/>
                  </a:cubicBezTo>
                </a:path>
              </a:pathLst>
            </a:custGeom>
            <a:noFill/>
            <a:ln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6" name="フリーフォーム 95"/>
            <p:cNvSpPr/>
            <p:nvPr/>
          </p:nvSpPr>
          <p:spPr>
            <a:xfrm>
              <a:off x="2257425" y="3289424"/>
              <a:ext cx="2028825" cy="434851"/>
            </a:xfrm>
            <a:custGeom>
              <a:avLst/>
              <a:gdLst>
                <a:gd name="connsiteX0" fmla="*/ 0 w 2028825"/>
                <a:gd name="connsiteY0" fmla="*/ 434851 h 434851"/>
                <a:gd name="connsiteX1" fmla="*/ 2028825 w 2028825"/>
                <a:gd name="connsiteY1" fmla="*/ 72901 h 434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28825" h="434851">
                  <a:moveTo>
                    <a:pt x="0" y="434851"/>
                  </a:moveTo>
                  <a:cubicBezTo>
                    <a:pt x="458787" y="148307"/>
                    <a:pt x="917575" y="-138237"/>
                    <a:pt x="2028825" y="72901"/>
                  </a:cubicBezTo>
                </a:path>
              </a:pathLst>
            </a:custGeom>
            <a:noFill/>
            <a:ln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7" name="フリーフォーム 96"/>
            <p:cNvSpPr/>
            <p:nvPr/>
          </p:nvSpPr>
          <p:spPr>
            <a:xfrm>
              <a:off x="2085975" y="3399984"/>
              <a:ext cx="2114550" cy="695766"/>
            </a:xfrm>
            <a:custGeom>
              <a:avLst/>
              <a:gdLst>
                <a:gd name="connsiteX0" fmla="*/ 0 w 2114550"/>
                <a:gd name="connsiteY0" fmla="*/ 695766 h 695766"/>
                <a:gd name="connsiteX1" fmla="*/ 2114550 w 2114550"/>
                <a:gd name="connsiteY1" fmla="*/ 38541 h 695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14550" h="695766">
                  <a:moveTo>
                    <a:pt x="0" y="695766"/>
                  </a:moveTo>
                  <a:cubicBezTo>
                    <a:pt x="501650" y="283016"/>
                    <a:pt x="1003300" y="-129734"/>
                    <a:pt x="2114550" y="38541"/>
                  </a:cubicBezTo>
                </a:path>
              </a:pathLst>
            </a:custGeom>
            <a:noFill/>
            <a:ln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8" name="フリーフォーム 97"/>
            <p:cNvSpPr/>
            <p:nvPr/>
          </p:nvSpPr>
          <p:spPr>
            <a:xfrm>
              <a:off x="781050" y="3157637"/>
              <a:ext cx="3495675" cy="290413"/>
            </a:xfrm>
            <a:custGeom>
              <a:avLst/>
              <a:gdLst>
                <a:gd name="connsiteX0" fmla="*/ 0 w 3495675"/>
                <a:gd name="connsiteY0" fmla="*/ 290413 h 290413"/>
                <a:gd name="connsiteX1" fmla="*/ 3495675 w 3495675"/>
                <a:gd name="connsiteY1" fmla="*/ 147538 h 290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95675" h="290413">
                  <a:moveTo>
                    <a:pt x="0" y="290413"/>
                  </a:moveTo>
                  <a:cubicBezTo>
                    <a:pt x="1102519" y="67369"/>
                    <a:pt x="2205038" y="-155674"/>
                    <a:pt x="3495675" y="147538"/>
                  </a:cubicBezTo>
                </a:path>
              </a:pathLst>
            </a:custGeom>
            <a:noFill/>
            <a:ln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9" name="フリーフォーム 98"/>
            <p:cNvSpPr/>
            <p:nvPr/>
          </p:nvSpPr>
          <p:spPr>
            <a:xfrm>
              <a:off x="857250" y="3237869"/>
              <a:ext cx="3314700" cy="1105531"/>
            </a:xfrm>
            <a:custGeom>
              <a:avLst/>
              <a:gdLst>
                <a:gd name="connsiteX0" fmla="*/ 0 w 3400425"/>
                <a:gd name="connsiteY0" fmla="*/ 952535 h 952535"/>
                <a:gd name="connsiteX1" fmla="*/ 3400425 w 3400425"/>
                <a:gd name="connsiteY1" fmla="*/ 35 h 952535"/>
                <a:gd name="connsiteX0" fmla="*/ 0 w 3371850"/>
                <a:gd name="connsiteY0" fmla="*/ 962059 h 962059"/>
                <a:gd name="connsiteX1" fmla="*/ 3371850 w 3371850"/>
                <a:gd name="connsiteY1" fmla="*/ 34 h 962059"/>
                <a:gd name="connsiteX0" fmla="*/ 0 w 3371850"/>
                <a:gd name="connsiteY0" fmla="*/ 1041447 h 1041447"/>
                <a:gd name="connsiteX1" fmla="*/ 3371850 w 3371850"/>
                <a:gd name="connsiteY1" fmla="*/ 79422 h 1041447"/>
                <a:gd name="connsiteX0" fmla="*/ 0 w 3314700"/>
                <a:gd name="connsiteY0" fmla="*/ 1068042 h 1068042"/>
                <a:gd name="connsiteX1" fmla="*/ 3314700 w 3314700"/>
                <a:gd name="connsiteY1" fmla="*/ 77442 h 1068042"/>
                <a:gd name="connsiteX0" fmla="*/ 0 w 3314700"/>
                <a:gd name="connsiteY0" fmla="*/ 1105531 h 1105531"/>
                <a:gd name="connsiteX1" fmla="*/ 3314700 w 3314700"/>
                <a:gd name="connsiteY1" fmla="*/ 114931 h 1105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14700" h="1105531">
                  <a:moveTo>
                    <a:pt x="0" y="1105531"/>
                  </a:moveTo>
                  <a:cubicBezTo>
                    <a:pt x="830262" y="207800"/>
                    <a:pt x="2432050" y="-223206"/>
                    <a:pt x="3314700" y="114931"/>
                  </a:cubicBezTo>
                </a:path>
              </a:pathLst>
            </a:custGeom>
            <a:noFill/>
            <a:ln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0" name="フリーフォーム 99"/>
            <p:cNvSpPr/>
            <p:nvPr/>
          </p:nvSpPr>
          <p:spPr>
            <a:xfrm>
              <a:off x="1054253" y="3237869"/>
              <a:ext cx="3159534" cy="1182828"/>
            </a:xfrm>
            <a:custGeom>
              <a:avLst/>
              <a:gdLst>
                <a:gd name="connsiteX0" fmla="*/ 0 w 3400425"/>
                <a:gd name="connsiteY0" fmla="*/ 952535 h 952535"/>
                <a:gd name="connsiteX1" fmla="*/ 3400425 w 3400425"/>
                <a:gd name="connsiteY1" fmla="*/ 35 h 952535"/>
                <a:gd name="connsiteX0" fmla="*/ 0 w 3371850"/>
                <a:gd name="connsiteY0" fmla="*/ 962059 h 962059"/>
                <a:gd name="connsiteX1" fmla="*/ 3371850 w 3371850"/>
                <a:gd name="connsiteY1" fmla="*/ 34 h 962059"/>
                <a:gd name="connsiteX0" fmla="*/ 0 w 3371850"/>
                <a:gd name="connsiteY0" fmla="*/ 1041447 h 1041447"/>
                <a:gd name="connsiteX1" fmla="*/ 3371850 w 3371850"/>
                <a:gd name="connsiteY1" fmla="*/ 79422 h 1041447"/>
                <a:gd name="connsiteX0" fmla="*/ 0 w 3314700"/>
                <a:gd name="connsiteY0" fmla="*/ 1068042 h 1068042"/>
                <a:gd name="connsiteX1" fmla="*/ 3314700 w 3314700"/>
                <a:gd name="connsiteY1" fmla="*/ 77442 h 1068042"/>
                <a:gd name="connsiteX0" fmla="*/ 0 w 3314700"/>
                <a:gd name="connsiteY0" fmla="*/ 1105531 h 1105531"/>
                <a:gd name="connsiteX1" fmla="*/ 3314700 w 3314700"/>
                <a:gd name="connsiteY1" fmla="*/ 114931 h 1105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14700" h="1105531">
                  <a:moveTo>
                    <a:pt x="0" y="1105531"/>
                  </a:moveTo>
                  <a:cubicBezTo>
                    <a:pt x="830262" y="207800"/>
                    <a:pt x="2432050" y="-223206"/>
                    <a:pt x="3314700" y="114931"/>
                  </a:cubicBezTo>
                </a:path>
              </a:pathLst>
            </a:custGeom>
            <a:noFill/>
            <a:ln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48" name="グループ化 147"/>
          <p:cNvGrpSpPr/>
          <p:nvPr/>
        </p:nvGrpSpPr>
        <p:grpSpPr>
          <a:xfrm>
            <a:off x="1344501" y="1250056"/>
            <a:ext cx="6991248" cy="4439619"/>
            <a:chOff x="1344501" y="1366168"/>
            <a:chExt cx="6991248" cy="4439619"/>
          </a:xfrm>
        </p:grpSpPr>
        <p:sp>
          <p:nvSpPr>
            <p:cNvPr id="149" name="フリーフォーム 148"/>
            <p:cNvSpPr/>
            <p:nvPr/>
          </p:nvSpPr>
          <p:spPr>
            <a:xfrm>
              <a:off x="4559300" y="3492500"/>
              <a:ext cx="2946400" cy="222829"/>
            </a:xfrm>
            <a:custGeom>
              <a:avLst/>
              <a:gdLst>
                <a:gd name="connsiteX0" fmla="*/ 2946400 w 2946400"/>
                <a:gd name="connsiteY0" fmla="*/ 152400 h 222829"/>
                <a:gd name="connsiteX1" fmla="*/ 0 w 2946400"/>
                <a:gd name="connsiteY1" fmla="*/ 0 h 222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46400" h="222829">
                  <a:moveTo>
                    <a:pt x="2946400" y="152400"/>
                  </a:moveTo>
                  <a:cubicBezTo>
                    <a:pt x="1954741" y="230716"/>
                    <a:pt x="963083" y="309033"/>
                    <a:pt x="0" y="0"/>
                  </a:cubicBezTo>
                </a:path>
              </a:pathLst>
            </a:custGeom>
            <a:noFill/>
            <a:ln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0" name="フリーフォーム 149"/>
            <p:cNvSpPr/>
            <p:nvPr/>
          </p:nvSpPr>
          <p:spPr>
            <a:xfrm>
              <a:off x="4597400" y="3327400"/>
              <a:ext cx="3390900" cy="222106"/>
            </a:xfrm>
            <a:custGeom>
              <a:avLst/>
              <a:gdLst>
                <a:gd name="connsiteX0" fmla="*/ 3390900 w 3390900"/>
                <a:gd name="connsiteY0" fmla="*/ 0 h 222106"/>
                <a:gd name="connsiteX1" fmla="*/ 0 w 3390900"/>
                <a:gd name="connsiteY1" fmla="*/ 114300 h 222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90900" h="222106">
                  <a:moveTo>
                    <a:pt x="3390900" y="0"/>
                  </a:moveTo>
                  <a:cubicBezTo>
                    <a:pt x="2348441" y="169333"/>
                    <a:pt x="1305983" y="338667"/>
                    <a:pt x="0" y="114300"/>
                  </a:cubicBezTo>
                </a:path>
              </a:pathLst>
            </a:custGeom>
            <a:noFill/>
            <a:ln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1" name="フリーフォーム 150"/>
            <p:cNvSpPr/>
            <p:nvPr/>
          </p:nvSpPr>
          <p:spPr>
            <a:xfrm>
              <a:off x="4013200" y="3644900"/>
              <a:ext cx="215900" cy="1219200"/>
            </a:xfrm>
            <a:custGeom>
              <a:avLst/>
              <a:gdLst>
                <a:gd name="connsiteX0" fmla="*/ 0 w 215900"/>
                <a:gd name="connsiteY0" fmla="*/ 1219200 h 1219200"/>
                <a:gd name="connsiteX1" fmla="*/ 215900 w 215900"/>
                <a:gd name="connsiteY1" fmla="*/ 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5900" h="1219200">
                  <a:moveTo>
                    <a:pt x="0" y="1219200"/>
                  </a:moveTo>
                  <a:cubicBezTo>
                    <a:pt x="28575" y="810683"/>
                    <a:pt x="57150" y="402167"/>
                    <a:pt x="215900" y="0"/>
                  </a:cubicBezTo>
                </a:path>
              </a:pathLst>
            </a:custGeom>
            <a:noFill/>
            <a:ln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2" name="フリーフォーム 151"/>
            <p:cNvSpPr/>
            <p:nvPr/>
          </p:nvSpPr>
          <p:spPr>
            <a:xfrm>
              <a:off x="4559300" y="3479800"/>
              <a:ext cx="2743200" cy="294573"/>
            </a:xfrm>
            <a:custGeom>
              <a:avLst/>
              <a:gdLst>
                <a:gd name="connsiteX0" fmla="*/ 2743200 w 2743200"/>
                <a:gd name="connsiteY0" fmla="*/ 279400 h 294573"/>
                <a:gd name="connsiteX1" fmla="*/ 0 w 2743200"/>
                <a:gd name="connsiteY1" fmla="*/ 0 h 294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43200" h="294573">
                  <a:moveTo>
                    <a:pt x="2743200" y="279400"/>
                  </a:moveTo>
                  <a:cubicBezTo>
                    <a:pt x="1864783" y="306916"/>
                    <a:pt x="986367" y="334433"/>
                    <a:pt x="0" y="0"/>
                  </a:cubicBezTo>
                </a:path>
              </a:pathLst>
            </a:custGeom>
            <a:noFill/>
            <a:ln w="7620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3" name="円/楕円 152"/>
            <p:cNvSpPr/>
            <p:nvPr/>
          </p:nvSpPr>
          <p:spPr>
            <a:xfrm>
              <a:off x="4098908" y="4893543"/>
              <a:ext cx="153062" cy="144463"/>
            </a:xfrm>
            <a:prstGeom prst="ellipse">
              <a:avLst/>
            </a:prstGeom>
            <a:ln w="28575"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l">
                <a:defRPr/>
              </a:pPr>
              <a:endParaRPr kumimoji="0" lang="ja-JP" altLang="en-US" kern="0" dirty="0">
                <a:solidFill>
                  <a:prstClr val="white"/>
                </a:solidFill>
                <a:ea typeface="ＭＳ Ｐゴシック" charset="-128"/>
              </a:endParaRPr>
            </a:p>
          </p:txBody>
        </p:sp>
        <p:sp>
          <p:nvSpPr>
            <p:cNvPr id="154" name="円/楕円 153"/>
            <p:cNvSpPr/>
            <p:nvPr/>
          </p:nvSpPr>
          <p:spPr>
            <a:xfrm>
              <a:off x="3819922" y="5084737"/>
              <a:ext cx="153062" cy="144463"/>
            </a:xfrm>
            <a:prstGeom prst="ellipse">
              <a:avLst/>
            </a:prstGeom>
            <a:ln w="28575"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l">
                <a:defRPr/>
              </a:pPr>
              <a:endParaRPr kumimoji="0" lang="ja-JP" altLang="en-US" kern="0" dirty="0">
                <a:solidFill>
                  <a:prstClr val="white"/>
                </a:solidFill>
                <a:ea typeface="ＭＳ Ｐゴシック" charset="-128"/>
              </a:endParaRPr>
            </a:p>
          </p:txBody>
        </p:sp>
        <p:sp>
          <p:nvSpPr>
            <p:cNvPr id="155" name="円/楕円 154"/>
            <p:cNvSpPr/>
            <p:nvPr/>
          </p:nvSpPr>
          <p:spPr>
            <a:xfrm>
              <a:off x="4098908" y="4893543"/>
              <a:ext cx="153062" cy="144463"/>
            </a:xfrm>
            <a:prstGeom prst="ellipse">
              <a:avLst/>
            </a:prstGeom>
            <a:ln w="28575"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l">
                <a:defRPr/>
              </a:pPr>
              <a:endParaRPr kumimoji="0" lang="ja-JP" altLang="en-US" kern="0" dirty="0">
                <a:solidFill>
                  <a:prstClr val="white"/>
                </a:solidFill>
                <a:ea typeface="ＭＳ Ｐゴシック" charset="-128"/>
              </a:endParaRPr>
            </a:p>
          </p:txBody>
        </p:sp>
        <p:sp>
          <p:nvSpPr>
            <p:cNvPr id="156" name="円/楕円 155"/>
            <p:cNvSpPr/>
            <p:nvPr/>
          </p:nvSpPr>
          <p:spPr>
            <a:xfrm>
              <a:off x="3819922" y="5084737"/>
              <a:ext cx="153062" cy="144463"/>
            </a:xfrm>
            <a:prstGeom prst="ellipse">
              <a:avLst/>
            </a:prstGeom>
            <a:ln w="28575"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l">
                <a:defRPr/>
              </a:pPr>
              <a:endParaRPr kumimoji="0" lang="ja-JP" altLang="en-US" kern="0" dirty="0">
                <a:solidFill>
                  <a:prstClr val="white"/>
                </a:solidFill>
                <a:ea typeface="ＭＳ Ｐゴシック" charset="-128"/>
              </a:endParaRPr>
            </a:p>
          </p:txBody>
        </p:sp>
        <p:sp>
          <p:nvSpPr>
            <p:cNvPr id="157" name="円/楕円 156"/>
            <p:cNvSpPr/>
            <p:nvPr/>
          </p:nvSpPr>
          <p:spPr>
            <a:xfrm>
              <a:off x="7592021" y="3510086"/>
              <a:ext cx="153062" cy="144463"/>
            </a:xfrm>
            <a:prstGeom prst="ellipse">
              <a:avLst/>
            </a:prstGeom>
            <a:ln w="28575"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l">
                <a:defRPr/>
              </a:pPr>
              <a:endParaRPr kumimoji="0" lang="ja-JP" altLang="en-US" kern="0" dirty="0">
                <a:solidFill>
                  <a:prstClr val="white"/>
                </a:solidFill>
                <a:ea typeface="ＭＳ Ｐゴシック" charset="-128"/>
              </a:endParaRPr>
            </a:p>
          </p:txBody>
        </p:sp>
        <p:sp>
          <p:nvSpPr>
            <p:cNvPr id="158" name="円/楕円 157"/>
            <p:cNvSpPr/>
            <p:nvPr/>
          </p:nvSpPr>
          <p:spPr>
            <a:xfrm>
              <a:off x="8011877" y="3222054"/>
              <a:ext cx="153062" cy="144463"/>
            </a:xfrm>
            <a:prstGeom prst="ellipse">
              <a:avLst/>
            </a:prstGeom>
            <a:ln w="28575"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l">
                <a:defRPr/>
              </a:pPr>
              <a:endParaRPr kumimoji="0" lang="ja-JP" altLang="en-US" kern="0" dirty="0">
                <a:solidFill>
                  <a:prstClr val="white"/>
                </a:solidFill>
                <a:ea typeface="ＭＳ Ｐゴシック" charset="-128"/>
              </a:endParaRPr>
            </a:p>
          </p:txBody>
        </p:sp>
        <p:sp>
          <p:nvSpPr>
            <p:cNvPr id="159" name="円/楕円 158"/>
            <p:cNvSpPr/>
            <p:nvPr/>
          </p:nvSpPr>
          <p:spPr>
            <a:xfrm>
              <a:off x="7515490" y="3510086"/>
              <a:ext cx="153062" cy="144463"/>
            </a:xfrm>
            <a:prstGeom prst="ellipse">
              <a:avLst/>
            </a:prstGeom>
            <a:ln w="28575"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l">
                <a:defRPr/>
              </a:pPr>
              <a:endParaRPr kumimoji="0" lang="ja-JP" altLang="en-US" kern="0" dirty="0">
                <a:solidFill>
                  <a:prstClr val="white"/>
                </a:solidFill>
                <a:ea typeface="ＭＳ Ｐゴシック" charset="-128"/>
              </a:endParaRPr>
            </a:p>
          </p:txBody>
        </p:sp>
        <p:sp>
          <p:nvSpPr>
            <p:cNvPr id="160" name="円/楕円 159"/>
            <p:cNvSpPr/>
            <p:nvPr/>
          </p:nvSpPr>
          <p:spPr>
            <a:xfrm>
              <a:off x="2725258" y="1366168"/>
              <a:ext cx="153062" cy="144463"/>
            </a:xfrm>
            <a:prstGeom prst="ellipse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l">
                <a:defRPr/>
              </a:pPr>
              <a:endParaRPr kumimoji="0" lang="ja-JP" altLang="en-US" kern="0" dirty="0">
                <a:solidFill>
                  <a:prstClr val="white"/>
                </a:solidFill>
                <a:ea typeface="ＭＳ Ｐゴシック" charset="-128"/>
              </a:endParaRPr>
            </a:p>
          </p:txBody>
        </p:sp>
        <p:sp>
          <p:nvSpPr>
            <p:cNvPr id="161" name="円/楕円 160"/>
            <p:cNvSpPr/>
            <p:nvPr/>
          </p:nvSpPr>
          <p:spPr>
            <a:xfrm>
              <a:off x="3920505" y="4906799"/>
              <a:ext cx="153062" cy="144463"/>
            </a:xfrm>
            <a:prstGeom prst="ellipse">
              <a:avLst/>
            </a:prstGeom>
            <a:ln w="28575"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l">
                <a:defRPr/>
              </a:pPr>
              <a:endParaRPr kumimoji="0" lang="ja-JP" altLang="en-US" kern="0" dirty="0">
                <a:solidFill>
                  <a:prstClr val="white"/>
                </a:solidFill>
                <a:ea typeface="ＭＳ Ｐゴシック" charset="-128"/>
              </a:endParaRPr>
            </a:p>
          </p:txBody>
        </p:sp>
        <p:sp>
          <p:nvSpPr>
            <p:cNvPr id="162" name="円/楕円 161"/>
            <p:cNvSpPr/>
            <p:nvPr/>
          </p:nvSpPr>
          <p:spPr>
            <a:xfrm rot="1649417">
              <a:off x="1344501" y="4575395"/>
              <a:ext cx="659862" cy="1230392"/>
            </a:xfrm>
            <a:prstGeom prst="ellipse">
              <a:avLst/>
            </a:prstGeom>
            <a:noFill/>
            <a:ln w="57150"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3" name="円/楕円 162"/>
            <p:cNvSpPr/>
            <p:nvPr/>
          </p:nvSpPr>
          <p:spPr>
            <a:xfrm rot="1649417">
              <a:off x="3494363" y="4524778"/>
              <a:ext cx="1333097" cy="870021"/>
            </a:xfrm>
            <a:prstGeom prst="ellipse">
              <a:avLst/>
            </a:prstGeom>
            <a:noFill/>
            <a:ln w="57150"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4" name="円/楕円 163"/>
            <p:cNvSpPr/>
            <p:nvPr/>
          </p:nvSpPr>
          <p:spPr>
            <a:xfrm rot="19349824">
              <a:off x="7307082" y="3242734"/>
              <a:ext cx="1028667" cy="743870"/>
            </a:xfrm>
            <a:prstGeom prst="ellipse">
              <a:avLst/>
            </a:prstGeom>
            <a:noFill/>
            <a:ln w="57150"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5" name="円/楕円 164"/>
            <p:cNvSpPr/>
            <p:nvPr/>
          </p:nvSpPr>
          <p:spPr>
            <a:xfrm rot="19349824">
              <a:off x="3845841" y="2540851"/>
              <a:ext cx="892860" cy="687396"/>
            </a:xfrm>
            <a:prstGeom prst="ellipse">
              <a:avLst/>
            </a:prstGeom>
            <a:noFill/>
            <a:ln w="57150"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6" name="円/楕円 165"/>
            <p:cNvSpPr/>
            <p:nvPr/>
          </p:nvSpPr>
          <p:spPr>
            <a:xfrm rot="19349824">
              <a:off x="6095926" y="2084054"/>
              <a:ext cx="935450" cy="1907950"/>
            </a:xfrm>
            <a:prstGeom prst="ellipse">
              <a:avLst/>
            </a:prstGeom>
            <a:noFill/>
            <a:ln w="57150"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7" name="フリーフォーム 166"/>
            <p:cNvSpPr/>
            <p:nvPr/>
          </p:nvSpPr>
          <p:spPr>
            <a:xfrm>
              <a:off x="4546600" y="3314700"/>
              <a:ext cx="1536700" cy="102895"/>
            </a:xfrm>
            <a:custGeom>
              <a:avLst/>
              <a:gdLst>
                <a:gd name="connsiteX0" fmla="*/ 1536700 w 1536700"/>
                <a:gd name="connsiteY0" fmla="*/ 0 h 102895"/>
                <a:gd name="connsiteX1" fmla="*/ 0 w 1536700"/>
                <a:gd name="connsiteY1" fmla="*/ 101600 h 102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36700" h="102895">
                  <a:moveTo>
                    <a:pt x="1536700" y="0"/>
                  </a:moveTo>
                  <a:cubicBezTo>
                    <a:pt x="1045633" y="56091"/>
                    <a:pt x="554567" y="112183"/>
                    <a:pt x="0" y="101600"/>
                  </a:cubicBezTo>
                </a:path>
              </a:pathLst>
            </a:custGeom>
            <a:noFill/>
            <a:ln w="7620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8" name="フリーフォーム 167"/>
            <p:cNvSpPr/>
            <p:nvPr/>
          </p:nvSpPr>
          <p:spPr>
            <a:xfrm>
              <a:off x="4686300" y="2708920"/>
              <a:ext cx="393933" cy="504180"/>
            </a:xfrm>
            <a:custGeom>
              <a:avLst/>
              <a:gdLst>
                <a:gd name="connsiteX0" fmla="*/ 38100 w 393933"/>
                <a:gd name="connsiteY0" fmla="*/ 0 h 622300"/>
                <a:gd name="connsiteX1" fmla="*/ 0 w 393933"/>
                <a:gd name="connsiteY1" fmla="*/ 62230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93933" h="622300">
                  <a:moveTo>
                    <a:pt x="38100" y="0"/>
                  </a:moveTo>
                  <a:cubicBezTo>
                    <a:pt x="352425" y="53975"/>
                    <a:pt x="666750" y="107950"/>
                    <a:pt x="0" y="622300"/>
                  </a:cubicBezTo>
                </a:path>
              </a:pathLst>
            </a:custGeom>
            <a:noFill/>
            <a:ln w="7620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9" name="フリーフォーム 168"/>
            <p:cNvSpPr/>
            <p:nvPr/>
          </p:nvSpPr>
          <p:spPr>
            <a:xfrm>
              <a:off x="1917700" y="3568700"/>
              <a:ext cx="2006600" cy="1079500"/>
            </a:xfrm>
            <a:custGeom>
              <a:avLst/>
              <a:gdLst>
                <a:gd name="connsiteX0" fmla="*/ 0 w 2006600"/>
                <a:gd name="connsiteY0" fmla="*/ 1079500 h 1079500"/>
                <a:gd name="connsiteX1" fmla="*/ 2006600 w 2006600"/>
                <a:gd name="connsiteY1" fmla="*/ 0 h 107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06600" h="1079500">
                  <a:moveTo>
                    <a:pt x="0" y="1079500"/>
                  </a:moveTo>
                  <a:cubicBezTo>
                    <a:pt x="459316" y="589491"/>
                    <a:pt x="918633" y="99483"/>
                    <a:pt x="2006600" y="0"/>
                  </a:cubicBezTo>
                </a:path>
              </a:pathLst>
            </a:custGeom>
            <a:noFill/>
            <a:ln w="7620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0" name="フリーフォーム 169"/>
            <p:cNvSpPr/>
            <p:nvPr/>
          </p:nvSpPr>
          <p:spPr>
            <a:xfrm>
              <a:off x="3525632" y="3670300"/>
              <a:ext cx="487568" cy="977900"/>
            </a:xfrm>
            <a:custGeom>
              <a:avLst/>
              <a:gdLst>
                <a:gd name="connsiteX0" fmla="*/ 4968 w 487568"/>
                <a:gd name="connsiteY0" fmla="*/ 977900 h 977900"/>
                <a:gd name="connsiteX1" fmla="*/ 487568 w 487568"/>
                <a:gd name="connsiteY1" fmla="*/ 0 h 97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87568" h="977900">
                  <a:moveTo>
                    <a:pt x="4968" y="977900"/>
                  </a:moveTo>
                  <a:cubicBezTo>
                    <a:pt x="-9849" y="737658"/>
                    <a:pt x="-24665" y="497417"/>
                    <a:pt x="487568" y="0"/>
                  </a:cubicBezTo>
                </a:path>
              </a:pathLst>
            </a:custGeom>
            <a:noFill/>
            <a:ln w="7620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1" name="フリーフォーム 170"/>
            <p:cNvSpPr/>
            <p:nvPr/>
          </p:nvSpPr>
          <p:spPr>
            <a:xfrm>
              <a:off x="4165600" y="3715330"/>
              <a:ext cx="126671" cy="1191470"/>
            </a:xfrm>
            <a:custGeom>
              <a:avLst/>
              <a:gdLst>
                <a:gd name="connsiteX0" fmla="*/ 0 w 215900"/>
                <a:gd name="connsiteY0" fmla="*/ 1219200 h 1219200"/>
                <a:gd name="connsiteX1" fmla="*/ 215900 w 215900"/>
                <a:gd name="connsiteY1" fmla="*/ 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5900" h="1219200">
                  <a:moveTo>
                    <a:pt x="0" y="1219200"/>
                  </a:moveTo>
                  <a:cubicBezTo>
                    <a:pt x="28575" y="810683"/>
                    <a:pt x="57150" y="402167"/>
                    <a:pt x="215900" y="0"/>
                  </a:cubicBezTo>
                </a:path>
              </a:pathLst>
            </a:custGeom>
            <a:noFill/>
            <a:ln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96" name="グループ化 195"/>
          <p:cNvGrpSpPr/>
          <p:nvPr/>
        </p:nvGrpSpPr>
        <p:grpSpPr>
          <a:xfrm>
            <a:off x="1674431" y="3710905"/>
            <a:ext cx="6263911" cy="3147095"/>
            <a:chOff x="1674431" y="3827017"/>
            <a:chExt cx="6263911" cy="3147095"/>
          </a:xfrm>
        </p:grpSpPr>
        <p:sp>
          <p:nvSpPr>
            <p:cNvPr id="197" name="角丸四角形 196"/>
            <p:cNvSpPr/>
            <p:nvPr/>
          </p:nvSpPr>
          <p:spPr>
            <a:xfrm>
              <a:off x="1674431" y="6102120"/>
              <a:ext cx="6263911" cy="871992"/>
            </a:xfrm>
            <a:prstGeom prst="roundRect">
              <a:avLst/>
            </a:prstGeom>
            <a:ln w="28575"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2400" dirty="0" smtClean="0"/>
                <a:t>“LNG Market”</a:t>
              </a:r>
              <a:endParaRPr kumimoji="1" lang="ja-JP" altLang="en-US" sz="2400" dirty="0"/>
            </a:p>
          </p:txBody>
        </p:sp>
        <p:sp>
          <p:nvSpPr>
            <p:cNvPr id="199" name="フリーフォーム 198"/>
            <p:cNvSpPr/>
            <p:nvPr/>
          </p:nvSpPr>
          <p:spPr>
            <a:xfrm rot="606122">
              <a:off x="4176952" y="3860662"/>
              <a:ext cx="2504484" cy="2218304"/>
            </a:xfrm>
            <a:custGeom>
              <a:avLst/>
              <a:gdLst>
                <a:gd name="connsiteX0" fmla="*/ 0 w 2032000"/>
                <a:gd name="connsiteY0" fmla="*/ 0 h 1917700"/>
                <a:gd name="connsiteX1" fmla="*/ 2032000 w 2032000"/>
                <a:gd name="connsiteY1" fmla="*/ 1917700 h 191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32000" h="1917700">
                  <a:moveTo>
                    <a:pt x="0" y="0"/>
                  </a:moveTo>
                  <a:cubicBezTo>
                    <a:pt x="468841" y="738716"/>
                    <a:pt x="937683" y="1477433"/>
                    <a:pt x="2032000" y="1917700"/>
                  </a:cubicBezTo>
                </a:path>
              </a:pathLst>
            </a:custGeom>
            <a:noFill/>
            <a:ln w="215900" cmpd="tri">
              <a:solidFill>
                <a:srgbClr val="00B0F0"/>
              </a:solidFill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8" name="フリーフォーム 197"/>
            <p:cNvSpPr/>
            <p:nvPr/>
          </p:nvSpPr>
          <p:spPr>
            <a:xfrm rot="16727095">
              <a:off x="4803134" y="3321616"/>
              <a:ext cx="2053171" cy="3063973"/>
            </a:xfrm>
            <a:custGeom>
              <a:avLst/>
              <a:gdLst>
                <a:gd name="connsiteX0" fmla="*/ 5722 w 793122"/>
                <a:gd name="connsiteY0" fmla="*/ 1803400 h 1803400"/>
                <a:gd name="connsiteX1" fmla="*/ 793122 w 793122"/>
                <a:gd name="connsiteY1" fmla="*/ 0 h 1803400"/>
                <a:gd name="connsiteX0" fmla="*/ 4971 w 805809"/>
                <a:gd name="connsiteY0" fmla="*/ 1869884 h 1869884"/>
                <a:gd name="connsiteX1" fmla="*/ 805809 w 805809"/>
                <a:gd name="connsiteY1" fmla="*/ 0 h 1869884"/>
                <a:gd name="connsiteX0" fmla="*/ 1722 w 802560"/>
                <a:gd name="connsiteY0" fmla="*/ 1869884 h 1869884"/>
                <a:gd name="connsiteX1" fmla="*/ 802560 w 802560"/>
                <a:gd name="connsiteY1" fmla="*/ 0 h 1869884"/>
                <a:gd name="connsiteX0" fmla="*/ 0 w 800838"/>
                <a:gd name="connsiteY0" fmla="*/ 1869884 h 1869884"/>
                <a:gd name="connsiteX1" fmla="*/ 800838 w 800838"/>
                <a:gd name="connsiteY1" fmla="*/ 0 h 1869884"/>
                <a:gd name="connsiteX0" fmla="*/ 0 w 800838"/>
                <a:gd name="connsiteY0" fmla="*/ 1869884 h 1869884"/>
                <a:gd name="connsiteX1" fmla="*/ 800838 w 800838"/>
                <a:gd name="connsiteY1" fmla="*/ 0 h 1869884"/>
                <a:gd name="connsiteX0" fmla="*/ 0 w 800838"/>
                <a:gd name="connsiteY0" fmla="*/ 1869884 h 1869884"/>
                <a:gd name="connsiteX1" fmla="*/ 800838 w 800838"/>
                <a:gd name="connsiteY1" fmla="*/ 0 h 1869884"/>
                <a:gd name="connsiteX0" fmla="*/ 0 w 800838"/>
                <a:gd name="connsiteY0" fmla="*/ 1869884 h 1869884"/>
                <a:gd name="connsiteX1" fmla="*/ 800838 w 800838"/>
                <a:gd name="connsiteY1" fmla="*/ 0 h 1869884"/>
                <a:gd name="connsiteX0" fmla="*/ 0 w 800838"/>
                <a:gd name="connsiteY0" fmla="*/ 1869884 h 1869884"/>
                <a:gd name="connsiteX1" fmla="*/ 800838 w 800838"/>
                <a:gd name="connsiteY1" fmla="*/ 0 h 1869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00838" h="1869884">
                  <a:moveTo>
                    <a:pt x="0" y="1869884"/>
                  </a:moveTo>
                  <a:cubicBezTo>
                    <a:pt x="140855" y="1171222"/>
                    <a:pt x="486626" y="555973"/>
                    <a:pt x="800838" y="0"/>
                  </a:cubicBezTo>
                </a:path>
              </a:pathLst>
            </a:custGeom>
            <a:noFill/>
            <a:ln w="215900" cmpd="tri">
              <a:solidFill>
                <a:srgbClr val="C00000"/>
              </a:solidFill>
              <a:headEnd type="none" w="med" len="med"/>
              <a:tailEnd type="stealth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69397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0" y="549251"/>
            <a:ext cx="9906000" cy="71437"/>
          </a:xfrm>
          <a:prstGeom prst="rect">
            <a:avLst/>
          </a:prstGeom>
          <a:gradFill flip="none" rotWithShape="1">
            <a:gsLst>
              <a:gs pos="25000">
                <a:srgbClr val="0000CC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dirty="0"/>
          </a:p>
        </p:txBody>
      </p:sp>
      <p:sp>
        <p:nvSpPr>
          <p:cNvPr id="3" name="AutoShape 51"/>
          <p:cNvSpPr>
            <a:spLocks noChangeArrowheads="1"/>
          </p:cNvSpPr>
          <p:nvPr/>
        </p:nvSpPr>
        <p:spPr bwMode="auto">
          <a:xfrm>
            <a:off x="0" y="116309"/>
            <a:ext cx="9906000" cy="36036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cmpd="thinThick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ja-JP" altLang="en-US" sz="24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４</a:t>
            </a:r>
            <a:r>
              <a:rPr lang="ja-JP" altLang="en-US" sz="2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．</a:t>
            </a:r>
            <a:r>
              <a:rPr lang="en-US" altLang="ja-JP" sz="2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Is LNG secure compared to oil and pipeline gas?</a:t>
            </a:r>
            <a:endParaRPr lang="en-US" altLang="ja-JP" sz="24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" name="円/楕円 4"/>
          <p:cNvSpPr/>
          <p:nvPr/>
        </p:nvSpPr>
        <p:spPr>
          <a:xfrm>
            <a:off x="200472" y="1261647"/>
            <a:ext cx="3060000" cy="936104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Oil</a:t>
            </a:r>
            <a:endParaRPr kumimoji="1" lang="ja-JP" altLang="en-US" sz="24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7" name="円/楕円 6"/>
          <p:cNvSpPr/>
          <p:nvPr/>
        </p:nvSpPr>
        <p:spPr>
          <a:xfrm>
            <a:off x="3423000" y="1261647"/>
            <a:ext cx="3060000" cy="936104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4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Pipeline Gas</a:t>
            </a:r>
            <a:endParaRPr kumimoji="1" lang="ja-JP" altLang="en-US" sz="24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8" name="円/楕円 7"/>
          <p:cNvSpPr/>
          <p:nvPr/>
        </p:nvSpPr>
        <p:spPr>
          <a:xfrm>
            <a:off x="6609184" y="1261647"/>
            <a:ext cx="3060000" cy="93610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LNG</a:t>
            </a:r>
            <a:endParaRPr kumimoji="1" lang="ja-JP" altLang="en-US" sz="24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 bwMode="auto">
          <a:xfrm>
            <a:off x="199274" y="3653099"/>
            <a:ext cx="3060000" cy="1800000"/>
          </a:xfrm>
          <a:prstGeom prst="rect">
            <a:avLst/>
          </a:prstGeom>
          <a:ln/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>
              <a:buSzPct val="100000"/>
            </a:pPr>
            <a:r>
              <a:rPr lang="en-US" altLang="ja-JP" sz="2200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Oil storage and emergency response mechanism</a:t>
            </a:r>
            <a:endParaRPr kumimoji="1" lang="ja-JP" altLang="en-US" sz="2200" dirty="0">
              <a:solidFill>
                <a:srgbClr val="000000"/>
              </a:solidFill>
              <a:latin typeface="Arial" panose="020B0604020202020204" pitchFamily="34" charset="0"/>
              <a:ea typeface="Arial Unicode MS" panose="020B0604020202020204" pitchFamily="50" charset="-128"/>
              <a:cs typeface="Arial" panose="020B0604020202020204" pitchFamily="34" charset="0"/>
            </a:endParaRPr>
          </a:p>
        </p:txBody>
      </p:sp>
      <p:sp>
        <p:nvSpPr>
          <p:cNvPr id="11" name="テキスト ボックス 10"/>
          <p:cNvSpPr txBox="1"/>
          <p:nvPr/>
        </p:nvSpPr>
        <p:spPr bwMode="auto">
          <a:xfrm>
            <a:off x="3423000" y="3653099"/>
            <a:ext cx="3060000" cy="1800000"/>
          </a:xfrm>
          <a:prstGeom prst="rect">
            <a:avLst/>
          </a:prstGeom>
          <a:ln/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>
              <a:buSzPct val="100000"/>
            </a:pPr>
            <a:r>
              <a:rPr lang="en-US" altLang="ja-JP" sz="2200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Experience developing in Europe (stress test, LNG and storage strategy)</a:t>
            </a:r>
            <a:endParaRPr kumimoji="1" lang="ja-JP" altLang="en-US" sz="2200" dirty="0">
              <a:solidFill>
                <a:srgbClr val="000000"/>
              </a:solidFill>
              <a:latin typeface="Arial" panose="020B0604020202020204" pitchFamily="34" charset="0"/>
              <a:ea typeface="Arial Unicode MS" panose="020B0604020202020204" pitchFamily="50" charset="-128"/>
              <a:cs typeface="Arial" panose="020B0604020202020204" pitchFamily="34" charset="0"/>
            </a:endParaRPr>
          </a:p>
        </p:txBody>
      </p:sp>
      <p:sp>
        <p:nvSpPr>
          <p:cNvPr id="13" name="下矢印 12"/>
          <p:cNvSpPr/>
          <p:nvPr/>
        </p:nvSpPr>
        <p:spPr>
          <a:xfrm>
            <a:off x="1496616" y="2197751"/>
            <a:ext cx="360040" cy="1440000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下矢印 13"/>
          <p:cNvSpPr/>
          <p:nvPr/>
        </p:nvSpPr>
        <p:spPr>
          <a:xfrm>
            <a:off x="4772980" y="2213403"/>
            <a:ext cx="360040" cy="1440000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下矢印 14"/>
          <p:cNvSpPr/>
          <p:nvPr/>
        </p:nvSpPr>
        <p:spPr>
          <a:xfrm>
            <a:off x="7959164" y="2213403"/>
            <a:ext cx="360040" cy="1440000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/>
          <p:cNvSpPr txBox="1"/>
          <p:nvPr/>
        </p:nvSpPr>
        <p:spPr bwMode="auto">
          <a:xfrm>
            <a:off x="6609184" y="3653403"/>
            <a:ext cx="3060000" cy="1800000"/>
          </a:xfrm>
          <a:prstGeom prst="rect">
            <a:avLst/>
          </a:prstGeom>
          <a:ln/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>
              <a:buSzPct val="100000"/>
            </a:pPr>
            <a:r>
              <a:rPr kumimoji="1" lang="ja-JP" altLang="en-US" sz="4000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？</a:t>
            </a:r>
            <a:endParaRPr kumimoji="1" lang="ja-JP" altLang="en-US" sz="4000" dirty="0">
              <a:solidFill>
                <a:srgbClr val="000000"/>
              </a:solidFill>
              <a:latin typeface="Arial" panose="020B0604020202020204" pitchFamily="34" charset="0"/>
              <a:ea typeface="Arial Unicode MS" panose="020B0604020202020204" pitchFamily="50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430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二等辺三角形 5"/>
          <p:cNvSpPr/>
          <p:nvPr/>
        </p:nvSpPr>
        <p:spPr>
          <a:xfrm rot="10800000">
            <a:off x="920552" y="1383631"/>
            <a:ext cx="8064895" cy="5154209"/>
          </a:xfrm>
          <a:prstGeom prst="triangl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AutoShape 51"/>
          <p:cNvSpPr>
            <a:spLocks noChangeArrowheads="1"/>
          </p:cNvSpPr>
          <p:nvPr/>
        </p:nvSpPr>
        <p:spPr bwMode="auto">
          <a:xfrm>
            <a:off x="0" y="0"/>
            <a:ext cx="9906000" cy="76470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cmpd="thinThick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ja-JP" altLang="en-US" sz="24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５</a:t>
            </a:r>
            <a:r>
              <a:rPr lang="ja-JP" altLang="en-US" sz="2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．</a:t>
            </a:r>
            <a:r>
              <a:rPr lang="en-US" altLang="ja-JP" sz="24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</a:t>
            </a:r>
            <a:r>
              <a:rPr lang="en-US" altLang="ja-JP" sz="2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LNG emergency response </a:t>
            </a:r>
            <a:r>
              <a:rPr lang="en-US" altLang="ja-JP" sz="24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after </a:t>
            </a:r>
            <a:r>
              <a:rPr lang="en-US" altLang="ja-JP" sz="2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the Great Earthquake,</a:t>
            </a:r>
          </a:p>
          <a:p>
            <a:r>
              <a:rPr lang="ja-JP" altLang="en-US" sz="24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</a:t>
            </a:r>
            <a:r>
              <a:rPr lang="ja-JP" altLang="en-US" sz="2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　</a:t>
            </a:r>
            <a:r>
              <a:rPr lang="en-US" altLang="ja-JP" sz="2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and sustainable approaches today</a:t>
            </a:r>
            <a:endParaRPr lang="en-US" altLang="ja-JP" sz="24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128463" y="4749765"/>
            <a:ext cx="2700000" cy="1440000"/>
          </a:xfrm>
          <a:prstGeom prst="rect">
            <a:avLst/>
          </a:prstGeom>
          <a:solidFill>
            <a:srgbClr val="0000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Approach</a:t>
            </a:r>
            <a:r>
              <a:rPr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①</a:t>
            </a:r>
            <a:endParaRPr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</a:t>
            </a:r>
            <a:r>
              <a:rPr lang="en-US" altLang="ja-JP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Diversification of Supply Source</a:t>
            </a:r>
          </a:p>
          <a:p>
            <a:pPr algn="ctr"/>
            <a:r>
              <a:rPr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・</a:t>
            </a:r>
            <a:r>
              <a:rPr lang="en-US" altLang="ja-JP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Building trust</a:t>
            </a:r>
          </a:p>
        </p:txBody>
      </p:sp>
      <p:sp>
        <p:nvSpPr>
          <p:cNvPr id="9" name="円/楕円 8"/>
          <p:cNvSpPr/>
          <p:nvPr/>
        </p:nvSpPr>
        <p:spPr>
          <a:xfrm>
            <a:off x="351202" y="848664"/>
            <a:ext cx="2729590" cy="1574198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0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Producer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3723321" y="1945177"/>
            <a:ext cx="2459357" cy="1066398"/>
          </a:xfrm>
          <a:prstGeom prst="rect">
            <a:avLst/>
          </a:prstGeom>
          <a:solidFill>
            <a:srgbClr val="0000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Approach</a:t>
            </a:r>
            <a:r>
              <a:rPr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④</a:t>
            </a:r>
            <a:endParaRPr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en-US" altLang="ja-JP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Development of LNG Market</a:t>
            </a:r>
          </a:p>
        </p:txBody>
      </p:sp>
      <p:sp>
        <p:nvSpPr>
          <p:cNvPr id="17" name="円/楕円 16"/>
          <p:cNvSpPr/>
          <p:nvPr/>
        </p:nvSpPr>
        <p:spPr>
          <a:xfrm>
            <a:off x="3373188" y="4570739"/>
            <a:ext cx="3159625" cy="1967103"/>
          </a:xfrm>
          <a:prstGeom prst="ellipse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Japan</a:t>
            </a:r>
            <a:endParaRPr kumimoji="1" lang="ja-JP" altLang="en-US" sz="20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7281521" y="2999934"/>
            <a:ext cx="2424007" cy="90000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Experience</a:t>
            </a:r>
            <a:r>
              <a:rPr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②</a:t>
            </a:r>
            <a:endParaRPr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en-US" altLang="ja-JP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Accommodation from South Korea</a:t>
            </a:r>
            <a:endParaRPr lang="ja-JP" altLang="en-US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1" name="円/楕円 20"/>
          <p:cNvSpPr/>
          <p:nvPr/>
        </p:nvSpPr>
        <p:spPr>
          <a:xfrm>
            <a:off x="7066167" y="838985"/>
            <a:ext cx="2426212" cy="1579037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Consumer</a:t>
            </a:r>
            <a:endParaRPr kumimoji="1" lang="ja-JP" altLang="en-US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3" name="下矢印 22"/>
          <p:cNvSpPr/>
          <p:nvPr/>
        </p:nvSpPr>
        <p:spPr>
          <a:xfrm rot="13771945">
            <a:off x="2866728" y="3929589"/>
            <a:ext cx="624907" cy="770152"/>
          </a:xfrm>
          <a:prstGeom prst="downArrow">
            <a:avLst/>
          </a:prstGeom>
          <a:solidFill>
            <a:srgbClr val="0000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下矢印 23"/>
          <p:cNvSpPr/>
          <p:nvPr/>
        </p:nvSpPr>
        <p:spPr>
          <a:xfrm rot="2558034">
            <a:off x="6495739" y="2149588"/>
            <a:ext cx="612744" cy="2295179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正方形/長方形 32"/>
          <p:cNvSpPr/>
          <p:nvPr/>
        </p:nvSpPr>
        <p:spPr>
          <a:xfrm>
            <a:off x="65958" y="2780929"/>
            <a:ext cx="2844000" cy="1368152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Experience</a:t>
            </a:r>
            <a:r>
              <a:rPr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①　</a:t>
            </a:r>
            <a:r>
              <a:rPr lang="en-US" altLang="ja-JP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Additional Supply</a:t>
            </a:r>
            <a:r>
              <a:rPr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：</a:t>
            </a:r>
            <a:endParaRPr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en-US" altLang="ja-JP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Qatar: 8 million ton</a:t>
            </a:r>
            <a:endParaRPr lang="en-US" altLang="ja-JP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en-US" altLang="ja-JP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Nigeria: 4 million ton</a:t>
            </a:r>
            <a:endParaRPr lang="ja-JP" altLang="en-US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4" name="正方形/長方形 33"/>
          <p:cNvSpPr/>
          <p:nvPr/>
        </p:nvSpPr>
        <p:spPr>
          <a:xfrm>
            <a:off x="7113240" y="4683656"/>
            <a:ext cx="2592288" cy="1440000"/>
          </a:xfrm>
          <a:prstGeom prst="rect">
            <a:avLst/>
          </a:prstGeom>
          <a:solidFill>
            <a:srgbClr val="0000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Approach</a:t>
            </a:r>
            <a:r>
              <a:rPr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②</a:t>
            </a:r>
            <a:endParaRPr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en-US" altLang="ja-JP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Framework of Emergency Accommodation</a:t>
            </a:r>
          </a:p>
        </p:txBody>
      </p:sp>
      <p:sp>
        <p:nvSpPr>
          <p:cNvPr id="35" name="下矢印 34"/>
          <p:cNvSpPr/>
          <p:nvPr/>
        </p:nvSpPr>
        <p:spPr>
          <a:xfrm rot="7952800">
            <a:off x="6436906" y="3935334"/>
            <a:ext cx="624907" cy="752892"/>
          </a:xfrm>
          <a:prstGeom prst="downArrow">
            <a:avLst/>
          </a:prstGeom>
          <a:solidFill>
            <a:srgbClr val="0000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正方形/長方形 35"/>
          <p:cNvSpPr/>
          <p:nvPr/>
        </p:nvSpPr>
        <p:spPr>
          <a:xfrm>
            <a:off x="3697005" y="4311780"/>
            <a:ext cx="2511991" cy="948262"/>
          </a:xfrm>
          <a:prstGeom prst="rect">
            <a:avLst/>
          </a:prstGeom>
          <a:solidFill>
            <a:srgbClr val="0000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Approach</a:t>
            </a:r>
            <a:r>
              <a:rPr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③</a:t>
            </a:r>
            <a:endParaRPr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en-US" altLang="ja-JP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Energy Efficiency &amp; Conservation</a:t>
            </a:r>
            <a:endParaRPr kumimoji="1" lang="ja-JP" altLang="en-US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" name="下矢印 3"/>
          <p:cNvSpPr/>
          <p:nvPr/>
        </p:nvSpPr>
        <p:spPr>
          <a:xfrm rot="19261703">
            <a:off x="2880883" y="2173723"/>
            <a:ext cx="681482" cy="2290836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/>
          <p:cNvSpPr/>
          <p:nvPr/>
        </p:nvSpPr>
        <p:spPr>
          <a:xfrm>
            <a:off x="3261000" y="5935620"/>
            <a:ext cx="3384000" cy="802591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Experience</a:t>
            </a:r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③</a:t>
            </a:r>
            <a:endParaRPr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en-US" altLang="ja-JP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Stringent Demand </a:t>
            </a:r>
            <a:r>
              <a:rPr lang="en-US" altLang="ja-JP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Control such as Rolling </a:t>
            </a:r>
            <a:r>
              <a:rPr lang="en-US" altLang="ja-JP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Blackouts</a:t>
            </a:r>
            <a:endParaRPr lang="ja-JP" altLang="en-US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0" y="767548"/>
            <a:ext cx="9906000" cy="71437"/>
          </a:xfrm>
          <a:prstGeom prst="rect">
            <a:avLst/>
          </a:prstGeom>
          <a:gradFill flip="none" rotWithShape="1">
            <a:gsLst>
              <a:gs pos="25000">
                <a:srgbClr val="0000CC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8183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15" grpId="0" animBg="1"/>
      <p:bldP spid="23" grpId="0" animBg="1"/>
      <p:bldP spid="34" grpId="0" animBg="1"/>
      <p:bldP spid="35" grpId="0" animBg="1"/>
      <p:bldP spid="3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51"/>
          <p:cNvSpPr>
            <a:spLocks noChangeArrowheads="1"/>
          </p:cNvSpPr>
          <p:nvPr/>
        </p:nvSpPr>
        <p:spPr bwMode="auto">
          <a:xfrm>
            <a:off x="0" y="1"/>
            <a:ext cx="9906000" cy="767548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 cmpd="thinThick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ja-JP" altLang="en-US" sz="24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６</a:t>
            </a:r>
            <a:r>
              <a:rPr lang="ja-JP" altLang="en-US" sz="2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．</a:t>
            </a:r>
            <a:r>
              <a:rPr lang="en-US" altLang="ja-JP" sz="2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Recommendation for strengthening global gas security</a:t>
            </a:r>
            <a:endParaRPr lang="en-US" altLang="ja-JP" sz="2400" b="1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4369509"/>
              </p:ext>
            </p:extLst>
          </p:nvPr>
        </p:nvGraphicFramePr>
        <p:xfrm>
          <a:off x="64232" y="857169"/>
          <a:ext cx="9777536" cy="408087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944552"/>
                <a:gridCol w="6832984"/>
              </a:tblGrid>
              <a:tr h="44736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Recommendation</a:t>
                      </a:r>
                      <a:endParaRPr kumimoji="1" lang="ja-JP" altLang="en-US" sz="16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Possible Approach</a:t>
                      </a:r>
                      <a:endParaRPr kumimoji="1" lang="ja-JP" altLang="en-US" sz="16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/>
                </a:tc>
              </a:tr>
              <a:tr h="920784">
                <a:tc>
                  <a:txBody>
                    <a:bodyPr/>
                    <a:lstStyle/>
                    <a:p>
                      <a:r>
                        <a:rPr kumimoji="1" lang="ja-JP" altLang="en-US" sz="16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①</a:t>
                      </a:r>
                      <a:r>
                        <a:rPr kumimoji="1" lang="en-US" altLang="ja-JP" sz="16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Bilateral Cooperation between Producers</a:t>
                      </a:r>
                      <a:r>
                        <a:rPr kumimoji="1" lang="en-US" altLang="ja-JP" sz="1600" b="1" baseline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 &amp; Consumers</a:t>
                      </a:r>
                      <a:endParaRPr kumimoji="1" lang="ja-JP" altLang="en-US" sz="16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l"/>
                      </a:pPr>
                      <a:r>
                        <a:rPr kumimoji="1" lang="en-US" altLang="ja-JP" sz="16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Sharing</a:t>
                      </a:r>
                      <a:r>
                        <a:rPr kumimoji="1" lang="en-US" altLang="ja-JP" sz="1600" baseline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 mid- &amp; long-term supply-demand outlook</a:t>
                      </a:r>
                      <a:endParaRPr kumimoji="1" lang="en-US" altLang="ja-JP" sz="16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l"/>
                      </a:pPr>
                      <a:r>
                        <a:rPr kumimoji="1" lang="en-US" altLang="ja-JP" sz="16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Investment</a:t>
                      </a:r>
                      <a:r>
                        <a:rPr kumimoji="1" lang="en-US" altLang="ja-JP" sz="1600" baseline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 in upstream projects by consuming companies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l"/>
                      </a:pPr>
                      <a:r>
                        <a:rPr kumimoji="1" lang="en-US" altLang="ja-JP" sz="1600" baseline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Construction of wider cooperation in area beyond energy</a:t>
                      </a:r>
                      <a:endParaRPr kumimoji="1" lang="ja-JP" altLang="en-US" sz="16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/>
                </a:tc>
              </a:tr>
              <a:tr h="346992">
                <a:tc>
                  <a:txBody>
                    <a:bodyPr/>
                    <a:lstStyle/>
                    <a:p>
                      <a:r>
                        <a:rPr kumimoji="1" lang="ja-JP" altLang="en-US" sz="16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②</a:t>
                      </a:r>
                      <a:r>
                        <a:rPr kumimoji="1" lang="en-US" altLang="ja-JP" sz="16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Bilateral Cooperation between </a:t>
                      </a:r>
                      <a:r>
                        <a:rPr kumimoji="1" lang="en-US" altLang="ja-JP" sz="1600" b="1" baseline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Consumers</a:t>
                      </a:r>
                      <a:endParaRPr kumimoji="1" lang="ja-JP" altLang="en-US" sz="16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l"/>
                      </a:pPr>
                      <a:r>
                        <a:rPr kumimoji="1" lang="en-US" altLang="ja-JP" sz="16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Cooperation of promoting energy</a:t>
                      </a:r>
                      <a:r>
                        <a:rPr kumimoji="1" lang="en-US" altLang="ja-JP" sz="1600" baseline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 efficiency &amp; conservation</a:t>
                      </a:r>
                      <a:endParaRPr kumimoji="1" lang="en-US" altLang="ja-JP" sz="16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l"/>
                      </a:pPr>
                      <a:r>
                        <a:rPr kumimoji="1" lang="en-US" altLang="ja-JP" sz="16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Accommodating</a:t>
                      </a:r>
                      <a:r>
                        <a:rPr kumimoji="1" lang="en-US" altLang="ja-JP" sz="1600" baseline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 LNG</a:t>
                      </a:r>
                      <a:r>
                        <a:rPr kumimoji="1" lang="en-US" altLang="ja-JP" sz="16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 between buyers</a:t>
                      </a:r>
                      <a:endParaRPr kumimoji="1" lang="ja-JP" altLang="en-US" sz="1600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/>
                </a:tc>
              </a:tr>
              <a:tr h="798080">
                <a:tc>
                  <a:txBody>
                    <a:bodyPr/>
                    <a:lstStyle/>
                    <a:p>
                      <a:r>
                        <a:rPr kumimoji="1" lang="ja-JP" altLang="en-US" sz="16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③</a:t>
                      </a:r>
                      <a:r>
                        <a:rPr kumimoji="1" lang="en-US" altLang="ja-JP" sz="16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Development of LNG Market</a:t>
                      </a:r>
                      <a:endParaRPr kumimoji="1" lang="ja-JP" altLang="en-US" sz="16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l"/>
                      </a:pPr>
                      <a:r>
                        <a:rPr kumimoji="1" lang="en-US" altLang="ja-JP" sz="16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More flexible</a:t>
                      </a:r>
                      <a:r>
                        <a:rPr kumimoji="1" lang="en-US" altLang="ja-JP" sz="1600" baseline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 transaction</a:t>
                      </a:r>
                      <a:r>
                        <a:rPr kumimoji="1" lang="ja-JP" altLang="en-US" sz="1600" baseline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 </a:t>
                      </a:r>
                      <a:r>
                        <a:rPr kumimoji="1" lang="en-US" altLang="ja-JP" sz="1600" baseline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(</a:t>
                      </a:r>
                      <a:r>
                        <a:rPr kumimoji="1" lang="en-US" altLang="ja-JP" sz="16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relaxation</a:t>
                      </a:r>
                      <a:r>
                        <a:rPr kumimoji="1" lang="en-US" altLang="ja-JP" sz="1600" baseline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 of destination clauses)</a:t>
                      </a:r>
                      <a:endParaRPr kumimoji="1" lang="en-US" altLang="ja-JP" sz="16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l"/>
                      </a:pPr>
                      <a:r>
                        <a:rPr kumimoji="1" lang="en-US" altLang="ja-JP" sz="16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Enhancement of liquidity</a:t>
                      </a:r>
                      <a:r>
                        <a:rPr kumimoji="1" lang="en-US" altLang="ja-JP" sz="1600" baseline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 (expansion of spot transactions, revitalization of LNG over-the-counter market</a:t>
                      </a:r>
                      <a:r>
                        <a:rPr kumimoji="1" lang="en-US" altLang="ja-JP" sz="16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l"/>
                      </a:pPr>
                      <a:r>
                        <a:rPr kumimoji="1" lang="en-US" altLang="ja-JP" sz="16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Increasing LNG players</a:t>
                      </a:r>
                      <a:r>
                        <a:rPr kumimoji="1" lang="en-US" altLang="ja-JP" sz="1600" baseline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 (new project start-ups)</a:t>
                      </a:r>
                      <a:endParaRPr kumimoji="1" lang="en-US" altLang="ja-JP" sz="16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/>
                </a:tc>
              </a:tr>
              <a:tr h="783584">
                <a:tc>
                  <a:txBody>
                    <a:bodyPr/>
                    <a:lstStyle/>
                    <a:p>
                      <a:r>
                        <a:rPr kumimoji="1" lang="ja-JP" altLang="en-US" sz="16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④</a:t>
                      </a:r>
                      <a:r>
                        <a:rPr kumimoji="1" lang="en-US" altLang="ja-JP" sz="1600" b="1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Multilateral Framework</a:t>
                      </a:r>
                      <a:endParaRPr kumimoji="1" lang="ja-JP" altLang="en-US" sz="1600" b="1" dirty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l"/>
                      </a:pPr>
                      <a:r>
                        <a:rPr kumimoji="1" lang="en-US" altLang="ja-JP" sz="16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Strengthening gas market</a:t>
                      </a:r>
                      <a:r>
                        <a:rPr kumimoji="1" lang="en-US" altLang="ja-JP" sz="1600" baseline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 analysis (analysis of vulnerability on supply chain, transparent gas market data)</a:t>
                      </a:r>
                      <a:endParaRPr kumimoji="1" lang="ja-JP" altLang="en-US" sz="16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l"/>
                      </a:pPr>
                      <a:r>
                        <a:rPr kumimoji="1" lang="en-US" altLang="ja-JP" sz="160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Establishment of emergency communication network,</a:t>
                      </a:r>
                      <a:r>
                        <a:rPr kumimoji="1" lang="en-US" altLang="ja-JP" sz="1600" baseline="0" dirty="0" smtClean="0"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 emergency exercise</a:t>
                      </a:r>
                      <a:endParaRPr kumimoji="1" lang="ja-JP" altLang="en-US" sz="1600" dirty="0" smtClean="0"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下矢印 10"/>
          <p:cNvSpPr/>
          <p:nvPr/>
        </p:nvSpPr>
        <p:spPr>
          <a:xfrm rot="16200000">
            <a:off x="252513" y="5561557"/>
            <a:ext cx="667443" cy="668640"/>
          </a:xfrm>
          <a:prstGeom prst="down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920554" y="5085184"/>
            <a:ext cx="8736957" cy="1656184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sz="2000" b="1" u="sng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As </a:t>
            </a:r>
            <a:r>
              <a:rPr lang="ja-JP" altLang="en-US" sz="2000" b="1" u="sng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① </a:t>
            </a:r>
            <a:r>
              <a:rPr lang="en-US" altLang="ja-JP" sz="2000" b="1" u="sng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through </a:t>
            </a:r>
            <a:r>
              <a:rPr lang="ja-JP" altLang="en-US" sz="2000" b="1" u="sng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④ </a:t>
            </a:r>
            <a:r>
              <a:rPr lang="en-US" altLang="ja-JP" sz="2000" b="1" u="sng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progress,</a:t>
            </a:r>
            <a:endParaRPr kumimoji="1" lang="en-US" altLang="ja-JP" sz="2000" b="1" u="sng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000" b="1" u="sng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Cooperation </a:t>
            </a:r>
            <a:r>
              <a:rPr lang="en-US" altLang="ja-JP" sz="2000" b="1" u="sng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between companies/governments </a:t>
            </a:r>
            <a:r>
              <a:rPr lang="en-US" altLang="ja-JP" sz="2000" b="1" u="sng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develops synergistically</a:t>
            </a:r>
            <a:endParaRPr kumimoji="1" lang="en-US" altLang="ja-JP" sz="2000" b="1" u="sng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sz="2000" b="1" u="sng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LNG becomes more attractive and competitive, bringing merit for both producers and consumers</a:t>
            </a:r>
            <a:endParaRPr kumimoji="1" lang="ja-JP" altLang="en-US" sz="2000" b="1" u="sng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0" y="767548"/>
            <a:ext cx="9906000" cy="71437"/>
          </a:xfrm>
          <a:prstGeom prst="rect">
            <a:avLst/>
          </a:prstGeom>
          <a:gradFill flip="none" rotWithShape="1">
            <a:gsLst>
              <a:gs pos="25000">
                <a:srgbClr val="0000CC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86649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>
        <a:spAutoFit/>
      </a:bodyPr>
      <a:lstStyle>
        <a:defPPr>
          <a:lnSpc>
            <a:spcPts val="1800"/>
          </a:lnSpc>
          <a:buSzPct val="100000"/>
          <a:defRPr sz="1600" b="1" dirty="0">
            <a:solidFill>
              <a:srgbClr val="000000"/>
            </a:solidFill>
            <a:latin typeface="Arial" pitchFamily="34" charset="0"/>
            <a:ea typeface="HG丸ｺﾞｼｯｸM-PRO" pitchFamily="50" charset="-128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444</Words>
  <Application>Microsoft Office PowerPoint</Application>
  <PresentationFormat>A4 210 x 297 mm</PresentationFormat>
  <Paragraphs>150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7</vt:i4>
      </vt:variant>
    </vt:vector>
  </HeadingPairs>
  <TitlesOfParts>
    <vt:vector size="16" baseType="lpstr">
      <vt:lpstr>Arial Unicode MS</vt:lpstr>
      <vt:lpstr>HG丸ｺﾞｼｯｸM-PRO</vt:lpstr>
      <vt:lpstr>Meiryo UI</vt:lpstr>
      <vt:lpstr>ＭＳ Ｐゴシック</vt:lpstr>
      <vt:lpstr>Arial</vt:lpstr>
      <vt:lpstr>Calibri</vt:lpstr>
      <vt:lpstr>Wingdings</vt:lpstr>
      <vt:lpstr>blank</vt:lpstr>
      <vt:lpstr>デザインの設定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2012-08-30T01:32:34Z</dcterms:created>
  <dcterms:modified xsi:type="dcterms:W3CDTF">2015-09-15T20:14:41Z</dcterms:modified>
</cp:coreProperties>
</file>