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  <p:sldMasterId id="2147483667" r:id="rId3"/>
  </p:sldMasterIdLst>
  <p:notesMasterIdLst>
    <p:notesMasterId r:id="rId14"/>
  </p:notesMasterIdLst>
  <p:sldIdLst>
    <p:sldId id="257" r:id="rId4"/>
    <p:sldId id="298" r:id="rId5"/>
    <p:sldId id="293" r:id="rId6"/>
    <p:sldId id="307" r:id="rId7"/>
    <p:sldId id="308" r:id="rId8"/>
    <p:sldId id="309" r:id="rId9"/>
    <p:sldId id="310" r:id="rId10"/>
    <p:sldId id="304" r:id="rId11"/>
    <p:sldId id="259" r:id="rId12"/>
    <p:sldId id="276" r:id="rId1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6433" autoAdjust="0"/>
  </p:normalViewPr>
  <p:slideViewPr>
    <p:cSldViewPr snapToGrid="0">
      <p:cViewPr varScale="1">
        <p:scale>
          <a:sx n="83" d="100"/>
          <a:sy n="83" d="100"/>
        </p:scale>
        <p:origin x="-624" y="-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91" d="100"/>
          <a:sy n="91" d="100"/>
        </p:scale>
        <p:origin x="-2592" y="250"/>
      </p:cViewPr>
      <p:guideLst>
        <p:guide orient="horz" pos="3107"/>
        <p:guide pos="212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3490193165184005E-2"/>
          <c:y val="3.7870460254857082E-2"/>
          <c:w val="0.75502323463747834"/>
          <c:h val="0.872933355851392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'Growth by Fuel'!$A$13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'Growth by Fuel'!$B$12:$F$12</c:f>
              <c:numCache>
                <c:formatCode>General</c:formatCode>
                <c:ptCount val="5"/>
                <c:pt idx="1">
                  <c:v>2013</c:v>
                </c:pt>
                <c:pt idx="3">
                  <c:v>2040</c:v>
                </c:pt>
              </c:numCache>
            </c:numRef>
          </c:cat>
          <c:val>
            <c:numRef>
              <c:f>'Growth by Fuel'!$B$13:$F$13</c:f>
              <c:numCache>
                <c:formatCode>#\ ##0</c:formatCode>
                <c:ptCount val="5"/>
                <c:pt idx="1">
                  <c:v>3014.4587289999999</c:v>
                </c:pt>
                <c:pt idx="3">
                  <c:v>3274.6950978542504</c:v>
                </c:pt>
                <c:pt idx="4" formatCode="0.0%">
                  <c:v>0.31384700366901186</c:v>
                </c:pt>
              </c:numCache>
            </c:numRef>
          </c:val>
        </c:ser>
        <c:ser>
          <c:idx val="1"/>
          <c:order val="1"/>
          <c:tx>
            <c:strRef>
              <c:f>'Growth by Fuel'!$A$14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'Growth by Fuel'!$B$12:$F$12</c:f>
              <c:numCache>
                <c:formatCode>General</c:formatCode>
                <c:ptCount val="5"/>
                <c:pt idx="1">
                  <c:v>2013</c:v>
                </c:pt>
                <c:pt idx="3">
                  <c:v>2040</c:v>
                </c:pt>
              </c:numCache>
            </c:numRef>
          </c:cat>
          <c:val>
            <c:numRef>
              <c:f>'Growth by Fuel'!$B$14:$F$14</c:f>
              <c:numCache>
                <c:formatCode>#\ ##0</c:formatCode>
                <c:ptCount val="5"/>
                <c:pt idx="1">
                  <c:v>2219.049571</c:v>
                </c:pt>
                <c:pt idx="3">
                  <c:v>2661.2396456605284</c:v>
                </c:pt>
                <c:pt idx="4" formatCode="0.0%">
                  <c:v>0.25505339088913048</c:v>
                </c:pt>
              </c:numCache>
            </c:numRef>
          </c:val>
        </c:ser>
        <c:ser>
          <c:idx val="2"/>
          <c:order val="2"/>
          <c:tx>
            <c:strRef>
              <c:f>'Growth by Fuel'!$A$15</c:f>
              <c:strCache>
                <c:ptCount val="1"/>
                <c:pt idx="0">
                  <c:v>Gas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'Growth by Fuel'!$B$12:$F$12</c:f>
              <c:numCache>
                <c:formatCode>General</c:formatCode>
                <c:ptCount val="5"/>
                <c:pt idx="1">
                  <c:v>2013</c:v>
                </c:pt>
                <c:pt idx="3">
                  <c:v>2040</c:v>
                </c:pt>
              </c:numCache>
            </c:numRef>
          </c:cat>
          <c:val>
            <c:numRef>
              <c:f>'Growth by Fuel'!$B$15:$F$15</c:f>
              <c:numCache>
                <c:formatCode>#\ ##0</c:formatCode>
                <c:ptCount val="5"/>
                <c:pt idx="1">
                  <c:v>1637.7304669999999</c:v>
                </c:pt>
                <c:pt idx="3">
                  <c:v>2597.4240175054492</c:v>
                </c:pt>
                <c:pt idx="4" formatCode="0.0%">
                  <c:v>0.24893729669249795</c:v>
                </c:pt>
              </c:numCache>
            </c:numRef>
          </c:val>
        </c:ser>
        <c:ser>
          <c:idx val="4"/>
          <c:order val="3"/>
          <c:tx>
            <c:strRef>
              <c:f>'Growth by Fuel'!$A$17</c:f>
              <c:strCache>
                <c:ptCount val="1"/>
                <c:pt idx="0">
                  <c:v>Other Renewables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'Growth by Fuel'!$B$12:$F$12</c:f>
              <c:numCache>
                <c:formatCode>General</c:formatCode>
                <c:ptCount val="5"/>
                <c:pt idx="1">
                  <c:v>2013</c:v>
                </c:pt>
                <c:pt idx="3">
                  <c:v>2040</c:v>
                </c:pt>
              </c:numCache>
            </c:numRef>
          </c:cat>
          <c:val>
            <c:numRef>
              <c:f>'Growth by Fuel'!$B$17:$F$17</c:f>
              <c:numCache>
                <c:formatCode>#\ ##0</c:formatCode>
                <c:ptCount val="5"/>
                <c:pt idx="1">
                  <c:v>590.95089600000006</c:v>
                </c:pt>
                <c:pt idx="3">
                  <c:v>1060.6479059519661</c:v>
                </c:pt>
                <c:pt idx="4" formatCode="0.0%">
                  <c:v>0.10165256834108231</c:v>
                </c:pt>
              </c:numCache>
            </c:numRef>
          </c:val>
        </c:ser>
        <c:ser>
          <c:idx val="5"/>
          <c:order val="4"/>
          <c:tx>
            <c:strRef>
              <c:f>'Growth by Fuel'!$A$18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9D7DAF"/>
            </a:solidFill>
            <a:ln>
              <a:noFill/>
            </a:ln>
            <a:effectLst/>
          </c:spPr>
          <c:invertIfNegative val="0"/>
          <c:cat>
            <c:numRef>
              <c:f>'Growth by Fuel'!$B$12:$F$12</c:f>
              <c:numCache>
                <c:formatCode>General</c:formatCode>
                <c:ptCount val="5"/>
                <c:pt idx="1">
                  <c:v>2013</c:v>
                </c:pt>
                <c:pt idx="3">
                  <c:v>2040</c:v>
                </c:pt>
              </c:numCache>
            </c:numRef>
          </c:cat>
          <c:val>
            <c:numRef>
              <c:f>'Growth by Fuel'!$B$18:$F$18</c:f>
              <c:numCache>
                <c:formatCode>#\ ##0</c:formatCode>
                <c:ptCount val="5"/>
                <c:pt idx="1">
                  <c:v>367.91841200000005</c:v>
                </c:pt>
                <c:pt idx="3">
                  <c:v>560.65464324047821</c:v>
                </c:pt>
                <c:pt idx="4" formatCode="0.0%">
                  <c:v>5.3733179614016836E-2</c:v>
                </c:pt>
              </c:numCache>
            </c:numRef>
          </c:val>
        </c:ser>
        <c:ser>
          <c:idx val="3"/>
          <c:order val="5"/>
          <c:tx>
            <c:strRef>
              <c:f>'Growth by Fuel'!$A$16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'Growth by Fuel'!$B$12:$F$12</c:f>
              <c:numCache>
                <c:formatCode>General</c:formatCode>
                <c:ptCount val="5"/>
                <c:pt idx="1">
                  <c:v>2013</c:v>
                </c:pt>
                <c:pt idx="3">
                  <c:v>2040</c:v>
                </c:pt>
              </c:numCache>
            </c:numRef>
          </c:cat>
          <c:val>
            <c:numRef>
              <c:f>'Growth by Fuel'!$B$16:$F$16</c:f>
              <c:numCache>
                <c:formatCode>#\ ##0</c:formatCode>
                <c:ptCount val="5"/>
                <c:pt idx="1">
                  <c:v>176.60057</c:v>
                </c:pt>
                <c:pt idx="3">
                  <c:v>279.38795446597703</c:v>
                </c:pt>
                <c:pt idx="4" formatCode="0.0%">
                  <c:v>2.6776560794260509E-2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1337984"/>
        <c:axId val="41339904"/>
      </c:barChart>
      <c:catAx>
        <c:axId val="41337984"/>
        <c:scaling>
          <c:orientation val="minMax"/>
        </c:scaling>
        <c:delete val="0"/>
        <c:axPos val="b"/>
        <c:title>
          <c:tx>
            <c:strRef>
              <c:f>'Growth by Fuel'!$B$9</c:f>
              <c:strCache>
                <c:ptCount val="1"/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0" vert="horz"/>
            <a:lstStyle/>
            <a:p>
              <a:pPr>
                <a:defRPr lang="ja-JP"/>
              </a:pPr>
              <a:endParaRPr lang="ja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41339904"/>
        <c:crosses val="autoZero"/>
        <c:auto val="1"/>
        <c:lblAlgn val="ctr"/>
        <c:lblOffset val="100"/>
        <c:noMultiLvlLbl val="0"/>
      </c:catAx>
      <c:valAx>
        <c:axId val="4133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'Growth by Fuel'!$B$10</c:f>
              <c:strCache>
                <c:ptCount val="1"/>
                <c:pt idx="0">
                  <c:v>Mtoe</c:v>
                </c:pt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vert="horz"/>
            <a:lstStyle/>
            <a:p>
              <a:pPr>
                <a:defRPr lang="ja-JP"/>
              </a:pPr>
              <a:endParaRPr lang="ja-JP"/>
            </a:p>
          </c:txPr>
        </c:title>
        <c:numFmt formatCode="#\ 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4133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998920012854038"/>
          <c:y val="3.3673806030050761E-2"/>
          <c:w val="0.16143393478318371"/>
          <c:h val="0.4231222879721846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lang="ja-JP"/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15875" cap="flat" cmpd="thickThin" algn="ctr">
      <a:noFill/>
      <a:round/>
    </a:ln>
    <a:effectLst/>
  </c:spPr>
  <c:txPr>
    <a:bodyPr/>
    <a:lstStyle/>
    <a:p>
      <a:pPr>
        <a:defRPr sz="1100" b="1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068734326793625E-2"/>
          <c:y val="8.1476793482166063E-2"/>
          <c:w val="0.81748449324183869"/>
          <c:h val="0.69914381574074591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China!$A$13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China!$B$12:$D$12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China!$B$13:$D$13</c:f>
              <c:numCache>
                <c:formatCode>General</c:formatCode>
                <c:ptCount val="3"/>
                <c:pt idx="0">
                  <c:v>248.9</c:v>
                </c:pt>
                <c:pt idx="1">
                  <c:v>483</c:v>
                </c:pt>
                <c:pt idx="2">
                  <c:v>590.03162207191644</c:v>
                </c:pt>
              </c:numCache>
            </c:numRef>
          </c:val>
        </c:ser>
        <c:ser>
          <c:idx val="1"/>
          <c:order val="1"/>
          <c:tx>
            <c:strRef>
              <c:f>China!$A$14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A3CDED"/>
            </a:solidFill>
            <a:ln>
              <a:noFill/>
            </a:ln>
            <a:effectLst/>
          </c:spPr>
          <c:invertIfNegative val="0"/>
          <c:cat>
            <c:strRef>
              <c:f>China!$B$12:$D$12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China!$B$14:$D$14</c:f>
              <c:numCache>
                <c:formatCode>0</c:formatCode>
                <c:ptCount val="3"/>
                <c:pt idx="0">
                  <c:v>75.371999999999787</c:v>
                </c:pt>
                <c:pt idx="1">
                  <c:v>299.99999999999972</c:v>
                </c:pt>
                <c:pt idx="2">
                  <c:v>365.41156059414419</c:v>
                </c:pt>
              </c:numCache>
            </c:numRef>
          </c:val>
        </c:ser>
        <c:ser>
          <c:idx val="0"/>
          <c:order val="2"/>
          <c:tx>
            <c:strRef>
              <c:f>China!$A$15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China!$B$12:$D$12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China!$B$15:$D$15</c:f>
              <c:numCache>
                <c:formatCode>0</c:formatCode>
                <c:ptCount val="3"/>
                <c:pt idx="0">
                  <c:v>7</c:v>
                </c:pt>
                <c:pt idx="1">
                  <c:v>208.59382563551955</c:v>
                </c:pt>
                <c:pt idx="2">
                  <c:v>209.89912461925027</c:v>
                </c:pt>
              </c:numCache>
            </c:numRef>
          </c:val>
        </c:ser>
        <c:ser>
          <c:idx val="5"/>
          <c:order val="3"/>
          <c:tx>
            <c:strRef>
              <c:f>China!$A$16</c:f>
              <c:strCache>
                <c:ptCount val="1"/>
                <c:pt idx="0">
                  <c:v>Biomass etc.</c:v>
                </c:pt>
              </c:strCache>
            </c:strRef>
          </c:tx>
          <c:spPr>
            <a:solidFill>
              <a:srgbClr val="5BAB74"/>
            </a:solidFill>
          </c:spPr>
          <c:invertIfNegative val="0"/>
          <c:cat>
            <c:strRef>
              <c:f>China!$B$12:$D$12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China!$B$16:$D$16</c:f>
              <c:numCache>
                <c:formatCode>0</c:formatCode>
                <c:ptCount val="3"/>
                <c:pt idx="0">
                  <c:v>8.5</c:v>
                </c:pt>
                <c:pt idx="1">
                  <c:v>50.79999999999999</c:v>
                </c:pt>
                <c:pt idx="2">
                  <c:v>59.746999999999971</c:v>
                </c:pt>
              </c:numCache>
            </c:numRef>
          </c:val>
        </c:ser>
        <c:ser>
          <c:idx val="2"/>
          <c:order val="4"/>
          <c:tx>
            <c:strRef>
              <c:f>China!$A$17</c:f>
              <c:strCache>
                <c:ptCount val="1"/>
                <c:pt idx="0">
                  <c:v>Geothermal</c:v>
                </c:pt>
              </c:strCache>
            </c:strRef>
          </c:tx>
          <c:spPr>
            <a:solidFill>
              <a:srgbClr val="335B74"/>
            </a:solidFill>
          </c:spPr>
          <c:invertIfNegative val="0"/>
          <c:cat>
            <c:strRef>
              <c:f>China!$B$12:$D$12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China!$B$17:$D$17</c:f>
              <c:numCache>
                <c:formatCode>0</c:formatCode>
                <c:ptCount val="3"/>
                <c:pt idx="0">
                  <c:v>2.4E-2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64747392"/>
        <c:axId val="152117248"/>
      </c:barChart>
      <c:catAx>
        <c:axId val="64747392"/>
        <c:scaling>
          <c:orientation val="minMax"/>
        </c:scaling>
        <c:delete val="0"/>
        <c:axPos val="b"/>
        <c:title>
          <c:tx>
            <c:strRef>
              <c:f>China!$B$9</c:f>
              <c:strCache>
                <c:ptCount val="1"/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0" vert="horz"/>
            <a:lstStyle/>
            <a:p>
              <a:pPr>
                <a:defRPr lang="ja-JP"/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52117248"/>
        <c:crosses val="autoZero"/>
        <c:auto val="1"/>
        <c:lblAlgn val="ctr"/>
        <c:lblOffset val="100"/>
        <c:noMultiLvlLbl val="0"/>
      </c:catAx>
      <c:valAx>
        <c:axId val="152117248"/>
        <c:scaling>
          <c:orientation val="minMax"/>
          <c:max val="15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64747392"/>
        <c:crosses val="autoZero"/>
        <c:crossBetween val="between"/>
        <c:min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068734326793625E-2"/>
          <c:y val="3.4257517456635155E-2"/>
          <c:w val="0.68597146887351401"/>
          <c:h val="0.77051258195212791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Russia!$A$14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Russia!$B$13:$D$13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Russia!$B$14:$D$14</c:f>
              <c:numCache>
                <c:formatCode>0</c:formatCode>
                <c:ptCount val="3"/>
                <c:pt idx="0">
                  <c:v>46.628135000000007</c:v>
                </c:pt>
                <c:pt idx="1">
                  <c:v>71.628135000000015</c:v>
                </c:pt>
                <c:pt idx="2">
                  <c:v>71.628135000000015</c:v>
                </c:pt>
              </c:numCache>
            </c:numRef>
          </c:val>
        </c:ser>
        <c:ser>
          <c:idx val="1"/>
          <c:order val="1"/>
          <c:tx>
            <c:strRef>
              <c:f>Russia!$A$15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A3CDED"/>
            </a:solidFill>
          </c:spPr>
          <c:invertIfNegative val="0"/>
          <c:cat>
            <c:strRef>
              <c:f>Russia!$B$13:$D$13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Russia!$B$15:$D$15</c:f>
              <c:numCache>
                <c:formatCode>0</c:formatCode>
                <c:ptCount val="3"/>
                <c:pt idx="0">
                  <c:v>5.4130999999999999E-2</c:v>
                </c:pt>
                <c:pt idx="1">
                  <c:v>8.3252154609932258</c:v>
                </c:pt>
                <c:pt idx="2">
                  <c:v>8.449603449957646</c:v>
                </c:pt>
              </c:numCache>
            </c:numRef>
          </c:val>
        </c:ser>
        <c:ser>
          <c:idx val="0"/>
          <c:order val="2"/>
          <c:tx>
            <c:strRef>
              <c:f>Russia!$A$16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Russia!$B$13:$D$13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Russia!$B$16:$D$16</c:f>
              <c:numCache>
                <c:formatCode>0</c:formatCode>
                <c:ptCount val="3"/>
                <c:pt idx="0">
                  <c:v>0.19028600000000001</c:v>
                </c:pt>
                <c:pt idx="1">
                  <c:v>2.6575584999999995</c:v>
                </c:pt>
                <c:pt idx="2">
                  <c:v>3.3389837564102538</c:v>
                </c:pt>
              </c:numCache>
            </c:numRef>
          </c:val>
        </c:ser>
        <c:ser>
          <c:idx val="5"/>
          <c:order val="3"/>
          <c:tx>
            <c:strRef>
              <c:f>Russia!$A$17</c:f>
              <c:strCache>
                <c:ptCount val="1"/>
                <c:pt idx="0">
                  <c:v>Biomass etc.</c:v>
                </c:pt>
              </c:strCache>
            </c:strRef>
          </c:tx>
          <c:spPr>
            <a:solidFill>
              <a:srgbClr val="5BAB74"/>
            </a:solidFill>
          </c:spPr>
          <c:invertIfNegative val="0"/>
          <c:cat>
            <c:strRef>
              <c:f>Russia!$B$13:$D$13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Russia!$B$17:$D$17</c:f>
              <c:numCache>
                <c:formatCode>0</c:formatCode>
                <c:ptCount val="3"/>
                <c:pt idx="0">
                  <c:v>0.83040000000000003</c:v>
                </c:pt>
                <c:pt idx="1">
                  <c:v>2.8304</c:v>
                </c:pt>
                <c:pt idx="2">
                  <c:v>3.8304</c:v>
                </c:pt>
              </c:numCache>
            </c:numRef>
          </c:val>
        </c:ser>
        <c:ser>
          <c:idx val="2"/>
          <c:order val="4"/>
          <c:tx>
            <c:strRef>
              <c:f>Russia!$A$18</c:f>
              <c:strCache>
                <c:ptCount val="1"/>
                <c:pt idx="0">
                  <c:v>Geothermal</c:v>
                </c:pt>
              </c:strCache>
            </c:strRef>
          </c:tx>
          <c:spPr>
            <a:solidFill>
              <a:srgbClr val="335B74"/>
            </a:solidFill>
          </c:spPr>
          <c:invertIfNegative val="0"/>
          <c:cat>
            <c:strRef>
              <c:f>Russia!$B$13:$D$13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Russia!$B$18:$D$18</c:f>
              <c:numCache>
                <c:formatCode>0</c:formatCode>
                <c:ptCount val="3"/>
                <c:pt idx="0">
                  <c:v>9.5200000000000007E-2</c:v>
                </c:pt>
                <c:pt idx="1">
                  <c:v>0.59519999999999984</c:v>
                </c:pt>
                <c:pt idx="2">
                  <c:v>0.8952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2195712"/>
        <c:axId val="152174976"/>
      </c:barChart>
      <c:catAx>
        <c:axId val="162195712"/>
        <c:scaling>
          <c:orientation val="minMax"/>
        </c:scaling>
        <c:delete val="0"/>
        <c:axPos val="b"/>
        <c:title>
          <c:tx>
            <c:strRef>
              <c:f>China!$B$9</c:f>
              <c:strCache>
                <c:ptCount val="1"/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0" vert="horz"/>
            <a:lstStyle/>
            <a:p>
              <a:pPr>
                <a:defRPr lang="ja-JP"/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52174976"/>
        <c:crosses val="autoZero"/>
        <c:auto val="1"/>
        <c:lblAlgn val="ctr"/>
        <c:lblOffset val="100"/>
        <c:noMultiLvlLbl val="0"/>
      </c:catAx>
      <c:valAx>
        <c:axId val="152174976"/>
        <c:scaling>
          <c:orientation val="minMax"/>
          <c:max val="1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1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162195712"/>
        <c:crosses val="autoZero"/>
        <c:crossBetween val="between"/>
        <c:min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068734326793625E-2"/>
          <c:y val="0.10290754094231006"/>
          <c:w val="0.68597146887351401"/>
          <c:h val="0.681480850649666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Oceania!$A$14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Oceania!$B$13:$D$13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Oceania!$B$14:$D$14</c:f>
              <c:numCache>
                <c:formatCode>0</c:formatCode>
                <c:ptCount val="3"/>
                <c:pt idx="0">
                  <c:v>13.984</c:v>
                </c:pt>
                <c:pt idx="1">
                  <c:v>18.42150689343304</c:v>
                </c:pt>
                <c:pt idx="2">
                  <c:v>19.326490638151377</c:v>
                </c:pt>
              </c:numCache>
            </c:numRef>
          </c:val>
        </c:ser>
        <c:ser>
          <c:idx val="5"/>
          <c:order val="1"/>
          <c:tx>
            <c:strRef>
              <c:f>Oceania!$A$15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A3CDED"/>
            </a:solidFill>
          </c:spPr>
          <c:invertIfNegative val="0"/>
          <c:cat>
            <c:strRef>
              <c:f>Oceania!$B$13:$D$13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Oceania!$B$15:$D$15</c:f>
              <c:numCache>
                <c:formatCode>0</c:formatCode>
                <c:ptCount val="3"/>
                <c:pt idx="0">
                  <c:v>3.0478999999999998</c:v>
                </c:pt>
                <c:pt idx="1">
                  <c:v>100.66859168984132</c:v>
                </c:pt>
                <c:pt idx="2">
                  <c:v>101.14439076198607</c:v>
                </c:pt>
              </c:numCache>
            </c:numRef>
          </c:val>
        </c:ser>
        <c:ser>
          <c:idx val="6"/>
          <c:order val="2"/>
          <c:tx>
            <c:strRef>
              <c:f>Oceania!$A$16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Oceania!$B$13:$D$13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Oceania!$B$16:$D$16</c:f>
              <c:numCache>
                <c:formatCode>0</c:formatCode>
                <c:ptCount val="3"/>
                <c:pt idx="0">
                  <c:v>4.0049999999999999</c:v>
                </c:pt>
                <c:pt idx="1">
                  <c:v>14.468660842280107</c:v>
                </c:pt>
                <c:pt idx="2">
                  <c:v>19.075760225168647</c:v>
                </c:pt>
              </c:numCache>
            </c:numRef>
          </c:val>
        </c:ser>
        <c:ser>
          <c:idx val="7"/>
          <c:order val="3"/>
          <c:tx>
            <c:strRef>
              <c:f>Oceania!$A$17</c:f>
              <c:strCache>
                <c:ptCount val="1"/>
                <c:pt idx="0">
                  <c:v>Biomass etc.</c:v>
                </c:pt>
              </c:strCache>
            </c:strRef>
          </c:tx>
          <c:spPr>
            <a:solidFill>
              <a:srgbClr val="5BAB74"/>
            </a:solidFill>
          </c:spPr>
          <c:invertIfNegative val="0"/>
          <c:cat>
            <c:strRef>
              <c:f>Oceania!$B$13:$D$13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Oceania!$B$17:$D$17</c:f>
              <c:numCache>
                <c:formatCode>0</c:formatCode>
                <c:ptCount val="3"/>
                <c:pt idx="0">
                  <c:v>0.92170000000000007</c:v>
                </c:pt>
                <c:pt idx="1">
                  <c:v>2.3109084885162279</c:v>
                </c:pt>
                <c:pt idx="2">
                  <c:v>10.559531250924085</c:v>
                </c:pt>
              </c:numCache>
            </c:numRef>
          </c:val>
        </c:ser>
        <c:ser>
          <c:idx val="8"/>
          <c:order val="4"/>
          <c:tx>
            <c:strRef>
              <c:f>Oceania!$A$18</c:f>
              <c:strCache>
                <c:ptCount val="1"/>
                <c:pt idx="0">
                  <c:v>Geothermal</c:v>
                </c:pt>
              </c:strCache>
            </c:strRef>
          </c:tx>
          <c:spPr>
            <a:solidFill>
              <a:srgbClr val="335B74"/>
            </a:solidFill>
          </c:spPr>
          <c:invertIfNegative val="0"/>
          <c:cat>
            <c:strRef>
              <c:f>Oceania!$B$13:$D$13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Oceania!$B$18:$D$18</c:f>
              <c:numCache>
                <c:formatCode>0</c:formatCode>
                <c:ptCount val="3"/>
                <c:pt idx="0">
                  <c:v>0.78409999999999991</c:v>
                </c:pt>
                <c:pt idx="1">
                  <c:v>2.253683333333333</c:v>
                </c:pt>
                <c:pt idx="2">
                  <c:v>2.5540999999999991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2314880"/>
        <c:axId val="162325248"/>
      </c:barChart>
      <c:catAx>
        <c:axId val="162314880"/>
        <c:scaling>
          <c:orientation val="minMax"/>
        </c:scaling>
        <c:delete val="0"/>
        <c:axPos val="b"/>
        <c:title>
          <c:tx>
            <c:strRef>
              <c:f>China!$B$9</c:f>
              <c:strCache>
                <c:ptCount val="1"/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0" vert="horz"/>
            <a:lstStyle/>
            <a:p>
              <a:pPr>
                <a:defRPr lang="ja-JP"/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62325248"/>
        <c:crosses val="autoZero"/>
        <c:auto val="1"/>
        <c:lblAlgn val="ctr"/>
        <c:lblOffset val="100"/>
        <c:noMultiLvlLbl val="0"/>
      </c:catAx>
      <c:valAx>
        <c:axId val="162325248"/>
        <c:scaling>
          <c:orientation val="minMax"/>
          <c:max val="2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1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162314880"/>
        <c:crosses val="autoZero"/>
        <c:crossBetween val="between"/>
        <c:min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068734326793625E-2"/>
          <c:y val="3.9644747962368103E-2"/>
          <c:w val="0.68597146887351401"/>
          <c:h val="0.78493621568488303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China!#REF!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DAA600"/>
                </a:gs>
                <a:gs pos="64000">
                  <a:schemeClr val="accent4">
                    <a:lumMod val="97000"/>
                    <a:lumOff val="3000"/>
                  </a:schemeClr>
                </a:gs>
                <a:gs pos="100000">
                  <a:srgbClr val="FFD13F"/>
                </a:gs>
              </a:gsLst>
              <a:lin ang="16200000" scaled="1"/>
              <a:tileRect/>
            </a:gradFill>
          </c:spPr>
          <c:invertIfNegative val="0"/>
          <c:cat>
            <c:strRef>
              <c:f>'Other Americas'!$B$13:$D$13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China!#REF!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868686"/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rgbClr val="BEBEBE"/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'Other Americas'!$B$13:$D$13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0"/>
          <c:order val="2"/>
          <c:tx>
            <c:strRef>
              <c:f>'Other Americas'!$A$14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'Other Americas'!$B$13:$D$13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Americas'!$B$14:$D$14</c:f>
              <c:numCache>
                <c:formatCode>0</c:formatCode>
                <c:ptCount val="3"/>
                <c:pt idx="0">
                  <c:v>13.984</c:v>
                </c:pt>
                <c:pt idx="1">
                  <c:v>18.42150689343304</c:v>
                </c:pt>
                <c:pt idx="2">
                  <c:v>19.326490638151377</c:v>
                </c:pt>
              </c:numCache>
            </c:numRef>
          </c:val>
        </c:ser>
        <c:ser>
          <c:idx val="5"/>
          <c:order val="3"/>
          <c:tx>
            <c:strRef>
              <c:f>'Other Americas'!$A$15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A3CDED"/>
            </a:solidFill>
          </c:spPr>
          <c:invertIfNegative val="0"/>
          <c:cat>
            <c:strRef>
              <c:f>'Other Americas'!$B$13:$D$13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Americas'!$B$15:$D$15</c:f>
              <c:numCache>
                <c:formatCode>0</c:formatCode>
                <c:ptCount val="3"/>
                <c:pt idx="0">
                  <c:v>3.0478999999999998</c:v>
                </c:pt>
                <c:pt idx="1">
                  <c:v>100.66859168984132</c:v>
                </c:pt>
                <c:pt idx="2">
                  <c:v>101.14439076198607</c:v>
                </c:pt>
              </c:numCache>
            </c:numRef>
          </c:val>
        </c:ser>
        <c:ser>
          <c:idx val="6"/>
          <c:order val="4"/>
          <c:tx>
            <c:strRef>
              <c:f>'Other Americas'!$A$16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'Other Americas'!$B$13:$D$13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Americas'!$B$16:$D$16</c:f>
              <c:numCache>
                <c:formatCode>0</c:formatCode>
                <c:ptCount val="3"/>
                <c:pt idx="0">
                  <c:v>4.0049999999999999</c:v>
                </c:pt>
                <c:pt idx="1">
                  <c:v>14.468660842280107</c:v>
                </c:pt>
                <c:pt idx="2">
                  <c:v>19.075760225168647</c:v>
                </c:pt>
              </c:numCache>
            </c:numRef>
          </c:val>
        </c:ser>
        <c:ser>
          <c:idx val="7"/>
          <c:order val="5"/>
          <c:tx>
            <c:strRef>
              <c:f>'Other Americas'!$A$17</c:f>
              <c:strCache>
                <c:ptCount val="1"/>
                <c:pt idx="0">
                  <c:v>Biomass etc.</c:v>
                </c:pt>
              </c:strCache>
            </c:strRef>
          </c:tx>
          <c:spPr>
            <a:solidFill>
              <a:srgbClr val="5BAB74"/>
            </a:solidFill>
          </c:spPr>
          <c:invertIfNegative val="0"/>
          <c:cat>
            <c:strRef>
              <c:f>'Other Americas'!$B$13:$D$13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Americas'!$B$17:$D$17</c:f>
              <c:numCache>
                <c:formatCode>0</c:formatCode>
                <c:ptCount val="3"/>
                <c:pt idx="0">
                  <c:v>0.92170000000000007</c:v>
                </c:pt>
                <c:pt idx="1">
                  <c:v>2.3109084885162279</c:v>
                </c:pt>
                <c:pt idx="2">
                  <c:v>10.559531250924085</c:v>
                </c:pt>
              </c:numCache>
            </c:numRef>
          </c:val>
        </c:ser>
        <c:ser>
          <c:idx val="8"/>
          <c:order val="6"/>
          <c:tx>
            <c:strRef>
              <c:f>'Other Americas'!$A$18</c:f>
              <c:strCache>
                <c:ptCount val="1"/>
                <c:pt idx="0">
                  <c:v>Geothermal</c:v>
                </c:pt>
              </c:strCache>
            </c:strRef>
          </c:tx>
          <c:spPr>
            <a:solidFill>
              <a:srgbClr val="335B74"/>
            </a:solidFill>
          </c:spPr>
          <c:invertIfNegative val="0"/>
          <c:cat>
            <c:strRef>
              <c:f>'Other Americas'!$B$13:$D$13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Americas'!$B$18:$D$18</c:f>
              <c:numCache>
                <c:formatCode>0</c:formatCode>
                <c:ptCount val="3"/>
                <c:pt idx="0">
                  <c:v>0.78409999999999991</c:v>
                </c:pt>
                <c:pt idx="1">
                  <c:v>2.253683333333333</c:v>
                </c:pt>
                <c:pt idx="2">
                  <c:v>2.5540999999999991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2755328"/>
        <c:axId val="162757248"/>
      </c:barChart>
      <c:catAx>
        <c:axId val="162755328"/>
        <c:scaling>
          <c:orientation val="minMax"/>
        </c:scaling>
        <c:delete val="0"/>
        <c:axPos val="b"/>
        <c:title>
          <c:tx>
            <c:strRef>
              <c:f>China!$B$9</c:f>
              <c:strCache>
                <c:ptCount val="1"/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0" vert="horz"/>
            <a:lstStyle/>
            <a:p>
              <a:pPr>
                <a:defRPr lang="ja-JP"/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62757248"/>
        <c:crosses val="autoZero"/>
        <c:auto val="1"/>
        <c:lblAlgn val="ctr"/>
        <c:lblOffset val="100"/>
        <c:noMultiLvlLbl val="0"/>
      </c:catAx>
      <c:valAx>
        <c:axId val="162757248"/>
        <c:scaling>
          <c:orientation val="minMax"/>
          <c:max val="4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162755328"/>
        <c:crosses val="autoZero"/>
        <c:crossBetween val="between"/>
        <c:minorUnit val="2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068734326793625E-2"/>
          <c:y val="4.1932170080990948E-2"/>
          <c:w val="0.68597146887351401"/>
          <c:h val="0.7462618608067334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China!#REF!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DAA600"/>
                </a:gs>
                <a:gs pos="64000">
                  <a:schemeClr val="accent4">
                    <a:lumMod val="97000"/>
                    <a:lumOff val="3000"/>
                  </a:schemeClr>
                </a:gs>
                <a:gs pos="100000">
                  <a:srgbClr val="FFD13F"/>
                </a:gs>
              </a:gsLst>
              <a:lin ang="16200000" scaled="1"/>
              <a:tileRect/>
            </a:gradFill>
          </c:spPr>
          <c:invertIfNegative val="0"/>
          <c:cat>
            <c:strRef>
              <c:f>US!$B$13:$D$13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China!#REF!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868686"/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rgbClr val="BEBEBE"/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US!$B$13:$D$13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0"/>
          <c:order val="2"/>
          <c:tx>
            <c:strRef>
              <c:f>US!$A$14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US!$B$13:$D$13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US!$B$14:$D$14</c:f>
              <c:numCache>
                <c:formatCode>0</c:formatCode>
                <c:ptCount val="3"/>
                <c:pt idx="0">
                  <c:v>77.896500000000003</c:v>
                </c:pt>
                <c:pt idx="1">
                  <c:v>102.8965</c:v>
                </c:pt>
                <c:pt idx="2">
                  <c:v>102.8965</c:v>
                </c:pt>
              </c:numCache>
            </c:numRef>
          </c:val>
        </c:ser>
        <c:ser>
          <c:idx val="5"/>
          <c:order val="3"/>
          <c:tx>
            <c:strRef>
              <c:f>US!$A$15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A3CDED"/>
            </a:solidFill>
          </c:spPr>
          <c:invertIfNegative val="0"/>
          <c:cat>
            <c:strRef>
              <c:f>US!$B$13:$D$13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US!$B$15:$D$15</c:f>
              <c:numCache>
                <c:formatCode>0</c:formatCode>
                <c:ptCount val="3"/>
                <c:pt idx="0">
                  <c:v>59.360000000000007</c:v>
                </c:pt>
                <c:pt idx="1">
                  <c:v>259.36</c:v>
                </c:pt>
                <c:pt idx="2">
                  <c:v>262.91312982590767</c:v>
                </c:pt>
              </c:numCache>
            </c:numRef>
          </c:val>
        </c:ser>
        <c:ser>
          <c:idx val="6"/>
          <c:order val="4"/>
          <c:tx>
            <c:strRef>
              <c:f>US!$A$16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US!$B$13:$D$13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US!$B$16:$D$16</c:f>
              <c:numCache>
                <c:formatCode>0</c:formatCode>
                <c:ptCount val="3"/>
                <c:pt idx="0">
                  <c:v>7.620000000000001</c:v>
                </c:pt>
                <c:pt idx="1">
                  <c:v>110.3283781931702</c:v>
                </c:pt>
                <c:pt idx="2">
                  <c:v>110.3283781931702</c:v>
                </c:pt>
              </c:numCache>
            </c:numRef>
          </c:val>
        </c:ser>
        <c:ser>
          <c:idx val="7"/>
          <c:order val="5"/>
          <c:tx>
            <c:strRef>
              <c:f>US!$A$17</c:f>
              <c:strCache>
                <c:ptCount val="1"/>
                <c:pt idx="0">
                  <c:v>Biomass etc.</c:v>
                </c:pt>
              </c:strCache>
            </c:strRef>
          </c:tx>
          <c:spPr>
            <a:solidFill>
              <a:srgbClr val="5BAB74"/>
            </a:solidFill>
          </c:spPr>
          <c:invertIfNegative val="0"/>
          <c:cat>
            <c:strRef>
              <c:f>US!$B$13:$D$13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US!$B$17:$D$17</c:f>
              <c:numCache>
                <c:formatCode>0</c:formatCode>
                <c:ptCount val="3"/>
                <c:pt idx="0">
                  <c:v>11.849999999999998</c:v>
                </c:pt>
                <c:pt idx="1">
                  <c:v>18.849999999999998</c:v>
                </c:pt>
                <c:pt idx="2">
                  <c:v>18.849999999999998</c:v>
                </c:pt>
              </c:numCache>
            </c:numRef>
          </c:val>
        </c:ser>
        <c:ser>
          <c:idx val="8"/>
          <c:order val="6"/>
          <c:tx>
            <c:strRef>
              <c:f>US!$A$18</c:f>
              <c:strCache>
                <c:ptCount val="1"/>
                <c:pt idx="0">
                  <c:v>Geothermal</c:v>
                </c:pt>
              </c:strCache>
            </c:strRef>
          </c:tx>
          <c:spPr>
            <a:solidFill>
              <a:srgbClr val="335B74"/>
            </a:solidFill>
          </c:spPr>
          <c:invertIfNegative val="0"/>
          <c:cat>
            <c:strRef>
              <c:f>US!$B$13:$D$13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US!$B$18:$D$18</c:f>
              <c:numCache>
                <c:formatCode>0</c:formatCode>
                <c:ptCount val="3"/>
                <c:pt idx="0">
                  <c:v>2.58</c:v>
                </c:pt>
                <c:pt idx="1">
                  <c:v>12.579999999999998</c:v>
                </c:pt>
                <c:pt idx="2">
                  <c:v>12.579999999999998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2409088"/>
        <c:axId val="162419456"/>
      </c:barChart>
      <c:catAx>
        <c:axId val="162409088"/>
        <c:scaling>
          <c:orientation val="minMax"/>
        </c:scaling>
        <c:delete val="0"/>
        <c:axPos val="b"/>
        <c:title>
          <c:tx>
            <c:strRef>
              <c:f>China!$B$9</c:f>
              <c:strCache>
                <c:ptCount val="1"/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0" vert="horz"/>
            <a:lstStyle/>
            <a:p>
              <a:pPr>
                <a:defRPr lang="ja-JP"/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62419456"/>
        <c:crosses val="autoZero"/>
        <c:auto val="1"/>
        <c:lblAlgn val="ctr"/>
        <c:lblOffset val="100"/>
        <c:noMultiLvlLbl val="0"/>
      </c:catAx>
      <c:valAx>
        <c:axId val="162419456"/>
        <c:scaling>
          <c:orientation val="minMax"/>
          <c:max val="6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162409088"/>
        <c:crosses val="autoZero"/>
        <c:crossBetween val="between"/>
        <c:min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 b="1" i="0" baseline="0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068734326793625E-2"/>
          <c:y val="5.4956923774843701E-2"/>
          <c:w val="0.80462135724292771"/>
          <c:h val="0.75290107110284932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China!#REF!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DAA600"/>
                </a:gs>
                <a:gs pos="64000">
                  <a:schemeClr val="accent4">
                    <a:lumMod val="97000"/>
                    <a:lumOff val="3000"/>
                  </a:schemeClr>
                </a:gs>
                <a:gs pos="100000">
                  <a:srgbClr val="FFD13F"/>
                </a:gs>
              </a:gsLst>
              <a:lin ang="16200000" scaled="1"/>
              <a:tileRect/>
            </a:gradFill>
          </c:spPr>
          <c:invertIfNegative val="0"/>
          <c:cat>
            <c:strRef>
              <c:f>'SE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China!#REF!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868686"/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rgbClr val="BEBEBE"/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'SE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0"/>
          <c:order val="2"/>
          <c:tx>
            <c:strRef>
              <c:f>'SE Asia'!$A$14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'SE Asia'!$B$14:$D$14</c:f>
              <c:numCache>
                <c:formatCode>0</c:formatCode>
                <c:ptCount val="3"/>
                <c:pt idx="0">
                  <c:v>27.981409999999993</c:v>
                </c:pt>
                <c:pt idx="1">
                  <c:v>63.41962534457592</c:v>
                </c:pt>
                <c:pt idx="2">
                  <c:v>71.29199779297285</c:v>
                </c:pt>
              </c:numCache>
            </c:numRef>
          </c:val>
        </c:ser>
        <c:ser>
          <c:idx val="5"/>
          <c:order val="3"/>
          <c:tx>
            <c:strRef>
              <c:f>'SE Asia'!$A$15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A3CDED"/>
            </a:solidFill>
          </c:spPr>
          <c:invertIfNegative val="0"/>
          <c:cat>
            <c:strRef>
              <c:f>'SE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'SE Asia'!$B$15:$D$15</c:f>
              <c:numCache>
                <c:formatCode>0</c:formatCode>
                <c:ptCount val="3"/>
                <c:pt idx="0">
                  <c:v>0.30619111111000002</c:v>
                </c:pt>
                <c:pt idx="1">
                  <c:v>20.080695760817392</c:v>
                </c:pt>
                <c:pt idx="2">
                  <c:v>22.609195760817393</c:v>
                </c:pt>
              </c:numCache>
            </c:numRef>
          </c:val>
        </c:ser>
        <c:ser>
          <c:idx val="6"/>
          <c:order val="4"/>
          <c:tx>
            <c:strRef>
              <c:f>'SE Asia'!$A$16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'SE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'SE Asia'!$B$16:$D$16</c:f>
              <c:numCache>
                <c:formatCode>0</c:formatCode>
                <c:ptCount val="3"/>
                <c:pt idx="0">
                  <c:v>0.56907799999999997</c:v>
                </c:pt>
                <c:pt idx="1">
                  <c:v>22.491700000000002</c:v>
                </c:pt>
                <c:pt idx="2">
                  <c:v>67.899174085841082</c:v>
                </c:pt>
              </c:numCache>
            </c:numRef>
          </c:val>
        </c:ser>
        <c:ser>
          <c:idx val="7"/>
          <c:order val="5"/>
          <c:tx>
            <c:strRef>
              <c:f>'SE Asia'!$A$17</c:f>
              <c:strCache>
                <c:ptCount val="1"/>
                <c:pt idx="0">
                  <c:v>Biomass etc.</c:v>
                </c:pt>
              </c:strCache>
            </c:strRef>
          </c:tx>
          <c:spPr>
            <a:solidFill>
              <a:srgbClr val="5BAB74"/>
            </a:solidFill>
          </c:spPr>
          <c:invertIfNegative val="0"/>
          <c:cat>
            <c:strRef>
              <c:f>'SE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'SE Asia'!$B$17:$D$17</c:f>
              <c:numCache>
                <c:formatCode>0</c:formatCode>
                <c:ptCount val="3"/>
                <c:pt idx="0">
                  <c:v>3.8762219999999994</c:v>
                </c:pt>
                <c:pt idx="1">
                  <c:v>28.294160293897878</c:v>
                </c:pt>
                <c:pt idx="2">
                  <c:v>43.328845678513261</c:v>
                </c:pt>
              </c:numCache>
            </c:numRef>
          </c:val>
        </c:ser>
        <c:ser>
          <c:idx val="8"/>
          <c:order val="6"/>
          <c:tx>
            <c:strRef>
              <c:f>'SE Asia'!$A$18</c:f>
              <c:strCache>
                <c:ptCount val="1"/>
                <c:pt idx="0">
                  <c:v>Geothermal</c:v>
                </c:pt>
              </c:strCache>
            </c:strRef>
          </c:tx>
          <c:spPr>
            <a:solidFill>
              <a:srgbClr val="335B74"/>
            </a:solidFill>
          </c:spPr>
          <c:invertIfNegative val="0"/>
          <c:cat>
            <c:strRef>
              <c:f>'SE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'SE Asia'!$B$18:$D$18</c:f>
              <c:numCache>
                <c:formatCode>0</c:formatCode>
                <c:ptCount val="3"/>
                <c:pt idx="0">
                  <c:v>3.1271000000000004</c:v>
                </c:pt>
                <c:pt idx="1">
                  <c:v>7.0567999999999982</c:v>
                </c:pt>
                <c:pt idx="2">
                  <c:v>8.3867999999999974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6290176"/>
        <c:axId val="166292096"/>
      </c:barChart>
      <c:catAx>
        <c:axId val="166290176"/>
        <c:scaling>
          <c:orientation val="minMax"/>
        </c:scaling>
        <c:delete val="0"/>
        <c:axPos val="b"/>
        <c:title>
          <c:tx>
            <c:strRef>
              <c:f>China!$B$9</c:f>
              <c:strCache>
                <c:ptCount val="1"/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0" vert="horz"/>
            <a:lstStyle/>
            <a:p>
              <a:pPr>
                <a:defRPr lang="ja-JP"/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66292096"/>
        <c:crosses val="autoZero"/>
        <c:auto val="1"/>
        <c:lblAlgn val="ctr"/>
        <c:lblOffset val="100"/>
        <c:noMultiLvlLbl val="0"/>
      </c:catAx>
      <c:valAx>
        <c:axId val="166292096"/>
        <c:scaling>
          <c:orientation val="minMax"/>
          <c:max val="3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166290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068734326793625E-2"/>
          <c:y val="6.5306626933947981E-2"/>
          <c:w val="0.65148790726757977"/>
          <c:h val="0.75326307668695403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China!#REF!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DAA600"/>
                </a:gs>
                <a:gs pos="64000">
                  <a:schemeClr val="accent4">
                    <a:lumMod val="97000"/>
                    <a:lumOff val="3000"/>
                  </a:schemeClr>
                </a:gs>
                <a:gs pos="100000">
                  <a:srgbClr val="FFD13F"/>
                </a:gs>
              </a:gsLst>
              <a:lin ang="16200000" scaled="1"/>
              <a:tileRect/>
            </a:gradFill>
          </c:spPr>
          <c:invertIfNegative val="0"/>
          <c:cat>
            <c:strRef>
              <c:f>'Other NE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China!#REF!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868686"/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rgbClr val="BEBEBE"/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'Other NE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China!#REF!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0"/>
          <c:order val="2"/>
          <c:tx>
            <c:strRef>
              <c:f>'Other NE Asia'!$A$14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'Other NE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NE Asia'!$B$14:$D$14</c:f>
              <c:numCache>
                <c:formatCode>0</c:formatCode>
                <c:ptCount val="3"/>
                <c:pt idx="0">
                  <c:v>24.556000000000001</c:v>
                </c:pt>
                <c:pt idx="1">
                  <c:v>72.11</c:v>
                </c:pt>
                <c:pt idx="2">
                  <c:v>74.565738888888887</c:v>
                </c:pt>
              </c:numCache>
            </c:numRef>
          </c:val>
        </c:ser>
        <c:ser>
          <c:idx val="5"/>
          <c:order val="3"/>
          <c:tx>
            <c:strRef>
              <c:f>'Other NE Asia'!$A$15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cat>
            <c:strRef>
              <c:f>'Other NE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NE Asia'!$B$15:$D$15</c:f>
              <c:numCache>
                <c:formatCode>0</c:formatCode>
                <c:ptCount val="3"/>
                <c:pt idx="0">
                  <c:v>3.6776390000000179</c:v>
                </c:pt>
                <c:pt idx="1">
                  <c:v>37.214927994537248</c:v>
                </c:pt>
                <c:pt idx="2">
                  <c:v>43.349605104936067</c:v>
                </c:pt>
              </c:numCache>
            </c:numRef>
          </c:val>
        </c:ser>
        <c:ser>
          <c:idx val="6"/>
          <c:order val="4"/>
          <c:tx>
            <c:strRef>
              <c:f>'Other NE Asia'!$A$16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CD2F"/>
            </a:solidFill>
          </c:spPr>
          <c:invertIfNegative val="0"/>
          <c:cat>
            <c:strRef>
              <c:f>'Other NE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NE Asia'!$B$16:$D$16</c:f>
              <c:numCache>
                <c:formatCode>0</c:formatCode>
                <c:ptCount val="3"/>
                <c:pt idx="0">
                  <c:v>12.322899999999999</c:v>
                </c:pt>
                <c:pt idx="1">
                  <c:v>100.15523321993882</c:v>
                </c:pt>
                <c:pt idx="2">
                  <c:v>114.23851054703647</c:v>
                </c:pt>
              </c:numCache>
            </c:numRef>
          </c:val>
        </c:ser>
        <c:ser>
          <c:idx val="7"/>
          <c:order val="5"/>
          <c:tx>
            <c:strRef>
              <c:f>'Other NE Asia'!$A$17</c:f>
              <c:strCache>
                <c:ptCount val="1"/>
                <c:pt idx="0">
                  <c:v>Biomass etc.</c:v>
                </c:pt>
              </c:strCache>
            </c:strRef>
          </c:tx>
          <c:spPr>
            <a:solidFill>
              <a:srgbClr val="5BAB74"/>
            </a:solidFill>
          </c:spPr>
          <c:invertIfNegative val="0"/>
          <c:cat>
            <c:strRef>
              <c:f>'Other NE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NE Asia'!$B$17:$D$17</c:f>
              <c:numCache>
                <c:formatCode>0</c:formatCode>
                <c:ptCount val="3"/>
                <c:pt idx="0">
                  <c:v>5.6719999999999997</c:v>
                </c:pt>
                <c:pt idx="1">
                  <c:v>13.683207113784247</c:v>
                </c:pt>
                <c:pt idx="2">
                  <c:v>14.682229336006472</c:v>
                </c:pt>
              </c:numCache>
            </c:numRef>
          </c:val>
        </c:ser>
        <c:ser>
          <c:idx val="8"/>
          <c:order val="6"/>
          <c:tx>
            <c:strRef>
              <c:f>'Other NE Asia'!$A$18</c:f>
              <c:strCache>
                <c:ptCount val="1"/>
                <c:pt idx="0">
                  <c:v>Geothermal</c:v>
                </c:pt>
              </c:strCache>
            </c:strRef>
          </c:tx>
          <c:spPr>
            <a:solidFill>
              <a:srgbClr val="335B74"/>
            </a:solidFill>
          </c:spPr>
          <c:invertIfNegative val="0"/>
          <c:cat>
            <c:strRef>
              <c:f>'Other NE Asia'!$B$13:$D$13</c:f>
              <c:strCache>
                <c:ptCount val="3"/>
                <c:pt idx="0">
                  <c:v>BAU-2012</c:v>
                </c:pt>
                <c:pt idx="1">
                  <c:v>HR-2030</c:v>
                </c:pt>
                <c:pt idx="2">
                  <c:v>HR-2040</c:v>
                </c:pt>
              </c:strCache>
            </c:strRef>
          </c:cat>
          <c:val>
            <c:numRef>
              <c:f>'Other NE Asia'!$B$18:$D$18</c:f>
              <c:numCache>
                <c:formatCode>0</c:formatCode>
                <c:ptCount val="3"/>
                <c:pt idx="0">
                  <c:v>0.53209999999999991</c:v>
                </c:pt>
                <c:pt idx="1">
                  <c:v>2.9320999999999993</c:v>
                </c:pt>
                <c:pt idx="2">
                  <c:v>2.9322999999999992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6410880"/>
        <c:axId val="166421248"/>
      </c:barChart>
      <c:catAx>
        <c:axId val="166410880"/>
        <c:scaling>
          <c:orientation val="minMax"/>
        </c:scaling>
        <c:delete val="0"/>
        <c:axPos val="b"/>
        <c:title>
          <c:tx>
            <c:strRef>
              <c:f>China!$B$9</c:f>
              <c:strCache>
                <c:ptCount val="1"/>
              </c:strCache>
            </c:strRef>
          </c:tx>
          <c:layout/>
          <c:overlay val="0"/>
          <c:spPr>
            <a:noFill/>
            <a:ln>
              <a:noFill/>
            </a:ln>
            <a:effectLst/>
          </c:spPr>
          <c:txPr>
            <a:bodyPr rot="0" vert="horz"/>
            <a:lstStyle/>
            <a:p>
              <a:pPr>
                <a:defRPr lang="ja-JP"/>
              </a:pPr>
              <a:endParaRPr lang="ja-JP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66421248"/>
        <c:crosses val="autoZero"/>
        <c:auto val="1"/>
        <c:lblAlgn val="ctr"/>
        <c:lblOffset val="100"/>
        <c:noMultiLvlLbl val="0"/>
      </c:catAx>
      <c:valAx>
        <c:axId val="166421248"/>
        <c:scaling>
          <c:orientation val="minMax"/>
          <c:max val="3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lang="ja-JP"/>
            </a:pPr>
            <a:endParaRPr lang="ja-JP"/>
          </a:p>
        </c:txPr>
        <c:crossAx val="166410880"/>
        <c:crosses val="autoZero"/>
        <c:crossBetween val="between"/>
        <c:min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800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150937063676399E-2"/>
          <c:y val="0.18260326273712976"/>
          <c:w val="6.3311845424220262E-2"/>
          <c:h val="0.64631614404287652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Legend!$B$13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5B74"/>
              </a:solidFill>
            </c:spPr>
          </c:dPt>
          <c:dPt>
            <c:idx val="1"/>
            <c:invertIfNegative val="0"/>
            <c:bubble3D val="0"/>
            <c:spPr>
              <a:solidFill>
                <a:srgbClr val="5BAB74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3"/>
            <c:invertIfNegative val="0"/>
            <c:bubble3D val="0"/>
            <c:spPr>
              <a:solidFill>
                <a:srgbClr val="A3CDED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</c:spPr>
          </c:dPt>
          <c:cat>
            <c:strRef>
              <c:f>Legend!$A$14:$A$18</c:f>
              <c:strCache>
                <c:ptCount val="5"/>
                <c:pt idx="0">
                  <c:v>Geothermal</c:v>
                </c:pt>
                <c:pt idx="1">
                  <c:v>Biomass</c:v>
                </c:pt>
                <c:pt idx="2">
                  <c:v>Solar</c:v>
                </c:pt>
                <c:pt idx="3">
                  <c:v>Wind</c:v>
                </c:pt>
                <c:pt idx="4">
                  <c:v>Hydro</c:v>
                </c:pt>
              </c:strCache>
            </c:strRef>
          </c:cat>
          <c:val>
            <c:numRef>
              <c:f>Legend!$B$14:$B$18</c:f>
              <c:numCache>
                <c:formatCode>General</c:formatCode>
                <c:ptCount val="5"/>
              </c:numCache>
            </c:numRef>
          </c:val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66713216"/>
        <c:axId val="166714752"/>
      </c:barChart>
      <c:catAx>
        <c:axId val="166713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6714752"/>
        <c:crosses val="autoZero"/>
        <c:auto val="1"/>
        <c:lblAlgn val="ctr"/>
        <c:lblOffset val="100"/>
        <c:noMultiLvlLbl val="0"/>
      </c:catAx>
      <c:valAx>
        <c:axId val="166714752"/>
        <c:scaling>
          <c:orientation val="minMax"/>
          <c:max val="150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66713216"/>
        <c:crosses val="autoZero"/>
        <c:crossBetween val="between"/>
        <c:minorUnit val="500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4.3731032535817629E-2"/>
          <c:y val="4.5304240663508584E-2"/>
          <c:w val="0.93348149872568054"/>
          <c:h val="0.88926894083072927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lang="ja-JP" sz="1050" b="1"/>
          </a:pPr>
          <a:endParaRPr lang="ja-JP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669554406161544E-2"/>
          <c:y val="2.2585123760666237E-2"/>
          <c:w val="0.74525735935440485"/>
          <c:h val="0.90959376371930512"/>
        </c:manualLayout>
      </c:layout>
      <c:lineChart>
        <c:grouping val="standard"/>
        <c:varyColors val="0"/>
        <c:ser>
          <c:idx val="0"/>
          <c:order val="0"/>
          <c:tx>
            <c:strRef>
              <c:f>APM_CO2Emissions!$A$13</c:f>
              <c:strCache>
                <c:ptCount val="1"/>
                <c:pt idx="0">
                  <c:v>BAU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APM_CO2Emissions!$F$12:$L$12</c:f>
              <c:numCache>
                <c:formatCode>General</c:formatCode>
                <c:ptCount val="7"/>
                <c:pt idx="0">
                  <c:v>2012</c:v>
                </c:pt>
                <c:pt idx="2">
                  <c:v>2020</c:v>
                </c:pt>
                <c:pt idx="4">
                  <c:v>2030</c:v>
                </c:pt>
                <c:pt idx="6">
                  <c:v>2040</c:v>
                </c:pt>
              </c:numCache>
            </c:numRef>
          </c:cat>
          <c:val>
            <c:numRef>
              <c:f>APM_CO2Emissions!$F$13:$L$13</c:f>
              <c:numCache>
                <c:formatCode>0</c:formatCode>
                <c:ptCount val="7"/>
                <c:pt idx="0">
                  <c:v>8014.0769761374204</c:v>
                </c:pt>
                <c:pt idx="1">
                  <c:v>8435.1103393957674</c:v>
                </c:pt>
                <c:pt idx="2">
                  <c:v>8805.974670385709</c:v>
                </c:pt>
                <c:pt idx="3">
                  <c:v>9454.4442708687693</c:v>
                </c:pt>
                <c:pt idx="4">
                  <c:v>10090.357654446381</c:v>
                </c:pt>
                <c:pt idx="5">
                  <c:v>10572.552704597869</c:v>
                </c:pt>
                <c:pt idx="6">
                  <c:v>10956.303258606906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APM_CO2Emissions!$A$14</c:f>
              <c:strCache>
                <c:ptCount val="1"/>
                <c:pt idx="0">
                  <c:v>High nuclear</c:v>
                </c:pt>
              </c:strCache>
            </c:strRef>
          </c:tx>
          <c:spPr>
            <a:ln w="34925" cap="rnd">
              <a:solidFill>
                <a:srgbClr val="9D7D9D"/>
              </a:solidFill>
              <a:round/>
            </a:ln>
            <a:effectLst/>
          </c:spPr>
          <c:marker>
            <c:symbol val="none"/>
          </c:marker>
          <c:cat>
            <c:numRef>
              <c:f>APM_CO2Emissions!$F$12:$L$12</c:f>
              <c:numCache>
                <c:formatCode>General</c:formatCode>
                <c:ptCount val="7"/>
                <c:pt idx="0">
                  <c:v>2012</c:v>
                </c:pt>
                <c:pt idx="2">
                  <c:v>2020</c:v>
                </c:pt>
                <c:pt idx="4">
                  <c:v>2030</c:v>
                </c:pt>
                <c:pt idx="6">
                  <c:v>2040</c:v>
                </c:pt>
              </c:numCache>
            </c:numRef>
          </c:cat>
          <c:val>
            <c:numRef>
              <c:f>APM_CO2Emissions!$F$14:$L$14</c:f>
              <c:numCache>
                <c:formatCode>0</c:formatCode>
                <c:ptCount val="7"/>
                <c:pt idx="0">
                  <c:v>8014.0769761374204</c:v>
                </c:pt>
                <c:pt idx="1">
                  <c:v>8435.0347299418081</c:v>
                </c:pt>
                <c:pt idx="2">
                  <c:v>8778.2101945631221</c:v>
                </c:pt>
                <c:pt idx="3">
                  <c:v>9249.2697180982723</c:v>
                </c:pt>
                <c:pt idx="4">
                  <c:v>9644.549431168638</c:v>
                </c:pt>
                <c:pt idx="5">
                  <c:v>9782.6642607727681</c:v>
                </c:pt>
                <c:pt idx="6">
                  <c:v>9709.4476655978433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APM_CO2Emissions!$A$15</c:f>
              <c:strCache>
                <c:ptCount val="1"/>
                <c:pt idx="0">
                  <c:v>Cleaner coal with CCS</c:v>
                </c:pt>
              </c:strCache>
            </c:strRef>
          </c:tx>
          <c:spPr>
            <a:ln w="3492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APM_CO2Emissions!$F$12:$L$12</c:f>
              <c:numCache>
                <c:formatCode>General</c:formatCode>
                <c:ptCount val="7"/>
                <c:pt idx="0">
                  <c:v>2012</c:v>
                </c:pt>
                <c:pt idx="2">
                  <c:v>2020</c:v>
                </c:pt>
                <c:pt idx="4">
                  <c:v>2030</c:v>
                </c:pt>
                <c:pt idx="6">
                  <c:v>2040</c:v>
                </c:pt>
              </c:numCache>
            </c:numRef>
          </c:cat>
          <c:val>
            <c:numRef>
              <c:f>APM_CO2Emissions!$F$15:$L$15</c:f>
              <c:numCache>
                <c:formatCode>0</c:formatCode>
                <c:ptCount val="7"/>
                <c:pt idx="0">
                  <c:v>8014.0769761374204</c:v>
                </c:pt>
                <c:pt idx="1">
                  <c:v>8435.1103393957692</c:v>
                </c:pt>
                <c:pt idx="2">
                  <c:v>8805.9746703857109</c:v>
                </c:pt>
                <c:pt idx="3">
                  <c:v>9380.5077805918772</c:v>
                </c:pt>
                <c:pt idx="4">
                  <c:v>9954.0435739594122</c:v>
                </c:pt>
                <c:pt idx="5">
                  <c:v>10062.257358913967</c:v>
                </c:pt>
                <c:pt idx="6">
                  <c:v>10155.116587741755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APM_CO2Emissions!$A$16</c:f>
              <c:strCache>
                <c:ptCount val="1"/>
                <c:pt idx="0">
                  <c:v>Cleaner coal no CCS</c:v>
                </c:pt>
              </c:strCache>
            </c:strRef>
          </c:tx>
          <c:spPr>
            <a:ln w="38100">
              <a:solidFill>
                <a:schemeClr val="bg2">
                  <a:lumMod val="90000"/>
                </a:schemeClr>
              </a:solidFill>
            </a:ln>
            <a:effectLst/>
          </c:spPr>
          <c:marker>
            <c:symbol val="none"/>
          </c:marker>
          <c:val>
            <c:numRef>
              <c:f>APM_CO2Emissions!$F$16:$L$16</c:f>
              <c:numCache>
                <c:formatCode>0</c:formatCode>
                <c:ptCount val="7"/>
                <c:pt idx="0">
                  <c:v>8014.0769761374204</c:v>
                </c:pt>
                <c:pt idx="1">
                  <c:v>8435.1103393957674</c:v>
                </c:pt>
                <c:pt idx="2">
                  <c:v>8805.974670385709</c:v>
                </c:pt>
                <c:pt idx="3">
                  <c:v>9380.5077805918718</c:v>
                </c:pt>
                <c:pt idx="4">
                  <c:v>9954.0435739594086</c:v>
                </c:pt>
                <c:pt idx="5">
                  <c:v>10393.688599314701</c:v>
                </c:pt>
                <c:pt idx="6">
                  <c:v>10749.833879413611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APM_CO2Emissions!$A$17</c:f>
              <c:strCache>
                <c:ptCount val="1"/>
                <c:pt idx="0">
                  <c:v>High gas (50%)</c:v>
                </c:pt>
              </c:strCache>
            </c:strRef>
          </c:tx>
          <c:spPr>
            <a:ln w="34925">
              <a:solidFill>
                <a:schemeClr val="accent3"/>
              </a:solidFill>
            </a:ln>
            <a:effectLst/>
          </c:spPr>
          <c:marker>
            <c:symbol val="none"/>
          </c:marker>
          <c:val>
            <c:numRef>
              <c:f>APM_CO2Emissions!$F$17:$L$17</c:f>
              <c:numCache>
                <c:formatCode>0</c:formatCode>
                <c:ptCount val="7"/>
                <c:pt idx="0">
                  <c:v>8014.0769761374204</c:v>
                </c:pt>
                <c:pt idx="1">
                  <c:v>8399.4611764095225</c:v>
                </c:pt>
                <c:pt idx="2">
                  <c:v>8629.5291497374928</c:v>
                </c:pt>
                <c:pt idx="3">
                  <c:v>9111.5677865592679</c:v>
                </c:pt>
                <c:pt idx="4">
                  <c:v>9642.6216784300705</c:v>
                </c:pt>
                <c:pt idx="5">
                  <c:v>10009.244731723342</c:v>
                </c:pt>
                <c:pt idx="6">
                  <c:v>10299.559545366745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APM_CO2Emissions!$A$18</c:f>
              <c:strCache>
                <c:ptCount val="1"/>
                <c:pt idx="0">
                  <c:v>High gas (100%)</c:v>
                </c:pt>
              </c:strCache>
            </c:strRef>
          </c:tx>
          <c:spPr>
            <a:ln w="34925">
              <a:solidFill>
                <a:schemeClr val="accent3">
                  <a:lumMod val="60000"/>
                  <a:lumOff val="40000"/>
                </a:schemeClr>
              </a:solidFill>
            </a:ln>
            <a:effectLst/>
          </c:spPr>
          <c:marker>
            <c:symbol val="none"/>
          </c:marker>
          <c:val>
            <c:numRef>
              <c:f>APM_CO2Emissions!$F$18:$L$18</c:f>
              <c:numCache>
                <c:formatCode>0</c:formatCode>
                <c:ptCount val="7"/>
                <c:pt idx="0">
                  <c:v>8014.0769761374204</c:v>
                </c:pt>
                <c:pt idx="1">
                  <c:v>8367.4469474400248</c:v>
                </c:pt>
                <c:pt idx="2">
                  <c:v>8472.5787685100222</c:v>
                </c:pt>
                <c:pt idx="3">
                  <c:v>8817.8104359233348</c:v>
                </c:pt>
                <c:pt idx="4">
                  <c:v>9268.8826494018849</c:v>
                </c:pt>
                <c:pt idx="5">
                  <c:v>9541.2621233520458</c:v>
                </c:pt>
                <c:pt idx="6">
                  <c:v>9754.0960968986728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072960"/>
        <c:axId val="152074496"/>
      </c:lineChart>
      <c:catAx>
        <c:axId val="15207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52074496"/>
        <c:crosses val="autoZero"/>
        <c:auto val="1"/>
        <c:lblAlgn val="ctr"/>
        <c:lblOffset val="100"/>
        <c:noMultiLvlLbl val="0"/>
      </c:catAx>
      <c:valAx>
        <c:axId val="152074496"/>
        <c:scaling>
          <c:orientation val="minMax"/>
          <c:max val="11500"/>
          <c:min val="7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lang="ja-JP"/>
                </a:pPr>
                <a:r>
                  <a:rPr lang="en-US"/>
                  <a:t>Gt CO2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lang="ja-JP"/>
            </a:pPr>
            <a:endParaRPr lang="ja-JP"/>
          </a:p>
        </c:txPr>
        <c:crossAx val="152072960"/>
        <c:crossesAt val="1"/>
        <c:crossBetween val="between"/>
        <c:majorUnit val="1000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666802101691"/>
          <c:y val="0.22150407038546652"/>
          <c:w val="0.19530061171289997"/>
          <c:h val="0.61642639544134648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lang="ja-JP"/>
          </a:pPr>
          <a:endParaRPr lang="ja-JP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 b="1">
          <a:latin typeface="Segoe UI" panose="020B0502040204020203" pitchFamily="34" charset="0"/>
          <a:ea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B6FA0E-E5D5-447A-8400-70DF8F2D8922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6F539FA-AA37-4234-B1E6-EE194204C33C}">
      <dgm:prSet phldrT="[Text]"/>
      <dgm:spPr/>
      <dgm:t>
        <a:bodyPr/>
        <a:lstStyle/>
        <a:p>
          <a:endParaRPr lang="en-AU" dirty="0"/>
        </a:p>
      </dgm:t>
    </dgm:pt>
    <dgm:pt modelId="{FD90C961-BAFE-4308-86CE-4952F0C68AD1}" type="parTrans" cxnId="{498A0F91-BEF2-4EBA-AE9C-521D8F5132AC}">
      <dgm:prSet/>
      <dgm:spPr/>
      <dgm:t>
        <a:bodyPr/>
        <a:lstStyle/>
        <a:p>
          <a:endParaRPr lang="en-AU"/>
        </a:p>
      </dgm:t>
    </dgm:pt>
    <dgm:pt modelId="{4865F0BF-A64D-464B-B73E-BF1E4FA9EF59}" type="sibTrans" cxnId="{498A0F91-BEF2-4EBA-AE9C-521D8F5132AC}">
      <dgm:prSet/>
      <dgm:spPr/>
      <dgm:t>
        <a:bodyPr/>
        <a:lstStyle/>
        <a:p>
          <a:endParaRPr lang="en-AU"/>
        </a:p>
      </dgm:t>
    </dgm:pt>
    <dgm:pt modelId="{A50BBBDF-D50C-49B6-BC96-85A68FACD497}" type="pres">
      <dgm:prSet presAssocID="{10B6FA0E-E5D5-447A-8400-70DF8F2D8922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3CF4D3E-2984-4995-86EA-DB9895AF5818}" type="pres">
      <dgm:prSet presAssocID="{10B6FA0E-E5D5-447A-8400-70DF8F2D8922}" presName="ribbon" presStyleLbl="node1" presStyleIdx="0" presStyleCnt="1"/>
      <dgm:spPr/>
    </dgm:pt>
    <dgm:pt modelId="{B861AE4D-CB7D-4849-B144-D116E4E64D02}" type="pres">
      <dgm:prSet presAssocID="{10B6FA0E-E5D5-447A-8400-70DF8F2D8922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0B8401C-BA33-4FEC-8289-FB8DDEEC8D97}" type="pres">
      <dgm:prSet presAssocID="{10B6FA0E-E5D5-447A-8400-70DF8F2D8922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498A0F91-BEF2-4EBA-AE9C-521D8F5132AC}" srcId="{10B6FA0E-E5D5-447A-8400-70DF8F2D8922}" destId="{16F539FA-AA37-4234-B1E6-EE194204C33C}" srcOrd="0" destOrd="0" parTransId="{FD90C961-BAFE-4308-86CE-4952F0C68AD1}" sibTransId="{4865F0BF-A64D-464B-B73E-BF1E4FA9EF59}"/>
    <dgm:cxn modelId="{E9B9E44B-1EF7-4A43-922A-CE5AFE6AD93B}" type="presOf" srcId="{10B6FA0E-E5D5-447A-8400-70DF8F2D8922}" destId="{A50BBBDF-D50C-49B6-BC96-85A68FACD497}" srcOrd="0" destOrd="0" presId="urn:microsoft.com/office/officeart/2005/8/layout/arrow6"/>
    <dgm:cxn modelId="{81C268E0-868D-4F65-855C-580B40EC369A}" type="presOf" srcId="{16F539FA-AA37-4234-B1E6-EE194204C33C}" destId="{B861AE4D-CB7D-4849-B144-D116E4E64D02}" srcOrd="0" destOrd="0" presId="urn:microsoft.com/office/officeart/2005/8/layout/arrow6"/>
    <dgm:cxn modelId="{D2AA1A9E-191D-4627-9C5E-74FF03FCDDB0}" type="presParOf" srcId="{A50BBBDF-D50C-49B6-BC96-85A68FACD497}" destId="{33CF4D3E-2984-4995-86EA-DB9895AF5818}" srcOrd="0" destOrd="0" presId="urn:microsoft.com/office/officeart/2005/8/layout/arrow6"/>
    <dgm:cxn modelId="{3BF2E11E-7253-44D1-B37D-7C4C562CC1D4}" type="presParOf" srcId="{A50BBBDF-D50C-49B6-BC96-85A68FACD497}" destId="{B861AE4D-CB7D-4849-B144-D116E4E64D02}" srcOrd="1" destOrd="0" presId="urn:microsoft.com/office/officeart/2005/8/layout/arrow6"/>
    <dgm:cxn modelId="{533D9859-1F46-479A-A396-6EB654327A5A}" type="presParOf" srcId="{A50BBBDF-D50C-49B6-BC96-85A68FACD497}" destId="{00B8401C-BA33-4FEC-8289-FB8DDEEC8D97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F4D3E-2984-4995-86EA-DB9895AF5818}">
      <dsp:nvSpPr>
        <dsp:cNvPr id="0" name=""/>
        <dsp:cNvSpPr/>
      </dsp:nvSpPr>
      <dsp:spPr>
        <a:xfrm>
          <a:off x="1442903" y="0"/>
          <a:ext cx="2056305" cy="822522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1AE4D-CB7D-4849-B144-D116E4E64D02}">
      <dsp:nvSpPr>
        <dsp:cNvPr id="0" name=""/>
        <dsp:cNvSpPr/>
      </dsp:nvSpPr>
      <dsp:spPr>
        <a:xfrm>
          <a:off x="1689660" y="143941"/>
          <a:ext cx="678580" cy="40303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800" kern="1200" dirty="0"/>
        </a:p>
      </dsp:txBody>
      <dsp:txXfrm>
        <a:off x="1689660" y="143941"/>
        <a:ext cx="678580" cy="403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0.22566</cdr:x>
      <cdr:y>0.40509</cdr:y>
    </cdr:from>
    <cdr:to>
      <cdr:x>0.41199</cdr:x>
      <cdr:y>0.91076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2004846" y="1494331"/>
          <a:ext cx="1655424" cy="18653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chemeClr val="accent1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0.53479</cdr:x>
      <cdr:y>0.29602</cdr:y>
    </cdr:from>
    <cdr:to>
      <cdr:x>0.71229</cdr:x>
      <cdr:y>0.91076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4751278" y="1091995"/>
          <a:ext cx="1576994" cy="22677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rgbClr val="00206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0.3264</cdr:x>
      <cdr:y>0.01028</cdr:y>
    </cdr:from>
    <cdr:to>
      <cdr:x>0.63164</cdr:x>
      <cdr:y>0.29926</cdr:y>
    </cdr:to>
    <cdr:cxnSp macro="">
      <cdr:nvCxnSpPr>
        <cdr:cNvPr id="5" name="直線矢印コネクタ 4"/>
        <cdr:cNvCxnSpPr/>
      </cdr:nvCxnSpPr>
      <cdr:spPr>
        <a:xfrm xmlns:a="http://schemas.openxmlformats.org/drawingml/2006/main" flipV="1">
          <a:off x="3131251" y="40965"/>
          <a:ext cx="2928144" cy="1152145"/>
        </a:xfrm>
        <a:prstGeom xmlns:a="http://schemas.openxmlformats.org/drawingml/2006/main" prst="straightConnector1">
          <a:avLst/>
        </a:prstGeom>
        <a:ln xmlns:a="http://schemas.openxmlformats.org/drawingml/2006/main" w="762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B48EA-483C-4931-B439-593AE702C7A3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D48CA-0AAD-429B-B386-FD9653421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41325" y="1274763"/>
            <a:ext cx="5916613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ノー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2139" y="4848726"/>
            <a:ext cx="5388610" cy="3947612"/>
          </a:xfrm>
          <a:noFill/>
        </p:spPr>
        <p:txBody>
          <a:bodyPr/>
          <a:lstStyle/>
          <a:p>
            <a:pPr algn="just"/>
            <a:endParaRPr lang="en-AU" dirty="0"/>
          </a:p>
        </p:txBody>
      </p:sp>
      <p:sp>
        <p:nvSpPr>
          <p:cNvPr id="614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7CEC7AF-33CC-4296-8368-9AB0AD582B04}" type="slidenum">
              <a:rPr lang="en-NZ">
                <a:latin typeface="Calibri" pitchFamily="34" charset="0"/>
              </a:rPr>
              <a:pPr/>
              <a:t>1</a:t>
            </a:fld>
            <a:endParaRPr lang="en-NZ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608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506413" y="1319213"/>
            <a:ext cx="5916612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506413" y="4983828"/>
            <a:ext cx="5709716" cy="4468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1946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29A44D9-39E7-4CBD-8AB2-05C9B1ECC91B}" type="slidenum">
              <a:rPr lang="en-NZ" altLang="ja-JP" sz="1200">
                <a:solidFill>
                  <a:prstClr val="black"/>
                </a:solidFill>
              </a:rPr>
              <a:pPr eaLnBrk="1" hangingPunct="1"/>
              <a:t>2</a:t>
            </a:fld>
            <a:endParaRPr lang="en-NZ" altLang="ja-JP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42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ノー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73577" y="4748163"/>
            <a:ext cx="5371623" cy="2433687"/>
          </a:xfrm>
          <a:noFill/>
        </p:spPr>
        <p:txBody>
          <a:bodyPr/>
          <a:lstStyle/>
          <a:p>
            <a:pPr algn="just"/>
            <a:endParaRPr lang="en-AU" altLang="ja-JP" dirty="0"/>
          </a:p>
        </p:txBody>
      </p:sp>
      <p:sp>
        <p:nvSpPr>
          <p:cNvPr id="1536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2D18D3-A59B-472A-8FF5-942C0538D59E}" type="slidenum">
              <a:rPr lang="en-NZ" altLang="ja-JP"/>
              <a:pPr/>
              <a:t>3</a:t>
            </a:fld>
            <a:endParaRPr lang="en-NZ" altLang="ja-JP" dirty="0"/>
          </a:p>
        </p:txBody>
      </p:sp>
    </p:spTree>
    <p:extLst>
      <p:ext uri="{BB962C8B-B14F-4D97-AF65-F5344CB8AC3E}">
        <p14:creationId xmlns:p14="http://schemas.microsoft.com/office/powerpoint/2010/main" val="4197119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3577" y="4748163"/>
            <a:ext cx="5358923" cy="3646537"/>
          </a:xfrm>
        </p:spPr>
        <p:txBody>
          <a:bodyPr/>
          <a:lstStyle/>
          <a:p>
            <a:pPr algn="just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0ED4A-AD33-4F5A-9415-4B4ACE4A567B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894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7675" y="1233488"/>
            <a:ext cx="5916613" cy="3328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3577" y="4748163"/>
            <a:ext cx="5551054" cy="4169334"/>
          </a:xfrm>
        </p:spPr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E9602-7668-4FB6-9A7F-30E00A1510ED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945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30ED4A-AD33-4F5A-9415-4B4ACE4A567B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956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E9602-7668-4FB6-9A7F-30E00A1510ED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91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ノー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73576" y="4748163"/>
            <a:ext cx="5435123" cy="4491087"/>
          </a:xfrm>
          <a:noFill/>
        </p:spPr>
        <p:txBody>
          <a:bodyPr/>
          <a:lstStyle/>
          <a:p>
            <a:pPr algn="just"/>
            <a:endParaRPr lang="en-US" altLang="ja-JP" dirty="0"/>
          </a:p>
        </p:txBody>
      </p:sp>
      <p:sp>
        <p:nvSpPr>
          <p:cNvPr id="1536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D2D18D3-A59B-472A-8FF5-942C0538D59E}" type="slidenum">
              <a:rPr lang="en-NZ" altLang="ja-JP"/>
              <a:pPr/>
              <a:t>8</a:t>
            </a:fld>
            <a:endParaRPr lang="en-NZ" altLang="ja-JP"/>
          </a:p>
        </p:txBody>
      </p:sp>
    </p:spTree>
    <p:extLst>
      <p:ext uri="{BB962C8B-B14F-4D97-AF65-F5344CB8AC3E}">
        <p14:creationId xmlns:p14="http://schemas.microsoft.com/office/powerpoint/2010/main" val="4120424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2438" y="1128713"/>
            <a:ext cx="5916612" cy="33289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71486" y="4724692"/>
            <a:ext cx="5895757" cy="43857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AU" altLang="ja-JP" dirty="0"/>
          </a:p>
        </p:txBody>
      </p:sp>
      <p:sp>
        <p:nvSpPr>
          <p:cNvPr id="1946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529A44D9-39E7-4CBD-8AB2-05C9B1ECC91B}" type="slidenum">
              <a:rPr lang="en-NZ" altLang="ja-JP" sz="1200">
                <a:solidFill>
                  <a:prstClr val="black"/>
                </a:solidFill>
              </a:rPr>
              <a:pPr eaLnBrk="1" hangingPunct="1"/>
              <a:t>9</a:t>
            </a:fld>
            <a:endParaRPr lang="en-NZ" altLang="ja-JP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42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ノー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73576" y="4748163"/>
            <a:ext cx="5601389" cy="2441202"/>
          </a:xfrm>
          <a:noFill/>
        </p:spPr>
        <p:txBody>
          <a:bodyPr/>
          <a:lstStyle/>
          <a:p>
            <a:pPr>
              <a:spcAft>
                <a:spcPts val="0"/>
              </a:spcAft>
            </a:pPr>
            <a:endParaRPr lang="en-AU" dirty="0"/>
          </a:p>
        </p:txBody>
      </p:sp>
      <p:sp>
        <p:nvSpPr>
          <p:cNvPr id="1741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8D48D3A-1A6E-4BD8-B1A9-997FB9625746}" type="slidenum">
              <a:rPr lang="en-NZ" smtClean="0"/>
              <a:pPr/>
              <a:t>10</a:t>
            </a:fld>
            <a:endParaRPr lang="en-NZ" dirty="0" smtClean="0"/>
          </a:p>
        </p:txBody>
      </p:sp>
    </p:spTree>
    <p:extLst>
      <p:ext uri="{BB962C8B-B14F-4D97-AF65-F5344CB8AC3E}">
        <p14:creationId xmlns:p14="http://schemas.microsoft.com/office/powerpoint/2010/main" val="103254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67020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4391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36449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3356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5107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77622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8487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8019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4377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6158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65101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NZ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B91CE9-323E-4FC2-A377-4070E6D7DBA8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9" name="フッター プレースホルダ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10" name="タイトル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6335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ERC_Lozano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 rot="10800000" flipV="1">
            <a:off x="-1013" y="6504385"/>
            <a:ext cx="12193013" cy="380999"/>
          </a:xfrm>
          <a:custGeom>
            <a:avLst/>
            <a:gdLst>
              <a:gd name="connsiteX0" fmla="*/ 6087728 w 6087728"/>
              <a:gd name="connsiteY0" fmla="*/ 45719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9" fmla="*/ 5751225 w 6087728"/>
              <a:gd name="connsiteY9" fmla="*/ 902316 h 8839200"/>
              <a:gd name="connsiteX10" fmla="*/ 6087728 w 6087728"/>
              <a:gd name="connsiteY10" fmla="*/ 45719 h 8839200"/>
              <a:gd name="connsiteX0" fmla="*/ 5751225 w 6087728"/>
              <a:gd name="connsiteY0" fmla="*/ 949676 h 8886560"/>
              <a:gd name="connsiteX1" fmla="*/ 6087728 w 6087728"/>
              <a:gd name="connsiteY1" fmla="*/ 47360 h 8886560"/>
              <a:gd name="connsiteX2" fmla="*/ 6085049 w 6087728"/>
              <a:gd name="connsiteY2" fmla="*/ 47360 h 8886560"/>
              <a:gd name="connsiteX3" fmla="*/ 6039330 w 6087728"/>
              <a:gd name="connsiteY3" fmla="*/ 47360 h 8886560"/>
              <a:gd name="connsiteX4" fmla="*/ 0 w 6087728"/>
              <a:gd name="connsiteY4" fmla="*/ 47360 h 8886560"/>
              <a:gd name="connsiteX5" fmla="*/ 0 w 6087728"/>
              <a:gd name="connsiteY5" fmla="*/ 93079 h 8886560"/>
              <a:gd name="connsiteX6" fmla="*/ 6039330 w 6087728"/>
              <a:gd name="connsiteY6" fmla="*/ 93079 h 8886560"/>
              <a:gd name="connsiteX7" fmla="*/ 6039330 w 6087728"/>
              <a:gd name="connsiteY7" fmla="*/ 8886560 h 8886560"/>
              <a:gd name="connsiteX8" fmla="*/ 6085049 w 6087728"/>
              <a:gd name="connsiteY8" fmla="*/ 8886560 h 8886560"/>
              <a:gd name="connsiteX9" fmla="*/ 5751225 w 6087728"/>
              <a:gd name="connsiteY9" fmla="*/ 949676 h 8886560"/>
              <a:gd name="connsiteX0" fmla="*/ 6085049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0" fmla="*/ 6039330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6039330 w 6087728"/>
              <a:gd name="connsiteY3" fmla="*/ 0 h 45719"/>
              <a:gd name="connsiteX4" fmla="*/ 0 w 6087728"/>
              <a:gd name="connsiteY4" fmla="*/ 0 h 45719"/>
              <a:gd name="connsiteX5" fmla="*/ 0 w 6087728"/>
              <a:gd name="connsiteY5" fmla="*/ 45719 h 45719"/>
              <a:gd name="connsiteX6" fmla="*/ 6039330 w 6087728"/>
              <a:gd name="connsiteY6" fmla="*/ 45719 h 45719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39330 w 6087728"/>
              <a:gd name="connsiteY5" fmla="*/ 45719 h 45719"/>
              <a:gd name="connsiteX0" fmla="*/ 6083991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83991 w 6087728"/>
              <a:gd name="connsiteY5" fmla="*/ 45719 h 45719"/>
              <a:gd name="connsiteX0" fmla="*/ 6088236 w 6088236"/>
              <a:gd name="connsiteY0" fmla="*/ 46811 h 46811"/>
              <a:gd name="connsiteX1" fmla="*/ 6087728 w 6088236"/>
              <a:gd name="connsiteY1" fmla="*/ 0 h 46811"/>
              <a:gd name="connsiteX2" fmla="*/ 6085049 w 6088236"/>
              <a:gd name="connsiteY2" fmla="*/ 0 h 46811"/>
              <a:gd name="connsiteX3" fmla="*/ 0 w 6088236"/>
              <a:gd name="connsiteY3" fmla="*/ 0 h 46811"/>
              <a:gd name="connsiteX4" fmla="*/ 0 w 6088236"/>
              <a:gd name="connsiteY4" fmla="*/ 45719 h 46811"/>
              <a:gd name="connsiteX5" fmla="*/ 6088236 w 6088236"/>
              <a:gd name="connsiteY5" fmla="*/ 46811 h 4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236" h="46811">
                <a:moveTo>
                  <a:pt x="6088236" y="46811"/>
                </a:moveTo>
                <a:cubicBezTo>
                  <a:pt x="6088067" y="31207"/>
                  <a:pt x="6087897" y="15604"/>
                  <a:pt x="6087728" y="0"/>
                </a:cubicBezTo>
                <a:lnTo>
                  <a:pt x="6085049" y="0"/>
                </a:lnTo>
                <a:lnTo>
                  <a:pt x="0" y="0"/>
                </a:lnTo>
                <a:lnTo>
                  <a:pt x="0" y="45719"/>
                </a:lnTo>
                <a:lnTo>
                  <a:pt x="6088236" y="46811"/>
                </a:lnTo>
                <a:close/>
              </a:path>
            </a:pathLst>
          </a:custGeom>
          <a:gradFill flip="none" rotWithShape="1">
            <a:gsLst>
              <a:gs pos="63000">
                <a:srgbClr val="0066FF">
                  <a:alpha val="67059"/>
                </a:srgbClr>
              </a:gs>
              <a:gs pos="0">
                <a:schemeClr val="bg1"/>
              </a:gs>
              <a:gs pos="26000">
                <a:schemeClr val="tx2">
                  <a:lumMod val="40000"/>
                  <a:lumOff val="60000"/>
                </a:schemeClr>
              </a:gs>
              <a:gs pos="9000">
                <a:schemeClr val="tx2">
                  <a:lumMod val="20000"/>
                  <a:lumOff val="80000"/>
                </a:schemeClr>
              </a:gs>
              <a:gs pos="45000">
                <a:schemeClr val="tx2">
                  <a:lumMod val="60000"/>
                  <a:lumOff val="40000"/>
                </a:schemeClr>
              </a:gs>
              <a:gs pos="86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spc="-100" dirty="0">
                <a:solidFill>
                  <a:prstClr val="white"/>
                </a:solidFill>
                <a:latin typeface="Segoe UI Semibold" panose="020B0702040204020203" pitchFamily="34" charset="0"/>
              </a:rPr>
              <a:t>Asia Pacific Energy Research Centre</a:t>
            </a:r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12192000" cy="1808602"/>
          </a:xfrm>
          <a:prstGeom prst="rect">
            <a:avLst/>
          </a:prstGeom>
        </p:spPr>
      </p:pic>
      <p:pic>
        <p:nvPicPr>
          <p:cNvPr id="4" name="Picture 2" descr="C:\Users\atit.tippichai\Pictures\electric-car-refueling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" r="800" b="4273"/>
          <a:stretch/>
        </p:blipFill>
        <p:spPr bwMode="auto">
          <a:xfrm>
            <a:off x="8653843" y="74295"/>
            <a:ext cx="3314640" cy="159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11366500" y="990600"/>
            <a:ext cx="101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667832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ERC_Lozan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4069" y="-3963"/>
            <a:ext cx="12192000" cy="1175538"/>
            <a:chOff x="0" y="2524699"/>
            <a:chExt cx="9144000" cy="1808602"/>
          </a:xfrm>
        </p:grpSpPr>
        <p:pic>
          <p:nvPicPr>
            <p:cNvPr id="10" name="7 Imagen"/>
            <p:cNvPicPr>
              <a:picLocks noChangeAspect="1"/>
            </p:cNvPicPr>
            <p:nvPr userDrawn="1"/>
          </p:nvPicPr>
          <p:blipFill>
            <a:blip r:embed="rId2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24699"/>
              <a:ext cx="9144000" cy="18086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1" name="Picture 2" descr="C:\Users\atit.tippichai\Pictures\electric-car-refueling.jpg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6" r="800" b="4273"/>
            <a:stretch/>
          </p:blipFill>
          <p:spPr bwMode="auto">
            <a:xfrm>
              <a:off x="6490382" y="2626378"/>
              <a:ext cx="2485980" cy="15925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8524875" y="3542683"/>
              <a:ext cx="762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04800" y="1772816"/>
            <a:ext cx="11480800" cy="4536504"/>
          </a:xfrm>
        </p:spPr>
        <p:txBody>
          <a:bodyPr>
            <a:normAutofit/>
          </a:bodyPr>
          <a:lstStyle>
            <a:lvl1pPr algn="l">
              <a:spcBef>
                <a:spcPts val="600"/>
              </a:spcBef>
              <a:spcAft>
                <a:spcPts val="1200"/>
              </a:spcAft>
              <a:defRPr sz="28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622300" indent="-354013" algn="l">
              <a:spcBef>
                <a:spcPts val="300"/>
              </a:spcBef>
              <a:spcAft>
                <a:spcPts val="600"/>
              </a:spcAft>
              <a:defRPr sz="24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algn="l">
              <a:spcBef>
                <a:spcPts val="300"/>
              </a:spcBef>
              <a:spcAft>
                <a:spcPts val="600"/>
              </a:spcAft>
              <a:defRPr sz="20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algn="l">
              <a:spcBef>
                <a:spcPts val="300"/>
              </a:spcBef>
              <a:spcAft>
                <a:spcPts val="600"/>
              </a:spcAft>
              <a:defRPr sz="18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algn="l">
              <a:spcBef>
                <a:spcPts val="300"/>
              </a:spcBef>
              <a:spcAft>
                <a:spcPts val="600"/>
              </a:spcAft>
              <a:defRPr sz="18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304795" y="160150"/>
            <a:ext cx="11582405" cy="820579"/>
          </a:xfrm>
          <a:solidFill>
            <a:srgbClr val="0066FF">
              <a:alpha val="60000"/>
            </a:srgbClr>
          </a:solidFill>
          <a:effectLst>
            <a:outerShdw blurRad="114300" dist="139700" dir="6600000" sx="101000" sy="101000" algn="tr" rotWithShape="0">
              <a:prstClr val="black"/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600" b="0" spc="-12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lvl="0"/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12" name="Rectangle 6"/>
          <p:cNvSpPr/>
          <p:nvPr userDrawn="1"/>
        </p:nvSpPr>
        <p:spPr>
          <a:xfrm rot="10800000" flipV="1">
            <a:off x="-1013" y="6477001"/>
            <a:ext cx="12193013" cy="380999"/>
          </a:xfrm>
          <a:custGeom>
            <a:avLst/>
            <a:gdLst>
              <a:gd name="connsiteX0" fmla="*/ 6087728 w 6087728"/>
              <a:gd name="connsiteY0" fmla="*/ 45719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9" fmla="*/ 5751225 w 6087728"/>
              <a:gd name="connsiteY9" fmla="*/ 902316 h 8839200"/>
              <a:gd name="connsiteX10" fmla="*/ 6087728 w 6087728"/>
              <a:gd name="connsiteY10" fmla="*/ 45719 h 8839200"/>
              <a:gd name="connsiteX0" fmla="*/ 5751225 w 6087728"/>
              <a:gd name="connsiteY0" fmla="*/ 949676 h 8886560"/>
              <a:gd name="connsiteX1" fmla="*/ 6087728 w 6087728"/>
              <a:gd name="connsiteY1" fmla="*/ 47360 h 8886560"/>
              <a:gd name="connsiteX2" fmla="*/ 6085049 w 6087728"/>
              <a:gd name="connsiteY2" fmla="*/ 47360 h 8886560"/>
              <a:gd name="connsiteX3" fmla="*/ 6039330 w 6087728"/>
              <a:gd name="connsiteY3" fmla="*/ 47360 h 8886560"/>
              <a:gd name="connsiteX4" fmla="*/ 0 w 6087728"/>
              <a:gd name="connsiteY4" fmla="*/ 47360 h 8886560"/>
              <a:gd name="connsiteX5" fmla="*/ 0 w 6087728"/>
              <a:gd name="connsiteY5" fmla="*/ 93079 h 8886560"/>
              <a:gd name="connsiteX6" fmla="*/ 6039330 w 6087728"/>
              <a:gd name="connsiteY6" fmla="*/ 93079 h 8886560"/>
              <a:gd name="connsiteX7" fmla="*/ 6039330 w 6087728"/>
              <a:gd name="connsiteY7" fmla="*/ 8886560 h 8886560"/>
              <a:gd name="connsiteX8" fmla="*/ 6085049 w 6087728"/>
              <a:gd name="connsiteY8" fmla="*/ 8886560 h 8886560"/>
              <a:gd name="connsiteX9" fmla="*/ 5751225 w 6087728"/>
              <a:gd name="connsiteY9" fmla="*/ 949676 h 8886560"/>
              <a:gd name="connsiteX0" fmla="*/ 6085049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0" fmla="*/ 6039330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6039330 w 6087728"/>
              <a:gd name="connsiteY3" fmla="*/ 0 h 45719"/>
              <a:gd name="connsiteX4" fmla="*/ 0 w 6087728"/>
              <a:gd name="connsiteY4" fmla="*/ 0 h 45719"/>
              <a:gd name="connsiteX5" fmla="*/ 0 w 6087728"/>
              <a:gd name="connsiteY5" fmla="*/ 45719 h 45719"/>
              <a:gd name="connsiteX6" fmla="*/ 6039330 w 6087728"/>
              <a:gd name="connsiteY6" fmla="*/ 45719 h 45719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39330 w 6087728"/>
              <a:gd name="connsiteY5" fmla="*/ 45719 h 45719"/>
              <a:gd name="connsiteX0" fmla="*/ 6083991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83991 w 6087728"/>
              <a:gd name="connsiteY5" fmla="*/ 45719 h 45719"/>
              <a:gd name="connsiteX0" fmla="*/ 6088236 w 6088236"/>
              <a:gd name="connsiteY0" fmla="*/ 46811 h 46811"/>
              <a:gd name="connsiteX1" fmla="*/ 6087728 w 6088236"/>
              <a:gd name="connsiteY1" fmla="*/ 0 h 46811"/>
              <a:gd name="connsiteX2" fmla="*/ 6085049 w 6088236"/>
              <a:gd name="connsiteY2" fmla="*/ 0 h 46811"/>
              <a:gd name="connsiteX3" fmla="*/ 0 w 6088236"/>
              <a:gd name="connsiteY3" fmla="*/ 0 h 46811"/>
              <a:gd name="connsiteX4" fmla="*/ 0 w 6088236"/>
              <a:gd name="connsiteY4" fmla="*/ 45719 h 46811"/>
              <a:gd name="connsiteX5" fmla="*/ 6088236 w 6088236"/>
              <a:gd name="connsiteY5" fmla="*/ 46811 h 4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236" h="46811">
                <a:moveTo>
                  <a:pt x="6088236" y="46811"/>
                </a:moveTo>
                <a:cubicBezTo>
                  <a:pt x="6088067" y="31207"/>
                  <a:pt x="6087897" y="15604"/>
                  <a:pt x="6087728" y="0"/>
                </a:cubicBezTo>
                <a:lnTo>
                  <a:pt x="6085049" y="0"/>
                </a:lnTo>
                <a:lnTo>
                  <a:pt x="0" y="0"/>
                </a:lnTo>
                <a:lnTo>
                  <a:pt x="0" y="45719"/>
                </a:lnTo>
                <a:lnTo>
                  <a:pt x="6088236" y="46811"/>
                </a:lnTo>
                <a:close/>
              </a:path>
            </a:pathLst>
          </a:custGeom>
          <a:gradFill flip="none" rotWithShape="1">
            <a:gsLst>
              <a:gs pos="63000">
                <a:srgbClr val="0066FF">
                  <a:alpha val="67059"/>
                </a:srgbClr>
              </a:gs>
              <a:gs pos="0">
                <a:schemeClr val="bg1"/>
              </a:gs>
              <a:gs pos="26000">
                <a:schemeClr val="tx2">
                  <a:lumMod val="40000"/>
                  <a:lumOff val="60000"/>
                </a:schemeClr>
              </a:gs>
              <a:gs pos="9000">
                <a:schemeClr val="tx2">
                  <a:lumMod val="20000"/>
                  <a:lumOff val="80000"/>
                </a:schemeClr>
              </a:gs>
              <a:gs pos="45000">
                <a:schemeClr val="tx2">
                  <a:lumMod val="60000"/>
                  <a:lumOff val="40000"/>
                </a:schemeClr>
              </a:gs>
              <a:gs pos="86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19"/>
          <p:cNvSpPr txBox="1">
            <a:spLocks/>
          </p:cNvSpPr>
          <p:nvPr userDrawn="1"/>
        </p:nvSpPr>
        <p:spPr>
          <a:xfrm>
            <a:off x="10925131" y="6477001"/>
            <a:ext cx="81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A679AD0A-BAD0-44F7-BDBD-E44B9ED2FC8D}" type="slidenum">
              <a:rPr lang="en-US" sz="1700" spc="-200">
                <a:solidFill>
                  <a:prstClr val="black">
                    <a:tint val="75000"/>
                  </a:prstClr>
                </a:solidFill>
                <a:latin typeface="Segoe UI Semibold" panose="020B0702040204020203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pPr algn="r">
                <a:defRPr/>
              </a:pPr>
              <a:t>‹#›</a:t>
            </a:fld>
            <a:endParaRPr lang="en-US" sz="1700" spc="-200" dirty="0">
              <a:solidFill>
                <a:prstClr val="black">
                  <a:tint val="75000"/>
                </a:prstClr>
              </a:solidFill>
              <a:latin typeface="Segoe UI Semibold" panose="020B0702040204020203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TextBox 3"/>
          <p:cNvSpPr txBox="1"/>
          <p:nvPr userDrawn="1"/>
        </p:nvSpPr>
        <p:spPr>
          <a:xfrm>
            <a:off x="203200" y="6529002"/>
            <a:ext cx="386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 Black" panose="02000000000000000000" pitchFamily="2" charset="0"/>
                <a:cs typeface="Open Sans Extrabold" panose="020B0906030804020204" pitchFamily="34" charset="0"/>
              </a:rPr>
              <a:t>APERC</a:t>
            </a:r>
            <a:r>
              <a:rPr lang="en-US" sz="1200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" panose="02000000000000000000" pitchFamily="2" charset="0"/>
                <a:cs typeface="Open Sans Extrabold" panose="020B0906030804020204" pitchFamily="34" charset="0"/>
              </a:rPr>
              <a:t>   </a:t>
            </a:r>
            <a:r>
              <a:rPr lang="en-US" sz="1200" i="1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" panose="02000000000000000000" pitchFamily="2" charset="0"/>
                <a:cs typeface="Open Sans Extrabold" panose="020B0906030804020204" pitchFamily="34" charset="0"/>
              </a:rPr>
              <a:t>Asia Pacific Energy Research Centre</a:t>
            </a:r>
          </a:p>
        </p:txBody>
      </p:sp>
    </p:spTree>
    <p:extLst>
      <p:ext uri="{BB962C8B-B14F-4D97-AF65-F5344CB8AC3E}">
        <p14:creationId xmlns:p14="http://schemas.microsoft.com/office/powerpoint/2010/main" val="1851936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PERC_Lozan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4069" y="-3963"/>
            <a:ext cx="12192000" cy="1175538"/>
            <a:chOff x="0" y="2524699"/>
            <a:chExt cx="9144000" cy="1808602"/>
          </a:xfrm>
        </p:grpSpPr>
        <p:pic>
          <p:nvPicPr>
            <p:cNvPr id="10" name="7 Imagen"/>
            <p:cNvPicPr>
              <a:picLocks noChangeAspect="1"/>
            </p:cNvPicPr>
            <p:nvPr userDrawn="1"/>
          </p:nvPicPr>
          <p:blipFill>
            <a:blip r:embed="rId2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24699"/>
              <a:ext cx="9144000" cy="18086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1" name="Picture 2" descr="C:\Users\atit.tippichai\Pictures\electric-car-refueling.jpg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6" r="800" b="4273"/>
            <a:stretch/>
          </p:blipFill>
          <p:spPr bwMode="auto">
            <a:xfrm>
              <a:off x="6490382" y="2626378"/>
              <a:ext cx="2485980" cy="15925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8524875" y="3542683"/>
              <a:ext cx="762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295231" y="3124200"/>
            <a:ext cx="11480800" cy="1275184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1200"/>
              </a:spcAft>
              <a:buNone/>
              <a:defRPr sz="36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622300" indent="-354013" algn="l">
              <a:spcBef>
                <a:spcPts val="300"/>
              </a:spcBef>
              <a:spcAft>
                <a:spcPts val="600"/>
              </a:spcAft>
              <a:defRPr sz="24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algn="l">
              <a:spcBef>
                <a:spcPts val="300"/>
              </a:spcBef>
              <a:spcAft>
                <a:spcPts val="600"/>
              </a:spcAft>
              <a:defRPr sz="20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algn="l">
              <a:spcBef>
                <a:spcPts val="300"/>
              </a:spcBef>
              <a:spcAft>
                <a:spcPts val="600"/>
              </a:spcAft>
              <a:defRPr sz="18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algn="l">
              <a:spcBef>
                <a:spcPts val="300"/>
              </a:spcBef>
              <a:spcAft>
                <a:spcPts val="600"/>
              </a:spcAft>
              <a:defRPr sz="18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noProof="0" dirty="0" smtClean="0"/>
              <a:t>Heading</a:t>
            </a:r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304795" y="160150"/>
            <a:ext cx="11582405" cy="820579"/>
          </a:xfrm>
          <a:solidFill>
            <a:srgbClr val="0066FF">
              <a:alpha val="60000"/>
            </a:srgbClr>
          </a:solidFill>
          <a:effectLst>
            <a:outerShdw blurRad="114300" dist="139700" dir="6600000" sx="101000" sy="101000" algn="tr" rotWithShape="0">
              <a:prstClr val="black"/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spc="-12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lvl="0"/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12" name="Rectangle 6"/>
          <p:cNvSpPr/>
          <p:nvPr userDrawn="1"/>
        </p:nvSpPr>
        <p:spPr>
          <a:xfrm rot="10800000" flipV="1">
            <a:off x="-1013" y="6477001"/>
            <a:ext cx="12193013" cy="380999"/>
          </a:xfrm>
          <a:custGeom>
            <a:avLst/>
            <a:gdLst>
              <a:gd name="connsiteX0" fmla="*/ 6087728 w 6087728"/>
              <a:gd name="connsiteY0" fmla="*/ 45719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9" fmla="*/ 5751225 w 6087728"/>
              <a:gd name="connsiteY9" fmla="*/ 902316 h 8839200"/>
              <a:gd name="connsiteX10" fmla="*/ 6087728 w 6087728"/>
              <a:gd name="connsiteY10" fmla="*/ 45719 h 8839200"/>
              <a:gd name="connsiteX0" fmla="*/ 5751225 w 6087728"/>
              <a:gd name="connsiteY0" fmla="*/ 949676 h 8886560"/>
              <a:gd name="connsiteX1" fmla="*/ 6087728 w 6087728"/>
              <a:gd name="connsiteY1" fmla="*/ 47360 h 8886560"/>
              <a:gd name="connsiteX2" fmla="*/ 6085049 w 6087728"/>
              <a:gd name="connsiteY2" fmla="*/ 47360 h 8886560"/>
              <a:gd name="connsiteX3" fmla="*/ 6039330 w 6087728"/>
              <a:gd name="connsiteY3" fmla="*/ 47360 h 8886560"/>
              <a:gd name="connsiteX4" fmla="*/ 0 w 6087728"/>
              <a:gd name="connsiteY4" fmla="*/ 47360 h 8886560"/>
              <a:gd name="connsiteX5" fmla="*/ 0 w 6087728"/>
              <a:gd name="connsiteY5" fmla="*/ 93079 h 8886560"/>
              <a:gd name="connsiteX6" fmla="*/ 6039330 w 6087728"/>
              <a:gd name="connsiteY6" fmla="*/ 93079 h 8886560"/>
              <a:gd name="connsiteX7" fmla="*/ 6039330 w 6087728"/>
              <a:gd name="connsiteY7" fmla="*/ 8886560 h 8886560"/>
              <a:gd name="connsiteX8" fmla="*/ 6085049 w 6087728"/>
              <a:gd name="connsiteY8" fmla="*/ 8886560 h 8886560"/>
              <a:gd name="connsiteX9" fmla="*/ 5751225 w 6087728"/>
              <a:gd name="connsiteY9" fmla="*/ 949676 h 8886560"/>
              <a:gd name="connsiteX0" fmla="*/ 6085049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0" fmla="*/ 6039330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6039330 w 6087728"/>
              <a:gd name="connsiteY3" fmla="*/ 0 h 45719"/>
              <a:gd name="connsiteX4" fmla="*/ 0 w 6087728"/>
              <a:gd name="connsiteY4" fmla="*/ 0 h 45719"/>
              <a:gd name="connsiteX5" fmla="*/ 0 w 6087728"/>
              <a:gd name="connsiteY5" fmla="*/ 45719 h 45719"/>
              <a:gd name="connsiteX6" fmla="*/ 6039330 w 6087728"/>
              <a:gd name="connsiteY6" fmla="*/ 45719 h 45719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39330 w 6087728"/>
              <a:gd name="connsiteY5" fmla="*/ 45719 h 45719"/>
              <a:gd name="connsiteX0" fmla="*/ 6083991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83991 w 6087728"/>
              <a:gd name="connsiteY5" fmla="*/ 45719 h 45719"/>
              <a:gd name="connsiteX0" fmla="*/ 6088236 w 6088236"/>
              <a:gd name="connsiteY0" fmla="*/ 46811 h 46811"/>
              <a:gd name="connsiteX1" fmla="*/ 6087728 w 6088236"/>
              <a:gd name="connsiteY1" fmla="*/ 0 h 46811"/>
              <a:gd name="connsiteX2" fmla="*/ 6085049 w 6088236"/>
              <a:gd name="connsiteY2" fmla="*/ 0 h 46811"/>
              <a:gd name="connsiteX3" fmla="*/ 0 w 6088236"/>
              <a:gd name="connsiteY3" fmla="*/ 0 h 46811"/>
              <a:gd name="connsiteX4" fmla="*/ 0 w 6088236"/>
              <a:gd name="connsiteY4" fmla="*/ 45719 h 46811"/>
              <a:gd name="connsiteX5" fmla="*/ 6088236 w 6088236"/>
              <a:gd name="connsiteY5" fmla="*/ 46811 h 4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236" h="46811">
                <a:moveTo>
                  <a:pt x="6088236" y="46811"/>
                </a:moveTo>
                <a:cubicBezTo>
                  <a:pt x="6088067" y="31207"/>
                  <a:pt x="6087897" y="15604"/>
                  <a:pt x="6087728" y="0"/>
                </a:cubicBezTo>
                <a:lnTo>
                  <a:pt x="6085049" y="0"/>
                </a:lnTo>
                <a:lnTo>
                  <a:pt x="0" y="0"/>
                </a:lnTo>
                <a:lnTo>
                  <a:pt x="0" y="45719"/>
                </a:lnTo>
                <a:lnTo>
                  <a:pt x="6088236" y="46811"/>
                </a:lnTo>
                <a:close/>
              </a:path>
            </a:pathLst>
          </a:custGeom>
          <a:gradFill flip="none" rotWithShape="1">
            <a:gsLst>
              <a:gs pos="63000">
                <a:srgbClr val="0066FF">
                  <a:alpha val="67059"/>
                </a:srgbClr>
              </a:gs>
              <a:gs pos="0">
                <a:schemeClr val="bg1"/>
              </a:gs>
              <a:gs pos="26000">
                <a:schemeClr val="tx2">
                  <a:lumMod val="40000"/>
                  <a:lumOff val="60000"/>
                </a:schemeClr>
              </a:gs>
              <a:gs pos="9000">
                <a:schemeClr val="tx2">
                  <a:lumMod val="20000"/>
                  <a:lumOff val="80000"/>
                </a:schemeClr>
              </a:gs>
              <a:gs pos="45000">
                <a:schemeClr val="tx2">
                  <a:lumMod val="60000"/>
                  <a:lumOff val="40000"/>
                </a:schemeClr>
              </a:gs>
              <a:gs pos="86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19"/>
          <p:cNvSpPr txBox="1">
            <a:spLocks/>
          </p:cNvSpPr>
          <p:nvPr userDrawn="1"/>
        </p:nvSpPr>
        <p:spPr>
          <a:xfrm>
            <a:off x="10925131" y="6477001"/>
            <a:ext cx="81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A679AD0A-BAD0-44F7-BDBD-E44B9ED2FC8D}" type="slidenum">
              <a:rPr lang="en-US" sz="1700" spc="-200">
                <a:solidFill>
                  <a:prstClr val="black">
                    <a:tint val="75000"/>
                  </a:prstClr>
                </a:solidFill>
                <a:latin typeface="Segoe UI Semibold" panose="020B0702040204020203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pPr algn="r">
                <a:defRPr/>
              </a:pPr>
              <a:t>‹#›</a:t>
            </a:fld>
            <a:endParaRPr lang="en-US" sz="1700" spc="-200" dirty="0">
              <a:solidFill>
                <a:prstClr val="black">
                  <a:tint val="75000"/>
                </a:prstClr>
              </a:solidFill>
              <a:latin typeface="Segoe UI Semibold" panose="020B0702040204020203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TextBox 3"/>
          <p:cNvSpPr txBox="1"/>
          <p:nvPr userDrawn="1"/>
        </p:nvSpPr>
        <p:spPr>
          <a:xfrm>
            <a:off x="203200" y="6529002"/>
            <a:ext cx="386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 Black" panose="02000000000000000000" pitchFamily="2" charset="0"/>
                <a:cs typeface="Open Sans Extrabold" panose="020B0906030804020204" pitchFamily="34" charset="0"/>
              </a:rPr>
              <a:t>APERC</a:t>
            </a:r>
            <a:r>
              <a:rPr lang="en-US" sz="1200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" panose="02000000000000000000" pitchFamily="2" charset="0"/>
                <a:cs typeface="Open Sans Extrabold" panose="020B0906030804020204" pitchFamily="34" charset="0"/>
              </a:rPr>
              <a:t>   </a:t>
            </a:r>
            <a:r>
              <a:rPr lang="en-US" sz="1200" i="1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" panose="02000000000000000000" pitchFamily="2" charset="0"/>
                <a:cs typeface="Open Sans Extrabold" panose="020B0906030804020204" pitchFamily="34" charset="0"/>
              </a:rPr>
              <a:t>Asia Pacific Energy Research Centre</a:t>
            </a:r>
          </a:p>
        </p:txBody>
      </p:sp>
    </p:spTree>
    <p:extLst>
      <p:ext uri="{BB962C8B-B14F-4D97-AF65-F5344CB8AC3E}">
        <p14:creationId xmlns:p14="http://schemas.microsoft.com/office/powerpoint/2010/main" val="22563882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65041-7206-4DCC-8D07-3707878A56C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60721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ERC_Lozano_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403" y="2708920"/>
            <a:ext cx="10972800" cy="1143000"/>
          </a:xfrm>
        </p:spPr>
        <p:txBody>
          <a:bodyPr anchor="ctr">
            <a:normAutofit fontScale="77500" lnSpcReduction="20000"/>
          </a:bodyPr>
          <a:lstStyle>
            <a:lvl1pPr>
              <a:defRPr lang="ja-JP" altLang="en-US" sz="4200" i="1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+mn-ea"/>
                <a:cs typeface="+mn-cs"/>
              </a:defRPr>
            </a:lvl1pPr>
          </a:lstStyle>
          <a:p>
            <a:pPr marL="0" lvl="0" indent="0">
              <a:spcBef>
                <a:spcPct val="20000"/>
              </a:spcBef>
              <a:buFont typeface="Arial" panose="020B0604020202020204" pitchFamily="34" charset="0"/>
            </a:pPr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6" name="Rectangle 6"/>
          <p:cNvSpPr/>
          <p:nvPr userDrawn="1"/>
        </p:nvSpPr>
        <p:spPr>
          <a:xfrm rot="10800000" flipV="1">
            <a:off x="-1013" y="6477001"/>
            <a:ext cx="12193013" cy="380999"/>
          </a:xfrm>
          <a:custGeom>
            <a:avLst/>
            <a:gdLst>
              <a:gd name="connsiteX0" fmla="*/ 6087728 w 6087728"/>
              <a:gd name="connsiteY0" fmla="*/ 45719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9" fmla="*/ 5751225 w 6087728"/>
              <a:gd name="connsiteY9" fmla="*/ 902316 h 8839200"/>
              <a:gd name="connsiteX10" fmla="*/ 6087728 w 6087728"/>
              <a:gd name="connsiteY10" fmla="*/ 45719 h 8839200"/>
              <a:gd name="connsiteX0" fmla="*/ 5751225 w 6087728"/>
              <a:gd name="connsiteY0" fmla="*/ 949676 h 8886560"/>
              <a:gd name="connsiteX1" fmla="*/ 6087728 w 6087728"/>
              <a:gd name="connsiteY1" fmla="*/ 47360 h 8886560"/>
              <a:gd name="connsiteX2" fmla="*/ 6085049 w 6087728"/>
              <a:gd name="connsiteY2" fmla="*/ 47360 h 8886560"/>
              <a:gd name="connsiteX3" fmla="*/ 6039330 w 6087728"/>
              <a:gd name="connsiteY3" fmla="*/ 47360 h 8886560"/>
              <a:gd name="connsiteX4" fmla="*/ 0 w 6087728"/>
              <a:gd name="connsiteY4" fmla="*/ 47360 h 8886560"/>
              <a:gd name="connsiteX5" fmla="*/ 0 w 6087728"/>
              <a:gd name="connsiteY5" fmla="*/ 93079 h 8886560"/>
              <a:gd name="connsiteX6" fmla="*/ 6039330 w 6087728"/>
              <a:gd name="connsiteY6" fmla="*/ 93079 h 8886560"/>
              <a:gd name="connsiteX7" fmla="*/ 6039330 w 6087728"/>
              <a:gd name="connsiteY7" fmla="*/ 8886560 h 8886560"/>
              <a:gd name="connsiteX8" fmla="*/ 6085049 w 6087728"/>
              <a:gd name="connsiteY8" fmla="*/ 8886560 h 8886560"/>
              <a:gd name="connsiteX9" fmla="*/ 5751225 w 6087728"/>
              <a:gd name="connsiteY9" fmla="*/ 949676 h 8886560"/>
              <a:gd name="connsiteX0" fmla="*/ 6085049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0" fmla="*/ 6039330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6039330 w 6087728"/>
              <a:gd name="connsiteY3" fmla="*/ 0 h 45719"/>
              <a:gd name="connsiteX4" fmla="*/ 0 w 6087728"/>
              <a:gd name="connsiteY4" fmla="*/ 0 h 45719"/>
              <a:gd name="connsiteX5" fmla="*/ 0 w 6087728"/>
              <a:gd name="connsiteY5" fmla="*/ 45719 h 45719"/>
              <a:gd name="connsiteX6" fmla="*/ 6039330 w 6087728"/>
              <a:gd name="connsiteY6" fmla="*/ 45719 h 45719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39330 w 6087728"/>
              <a:gd name="connsiteY5" fmla="*/ 45719 h 45719"/>
              <a:gd name="connsiteX0" fmla="*/ 6083991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83991 w 6087728"/>
              <a:gd name="connsiteY5" fmla="*/ 45719 h 45719"/>
              <a:gd name="connsiteX0" fmla="*/ 6088236 w 6088236"/>
              <a:gd name="connsiteY0" fmla="*/ 46811 h 46811"/>
              <a:gd name="connsiteX1" fmla="*/ 6087728 w 6088236"/>
              <a:gd name="connsiteY1" fmla="*/ 0 h 46811"/>
              <a:gd name="connsiteX2" fmla="*/ 6085049 w 6088236"/>
              <a:gd name="connsiteY2" fmla="*/ 0 h 46811"/>
              <a:gd name="connsiteX3" fmla="*/ 0 w 6088236"/>
              <a:gd name="connsiteY3" fmla="*/ 0 h 46811"/>
              <a:gd name="connsiteX4" fmla="*/ 0 w 6088236"/>
              <a:gd name="connsiteY4" fmla="*/ 45719 h 46811"/>
              <a:gd name="connsiteX5" fmla="*/ 6088236 w 6088236"/>
              <a:gd name="connsiteY5" fmla="*/ 46811 h 4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236" h="46811">
                <a:moveTo>
                  <a:pt x="6088236" y="46811"/>
                </a:moveTo>
                <a:cubicBezTo>
                  <a:pt x="6088067" y="31207"/>
                  <a:pt x="6087897" y="15604"/>
                  <a:pt x="6087728" y="0"/>
                </a:cubicBezTo>
                <a:lnTo>
                  <a:pt x="6085049" y="0"/>
                </a:lnTo>
                <a:lnTo>
                  <a:pt x="0" y="0"/>
                </a:lnTo>
                <a:lnTo>
                  <a:pt x="0" y="45719"/>
                </a:lnTo>
                <a:lnTo>
                  <a:pt x="6088236" y="46811"/>
                </a:lnTo>
                <a:close/>
              </a:path>
            </a:pathLst>
          </a:custGeom>
          <a:gradFill flip="none" rotWithShape="1">
            <a:gsLst>
              <a:gs pos="63000">
                <a:srgbClr val="0066FF">
                  <a:alpha val="67059"/>
                </a:srgbClr>
              </a:gs>
              <a:gs pos="0">
                <a:schemeClr val="bg1"/>
              </a:gs>
              <a:gs pos="26000">
                <a:schemeClr val="tx2">
                  <a:lumMod val="40000"/>
                  <a:lumOff val="60000"/>
                </a:schemeClr>
              </a:gs>
              <a:gs pos="9000">
                <a:schemeClr val="tx2">
                  <a:lumMod val="20000"/>
                  <a:lumOff val="80000"/>
                </a:schemeClr>
              </a:gs>
              <a:gs pos="45000">
                <a:schemeClr val="tx2">
                  <a:lumMod val="60000"/>
                  <a:lumOff val="40000"/>
                </a:schemeClr>
              </a:gs>
              <a:gs pos="86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 rot="10800000" flipV="1">
            <a:off x="-11835" y="-27383"/>
            <a:ext cx="12193013" cy="380999"/>
          </a:xfrm>
          <a:custGeom>
            <a:avLst/>
            <a:gdLst>
              <a:gd name="connsiteX0" fmla="*/ 6087728 w 6087728"/>
              <a:gd name="connsiteY0" fmla="*/ 45719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9" fmla="*/ 5751225 w 6087728"/>
              <a:gd name="connsiteY9" fmla="*/ 902316 h 8839200"/>
              <a:gd name="connsiteX10" fmla="*/ 6087728 w 6087728"/>
              <a:gd name="connsiteY10" fmla="*/ 45719 h 8839200"/>
              <a:gd name="connsiteX0" fmla="*/ 5751225 w 6087728"/>
              <a:gd name="connsiteY0" fmla="*/ 949676 h 8886560"/>
              <a:gd name="connsiteX1" fmla="*/ 6087728 w 6087728"/>
              <a:gd name="connsiteY1" fmla="*/ 47360 h 8886560"/>
              <a:gd name="connsiteX2" fmla="*/ 6085049 w 6087728"/>
              <a:gd name="connsiteY2" fmla="*/ 47360 h 8886560"/>
              <a:gd name="connsiteX3" fmla="*/ 6039330 w 6087728"/>
              <a:gd name="connsiteY3" fmla="*/ 47360 h 8886560"/>
              <a:gd name="connsiteX4" fmla="*/ 0 w 6087728"/>
              <a:gd name="connsiteY4" fmla="*/ 47360 h 8886560"/>
              <a:gd name="connsiteX5" fmla="*/ 0 w 6087728"/>
              <a:gd name="connsiteY5" fmla="*/ 93079 h 8886560"/>
              <a:gd name="connsiteX6" fmla="*/ 6039330 w 6087728"/>
              <a:gd name="connsiteY6" fmla="*/ 93079 h 8886560"/>
              <a:gd name="connsiteX7" fmla="*/ 6039330 w 6087728"/>
              <a:gd name="connsiteY7" fmla="*/ 8886560 h 8886560"/>
              <a:gd name="connsiteX8" fmla="*/ 6085049 w 6087728"/>
              <a:gd name="connsiteY8" fmla="*/ 8886560 h 8886560"/>
              <a:gd name="connsiteX9" fmla="*/ 5751225 w 6087728"/>
              <a:gd name="connsiteY9" fmla="*/ 949676 h 8886560"/>
              <a:gd name="connsiteX0" fmla="*/ 6085049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0" fmla="*/ 6039330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6039330 w 6087728"/>
              <a:gd name="connsiteY3" fmla="*/ 0 h 45719"/>
              <a:gd name="connsiteX4" fmla="*/ 0 w 6087728"/>
              <a:gd name="connsiteY4" fmla="*/ 0 h 45719"/>
              <a:gd name="connsiteX5" fmla="*/ 0 w 6087728"/>
              <a:gd name="connsiteY5" fmla="*/ 45719 h 45719"/>
              <a:gd name="connsiteX6" fmla="*/ 6039330 w 6087728"/>
              <a:gd name="connsiteY6" fmla="*/ 45719 h 45719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39330 w 6087728"/>
              <a:gd name="connsiteY5" fmla="*/ 45719 h 45719"/>
              <a:gd name="connsiteX0" fmla="*/ 6083991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83991 w 6087728"/>
              <a:gd name="connsiteY5" fmla="*/ 45719 h 45719"/>
              <a:gd name="connsiteX0" fmla="*/ 6088236 w 6088236"/>
              <a:gd name="connsiteY0" fmla="*/ 46811 h 46811"/>
              <a:gd name="connsiteX1" fmla="*/ 6087728 w 6088236"/>
              <a:gd name="connsiteY1" fmla="*/ 0 h 46811"/>
              <a:gd name="connsiteX2" fmla="*/ 6085049 w 6088236"/>
              <a:gd name="connsiteY2" fmla="*/ 0 h 46811"/>
              <a:gd name="connsiteX3" fmla="*/ 0 w 6088236"/>
              <a:gd name="connsiteY3" fmla="*/ 0 h 46811"/>
              <a:gd name="connsiteX4" fmla="*/ 0 w 6088236"/>
              <a:gd name="connsiteY4" fmla="*/ 45719 h 46811"/>
              <a:gd name="connsiteX5" fmla="*/ 6088236 w 6088236"/>
              <a:gd name="connsiteY5" fmla="*/ 46811 h 4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236" h="46811">
                <a:moveTo>
                  <a:pt x="6088236" y="46811"/>
                </a:moveTo>
                <a:cubicBezTo>
                  <a:pt x="6088067" y="31207"/>
                  <a:pt x="6087897" y="15604"/>
                  <a:pt x="6087728" y="0"/>
                </a:cubicBezTo>
                <a:lnTo>
                  <a:pt x="6085049" y="0"/>
                </a:lnTo>
                <a:lnTo>
                  <a:pt x="0" y="0"/>
                </a:lnTo>
                <a:lnTo>
                  <a:pt x="0" y="45719"/>
                </a:lnTo>
                <a:lnTo>
                  <a:pt x="6088236" y="46811"/>
                </a:lnTo>
                <a:close/>
              </a:path>
            </a:pathLst>
          </a:custGeom>
          <a:gradFill flip="none" rotWithShape="1">
            <a:gsLst>
              <a:gs pos="63000">
                <a:srgbClr val="0066FF">
                  <a:alpha val="67059"/>
                </a:srgbClr>
              </a:gs>
              <a:gs pos="0">
                <a:schemeClr val="bg1"/>
              </a:gs>
              <a:gs pos="26000">
                <a:schemeClr val="tx2">
                  <a:lumMod val="40000"/>
                  <a:lumOff val="60000"/>
                </a:schemeClr>
              </a:gs>
              <a:gs pos="9000">
                <a:schemeClr val="tx2">
                  <a:lumMod val="20000"/>
                  <a:lumOff val="80000"/>
                </a:schemeClr>
              </a:gs>
              <a:gs pos="45000">
                <a:schemeClr val="tx2">
                  <a:lumMod val="60000"/>
                  <a:lumOff val="40000"/>
                </a:schemeClr>
              </a:gs>
              <a:gs pos="86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Box 3"/>
          <p:cNvSpPr txBox="1"/>
          <p:nvPr userDrawn="1"/>
        </p:nvSpPr>
        <p:spPr>
          <a:xfrm>
            <a:off x="4165092" y="6529002"/>
            <a:ext cx="386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-80" dirty="0" smtClean="0">
                <a:solidFill>
                  <a:prstClr val="white"/>
                </a:solidFill>
                <a:latin typeface="Segoe UI Semibold" panose="020B0702040204020203" pitchFamily="34" charset="0"/>
                <a:ea typeface="Roboto" panose="02000000000000000000" pitchFamily="2" charset="0"/>
                <a:cs typeface="Open Sans Extrabold" panose="020B0906030804020204" pitchFamily="34" charset="0"/>
              </a:rPr>
              <a:t>APERC </a:t>
            </a:r>
            <a:r>
              <a:rPr lang="en-US" sz="1200" i="1" spc="-80" dirty="0" smtClean="0">
                <a:solidFill>
                  <a:prstClr val="white"/>
                </a:solidFill>
                <a:latin typeface="Segoe UI Semibold" panose="020B0702040204020203" pitchFamily="34" charset="0"/>
                <a:ea typeface="Roboto" panose="02000000000000000000" pitchFamily="2" charset="0"/>
                <a:cs typeface="Open Sans Extrabold" panose="020B0906030804020204" pitchFamily="34" charset="0"/>
              </a:rPr>
              <a:t> Asia Pacific Energy Research Centre</a:t>
            </a:r>
            <a:endParaRPr lang="en-US" sz="1200" i="1" spc="-80" dirty="0">
              <a:solidFill>
                <a:prstClr val="white"/>
              </a:solidFill>
              <a:latin typeface="Segoe UI Semibold" panose="020B0702040204020203" pitchFamily="34" charset="0"/>
              <a:ea typeface="Roboto" panose="02000000000000000000" pitchFamily="2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657798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827402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264938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069966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199564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594153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05177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028130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42314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348777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678058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EAF59-6595-42DA-9979-3D684A4EB811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566060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ERC_Lozan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4069" y="-3963"/>
            <a:ext cx="12192000" cy="1175538"/>
            <a:chOff x="0" y="2524699"/>
            <a:chExt cx="9144000" cy="1808602"/>
          </a:xfrm>
        </p:grpSpPr>
        <p:pic>
          <p:nvPicPr>
            <p:cNvPr id="10" name="7 Imagen"/>
            <p:cNvPicPr>
              <a:picLocks noChangeAspect="1"/>
            </p:cNvPicPr>
            <p:nvPr userDrawn="1"/>
          </p:nvPicPr>
          <p:blipFill>
            <a:blip r:embed="rId2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24699"/>
              <a:ext cx="9144000" cy="180860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1" name="Picture 2" descr="C:\Users\atit.tippichai\Pictures\electric-car-refueling.jpg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6" r="800" b="4273"/>
            <a:stretch/>
          </p:blipFill>
          <p:spPr bwMode="auto">
            <a:xfrm>
              <a:off x="6490382" y="2626378"/>
              <a:ext cx="2485980" cy="15925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8524875" y="3542683"/>
              <a:ext cx="762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04800" y="1772816"/>
            <a:ext cx="11480800" cy="4536504"/>
          </a:xfrm>
        </p:spPr>
        <p:txBody>
          <a:bodyPr>
            <a:normAutofit/>
          </a:bodyPr>
          <a:lstStyle>
            <a:lvl1pPr algn="l">
              <a:spcBef>
                <a:spcPts val="600"/>
              </a:spcBef>
              <a:spcAft>
                <a:spcPts val="1200"/>
              </a:spcAft>
              <a:defRPr sz="28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622300" indent="-354013" algn="l">
              <a:spcBef>
                <a:spcPts val="300"/>
              </a:spcBef>
              <a:spcAft>
                <a:spcPts val="600"/>
              </a:spcAft>
              <a:defRPr sz="24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algn="l">
              <a:spcBef>
                <a:spcPts val="300"/>
              </a:spcBef>
              <a:spcAft>
                <a:spcPts val="600"/>
              </a:spcAft>
              <a:defRPr sz="20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algn="l">
              <a:spcBef>
                <a:spcPts val="300"/>
              </a:spcBef>
              <a:spcAft>
                <a:spcPts val="600"/>
              </a:spcAft>
              <a:defRPr sz="18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algn="l">
              <a:spcBef>
                <a:spcPts val="300"/>
              </a:spcBef>
              <a:spcAft>
                <a:spcPts val="600"/>
              </a:spcAft>
              <a:defRPr sz="1800" spc="-50" baseline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304795" y="160150"/>
            <a:ext cx="11582405" cy="820579"/>
          </a:xfrm>
          <a:solidFill>
            <a:srgbClr val="0066FF">
              <a:alpha val="60000"/>
            </a:srgbClr>
          </a:solidFill>
          <a:effectLst>
            <a:outerShdw blurRad="114300" dist="139700" dir="6600000" sx="101000" sy="101000" algn="tr" rotWithShape="0">
              <a:prstClr val="black"/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600" b="0" spc="-12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lvl="0"/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12" name="Rectangle 6"/>
          <p:cNvSpPr/>
          <p:nvPr userDrawn="1"/>
        </p:nvSpPr>
        <p:spPr>
          <a:xfrm rot="10800000" flipV="1">
            <a:off x="-1013" y="6477001"/>
            <a:ext cx="12193013" cy="380999"/>
          </a:xfrm>
          <a:custGeom>
            <a:avLst/>
            <a:gdLst>
              <a:gd name="connsiteX0" fmla="*/ 6087728 w 6087728"/>
              <a:gd name="connsiteY0" fmla="*/ 45719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9" fmla="*/ 5751225 w 6087728"/>
              <a:gd name="connsiteY9" fmla="*/ 902316 h 8839200"/>
              <a:gd name="connsiteX10" fmla="*/ 6087728 w 6087728"/>
              <a:gd name="connsiteY10" fmla="*/ 45719 h 8839200"/>
              <a:gd name="connsiteX0" fmla="*/ 5751225 w 6087728"/>
              <a:gd name="connsiteY0" fmla="*/ 949676 h 8886560"/>
              <a:gd name="connsiteX1" fmla="*/ 6087728 w 6087728"/>
              <a:gd name="connsiteY1" fmla="*/ 47360 h 8886560"/>
              <a:gd name="connsiteX2" fmla="*/ 6085049 w 6087728"/>
              <a:gd name="connsiteY2" fmla="*/ 47360 h 8886560"/>
              <a:gd name="connsiteX3" fmla="*/ 6039330 w 6087728"/>
              <a:gd name="connsiteY3" fmla="*/ 47360 h 8886560"/>
              <a:gd name="connsiteX4" fmla="*/ 0 w 6087728"/>
              <a:gd name="connsiteY4" fmla="*/ 47360 h 8886560"/>
              <a:gd name="connsiteX5" fmla="*/ 0 w 6087728"/>
              <a:gd name="connsiteY5" fmla="*/ 93079 h 8886560"/>
              <a:gd name="connsiteX6" fmla="*/ 6039330 w 6087728"/>
              <a:gd name="connsiteY6" fmla="*/ 93079 h 8886560"/>
              <a:gd name="connsiteX7" fmla="*/ 6039330 w 6087728"/>
              <a:gd name="connsiteY7" fmla="*/ 8886560 h 8886560"/>
              <a:gd name="connsiteX8" fmla="*/ 6085049 w 6087728"/>
              <a:gd name="connsiteY8" fmla="*/ 8886560 h 8886560"/>
              <a:gd name="connsiteX9" fmla="*/ 5751225 w 6087728"/>
              <a:gd name="connsiteY9" fmla="*/ 949676 h 8886560"/>
              <a:gd name="connsiteX0" fmla="*/ 6085049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8" fmla="*/ 6085049 w 6087728"/>
              <a:gd name="connsiteY8" fmla="*/ 8839200 h 8839200"/>
              <a:gd name="connsiteX0" fmla="*/ 6039330 w 6087728"/>
              <a:gd name="connsiteY0" fmla="*/ 8839200 h 8839200"/>
              <a:gd name="connsiteX1" fmla="*/ 6087728 w 6087728"/>
              <a:gd name="connsiteY1" fmla="*/ 0 h 8839200"/>
              <a:gd name="connsiteX2" fmla="*/ 6085049 w 6087728"/>
              <a:gd name="connsiteY2" fmla="*/ 0 h 8839200"/>
              <a:gd name="connsiteX3" fmla="*/ 6039330 w 6087728"/>
              <a:gd name="connsiteY3" fmla="*/ 0 h 8839200"/>
              <a:gd name="connsiteX4" fmla="*/ 0 w 6087728"/>
              <a:gd name="connsiteY4" fmla="*/ 0 h 8839200"/>
              <a:gd name="connsiteX5" fmla="*/ 0 w 6087728"/>
              <a:gd name="connsiteY5" fmla="*/ 45719 h 8839200"/>
              <a:gd name="connsiteX6" fmla="*/ 6039330 w 6087728"/>
              <a:gd name="connsiteY6" fmla="*/ 45719 h 8839200"/>
              <a:gd name="connsiteX7" fmla="*/ 6039330 w 6087728"/>
              <a:gd name="connsiteY7" fmla="*/ 8839200 h 8839200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6039330 w 6087728"/>
              <a:gd name="connsiteY3" fmla="*/ 0 h 45719"/>
              <a:gd name="connsiteX4" fmla="*/ 0 w 6087728"/>
              <a:gd name="connsiteY4" fmla="*/ 0 h 45719"/>
              <a:gd name="connsiteX5" fmla="*/ 0 w 6087728"/>
              <a:gd name="connsiteY5" fmla="*/ 45719 h 45719"/>
              <a:gd name="connsiteX6" fmla="*/ 6039330 w 6087728"/>
              <a:gd name="connsiteY6" fmla="*/ 45719 h 45719"/>
              <a:gd name="connsiteX0" fmla="*/ 6039330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39330 w 6087728"/>
              <a:gd name="connsiteY5" fmla="*/ 45719 h 45719"/>
              <a:gd name="connsiteX0" fmla="*/ 6083991 w 6087728"/>
              <a:gd name="connsiteY0" fmla="*/ 45719 h 45719"/>
              <a:gd name="connsiteX1" fmla="*/ 6087728 w 6087728"/>
              <a:gd name="connsiteY1" fmla="*/ 0 h 45719"/>
              <a:gd name="connsiteX2" fmla="*/ 6085049 w 6087728"/>
              <a:gd name="connsiteY2" fmla="*/ 0 h 45719"/>
              <a:gd name="connsiteX3" fmla="*/ 0 w 6087728"/>
              <a:gd name="connsiteY3" fmla="*/ 0 h 45719"/>
              <a:gd name="connsiteX4" fmla="*/ 0 w 6087728"/>
              <a:gd name="connsiteY4" fmla="*/ 45719 h 45719"/>
              <a:gd name="connsiteX5" fmla="*/ 6083991 w 6087728"/>
              <a:gd name="connsiteY5" fmla="*/ 45719 h 45719"/>
              <a:gd name="connsiteX0" fmla="*/ 6088236 w 6088236"/>
              <a:gd name="connsiteY0" fmla="*/ 46811 h 46811"/>
              <a:gd name="connsiteX1" fmla="*/ 6087728 w 6088236"/>
              <a:gd name="connsiteY1" fmla="*/ 0 h 46811"/>
              <a:gd name="connsiteX2" fmla="*/ 6085049 w 6088236"/>
              <a:gd name="connsiteY2" fmla="*/ 0 h 46811"/>
              <a:gd name="connsiteX3" fmla="*/ 0 w 6088236"/>
              <a:gd name="connsiteY3" fmla="*/ 0 h 46811"/>
              <a:gd name="connsiteX4" fmla="*/ 0 w 6088236"/>
              <a:gd name="connsiteY4" fmla="*/ 45719 h 46811"/>
              <a:gd name="connsiteX5" fmla="*/ 6088236 w 6088236"/>
              <a:gd name="connsiteY5" fmla="*/ 46811 h 4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8236" h="46811">
                <a:moveTo>
                  <a:pt x="6088236" y="46811"/>
                </a:moveTo>
                <a:cubicBezTo>
                  <a:pt x="6088067" y="31207"/>
                  <a:pt x="6087897" y="15604"/>
                  <a:pt x="6087728" y="0"/>
                </a:cubicBezTo>
                <a:lnTo>
                  <a:pt x="6085049" y="0"/>
                </a:lnTo>
                <a:lnTo>
                  <a:pt x="0" y="0"/>
                </a:lnTo>
                <a:lnTo>
                  <a:pt x="0" y="45719"/>
                </a:lnTo>
                <a:lnTo>
                  <a:pt x="6088236" y="46811"/>
                </a:lnTo>
                <a:close/>
              </a:path>
            </a:pathLst>
          </a:custGeom>
          <a:gradFill flip="none" rotWithShape="1">
            <a:gsLst>
              <a:gs pos="63000">
                <a:srgbClr val="0066FF">
                  <a:alpha val="67059"/>
                </a:srgbClr>
              </a:gs>
              <a:gs pos="0">
                <a:schemeClr val="bg1"/>
              </a:gs>
              <a:gs pos="26000">
                <a:schemeClr val="tx2">
                  <a:lumMod val="40000"/>
                  <a:lumOff val="60000"/>
                </a:schemeClr>
              </a:gs>
              <a:gs pos="9000">
                <a:schemeClr val="tx2">
                  <a:lumMod val="20000"/>
                  <a:lumOff val="80000"/>
                </a:schemeClr>
              </a:gs>
              <a:gs pos="45000">
                <a:schemeClr val="tx2">
                  <a:lumMod val="60000"/>
                  <a:lumOff val="40000"/>
                </a:schemeClr>
              </a:gs>
              <a:gs pos="86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19"/>
          <p:cNvSpPr txBox="1">
            <a:spLocks/>
          </p:cNvSpPr>
          <p:nvPr userDrawn="1"/>
        </p:nvSpPr>
        <p:spPr>
          <a:xfrm>
            <a:off x="10925131" y="6477001"/>
            <a:ext cx="81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fld id="{A679AD0A-BAD0-44F7-BDBD-E44B9ED2FC8D}" type="slidenum">
              <a:rPr lang="en-US" sz="1700" spc="-200">
                <a:solidFill>
                  <a:prstClr val="black">
                    <a:tint val="75000"/>
                  </a:prstClr>
                </a:solidFill>
                <a:latin typeface="Segoe UI Semibold" panose="020B0702040204020203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pPr algn="r">
                <a:defRPr/>
              </a:pPr>
              <a:t>‹#›</a:t>
            </a:fld>
            <a:endParaRPr lang="en-US" sz="1700" spc="-200" dirty="0">
              <a:solidFill>
                <a:prstClr val="black">
                  <a:tint val="75000"/>
                </a:prstClr>
              </a:solidFill>
              <a:latin typeface="Segoe UI Semibold" panose="020B0702040204020203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6" name="TextBox 3"/>
          <p:cNvSpPr txBox="1"/>
          <p:nvPr userDrawn="1"/>
        </p:nvSpPr>
        <p:spPr>
          <a:xfrm>
            <a:off x="203200" y="6529002"/>
            <a:ext cx="386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 Black" panose="02000000000000000000" pitchFamily="2" charset="0"/>
                <a:cs typeface="Open Sans Extrabold" panose="020B0906030804020204" pitchFamily="34" charset="0"/>
              </a:rPr>
              <a:t>APERC</a:t>
            </a:r>
            <a:r>
              <a:rPr lang="en-US" sz="1200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" panose="02000000000000000000" pitchFamily="2" charset="0"/>
                <a:cs typeface="Open Sans Extrabold" panose="020B0906030804020204" pitchFamily="34" charset="0"/>
              </a:rPr>
              <a:t>   </a:t>
            </a:r>
            <a:r>
              <a:rPr lang="en-US" sz="1200" i="1" spc="-80" dirty="0">
                <a:solidFill>
                  <a:prstClr val="white"/>
                </a:solidFill>
                <a:latin typeface="Segoe UI Semibold" panose="020B0702040204020203" pitchFamily="34" charset="0"/>
                <a:ea typeface="Roboto" panose="02000000000000000000" pitchFamily="2" charset="0"/>
                <a:cs typeface="Open Sans Extrabold" panose="020B0906030804020204" pitchFamily="34" charset="0"/>
              </a:rPr>
              <a:t>Asia Pacific Energy Research Centre</a:t>
            </a:r>
          </a:p>
        </p:txBody>
      </p:sp>
    </p:spTree>
    <p:extLst>
      <p:ext uri="{BB962C8B-B14F-4D97-AF65-F5344CB8AC3E}">
        <p14:creationId xmlns:p14="http://schemas.microsoft.com/office/powerpoint/2010/main" val="19149761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947FE-D37D-483A-A0E3-DACE5A7276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6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65041-7206-4DCC-8D07-3707878A56CE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79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ransition spd="slow">
    <p:wip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EAF59-6595-42DA-9979-3D684A4EB8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8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ransition spd="slow">
    <p:wip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aperc.ieej.or.jp/brochure/pdf/brochure_en.pdf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perc.ieej.or.jp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jpe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1.png"/><Relationship Id="rId7" Type="http://schemas.openxmlformats.org/officeDocument/2006/relationships/chart" Target="../charts/chart5.xml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5" Type="http://schemas.openxmlformats.org/officeDocument/2006/relationships/chart" Target="../charts/chart3.xml"/><Relationship Id="rId10" Type="http://schemas.openxmlformats.org/officeDocument/2006/relationships/chart" Target="../charts/chart8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chart" Target="../charts/chart10.xml"/><Relationship Id="rId7" Type="http://schemas.openxmlformats.org/officeDocument/2006/relationships/diagramData" Target="../diagrams/data1.xml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g"/><Relationship Id="rId11" Type="http://schemas.microsoft.com/office/2007/relationships/diagramDrawing" Target="../diagrams/drawing1.xml"/><Relationship Id="rId5" Type="http://schemas.openxmlformats.org/officeDocument/2006/relationships/image" Target="../media/image13.jp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2.jpg"/><Relationship Id="rId9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286000"/>
            <a:ext cx="7772400" cy="1143000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rgbClr val="898989"/>
              </a:solidFill>
            </a:endParaRPr>
          </a:p>
        </p:txBody>
      </p:sp>
      <p:pic>
        <p:nvPicPr>
          <p:cNvPr id="2052" name="Picture 4" descr="1024×768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731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1828218"/>
            <a:ext cx="12192000" cy="3970318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hangingPunct="0"/>
            <a:r>
              <a:rPr lang="ja-JP" altLang="en-US" sz="2000" b="1" dirty="0">
                <a:solidFill>
                  <a:schemeClr val="bg1"/>
                </a:solidFill>
                <a:latin typeface="Calibri" pitchFamily="34" charset="0"/>
              </a:rPr>
              <a:t>　　　　</a:t>
            </a:r>
            <a:r>
              <a:rPr lang="ja-JP" altLang="en-US" sz="1000" b="1" dirty="0">
                <a:solidFill>
                  <a:schemeClr val="bg1"/>
                </a:solidFill>
                <a:latin typeface="Calibri" pitchFamily="34" charset="0"/>
              </a:rPr>
              <a:t>　　</a:t>
            </a:r>
            <a:endParaRPr lang="en-AU" altLang="ja-JP" sz="10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hangingPunct="0"/>
            <a:r>
              <a:rPr lang="en-AU" altLang="ja-JP" sz="2400" b="1" dirty="0" smtClean="0">
                <a:solidFill>
                  <a:schemeClr val="bg1"/>
                </a:solidFill>
                <a:latin typeface="Calibri" pitchFamily="34" charset="0"/>
              </a:rPr>
              <a:t> 2015 APEC Energy Ministerial Meeting (EMM 12)</a:t>
            </a:r>
          </a:p>
          <a:p>
            <a:pPr algn="ctr" hangingPunct="0"/>
            <a:r>
              <a:rPr lang="en-AU" altLang="ja-JP" sz="2400" b="1" dirty="0" smtClean="0">
                <a:solidFill>
                  <a:schemeClr val="bg1"/>
                </a:solidFill>
                <a:latin typeface="Calibri" pitchFamily="34" charset="0"/>
              </a:rPr>
              <a:t>in Cebu, the Philippines</a:t>
            </a:r>
            <a:endParaRPr lang="en-AU" altLang="ja-JP" sz="24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hangingPunct="0"/>
            <a:endParaRPr lang="en-ZW" altLang="ja-JP" sz="32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lvl="0" algn="ctr" hangingPunct="0"/>
            <a:r>
              <a:rPr lang="en-AU" altLang="ja-JP" sz="3600" b="1" i="1" dirty="0" smtClean="0">
                <a:solidFill>
                  <a:srgbClr val="FFFF00"/>
                </a:solidFill>
                <a:latin typeface="Calibri" pitchFamily="34" charset="0"/>
              </a:rPr>
              <a:t>Asia Pacific Energy Research Centre (APERC) Speech </a:t>
            </a:r>
            <a:endParaRPr lang="en-AU" altLang="ja-JP" sz="3600" b="1" i="1" dirty="0">
              <a:solidFill>
                <a:srgbClr val="FFFF00"/>
              </a:solidFill>
              <a:latin typeface="Calibri" pitchFamily="34" charset="0"/>
            </a:endParaRPr>
          </a:p>
          <a:p>
            <a:pPr algn="ctr" hangingPunct="0"/>
            <a:endParaRPr lang="en-ZW" altLang="ja-JP" sz="32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hangingPunct="0"/>
            <a:r>
              <a:rPr lang="en-ZW" altLang="ja-JP" sz="2800" b="1" dirty="0" err="1" smtClean="0">
                <a:solidFill>
                  <a:schemeClr val="bg1"/>
                </a:solidFill>
                <a:latin typeface="Calibri" pitchFamily="34" charset="0"/>
              </a:rPr>
              <a:t>Takato</a:t>
            </a:r>
            <a:r>
              <a:rPr lang="en-ZW" altLang="ja-JP" sz="2800" b="1" dirty="0" smtClean="0">
                <a:solidFill>
                  <a:schemeClr val="bg1"/>
                </a:solidFill>
                <a:latin typeface="Calibri" pitchFamily="34" charset="0"/>
              </a:rPr>
              <a:t> OJIMI</a:t>
            </a:r>
            <a:endParaRPr lang="en-ZW" altLang="ja-JP" sz="28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 hangingPunct="0"/>
            <a:r>
              <a:rPr lang="en-ZW" altLang="ja-JP" sz="2400" b="1" dirty="0" smtClean="0">
                <a:solidFill>
                  <a:schemeClr val="bg1"/>
                </a:solidFill>
                <a:latin typeface="Calibri" pitchFamily="34" charset="0"/>
              </a:rPr>
              <a:t>President, Asia Pacific Energy Research Centre (APERC)</a:t>
            </a:r>
          </a:p>
          <a:p>
            <a:pPr algn="ctr" hangingPunct="0"/>
            <a:endParaRPr lang="en-ZW" altLang="ja-JP" sz="8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 hangingPunct="0"/>
            <a:r>
              <a:rPr lang="en-ZW" altLang="ja-JP" sz="2400" dirty="0" smtClean="0">
                <a:solidFill>
                  <a:schemeClr val="bg1"/>
                </a:solidFill>
                <a:latin typeface="Calibri" pitchFamily="34" charset="0"/>
              </a:rPr>
              <a:t>13 October 2015</a:t>
            </a:r>
            <a:endParaRPr lang="en-ZW" altLang="ja-JP" sz="2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4978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Visu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32730" y="3411111"/>
            <a:ext cx="820215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sz="2400" b="1" dirty="0" smtClean="0">
                <a:solidFill>
                  <a:srgbClr val="FF0000"/>
                </a:solidFill>
              </a:rPr>
              <a:t>Supports</a:t>
            </a:r>
            <a:r>
              <a:rPr lang="en-AU" sz="2400" dirty="0" smtClean="0"/>
              <a:t> </a:t>
            </a:r>
            <a:r>
              <a:rPr lang="en-AU" sz="2400" dirty="0"/>
              <a:t>the energy </a:t>
            </a:r>
            <a:r>
              <a:rPr lang="en-AU" sz="2400" dirty="0" smtClean="0"/>
              <a:t>related </a:t>
            </a:r>
            <a:r>
              <a:rPr lang="en-AU" sz="2400" b="1" dirty="0" smtClean="0">
                <a:solidFill>
                  <a:srgbClr val="FF0000"/>
                </a:solidFill>
              </a:rPr>
              <a:t>activities </a:t>
            </a:r>
            <a:r>
              <a:rPr lang="en-AU" sz="2400" b="1" dirty="0">
                <a:solidFill>
                  <a:srgbClr val="FF0000"/>
                </a:solidFill>
              </a:rPr>
              <a:t>of APEC </a:t>
            </a:r>
            <a:r>
              <a:rPr lang="en-AU" sz="2400" dirty="0" smtClean="0"/>
              <a:t>with:</a:t>
            </a:r>
            <a:endParaRPr lang="en-AU" sz="2400" dirty="0"/>
          </a:p>
          <a:p>
            <a:pPr marL="704850" lvl="1" indent="-342900">
              <a:spcBef>
                <a:spcPts val="6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AU" sz="2200" b="1" i="1" dirty="0" smtClean="0">
                <a:solidFill>
                  <a:srgbClr val="0070C0"/>
                </a:solidFill>
              </a:rPr>
              <a:t>APEC Energy Demand and Supply Outlook</a:t>
            </a:r>
          </a:p>
          <a:p>
            <a:pPr marL="704850" lvl="1" indent="-342900">
              <a:spcBef>
                <a:spcPts val="6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AU" sz="2200" b="1" dirty="0" smtClean="0">
                <a:solidFill>
                  <a:srgbClr val="0070C0"/>
                </a:solidFill>
              </a:rPr>
              <a:t>Policy cooperative projects </a:t>
            </a:r>
            <a:r>
              <a:rPr lang="en-AU" sz="2200" dirty="0" smtClean="0"/>
              <a:t>for energy efficiency</a:t>
            </a:r>
          </a:p>
          <a:p>
            <a:pPr marL="361950" lvl="1">
              <a:spcBef>
                <a:spcPts val="600"/>
              </a:spcBef>
              <a:buSzPct val="80000"/>
            </a:pPr>
            <a:r>
              <a:rPr lang="ja-JP" altLang="en-US" sz="2200" dirty="0"/>
              <a:t>　</a:t>
            </a:r>
            <a:r>
              <a:rPr lang="ja-JP" altLang="en-US" sz="2200" dirty="0" smtClean="0"/>
              <a:t>　</a:t>
            </a:r>
            <a:r>
              <a:rPr lang="en-AU" sz="2200" dirty="0" smtClean="0"/>
              <a:t>and</a:t>
            </a:r>
            <a:r>
              <a:rPr lang="ja-JP" altLang="en-US" sz="2200" dirty="0" smtClean="0"/>
              <a:t>　</a:t>
            </a:r>
            <a:r>
              <a:rPr lang="en-AU" sz="2200" dirty="0" smtClean="0"/>
              <a:t>low-carbon energy policies</a:t>
            </a:r>
          </a:p>
          <a:p>
            <a:pPr marL="704850" lvl="1" indent="-342900">
              <a:spcBef>
                <a:spcPts val="6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AU" sz="2200" b="1" dirty="0" smtClean="0">
                <a:solidFill>
                  <a:srgbClr val="0070C0"/>
                </a:solidFill>
              </a:rPr>
              <a:t>Oil and Gas Security Initiative</a:t>
            </a:r>
            <a:r>
              <a:rPr lang="ja-JP" altLang="en-US" sz="2200" b="1" dirty="0">
                <a:solidFill>
                  <a:srgbClr val="0070C0"/>
                </a:solidFill>
              </a:rPr>
              <a:t> </a:t>
            </a:r>
            <a:r>
              <a:rPr lang="en-US" altLang="ja-JP" sz="2200" b="1" dirty="0" smtClean="0">
                <a:solidFill>
                  <a:srgbClr val="0070C0"/>
                </a:solidFill>
              </a:rPr>
              <a:t>(OGSI)</a:t>
            </a:r>
            <a:endParaRPr lang="en-AU" sz="2200" b="1" dirty="0" smtClean="0">
              <a:solidFill>
                <a:srgbClr val="0070C0"/>
              </a:solidFill>
            </a:endParaRPr>
          </a:p>
          <a:p>
            <a:pPr marL="704850" lvl="1" indent="-342900">
              <a:spcBef>
                <a:spcPts val="6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AU" sz="2200" dirty="0" smtClean="0"/>
              <a:t>APEC energy </a:t>
            </a:r>
            <a:r>
              <a:rPr lang="en-AU" sz="2200" b="1" dirty="0" smtClean="0">
                <a:solidFill>
                  <a:schemeClr val="accent1">
                    <a:lumMod val="75000"/>
                  </a:schemeClr>
                </a:solidFill>
              </a:rPr>
              <a:t>data network</a:t>
            </a:r>
            <a:r>
              <a:rPr lang="ja-JP" altLang="en-US" sz="2200" dirty="0" smtClean="0"/>
              <a:t>　</a:t>
            </a:r>
            <a:r>
              <a:rPr lang="en-AU" sz="2200" dirty="0" smtClean="0"/>
              <a:t> (EGEDA Coordinating Agency)</a:t>
            </a:r>
          </a:p>
          <a:p>
            <a:pPr marL="704850" lvl="1" indent="-342900">
              <a:spcBef>
                <a:spcPts val="6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AU" sz="2200" b="1" dirty="0" smtClean="0">
                <a:solidFill>
                  <a:srgbClr val="0070C0"/>
                </a:solidFill>
              </a:rPr>
              <a:t>Training</a:t>
            </a:r>
            <a:r>
              <a:rPr lang="en-AU" sz="2200" b="1" dirty="0" smtClean="0">
                <a:solidFill>
                  <a:srgbClr val="002060"/>
                </a:solidFill>
              </a:rPr>
              <a:t> </a:t>
            </a:r>
            <a:r>
              <a:rPr lang="en-AU" sz="2200" dirty="0" smtClean="0"/>
              <a:t>on energy statistics and modelling</a:t>
            </a:r>
            <a:endParaRPr lang="en-A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2" descr="C:\Users\OJIMI Takato\Desktop\イヌイカチドキビル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091" y="3421017"/>
            <a:ext cx="2429999" cy="3240000"/>
          </a:xfrm>
          <a:prstGeom prst="rect">
            <a:avLst/>
          </a:prstGeom>
          <a:noFill/>
          <a:ln w="19050">
            <a:solidFill>
              <a:srgbClr val="0000CC"/>
            </a:solidFill>
          </a:ln>
        </p:spPr>
      </p:pic>
      <p:pic>
        <p:nvPicPr>
          <p:cNvPr id="1028" name="Picture 4" descr="APERC brochure(English)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" t="6888" r="1464" b="-421"/>
          <a:stretch/>
        </p:blipFill>
        <p:spPr bwMode="auto">
          <a:xfrm>
            <a:off x="9704303" y="1480782"/>
            <a:ext cx="2340000" cy="3456000"/>
          </a:xfrm>
          <a:prstGeom prst="rect">
            <a:avLst/>
          </a:prstGeom>
          <a:noFill/>
          <a:ln w="19050">
            <a:solidFill>
              <a:srgbClr val="0000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748076"/>
            <a:ext cx="12192000" cy="5762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00050" indent="-400050" algn="ctr">
              <a:defRPr/>
            </a:pPr>
            <a:r>
              <a:rPr lang="en-US" altLang="ja-JP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ja-JP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Asia Pacific Energy Research Centre (APERC)</a:t>
            </a:r>
            <a:endParaRPr lang="en-US" altLang="ja-JP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2671" y="6090517"/>
            <a:ext cx="1683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</a:rPr>
              <a:t>APERC in Tokyo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452671" y="1632966"/>
            <a:ext cx="91485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altLang="ja-JP" sz="2400" dirty="0"/>
              <a:t>Established in </a:t>
            </a:r>
            <a:r>
              <a:rPr lang="en-AU" altLang="ja-JP" sz="2400" dirty="0" smtClean="0"/>
              <a:t>1996,  and will celebrate </a:t>
            </a:r>
            <a:r>
              <a:rPr lang="en-AU" altLang="ja-JP" sz="2400" b="1" dirty="0" smtClean="0">
                <a:solidFill>
                  <a:srgbClr val="FF0000"/>
                </a:solidFill>
              </a:rPr>
              <a:t>the 20</a:t>
            </a:r>
            <a:r>
              <a:rPr lang="en-AU" altLang="ja-JP" sz="2400" b="1" baseline="30000" dirty="0" smtClean="0">
                <a:solidFill>
                  <a:srgbClr val="FF0000"/>
                </a:solidFill>
              </a:rPr>
              <a:t>th</a:t>
            </a:r>
            <a:r>
              <a:rPr lang="en-AU" altLang="ja-JP" sz="2400" b="1" dirty="0">
                <a:solidFill>
                  <a:srgbClr val="FF0000"/>
                </a:solidFill>
              </a:rPr>
              <a:t> </a:t>
            </a:r>
            <a:r>
              <a:rPr lang="en-AU" altLang="ja-JP" sz="2400" b="1" dirty="0" smtClean="0">
                <a:solidFill>
                  <a:srgbClr val="FF0000"/>
                </a:solidFill>
              </a:rPr>
              <a:t>anniversary </a:t>
            </a:r>
            <a:r>
              <a:rPr lang="en-AU" altLang="ja-JP" sz="2400" dirty="0" smtClean="0"/>
              <a:t>next year.</a:t>
            </a:r>
          </a:p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altLang="ja-JP" sz="2400" b="1" dirty="0" smtClean="0">
                <a:solidFill>
                  <a:srgbClr val="FF0000"/>
                </a:solidFill>
              </a:rPr>
              <a:t>Funded</a:t>
            </a:r>
            <a:r>
              <a:rPr lang="en-AU" altLang="ja-JP" sz="2400" b="1" dirty="0" smtClean="0"/>
              <a:t> </a:t>
            </a:r>
            <a:r>
              <a:rPr lang="en-AU" altLang="ja-JP" sz="2400" dirty="0" smtClean="0"/>
              <a:t>by </a:t>
            </a:r>
            <a:r>
              <a:rPr lang="en-AU" altLang="ja-JP" sz="2400" dirty="0"/>
              <a:t>the Japanese </a:t>
            </a:r>
            <a:r>
              <a:rPr lang="en-AU" altLang="ja-JP" sz="2400" dirty="0" smtClean="0"/>
              <a:t>government.</a:t>
            </a:r>
          </a:p>
          <a:p>
            <a:pPr marL="180975" indent="-180975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U" altLang="ja-JP" sz="2400" b="1" dirty="0" smtClean="0">
                <a:solidFill>
                  <a:srgbClr val="FF0000"/>
                </a:solidFill>
              </a:rPr>
              <a:t>17 visiting researchers </a:t>
            </a:r>
            <a:r>
              <a:rPr lang="en-AU" altLang="ja-JP" sz="2400" dirty="0" smtClean="0"/>
              <a:t>sent from APEC economies.</a:t>
            </a:r>
          </a:p>
        </p:txBody>
      </p:sp>
    </p:spTree>
    <p:extLst>
      <p:ext uri="{BB962C8B-B14F-4D97-AF65-F5344CB8AC3E}">
        <p14:creationId xmlns:p14="http://schemas.microsoft.com/office/powerpoint/2010/main" val="3040550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740229"/>
            <a:ext cx="12192000" cy="5762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00050" indent="-400050" algn="ctr">
              <a:defRPr/>
            </a:pPr>
            <a:r>
              <a:rPr lang="en-US" altLang="ja-JP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APEC </a:t>
            </a:r>
            <a:r>
              <a:rPr lang="en-US" altLang="ja-JP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Energy Demand &amp; Supply Outlook</a:t>
            </a:r>
            <a:endParaRPr lang="en-US" altLang="ja-JP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-128"/>
            </a:endParaRPr>
          </a:p>
        </p:txBody>
      </p:sp>
      <p:sp>
        <p:nvSpPr>
          <p:cNvPr id="15364" name="コンテンツ プレースホルダ 8"/>
          <p:cNvSpPr>
            <a:spLocks noGrp="1"/>
          </p:cNvSpPr>
          <p:nvPr>
            <p:ph idx="1"/>
          </p:nvPr>
        </p:nvSpPr>
        <p:spPr>
          <a:xfrm>
            <a:off x="795528" y="1967038"/>
            <a:ext cx="7214616" cy="4572000"/>
          </a:xfrm>
        </p:spPr>
        <p:txBody>
          <a:bodyPr>
            <a:normAutofit lnSpcReduction="10000"/>
          </a:bodyPr>
          <a:lstStyle/>
          <a:p>
            <a:pPr marL="234950" indent="-2349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</a:pPr>
            <a:r>
              <a:rPr lang="en-NZ" altLang="ja-JP" sz="2400" dirty="0" smtClean="0">
                <a:ea typeface="ＭＳ Ｐゴシック" pitchFamily="50" charset="-128"/>
              </a:rPr>
              <a:t>The </a:t>
            </a:r>
            <a:r>
              <a:rPr lang="en-NZ" altLang="ja-JP" sz="2400" b="1" i="1" dirty="0">
                <a:ea typeface="ＭＳ Ｐゴシック" pitchFamily="50" charset="-128"/>
              </a:rPr>
              <a:t>“</a:t>
            </a:r>
            <a:r>
              <a:rPr lang="en-NZ" altLang="ja-JP" sz="2400" b="1" i="1" dirty="0" smtClean="0">
                <a:ea typeface="ＭＳ Ｐゴシック" pitchFamily="50" charset="-128"/>
              </a:rPr>
              <a:t>APEC </a:t>
            </a:r>
            <a:r>
              <a:rPr lang="en-NZ" altLang="ja-JP" sz="2400" b="1" i="1" dirty="0">
                <a:ea typeface="ＭＳ Ｐゴシック" pitchFamily="50" charset="-128"/>
              </a:rPr>
              <a:t>Energy Demand and Supply Outlook” </a:t>
            </a:r>
            <a:r>
              <a:rPr lang="en-NZ" altLang="ja-JP" sz="2400" b="1" dirty="0" smtClean="0">
                <a:ea typeface="ＭＳ Ｐゴシック" pitchFamily="50" charset="-128"/>
              </a:rPr>
              <a:t> </a:t>
            </a:r>
            <a:r>
              <a:rPr lang="en-NZ" altLang="ja-JP" sz="2400" dirty="0">
                <a:ea typeface="ＭＳ Ｐゴシック" pitchFamily="50" charset="-128"/>
              </a:rPr>
              <a:t>is a priority task of APERC under the APEC Energy Action Programme adopted by leaders in </a:t>
            </a:r>
            <a:r>
              <a:rPr lang="en-NZ" altLang="ja-JP" sz="2400" dirty="0" smtClean="0">
                <a:ea typeface="ＭＳ Ｐゴシック" pitchFamily="50" charset="-128"/>
              </a:rPr>
              <a:t>1995. </a:t>
            </a:r>
          </a:p>
          <a:p>
            <a:pPr marL="234950" indent="-2349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</a:pPr>
            <a:r>
              <a:rPr lang="en-NZ" altLang="ja-JP" sz="2400" dirty="0" smtClean="0">
                <a:ea typeface="ＭＳ Ｐゴシック" pitchFamily="50" charset="-128"/>
              </a:rPr>
              <a:t>We try to help facilit</a:t>
            </a:r>
            <a:r>
              <a:rPr lang="en-US" altLang="ja-JP" sz="2400" dirty="0" smtClean="0">
                <a:ea typeface="ＭＳ Ｐゴシック" pitchFamily="50" charset="-128"/>
              </a:rPr>
              <a:t>ate </a:t>
            </a:r>
            <a:r>
              <a:rPr lang="en-US" altLang="ja-JP" sz="2400" dirty="0">
                <a:ea typeface="ＭＳ Ｐゴシック" pitchFamily="50" charset="-128"/>
              </a:rPr>
              <a:t>APEC cooperation by </a:t>
            </a:r>
            <a:r>
              <a:rPr lang="en-US" altLang="ja-JP" sz="2400" dirty="0" smtClean="0">
                <a:ea typeface="ＭＳ Ｐゴシック" pitchFamily="50" charset="-128"/>
              </a:rPr>
              <a:t>providing: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ja-JP" sz="1800" dirty="0">
                <a:ea typeface="ＭＳ Ｐゴシック" pitchFamily="50" charset="-128"/>
              </a:rPr>
              <a:t> </a:t>
            </a:r>
            <a:r>
              <a:rPr lang="en-US" altLang="ja-JP" sz="1800" dirty="0" smtClean="0">
                <a:ea typeface="ＭＳ Ｐゴシック" pitchFamily="50" charset="-128"/>
              </a:rPr>
              <a:t>   </a:t>
            </a:r>
            <a:r>
              <a:rPr lang="en-US" altLang="ja-JP" sz="2000" dirty="0">
                <a:ea typeface="ＭＳ Ｐゴシック" pitchFamily="50" charset="-128"/>
              </a:rPr>
              <a:t>U</a:t>
            </a:r>
            <a:r>
              <a:rPr lang="en-US" altLang="ja-JP" sz="2000" dirty="0" smtClean="0">
                <a:ea typeface="ＭＳ Ｐゴシック" pitchFamily="50" charset="-128"/>
              </a:rPr>
              <a:t>seful  reference </a:t>
            </a:r>
            <a:r>
              <a:rPr lang="en-US" altLang="ja-JP" sz="2000" dirty="0">
                <a:ea typeface="ＭＳ Ｐゴシック" pitchFamily="50" charset="-128"/>
              </a:rPr>
              <a:t>work on energy in the APEC </a:t>
            </a:r>
            <a:r>
              <a:rPr lang="en-US" altLang="ja-JP" sz="2000" dirty="0" smtClean="0">
                <a:ea typeface="ＭＳ Ｐゴシック" pitchFamily="50" charset="-128"/>
              </a:rPr>
              <a:t>region.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altLang="ja-JP" sz="2000" dirty="0" smtClean="0">
                <a:ea typeface="ＭＳ Ｐゴシック" pitchFamily="50" charset="-128"/>
              </a:rPr>
              <a:t>    </a:t>
            </a:r>
            <a:r>
              <a:rPr lang="en-US" altLang="ja-JP" sz="2000" dirty="0">
                <a:ea typeface="ＭＳ Ｐゴシック" pitchFamily="50" charset="-128"/>
              </a:rPr>
              <a:t>U</a:t>
            </a:r>
            <a:r>
              <a:rPr lang="en-US" altLang="ja-JP" sz="2000" dirty="0" smtClean="0">
                <a:ea typeface="ＭＳ Ｐゴシック" pitchFamily="50" charset="-128"/>
              </a:rPr>
              <a:t>seful </a:t>
            </a:r>
            <a:r>
              <a:rPr lang="en-US" altLang="ja-JP" sz="2000" dirty="0">
                <a:ea typeface="ＭＳ Ｐゴシック" pitchFamily="50" charset="-128"/>
              </a:rPr>
              <a:t>suggestions and </a:t>
            </a:r>
            <a:r>
              <a:rPr lang="en-US" altLang="ja-JP" sz="2000" dirty="0" smtClean="0">
                <a:ea typeface="ＭＳ Ｐゴシック" pitchFamily="50" charset="-128"/>
              </a:rPr>
              <a:t>case studies to policymakers.</a:t>
            </a:r>
          </a:p>
          <a:p>
            <a:pPr marL="234950" indent="-2349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</a:pPr>
            <a:r>
              <a:rPr lang="en-US" altLang="ja-JP" sz="2400" dirty="0" smtClean="0">
                <a:ea typeface="ＭＳ Ｐゴシック" pitchFamily="50" charset="-128"/>
              </a:rPr>
              <a:t>APERC is now working on </a:t>
            </a:r>
            <a:r>
              <a:rPr lang="en-US" altLang="ja-JP" sz="2400" b="1" dirty="0" smtClean="0">
                <a:solidFill>
                  <a:srgbClr val="FF0000"/>
                </a:solidFill>
                <a:ea typeface="ＭＳ Ｐゴシック" pitchFamily="50" charset="-128"/>
              </a:rPr>
              <a:t>the 6th edition </a:t>
            </a:r>
            <a:r>
              <a:rPr lang="en-US" altLang="ja-JP" sz="2400" dirty="0" smtClean="0">
                <a:ea typeface="ＭＳ Ｐゴシック" pitchFamily="50" charset="-128"/>
              </a:rPr>
              <a:t>of the </a:t>
            </a:r>
            <a:r>
              <a:rPr lang="en-US" altLang="ja-JP" sz="2400" b="1" i="1" dirty="0" smtClean="0">
                <a:ea typeface="ＭＳ Ｐゴシック" pitchFamily="50" charset="-128"/>
              </a:rPr>
              <a:t>”Outlook” </a:t>
            </a:r>
            <a:r>
              <a:rPr lang="en-US" altLang="ja-JP" sz="2400" dirty="0" smtClean="0">
                <a:ea typeface="ＭＳ Ｐゴシック" pitchFamily="50" charset="-128"/>
              </a:rPr>
              <a:t>to be published in spring 2016.</a:t>
            </a:r>
            <a:r>
              <a:rPr lang="en-NZ" altLang="ja-JP" sz="2400" dirty="0" smtClean="0"/>
              <a:t> </a:t>
            </a:r>
          </a:p>
          <a:p>
            <a:pPr marL="234950" indent="-2349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</a:pPr>
            <a:endParaRPr lang="en-NZ" altLang="ja-JP" sz="24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None/>
            </a:pPr>
            <a:r>
              <a:rPr lang="en-NZ" altLang="ja-JP" sz="2200" dirty="0" smtClean="0"/>
              <a:t> (Previous editions are available </a:t>
            </a:r>
            <a:r>
              <a:rPr lang="en-NZ" altLang="ja-JP" sz="2200" dirty="0"/>
              <a:t>on </a:t>
            </a:r>
            <a:r>
              <a:rPr lang="en-NZ" altLang="ja-JP" sz="2200" dirty="0" smtClean="0"/>
              <a:t>APERC </a:t>
            </a:r>
            <a:r>
              <a:rPr lang="en-NZ" altLang="ja-JP" sz="2200" dirty="0"/>
              <a:t>website </a:t>
            </a:r>
            <a:r>
              <a:rPr lang="en-NZ" altLang="ja-JP" sz="2200" dirty="0">
                <a:hlinkClick r:id="rId3"/>
              </a:rPr>
              <a:t>http://aperc.ieej.or.jp</a:t>
            </a:r>
            <a:r>
              <a:rPr lang="en-NZ" altLang="ja-JP" sz="2200" dirty="0" smtClean="0">
                <a:hlinkClick r:id="rId3"/>
              </a:rPr>
              <a:t>/</a:t>
            </a:r>
            <a:r>
              <a:rPr lang="en-NZ" altLang="ja-JP" sz="2200" dirty="0" smtClean="0"/>
              <a:t>) </a:t>
            </a:r>
            <a:endParaRPr lang="en-US" altLang="ja-JP" sz="2200" dirty="0">
              <a:ea typeface="ＭＳ Ｐゴシック" pitchFamily="50" charset="-128"/>
            </a:endParaRPr>
          </a:p>
          <a:p>
            <a:pPr marL="234950" indent="-2349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</a:pPr>
            <a:endParaRPr lang="en-NZ" altLang="ja-JP" sz="2400" b="1" dirty="0">
              <a:ea typeface="ＭＳ Ｐゴシック" pitchFamily="50" charset="-128"/>
            </a:endParaRPr>
          </a:p>
          <a:p>
            <a:pPr marL="234950" indent="-2349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None/>
            </a:pPr>
            <a:endParaRPr lang="en-US" altLang="ja-JP" sz="2400" b="1" dirty="0" smtClean="0">
              <a:ea typeface="ＭＳ Ｐゴシック" pitchFamily="50" charset="-128"/>
            </a:endParaRPr>
          </a:p>
          <a:p>
            <a:pPr marL="234950" indent="-234950"/>
            <a:endParaRPr lang="en-US" altLang="ja-JP" sz="2000" b="1" dirty="0" smtClean="0">
              <a:ea typeface="ＭＳ Ｐゴシック" pitchFamily="50" charset="-12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8610600" y="1580685"/>
            <a:ext cx="3133869" cy="4392488"/>
          </a:xfrm>
          <a:prstGeom prst="rect">
            <a:avLst/>
          </a:prstGeom>
          <a:noFill/>
          <a:ln w="19050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B91CE9-323E-4FC2-A377-4070E6D7DBA8}" type="slidenum">
              <a:rPr lang="en-US" altLang="ja-JP" smtClean="0"/>
              <a:pPr/>
              <a:t>3</a:t>
            </a:fld>
            <a:endParaRPr lang="en-US" altLang="ja-JP"/>
          </a:p>
        </p:txBody>
      </p:sp>
      <p:pic>
        <p:nvPicPr>
          <p:cNvPr id="7" name="Picture 3" descr="Visu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35035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7150697"/>
              </p:ext>
            </p:extLst>
          </p:nvPr>
        </p:nvGraphicFramePr>
        <p:xfrm>
          <a:off x="36605" y="1769547"/>
          <a:ext cx="9593187" cy="3986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89820" y="5760325"/>
            <a:ext cx="4248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Share of Fossil Fuel</a:t>
            </a:r>
            <a:endParaRPr lang="en-AU" sz="2400" b="1" dirty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31881" y="4983819"/>
            <a:ext cx="108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82%</a:t>
            </a:r>
            <a:endParaRPr lang="en-AU" sz="2400" b="1" dirty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56140" y="6083491"/>
            <a:ext cx="1735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sz="1200" i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Source</a:t>
            </a:r>
            <a:r>
              <a:rPr lang="en-AU" sz="1200" i="1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AU" sz="1200" i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APERC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8819" y="1266721"/>
            <a:ext cx="2267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Preliminary Results</a:t>
            </a:r>
            <a:endParaRPr lang="en-US" b="1" dirty="0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3" descr="Visu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0" y="740517"/>
            <a:ext cx="12192000" cy="5762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00050" indent="-400050" algn="ctr">
              <a:defRPr/>
            </a:pPr>
            <a:r>
              <a:rPr lang="en-US" altLang="ja-JP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Fossil Fuels Continue to Dominate APEC Energy Supply</a:t>
            </a:r>
            <a:endParaRPr lang="en-US" altLang="ja-JP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-128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513843"/>
              </p:ext>
            </p:extLst>
          </p:nvPr>
        </p:nvGraphicFramePr>
        <p:xfrm>
          <a:off x="8268345" y="3888786"/>
          <a:ext cx="3836570" cy="1741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7516"/>
                <a:gridCol w="850506"/>
                <a:gridCol w="850506"/>
                <a:gridCol w="738042"/>
              </a:tblGrid>
              <a:tr h="21775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Fuel</a:t>
                      </a:r>
                      <a:r>
                        <a:rPr lang="en-A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Shares</a:t>
                      </a:r>
                      <a:endParaRPr lang="en-AU" sz="1200" b="1" i="0" u="none" strike="noStrike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A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1775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1990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2013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75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Coal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27.9%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37.6%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31.4%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5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Oil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35.7%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27.7%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25.5%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5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Gas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20.2%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20.5%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24.9%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5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Hydro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1.9%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2.2%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2.7%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655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Other</a:t>
                      </a:r>
                      <a:r>
                        <a:rPr lang="en-A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Renewables</a:t>
                      </a:r>
                      <a:endParaRPr lang="en-AU" sz="12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8.6%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7.4%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10.2%</a:t>
                      </a:r>
                      <a:endParaRPr lang="en-A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59">
                <a:tc>
                  <a:txBody>
                    <a:bodyPr/>
                    <a:lstStyle/>
                    <a:p>
                      <a:pPr algn="l" fontAlgn="b"/>
                      <a:r>
                        <a:rPr lang="en-A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Nuclear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5.8%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4.6%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  <a:r>
                        <a:rPr lang="en-A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.2</a:t>
                      </a:r>
                      <a:r>
                        <a:rPr lang="en-A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Box 13"/>
          <p:cNvSpPr txBox="1"/>
          <p:nvPr/>
        </p:nvSpPr>
        <p:spPr>
          <a:xfrm>
            <a:off x="1102901" y="4948952"/>
            <a:ext cx="1119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86% </a:t>
            </a:r>
            <a:endParaRPr lang="en-AU" sz="2400" b="1" dirty="0">
              <a:solidFill>
                <a:schemeClr val="tx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715000" y="390448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Oil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715000" y="477926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Coal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670917" y="309889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Gas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882484" y="3441134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Gas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871140" y="408915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Oil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871140" y="478748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Coal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1273306" y="1748534"/>
            <a:ext cx="36465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Energy Supply </a:t>
            </a:r>
            <a:r>
              <a:rPr kumimoji="1" lang="en-US" altLang="ja-JP" sz="32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30</a:t>
            </a:r>
            <a:r>
              <a:rPr kumimoji="1" lang="en-US" altLang="ja-JP" sz="3200" b="1" dirty="0" smtClean="0"/>
              <a:t>%</a:t>
            </a:r>
            <a:endParaRPr kumimoji="1" lang="ja-JP" altLang="en-US" sz="3200" b="1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662446" y="4787486"/>
            <a:ext cx="2868297" cy="65799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321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9" y="1464677"/>
            <a:ext cx="5670139" cy="447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290938" y="5837005"/>
            <a:ext cx="8839200" cy="518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b="1" i="1" dirty="0">
                <a:solidFill>
                  <a:schemeClr val="tx2"/>
                </a:solidFill>
              </a:rPr>
              <a:t>APEC’s target in 2035 can be met </a:t>
            </a:r>
            <a:r>
              <a:rPr lang="en-AU" sz="2000" b="1" i="1" dirty="0" smtClean="0">
                <a:solidFill>
                  <a:schemeClr val="tx2"/>
                </a:solidFill>
              </a:rPr>
              <a:t>earlier under </a:t>
            </a:r>
            <a:r>
              <a:rPr lang="en-AU" sz="2000" b="1" i="1" dirty="0">
                <a:solidFill>
                  <a:schemeClr val="tx2"/>
                </a:solidFill>
              </a:rPr>
              <a:t>the alternative scenario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03774" y="6096065"/>
            <a:ext cx="1625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sz="1200" i="1" dirty="0" smtClean="0">
                <a:solidFill>
                  <a:prstClr val="black"/>
                </a:solidFill>
              </a:rPr>
              <a:t>Source</a:t>
            </a:r>
            <a:r>
              <a:rPr lang="en-AU" sz="1200" i="1" dirty="0">
                <a:solidFill>
                  <a:prstClr val="black"/>
                </a:solidFill>
              </a:rPr>
              <a:t>: </a:t>
            </a:r>
            <a:r>
              <a:rPr lang="en-AU" sz="1200" i="1" dirty="0" smtClean="0">
                <a:solidFill>
                  <a:prstClr val="black"/>
                </a:solidFill>
              </a:rPr>
              <a:t>APERC Analysis</a:t>
            </a:r>
            <a:endParaRPr lang="en-AU" sz="1200" i="1" dirty="0">
              <a:solidFill>
                <a:prstClr val="black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30328" y="4477967"/>
            <a:ext cx="4956072" cy="1793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96260" y="4264535"/>
            <a:ext cx="15331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AU" sz="1200" b="1" i="1" dirty="0" smtClean="0">
                <a:solidFill>
                  <a:srgbClr val="FF0000"/>
                </a:solidFill>
              </a:rPr>
              <a:t>45% reduction target</a:t>
            </a:r>
            <a:endParaRPr lang="en-AU" sz="1200" b="1" i="1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204725" y="3208032"/>
            <a:ext cx="0" cy="12699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"/>
          <p:cNvSpPr txBox="1"/>
          <p:nvPr/>
        </p:nvSpPr>
        <p:spPr>
          <a:xfrm>
            <a:off x="0" y="6203787"/>
            <a:ext cx="2035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Preliminary </a:t>
            </a:r>
            <a:r>
              <a:rPr lang="en-US" sz="1600" b="1" dirty="0" smtClean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Results</a:t>
            </a:r>
            <a:endParaRPr lang="en-US" sz="1600" b="1" dirty="0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四角形吹き出し 1"/>
          <p:cNvSpPr/>
          <p:nvPr/>
        </p:nvSpPr>
        <p:spPr>
          <a:xfrm>
            <a:off x="4354717" y="2426328"/>
            <a:ext cx="1231271" cy="506994"/>
          </a:xfrm>
          <a:prstGeom prst="wedgeRectCallout">
            <a:avLst>
              <a:gd name="adj1" fmla="val 6373"/>
              <a:gd name="adj2" fmla="val 3375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2036</a:t>
            </a:r>
            <a:endParaRPr kumimoji="1"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四角形吹き出し 3"/>
          <p:cNvSpPr/>
          <p:nvPr/>
        </p:nvSpPr>
        <p:spPr>
          <a:xfrm>
            <a:off x="2598345" y="2426328"/>
            <a:ext cx="1258431" cy="525101"/>
          </a:xfrm>
          <a:prstGeom prst="wedgeRectCallout">
            <a:avLst>
              <a:gd name="adj1" fmla="val 107224"/>
              <a:gd name="adj2" fmla="val 32629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2032</a:t>
            </a:r>
            <a:endParaRPr kumimoji="1"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下カーブ矢印 4"/>
          <p:cNvSpPr/>
          <p:nvPr/>
        </p:nvSpPr>
        <p:spPr>
          <a:xfrm flipH="1">
            <a:off x="3227560" y="1404396"/>
            <a:ext cx="1742792" cy="878187"/>
          </a:xfrm>
          <a:prstGeom prst="curved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743" y="1843489"/>
            <a:ext cx="6394257" cy="3830443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8127058" y="1857138"/>
            <a:ext cx="3161960" cy="2982993"/>
            <a:chOff x="8127058" y="1857138"/>
            <a:chExt cx="3161960" cy="2982993"/>
          </a:xfrm>
        </p:grpSpPr>
        <p:sp>
          <p:nvSpPr>
            <p:cNvPr id="15" name="TextBox 1"/>
            <p:cNvSpPr txBox="1"/>
            <p:nvPr/>
          </p:nvSpPr>
          <p:spPr>
            <a:xfrm>
              <a:off x="8679892" y="1857138"/>
              <a:ext cx="2436412" cy="477606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rgbClr val="0000CC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BAU Scenario</a:t>
              </a:r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8127058" y="3965937"/>
              <a:ext cx="3161960" cy="874194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rgbClr val="0000CC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Improved Efficiency </a:t>
              </a:r>
              <a:r>
                <a:rPr lang="en-US" sz="2400" b="1" dirty="0" smtClean="0">
                  <a:solidFill>
                    <a:srgbClr val="0000CC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/>
              </a:r>
              <a:br>
                <a:rPr lang="en-US" sz="2400" b="1" dirty="0" smtClean="0">
                  <a:solidFill>
                    <a:srgbClr val="0000CC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2400" b="1" dirty="0" smtClean="0">
                  <a:solidFill>
                    <a:srgbClr val="0000CC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Scenario</a:t>
              </a:r>
              <a:endParaRPr lang="en-US" sz="2400" b="1" dirty="0">
                <a:solidFill>
                  <a:srgbClr val="0000C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496481" y="2519424"/>
              <a:ext cx="13346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00" b="1" dirty="0" smtClean="0">
                  <a:solidFill>
                    <a:srgbClr val="C0000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Buildings Savings</a:t>
              </a:r>
              <a:endParaRPr lang="en-AU" sz="1000" b="1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" name="Down Arrow 22"/>
          <p:cNvSpPr/>
          <p:nvPr/>
        </p:nvSpPr>
        <p:spPr>
          <a:xfrm>
            <a:off x="10853649" y="2289825"/>
            <a:ext cx="242316" cy="1553174"/>
          </a:xfrm>
          <a:prstGeom prst="downArrow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1" name="Picture 3" descr="Visu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0" y="731808"/>
            <a:ext cx="12192000" cy="5762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00050" indent="-400050" algn="ctr">
              <a:defRPr/>
            </a:pPr>
            <a:r>
              <a:rPr lang="en-US" altLang="ja-JP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ja-JP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APEC Energy Intensity :BAU vs Improved Efficiency Scenario</a:t>
            </a:r>
            <a:endParaRPr lang="en-US" altLang="ja-JP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-12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48588" y="2898486"/>
            <a:ext cx="13346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Transport Savings</a:t>
            </a:r>
            <a:endParaRPr lang="en-AU" sz="1000" b="1" dirty="0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540026" y="3377191"/>
            <a:ext cx="11802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b="1" dirty="0" smtClean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Industry Savings</a:t>
            </a:r>
            <a:endParaRPr lang="en-AU" sz="1000" b="1" dirty="0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円形吹き出し 2"/>
          <p:cNvSpPr/>
          <p:nvPr/>
        </p:nvSpPr>
        <p:spPr>
          <a:xfrm>
            <a:off x="11116304" y="2282583"/>
            <a:ext cx="1075696" cy="1560415"/>
          </a:xfrm>
          <a:prstGeom prst="wedgeEllipseCallout">
            <a:avLst>
              <a:gd name="adj1" fmla="val -56841"/>
              <a:gd name="adj2" fmla="val -467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altLang="ja-JP" b="1" dirty="0">
                <a:solidFill>
                  <a:srgbClr val="0000C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16%</a:t>
            </a:r>
          </a:p>
          <a:p>
            <a:pPr algn="ctr"/>
            <a:endParaRPr lang="en-AU" altLang="ja-JP" b="1" dirty="0" smtClean="0">
              <a:solidFill>
                <a:srgbClr val="0000CC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AU" altLang="ja-JP" b="1" dirty="0" smtClean="0">
                <a:solidFill>
                  <a:srgbClr val="0000C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850 </a:t>
            </a:r>
            <a:r>
              <a:rPr lang="en-AU" altLang="ja-JP" b="1" dirty="0" err="1" smtClean="0">
                <a:solidFill>
                  <a:srgbClr val="0000CC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Mtoe</a:t>
            </a:r>
            <a:endParaRPr lang="en-AU" altLang="ja-JP" b="1" dirty="0">
              <a:solidFill>
                <a:srgbClr val="0000CC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509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084" y="1746060"/>
            <a:ext cx="8208912" cy="443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045964" y="6237312"/>
            <a:ext cx="1728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i="1" dirty="0" smtClean="0">
                <a:solidFill>
                  <a:prstClr val="black"/>
                </a:solidFill>
              </a:rPr>
              <a:t>Source: APERC Analysis</a:t>
            </a:r>
            <a:endParaRPr lang="en-AU" sz="1000" i="1" dirty="0">
              <a:solidFill>
                <a:prstClr val="black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812084" y="5670738"/>
            <a:ext cx="331236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AU" sz="1000" b="1" dirty="0" smtClean="0">
                <a:solidFill>
                  <a:prstClr val="black"/>
                </a:solidFill>
              </a:rPr>
              <a:t>2012 BAU: 761 GW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AU" sz="1000" b="1" dirty="0" smtClean="0">
                <a:solidFill>
                  <a:prstClr val="black"/>
                </a:solidFill>
              </a:rPr>
              <a:t>2030 High Renewables (HR): 2 525 GW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AU" sz="1000" b="1" dirty="0" smtClean="0">
                <a:solidFill>
                  <a:prstClr val="black"/>
                </a:solidFill>
              </a:rPr>
              <a:t>2040 High Renewables (HR): 3 112 GW</a:t>
            </a:r>
            <a:endParaRPr lang="en-AU" sz="1000" b="1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798815" y="305468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prstClr val="black"/>
                </a:solidFill>
              </a:rPr>
              <a:t>China</a:t>
            </a:r>
            <a:endParaRPr lang="en-AU" sz="1200" b="1" dirty="0">
              <a:solidFill>
                <a:prstClr val="black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92649" y="1257702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prstClr val="black"/>
                </a:solidFill>
              </a:rPr>
              <a:t>Russia</a:t>
            </a:r>
            <a:endParaRPr lang="en-AU" sz="1200" b="1" dirty="0">
              <a:solidFill>
                <a:prstClr val="black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484458" y="2095329"/>
            <a:ext cx="1217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prstClr val="black"/>
                </a:solidFill>
              </a:rPr>
              <a:t>United States</a:t>
            </a:r>
            <a:endParaRPr lang="en-AU" sz="1200" b="1" dirty="0">
              <a:solidFill>
                <a:prstClr val="black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539032" y="1257702"/>
            <a:ext cx="1963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prstClr val="black"/>
                </a:solidFill>
              </a:rPr>
              <a:t>Other North East Asia</a:t>
            </a:r>
            <a:endParaRPr lang="en-AU" sz="1200" b="1" dirty="0">
              <a:solidFill>
                <a:prstClr val="black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843329" y="3889743"/>
            <a:ext cx="1505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prstClr val="black"/>
                </a:solidFill>
              </a:rPr>
              <a:t>Other Americas</a:t>
            </a:r>
            <a:endParaRPr lang="en-AU" sz="1200" b="1" dirty="0">
              <a:solidFill>
                <a:prstClr val="black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594761" y="3212739"/>
            <a:ext cx="1808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prstClr val="black"/>
                </a:solidFill>
              </a:rPr>
              <a:t>South East Asia</a:t>
            </a:r>
            <a:endParaRPr lang="en-AU" sz="1200" b="1" dirty="0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939480" y="6276032"/>
            <a:ext cx="6477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prstClr val="black"/>
                </a:solidFill>
              </a:rPr>
              <a:t>Note: This </a:t>
            </a:r>
            <a:r>
              <a:rPr lang="en-US" sz="800" dirty="0">
                <a:solidFill>
                  <a:prstClr val="black"/>
                </a:solidFill>
              </a:rPr>
              <a:t>map is for illustrative purposes and is </a:t>
            </a:r>
            <a:r>
              <a:rPr lang="en-US" sz="800" dirty="0" smtClean="0">
                <a:solidFill>
                  <a:prstClr val="black"/>
                </a:solidFill>
              </a:rPr>
              <a:t> without </a:t>
            </a:r>
            <a:r>
              <a:rPr lang="en-US" sz="800" dirty="0">
                <a:solidFill>
                  <a:prstClr val="black"/>
                </a:solidFill>
              </a:rPr>
              <a:t>prejudice to the status of or sovereignty over any territory covered by this map</a:t>
            </a:r>
            <a:r>
              <a:rPr lang="en-US" sz="800" dirty="0" smtClean="0">
                <a:solidFill>
                  <a:prstClr val="black"/>
                </a:solidFill>
              </a:rPr>
              <a:t>.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53647" y="4914317"/>
            <a:ext cx="1217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b="1" dirty="0" smtClean="0">
                <a:solidFill>
                  <a:prstClr val="black"/>
                </a:solidFill>
              </a:rPr>
              <a:t>Oceania</a:t>
            </a:r>
          </a:p>
        </p:txBody>
      </p:sp>
      <p:sp>
        <p:nvSpPr>
          <p:cNvPr id="22" name="TextBox 5"/>
          <p:cNvSpPr txBox="1"/>
          <p:nvPr/>
        </p:nvSpPr>
        <p:spPr>
          <a:xfrm>
            <a:off x="0" y="6144979"/>
            <a:ext cx="2035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Preliminary </a:t>
            </a:r>
            <a:r>
              <a:rPr lang="en-US" sz="1600" b="1" dirty="0" smtClean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Results</a:t>
            </a:r>
            <a:endParaRPr lang="en-US" sz="1600" b="1" dirty="0">
              <a:solidFill>
                <a:srgbClr val="C0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/>
          </p:nvPr>
        </p:nvGraphicFramePr>
        <p:xfrm>
          <a:off x="2175484" y="3212739"/>
          <a:ext cx="2077937" cy="1580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/>
          </p:nvPr>
        </p:nvGraphicFramePr>
        <p:xfrm>
          <a:off x="3137066" y="1459266"/>
          <a:ext cx="2283907" cy="1658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Chart 28"/>
          <p:cNvGraphicFramePr>
            <a:graphicFrameLocks/>
          </p:cNvGraphicFramePr>
          <p:nvPr>
            <p:extLst/>
          </p:nvPr>
        </p:nvGraphicFramePr>
        <p:xfrm>
          <a:off x="5522067" y="5007659"/>
          <a:ext cx="2321400" cy="1397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2" name="Chart 31"/>
          <p:cNvGraphicFramePr>
            <a:graphicFrameLocks/>
          </p:cNvGraphicFramePr>
          <p:nvPr>
            <p:extLst/>
          </p:nvPr>
        </p:nvGraphicFramePr>
        <p:xfrm>
          <a:off x="8543346" y="4166742"/>
          <a:ext cx="2394799" cy="1705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7" name="Chart 36"/>
          <p:cNvGraphicFramePr>
            <a:graphicFrameLocks/>
          </p:cNvGraphicFramePr>
          <p:nvPr>
            <p:extLst/>
          </p:nvPr>
        </p:nvGraphicFramePr>
        <p:xfrm>
          <a:off x="8115973" y="2340243"/>
          <a:ext cx="2304999" cy="161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4" name="Chart 23"/>
          <p:cNvGraphicFramePr>
            <a:graphicFrameLocks/>
          </p:cNvGraphicFramePr>
          <p:nvPr/>
        </p:nvGraphicFramePr>
        <p:xfrm>
          <a:off x="5460818" y="3437318"/>
          <a:ext cx="2065387" cy="1431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0" name="Chart 29"/>
          <p:cNvGraphicFramePr>
            <a:graphicFrameLocks/>
          </p:cNvGraphicFramePr>
          <p:nvPr/>
        </p:nvGraphicFramePr>
        <p:xfrm>
          <a:off x="5460818" y="1459266"/>
          <a:ext cx="2545992" cy="1656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1" name="Chart 30"/>
          <p:cNvGraphicFramePr>
            <a:graphicFrameLocks/>
          </p:cNvGraphicFramePr>
          <p:nvPr/>
        </p:nvGraphicFramePr>
        <p:xfrm>
          <a:off x="3838356" y="4649205"/>
          <a:ext cx="1448781" cy="1711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153181" y="1284395"/>
            <a:ext cx="2878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Installed Capacity</a:t>
            </a:r>
          </a:p>
        </p:txBody>
      </p:sp>
      <p:sp>
        <p:nvSpPr>
          <p:cNvPr id="2" name="Oval 1"/>
          <p:cNvSpPr/>
          <p:nvPr/>
        </p:nvSpPr>
        <p:spPr>
          <a:xfrm>
            <a:off x="6240544" y="1902810"/>
            <a:ext cx="1262108" cy="469518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Oval 25"/>
          <p:cNvSpPr/>
          <p:nvPr/>
        </p:nvSpPr>
        <p:spPr>
          <a:xfrm>
            <a:off x="8813470" y="2670048"/>
            <a:ext cx="1262108" cy="727012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Oval 26"/>
          <p:cNvSpPr/>
          <p:nvPr/>
        </p:nvSpPr>
        <p:spPr>
          <a:xfrm>
            <a:off x="3884773" y="2095329"/>
            <a:ext cx="1262108" cy="469518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Oval 33"/>
          <p:cNvSpPr/>
          <p:nvPr/>
        </p:nvSpPr>
        <p:spPr>
          <a:xfrm>
            <a:off x="3035313" y="3648456"/>
            <a:ext cx="1262108" cy="379786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Oval 34"/>
          <p:cNvSpPr/>
          <p:nvPr/>
        </p:nvSpPr>
        <p:spPr>
          <a:xfrm>
            <a:off x="6740164" y="3911987"/>
            <a:ext cx="895203" cy="469518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0" name="Picture 3" descr="Visual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0" y="726131"/>
            <a:ext cx="12192000" cy="53157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00050" indent="-400050" algn="ctr">
              <a:defRPr/>
            </a:pPr>
            <a:r>
              <a:rPr lang="en-US" altLang="ja-JP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ja-JP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High Renewables Scenario</a:t>
            </a:r>
            <a:endParaRPr lang="en-US" altLang="ja-JP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3181" y="2233828"/>
            <a:ext cx="1803636" cy="267765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chemeClr val="tx2"/>
                </a:solidFill>
              </a:rPr>
              <a:t>Much of the increases in renewable capacity will come from solar and wind.  </a:t>
            </a:r>
            <a:endParaRPr lang="en-GB" sz="2400" b="1" i="1" dirty="0">
              <a:solidFill>
                <a:schemeClr val="tx2"/>
              </a:solidFill>
            </a:endParaRPr>
          </a:p>
        </p:txBody>
      </p:sp>
      <p:sp>
        <p:nvSpPr>
          <p:cNvPr id="42" name="TextBox 4"/>
          <p:cNvSpPr txBox="1"/>
          <p:nvPr/>
        </p:nvSpPr>
        <p:spPr>
          <a:xfrm>
            <a:off x="10177273" y="2233828"/>
            <a:ext cx="1755648" cy="230832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chemeClr val="tx2"/>
                </a:solidFill>
              </a:rPr>
              <a:t>Other sub-regions also see significant contribution of hydro.</a:t>
            </a:r>
            <a:endParaRPr lang="en-GB" sz="24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8742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27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257462" y="6200002"/>
            <a:ext cx="223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i="1" dirty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Source: </a:t>
            </a:r>
            <a:r>
              <a:rPr lang="en-AU" sz="1200" i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APERC Analysis</a:t>
            </a:r>
            <a:endParaRPr lang="en-AU" sz="1200" i="1" dirty="0">
              <a:solidFill>
                <a:prstClr val="black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3154284"/>
              </p:ext>
            </p:extLst>
          </p:nvPr>
        </p:nvGraphicFramePr>
        <p:xfrm>
          <a:off x="116378" y="1660266"/>
          <a:ext cx="9517479" cy="4487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3 Elipse"/>
          <p:cNvSpPr/>
          <p:nvPr/>
        </p:nvSpPr>
        <p:spPr>
          <a:xfrm>
            <a:off x="9933495" y="1290933"/>
            <a:ext cx="2067165" cy="155039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s-MX" kern="0">
              <a:solidFill>
                <a:prstClr val="white"/>
              </a:solidFill>
            </a:endParaRPr>
          </a:p>
        </p:txBody>
      </p:sp>
      <p:sp>
        <p:nvSpPr>
          <p:cNvPr id="9" name="6 Elipse"/>
          <p:cNvSpPr/>
          <p:nvPr/>
        </p:nvSpPr>
        <p:spPr>
          <a:xfrm>
            <a:off x="9933496" y="2924452"/>
            <a:ext cx="2160240" cy="157662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s-MX" kern="0">
              <a:solidFill>
                <a:prstClr val="white"/>
              </a:solidFill>
            </a:endParaRPr>
          </a:p>
        </p:txBody>
      </p:sp>
      <p:sp>
        <p:nvSpPr>
          <p:cNvPr id="10" name="7 Elipse"/>
          <p:cNvSpPr/>
          <p:nvPr/>
        </p:nvSpPr>
        <p:spPr>
          <a:xfrm>
            <a:off x="9933496" y="4623373"/>
            <a:ext cx="2160240" cy="1576627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s-MX" kern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1159" y="1276100"/>
            <a:ext cx="820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Trade off between cleaner coal, gas and nuclear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612894187"/>
              </p:ext>
            </p:extLst>
          </p:nvPr>
        </p:nvGraphicFramePr>
        <p:xfrm>
          <a:off x="6770916" y="2390898"/>
          <a:ext cx="4942113" cy="822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107669"/>
            <a:ext cx="23552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b="1" dirty="0" smtClean="0">
                <a:solidFill>
                  <a:srgbClr val="C0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Preliminary Results</a:t>
            </a:r>
            <a:endParaRPr kumimoji="1" lang="ja-JP" altLang="en-US" b="1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3" descr="Visual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0" y="740517"/>
            <a:ext cx="12192000" cy="5762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00050" indent="-400050" algn="ctr">
              <a:defRPr/>
            </a:pPr>
            <a:r>
              <a:rPr lang="en-US" altLang="ja-JP" sz="2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ja-JP" sz="3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Alternative Power Mix Scenario</a:t>
            </a:r>
            <a:endParaRPr lang="en-US" altLang="ja-JP" sz="3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46176" y="2450177"/>
            <a:ext cx="2496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GB" altLang="ja-JP" sz="2400" b="1" i="1" dirty="0">
                <a:solidFill>
                  <a:schemeClr val="tx2"/>
                </a:solidFill>
              </a:rPr>
              <a:t>High Nuclear </a:t>
            </a:r>
            <a:r>
              <a:rPr lang="en-GB" altLang="ja-JP" sz="2400" b="1" i="1" dirty="0" smtClean="0">
                <a:solidFill>
                  <a:schemeClr val="tx2"/>
                </a:solidFill>
              </a:rPr>
              <a:t>and High Gas leads </a:t>
            </a:r>
            <a:r>
              <a:rPr lang="en-GB" altLang="ja-JP" sz="2400" b="1" i="1" dirty="0">
                <a:solidFill>
                  <a:schemeClr val="tx2"/>
                </a:solidFill>
              </a:rPr>
              <a:t>to the lowest </a:t>
            </a:r>
            <a:r>
              <a:rPr lang="en-GB" altLang="ja-JP" sz="2400" b="1" i="1" dirty="0" smtClean="0">
                <a:solidFill>
                  <a:schemeClr val="tx2"/>
                </a:solidFill>
              </a:rPr>
              <a:t>CO2 emissions level.</a:t>
            </a:r>
            <a:endParaRPr lang="en-GB" altLang="ja-JP" sz="24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8286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745873"/>
            <a:ext cx="12192000" cy="5762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00050" indent="-400050" algn="ctr">
              <a:defRPr/>
            </a:pPr>
            <a:r>
              <a:rPr lang="en-US" altLang="ja-JP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APEC Policy Cooperative Projects</a:t>
            </a:r>
            <a:endParaRPr lang="en-US" altLang="ja-JP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0040" y="1581912"/>
            <a:ext cx="11475721" cy="5166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US" altLang="ja-JP" sz="2600" dirty="0" smtClean="0"/>
              <a:t>The following APEC Policy Cooperative Projects were undertaken:</a:t>
            </a:r>
          </a:p>
          <a:p>
            <a:pPr marL="0" indent="0">
              <a:buNone/>
            </a:pPr>
            <a:r>
              <a:rPr kumimoji="1" lang="en-US" altLang="ja-JP" sz="2600" b="1" dirty="0" smtClean="0"/>
              <a:t>PREE (Peer Review on Energy Efficiency)</a:t>
            </a:r>
          </a:p>
          <a:p>
            <a:pPr>
              <a:buSzPct val="80000"/>
              <a:buFont typeface="Courier New" panose="02070309020205020404" pitchFamily="49" charset="0"/>
              <a:buChar char="o"/>
            </a:pPr>
            <a:r>
              <a:rPr kumimoji="1" lang="en-US" altLang="ja-JP" sz="2400" dirty="0" smtClean="0"/>
              <a:t>  10 Peer Reviews and 3 Follow-up Peer Reviews have been completed.</a:t>
            </a:r>
          </a:p>
          <a:p>
            <a:pPr>
              <a:buSzPct val="80000"/>
              <a:buFont typeface="Courier New" panose="02070309020205020404" pitchFamily="49" charset="0"/>
              <a:buChar char="o"/>
            </a:pPr>
            <a:r>
              <a:rPr kumimoji="1" lang="en-US" altLang="ja-JP" sz="2400" dirty="0" smtClean="0"/>
              <a:t>  Latest: 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3rd Follow-up PREE, August 2015 – Thailand</a:t>
            </a:r>
            <a:r>
              <a:rPr kumimoji="1" lang="en-US" altLang="ja-JP" sz="2400" dirty="0" smtClean="0"/>
              <a:t>.     </a:t>
            </a:r>
          </a:p>
          <a:p>
            <a:pPr marL="0" indent="0">
              <a:buNone/>
            </a:pPr>
            <a:r>
              <a:rPr kumimoji="1" lang="en-US" altLang="ja-JP" sz="2600" b="1" dirty="0" smtClean="0"/>
              <a:t>PRLCE (Peer review on Low Carbon Energy Policies)</a:t>
            </a:r>
          </a:p>
          <a:p>
            <a:pPr>
              <a:buSzPct val="80000"/>
              <a:buFont typeface="Courier New" panose="02070309020205020404" pitchFamily="49" charset="0"/>
              <a:buChar char="o"/>
            </a:pPr>
            <a:r>
              <a:rPr kumimoji="1" lang="en-US" altLang="ja-JP" sz="2400" dirty="0"/>
              <a:t>  </a:t>
            </a:r>
            <a:r>
              <a:rPr kumimoji="1" lang="en-US" altLang="ja-JP" sz="2400" dirty="0" smtClean="0"/>
              <a:t>4 Peer Reviews have been completed.</a:t>
            </a:r>
          </a:p>
          <a:p>
            <a:pPr>
              <a:buSzPct val="80000"/>
              <a:buFont typeface="Courier New" panose="02070309020205020404" pitchFamily="49" charset="0"/>
              <a:buChar char="o"/>
            </a:pPr>
            <a:r>
              <a:rPr kumimoji="1" lang="en-US" altLang="ja-JP" sz="2400" dirty="0" smtClean="0"/>
              <a:t>  Next: 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5th </a:t>
            </a:r>
            <a:r>
              <a:rPr kumimoji="1" lang="en-US" altLang="ja-JP" sz="2400" dirty="0">
                <a:solidFill>
                  <a:srgbClr val="0070C0"/>
                </a:solidFill>
              </a:rPr>
              <a:t>PRLCE, 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January 2016 – Viet Nam</a:t>
            </a:r>
            <a:r>
              <a:rPr kumimoji="1" lang="en-US" altLang="ja-JP" sz="2400" dirty="0" smtClean="0"/>
              <a:t>.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en-US" altLang="ja-JP" sz="2600" b="1" dirty="0" smtClean="0"/>
              <a:t>LCMT (Low Carbon Model Town Project)</a:t>
            </a:r>
          </a:p>
          <a:p>
            <a:pPr>
              <a:buSzPct val="80000"/>
              <a:buFont typeface="Courier New" panose="02070309020205020404" pitchFamily="49" charset="0"/>
              <a:buChar char="o"/>
            </a:pPr>
            <a:r>
              <a:rPr kumimoji="1" lang="en-US" altLang="ja-JP" sz="2400" dirty="0" smtClean="0"/>
              <a:t>  4 cases have been studied.</a:t>
            </a:r>
          </a:p>
          <a:p>
            <a:pPr>
              <a:buSzPct val="80000"/>
              <a:buFont typeface="Courier New" panose="02070309020205020404" pitchFamily="49" charset="0"/>
              <a:buChar char="o"/>
            </a:pPr>
            <a:r>
              <a:rPr kumimoji="1" lang="en-US" altLang="ja-JP" sz="2400" dirty="0" smtClean="0"/>
              <a:t>  Ongoing: 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Phase 5, 2015 </a:t>
            </a:r>
            <a:r>
              <a:rPr kumimoji="1" lang="en-US" altLang="ja-JP" sz="2400" dirty="0">
                <a:solidFill>
                  <a:srgbClr val="0070C0"/>
                </a:solidFill>
              </a:rPr>
              <a:t>-  </a:t>
            </a:r>
            <a:r>
              <a:rPr kumimoji="1" lang="en-US" altLang="ja-JP" sz="2400" dirty="0" err="1" smtClean="0">
                <a:solidFill>
                  <a:srgbClr val="0070C0"/>
                </a:solidFill>
              </a:rPr>
              <a:t>Bitung</a:t>
            </a:r>
            <a:r>
              <a:rPr kumimoji="1" lang="en-US" altLang="ja-JP" sz="2400" dirty="0" smtClean="0">
                <a:solidFill>
                  <a:srgbClr val="0070C0"/>
                </a:solidFill>
              </a:rPr>
              <a:t>, Indonesia</a:t>
            </a:r>
            <a:r>
              <a:rPr kumimoji="1" lang="en-US" altLang="ja-JP" sz="2400" dirty="0" smtClean="0"/>
              <a:t>.</a:t>
            </a:r>
            <a:r>
              <a:rPr kumimoji="1" lang="en-US" altLang="ja-JP" sz="2400" dirty="0" smtClean="0">
                <a:solidFill>
                  <a:srgbClr val="FFC000"/>
                </a:solidFill>
              </a:rPr>
              <a:t> </a:t>
            </a:r>
          </a:p>
          <a:p>
            <a:pPr>
              <a:buSzPct val="80000"/>
              <a:buFont typeface="Courier New" panose="02070309020205020404" pitchFamily="49" charset="0"/>
              <a:buChar char="o"/>
            </a:pPr>
            <a:endParaRPr kumimoji="1" lang="en-US" altLang="ja-JP" sz="2400" dirty="0">
              <a:solidFill>
                <a:srgbClr val="FFC000"/>
              </a:solidFill>
            </a:endParaRPr>
          </a:p>
          <a:p>
            <a:pPr marL="0" indent="0">
              <a:buSzPct val="80000"/>
              <a:buNone/>
            </a:pPr>
            <a:r>
              <a:rPr kumimoji="1" lang="en-US" altLang="ja-JP" sz="2600" b="1" dirty="0" smtClean="0">
                <a:solidFill>
                  <a:srgbClr val="FF0000"/>
                </a:solidFill>
              </a:rPr>
              <a:t>Appreciate the economies for volunteering to host Cooperative Projects.</a:t>
            </a:r>
            <a:endParaRPr kumimoji="1" lang="en-US" altLang="ja-JP" sz="2600" dirty="0" smtClean="0">
              <a:solidFill>
                <a:srgbClr val="FFC000"/>
              </a:solidFill>
            </a:endParaRPr>
          </a:p>
          <a:p>
            <a:pPr>
              <a:buSzPct val="80000"/>
              <a:buFont typeface="Courier New" panose="02070309020205020404" pitchFamily="49" charset="0"/>
              <a:buChar char="o"/>
            </a:pPr>
            <a:endParaRPr kumimoji="1" lang="en-US" altLang="ja-JP" sz="2600" dirty="0">
              <a:solidFill>
                <a:srgbClr val="FFC000"/>
              </a:solidFill>
            </a:endParaRPr>
          </a:p>
          <a:p>
            <a:pPr>
              <a:buSzPct val="80000"/>
              <a:buFont typeface="Courier New" panose="02070309020205020404" pitchFamily="49" charset="0"/>
              <a:buChar char="o"/>
            </a:pPr>
            <a:endParaRPr kumimoji="1" lang="ja-JP" altLang="en-US" sz="2400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B91CE9-323E-4FC2-A377-4070E6D7DBA8}" type="slidenum">
              <a:rPr lang="en-US" altLang="ja-JP" smtClean="0"/>
              <a:pPr/>
              <a:t>8</a:t>
            </a:fld>
            <a:endParaRPr lang="en-US" altLang="ja-JP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2557" y="3108961"/>
            <a:ext cx="3930907" cy="2942940"/>
          </a:xfrm>
          <a:prstGeom prst="rect">
            <a:avLst/>
          </a:prstGeom>
          <a:ln w="28575">
            <a:solidFill>
              <a:srgbClr val="0000CC"/>
            </a:solidFill>
          </a:ln>
        </p:spPr>
      </p:pic>
      <p:pic>
        <p:nvPicPr>
          <p:cNvPr id="7" name="Picture 3" descr="Visu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4085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714771"/>
            <a:ext cx="12191999" cy="568266"/>
          </a:xfrm>
          <a:prstGeom prst="rect">
            <a:avLst/>
          </a:prstGeom>
          <a:solidFill>
            <a:srgbClr val="0000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3200" b="1" i="1" dirty="0" smtClean="0">
                <a:solidFill>
                  <a:srgbClr val="FFFFFF"/>
                </a:solidFill>
                <a:latin typeface="+mj-lt"/>
                <a:cs typeface="Arial" charset="0"/>
              </a:rPr>
              <a:t>APEC Oil and Gas Initiative </a:t>
            </a:r>
            <a:endParaRPr kumimoji="1" lang="en-US" altLang="zh-TW" sz="3200" b="1" i="1" dirty="0">
              <a:solidFill>
                <a:srgbClr val="FFFFFF"/>
              </a:solidFill>
              <a:latin typeface="+mj-lt"/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0841" y="1583358"/>
            <a:ext cx="11273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AU" sz="2400" b="1" dirty="0" smtClean="0">
                <a:solidFill>
                  <a:srgbClr val="0070C0"/>
                </a:solidFill>
              </a:rPr>
              <a:t>The </a:t>
            </a:r>
            <a:r>
              <a:rPr lang="en-AU" sz="2400" b="1" dirty="0">
                <a:solidFill>
                  <a:srgbClr val="0070C0"/>
                </a:solidFill>
              </a:rPr>
              <a:t>APEC Oil and Gas Security </a:t>
            </a:r>
            <a:r>
              <a:rPr lang="en-AU" sz="2400" b="1" dirty="0" smtClean="0">
                <a:solidFill>
                  <a:srgbClr val="0070C0"/>
                </a:solidFill>
              </a:rPr>
              <a:t>Initiative </a:t>
            </a:r>
            <a:r>
              <a:rPr lang="en-AU" sz="2400" dirty="0" smtClean="0">
                <a:solidFill>
                  <a:srgbClr val="0070C0"/>
                </a:solidFill>
              </a:rPr>
              <a:t>(OGSI) </a:t>
            </a:r>
            <a:r>
              <a:rPr lang="en-AU" sz="2400" dirty="0" smtClean="0"/>
              <a:t>was launched in </a:t>
            </a:r>
            <a:r>
              <a:rPr lang="en-AU" sz="2400" dirty="0"/>
              <a:t>response </a:t>
            </a:r>
            <a:r>
              <a:rPr lang="en-AU" sz="2400" dirty="0" smtClean="0"/>
              <a:t>to “The APEC </a:t>
            </a:r>
            <a:r>
              <a:rPr lang="en-AU" sz="2400" dirty="0"/>
              <a:t>Energy Ministerial </a:t>
            </a:r>
            <a:r>
              <a:rPr lang="en-AU" sz="2400" dirty="0" smtClean="0"/>
              <a:t>Meeting Declaration” adopted in </a:t>
            </a:r>
            <a:r>
              <a:rPr lang="en-AU" sz="2400" dirty="0"/>
              <a:t>Beijing, China (7</a:t>
            </a:r>
            <a:r>
              <a:rPr kumimoji="1" lang="en-AU" altLang="ja-JP" sz="2400" dirty="0"/>
              <a:t>-8 November </a:t>
            </a:r>
            <a:r>
              <a:rPr lang="en-AU" sz="2400" dirty="0"/>
              <a:t>2014</a:t>
            </a:r>
            <a:r>
              <a:rPr lang="en-AU" sz="2400" dirty="0" smtClean="0"/>
              <a:t>).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5279367" y="2489781"/>
            <a:ext cx="6711349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altLang="ja-JP" sz="2400" dirty="0"/>
              <a:t>OGSI consists of three overarching activities</a:t>
            </a:r>
            <a:r>
              <a:rPr lang="en-GB" altLang="ja-JP" sz="2400" dirty="0" smtClean="0"/>
              <a:t>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GB" altLang="ja-JP" sz="2400" b="1" dirty="0" smtClean="0"/>
              <a:t>   Oil </a:t>
            </a:r>
            <a:r>
              <a:rPr lang="en-GB" altLang="ja-JP" sz="2400" b="1" dirty="0"/>
              <a:t>and Gas Security Exercise </a:t>
            </a:r>
            <a:r>
              <a:rPr lang="en-GB" altLang="ja-JP" sz="2400" dirty="0">
                <a:solidFill>
                  <a:srgbClr val="0070C0"/>
                </a:solidFill>
              </a:rPr>
              <a:t>(OGSE</a:t>
            </a:r>
            <a:r>
              <a:rPr lang="en-GB" altLang="ja-JP" sz="2400" dirty="0" smtClean="0">
                <a:solidFill>
                  <a:srgbClr val="0070C0"/>
                </a:solidFill>
              </a:rPr>
              <a:t>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SzPct val="80000"/>
            </a:pPr>
            <a:r>
              <a:rPr lang="en-GB" altLang="ja-JP" sz="2400" dirty="0">
                <a:solidFill>
                  <a:srgbClr val="FF0000"/>
                </a:solidFill>
              </a:rPr>
              <a:t> </a:t>
            </a:r>
            <a:r>
              <a:rPr lang="en-GB" altLang="ja-JP" sz="2400" dirty="0" smtClean="0">
                <a:solidFill>
                  <a:srgbClr val="FF0000"/>
                </a:solidFill>
              </a:rPr>
              <a:t>        </a:t>
            </a:r>
            <a:r>
              <a:rPr lang="en-GB" altLang="ja-JP" sz="2400" dirty="0" smtClean="0"/>
              <a:t>Next in the Philippines in December 2015</a:t>
            </a:r>
            <a:endParaRPr lang="en-GB" altLang="ja-JP" sz="2400" dirty="0"/>
          </a:p>
          <a:p>
            <a:pPr lvl="1">
              <a:lnSpc>
                <a:spcPct val="100000"/>
              </a:lnSpc>
              <a:spcBef>
                <a:spcPts val="6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GB" altLang="ja-JP" sz="2400" b="1" dirty="0" smtClean="0"/>
              <a:t>   Oil </a:t>
            </a:r>
            <a:r>
              <a:rPr lang="en-GB" altLang="ja-JP" sz="2400" b="1" dirty="0"/>
              <a:t>and Gas Security Network </a:t>
            </a:r>
            <a:r>
              <a:rPr lang="en-GB" altLang="ja-JP" sz="2400" dirty="0">
                <a:solidFill>
                  <a:srgbClr val="0070C0"/>
                </a:solidFill>
              </a:rPr>
              <a:t>(OGSN) </a:t>
            </a:r>
            <a:endParaRPr lang="en-GB" altLang="ja-JP" sz="2400" dirty="0" smtClean="0">
              <a:solidFill>
                <a:srgbClr val="0070C0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SzPct val="80000"/>
            </a:pPr>
            <a:r>
              <a:rPr lang="en-GB" altLang="ja-JP" sz="2400" dirty="0">
                <a:solidFill>
                  <a:srgbClr val="FF0000"/>
                </a:solidFill>
              </a:rPr>
              <a:t> </a:t>
            </a:r>
            <a:r>
              <a:rPr lang="en-GB" altLang="ja-JP" sz="2400" dirty="0" smtClean="0">
                <a:solidFill>
                  <a:srgbClr val="FF0000"/>
                </a:solidFill>
              </a:rPr>
              <a:t>        </a:t>
            </a:r>
            <a:r>
              <a:rPr lang="en-GB" altLang="ja-JP" sz="2400" dirty="0" smtClean="0"/>
              <a:t>Bimonthly</a:t>
            </a:r>
            <a:r>
              <a:rPr lang="en-GB" altLang="ja-JP" sz="2400" dirty="0" smtClean="0">
                <a:solidFill>
                  <a:srgbClr val="FF0000"/>
                </a:solidFill>
              </a:rPr>
              <a:t> </a:t>
            </a:r>
            <a:r>
              <a:rPr lang="en-GB" altLang="ja-JP" sz="2400" dirty="0" smtClean="0"/>
              <a:t>Newsletters and Annual Forums</a:t>
            </a:r>
            <a:endParaRPr lang="en-GB" altLang="ja-JP" sz="2400" dirty="0"/>
          </a:p>
          <a:p>
            <a:pPr lvl="1">
              <a:lnSpc>
                <a:spcPct val="100000"/>
              </a:lnSpc>
              <a:spcBef>
                <a:spcPts val="600"/>
              </a:spcBef>
              <a:buSzPct val="80000"/>
              <a:buFont typeface="Courier New" panose="02070309020205020404" pitchFamily="49" charset="0"/>
              <a:buChar char="o"/>
            </a:pPr>
            <a:r>
              <a:rPr lang="en-GB" altLang="ja-JP" sz="2400" b="1" dirty="0" smtClean="0"/>
              <a:t>   Oil </a:t>
            </a:r>
            <a:r>
              <a:rPr lang="en-GB" altLang="ja-JP" sz="2400" b="1" dirty="0"/>
              <a:t>and Gas Security Studies </a:t>
            </a:r>
            <a:r>
              <a:rPr lang="en-GB" altLang="ja-JP" sz="2400" dirty="0">
                <a:solidFill>
                  <a:srgbClr val="0070C0"/>
                </a:solidFill>
              </a:rPr>
              <a:t>(OGSS) </a:t>
            </a:r>
            <a:endParaRPr lang="en-GB" altLang="ja-JP" sz="2400" dirty="0" smtClean="0">
              <a:solidFill>
                <a:srgbClr val="0070C0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buSzPct val="80000"/>
            </a:pPr>
            <a:r>
              <a:rPr lang="en-GB" altLang="ja-JP" sz="2400" b="1" dirty="0"/>
              <a:t> </a:t>
            </a:r>
            <a:r>
              <a:rPr lang="en-GB" altLang="ja-JP" sz="2400" b="1" dirty="0" smtClean="0"/>
              <a:t>        </a:t>
            </a:r>
            <a:r>
              <a:rPr lang="en-GB" altLang="ja-JP" sz="2400" dirty="0" smtClean="0"/>
              <a:t>6 research topics in the 1</a:t>
            </a:r>
            <a:r>
              <a:rPr lang="en-GB" altLang="ja-JP" sz="2400" baseline="30000" dirty="0" smtClean="0"/>
              <a:t>st</a:t>
            </a:r>
            <a:r>
              <a:rPr lang="en-GB" altLang="ja-JP" sz="2400" dirty="0" smtClean="0"/>
              <a:t> year</a:t>
            </a:r>
            <a:endParaRPr lang="en-GB" altLang="ja-JP" sz="2400" dirty="0"/>
          </a:p>
          <a:p>
            <a:pPr marL="0" lvl="1">
              <a:lnSpc>
                <a:spcPct val="100000"/>
              </a:lnSpc>
              <a:spcBef>
                <a:spcPts val="600"/>
              </a:spcBef>
              <a:buSzPct val="80000"/>
            </a:pPr>
            <a:endParaRPr lang="en-GB" altLang="ja-JP" sz="2400" b="1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2" descr="K:\Photos to Share\3. Conference, Workshop, Events\20150423　OGSI 1st Forum (Kitakyushu)OJIMI\DSC_0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26" y="2559448"/>
            <a:ext cx="4735441" cy="3136461"/>
          </a:xfrm>
          <a:prstGeom prst="rect">
            <a:avLst/>
          </a:prstGeom>
          <a:noFill/>
          <a:ln w="19050">
            <a:solidFill>
              <a:srgbClr val="0000C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Visu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543926" y="6075378"/>
            <a:ext cx="6915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>
              <a:lnSpc>
                <a:spcPct val="100000"/>
              </a:lnSpc>
              <a:spcBef>
                <a:spcPts val="600"/>
              </a:spcBef>
              <a:buSzPct val="80000"/>
            </a:pPr>
            <a:r>
              <a:rPr lang="en-GB" altLang="ja-JP" sz="2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Further </a:t>
            </a:r>
            <a:r>
              <a:rPr lang="en-GB" altLang="ja-JP" sz="2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guidance </a:t>
            </a:r>
            <a:r>
              <a:rPr lang="en-GB" altLang="ja-JP" sz="2400" b="1" dirty="0" smtClean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is sought from </a:t>
            </a:r>
            <a:r>
              <a:rPr lang="en-GB" altLang="ja-JP" sz="2400" b="1" dirty="0">
                <a:solidFill>
                  <a:srgbClr val="FF0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Ministers.</a:t>
            </a:r>
            <a:endParaRPr lang="en-AU" altLang="ja-JP" sz="2400" b="1" dirty="0">
              <a:solidFill>
                <a:srgbClr val="FF000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4067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Visu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11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947FE-D37D-483A-A0E3-DACE5A727658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29044" y="526149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 smtClean="0"/>
              <a:t>http://</a:t>
            </a:r>
            <a:r>
              <a:rPr lang="id-ID" sz="2800" b="1" dirty="0" smtClean="0"/>
              <a:t>aperc.ieej.or.jp</a:t>
            </a:r>
            <a:endParaRPr lang="en-AU" sz="2800" b="1" dirty="0"/>
          </a:p>
        </p:txBody>
      </p:sp>
      <p:sp>
        <p:nvSpPr>
          <p:cNvPr id="5" name="正方形/長方形 4"/>
          <p:cNvSpPr/>
          <p:nvPr/>
        </p:nvSpPr>
        <p:spPr>
          <a:xfrm>
            <a:off x="2003791" y="1960971"/>
            <a:ext cx="785763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4000" b="1" dirty="0" smtClean="0">
                <a:solidFill>
                  <a:schemeClr val="accent5">
                    <a:lumMod val="75000"/>
                  </a:schemeClr>
                </a:solidFill>
              </a:rPr>
              <a:t>APERC would like to discharge tasks mandated by Energy Ministers as much as possible.</a:t>
            </a:r>
          </a:p>
          <a:p>
            <a:endParaRPr lang="en-US" altLang="ja-JP" sz="4000" b="1" dirty="0">
              <a:solidFill>
                <a:srgbClr val="0070C0"/>
              </a:solidFill>
            </a:endParaRPr>
          </a:p>
          <a:p>
            <a:pPr algn="ctr"/>
            <a:r>
              <a:rPr lang="en-US" altLang="ja-JP" sz="4000" b="1" dirty="0" smtClean="0">
                <a:solidFill>
                  <a:srgbClr val="0070C0"/>
                </a:solidFill>
              </a:rPr>
              <a:t>Thank </a:t>
            </a:r>
            <a:r>
              <a:rPr lang="en-US" altLang="ja-JP" sz="4000" b="1" dirty="0">
                <a:solidFill>
                  <a:srgbClr val="0070C0"/>
                </a:solidFill>
              </a:rPr>
              <a:t>you for your kind </a:t>
            </a:r>
            <a:r>
              <a:rPr lang="en-US" altLang="ja-JP" sz="4000" b="1" dirty="0" smtClean="0">
                <a:solidFill>
                  <a:srgbClr val="0070C0"/>
                </a:solidFill>
              </a:rPr>
              <a:t>attention.</a:t>
            </a:r>
            <a:endParaRPr lang="en-US" altLang="ja-JP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327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Marquee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F59E00"/>
    </a:hlink>
    <a:folHlink>
      <a:srgbClr val="B2B2B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4610</TotalTime>
  <Words>675</Words>
  <Application>Microsoft Office PowerPoint</Application>
  <PresentationFormat>ユーザー設定</PresentationFormat>
  <Paragraphs>153</Paragraphs>
  <Slides>10</Slides>
  <Notes>10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10</vt:i4>
      </vt:variant>
    </vt:vector>
  </HeadingPairs>
  <TitlesOfParts>
    <vt:vector size="13" baseType="lpstr">
      <vt:lpstr>Office Theme</vt:lpstr>
      <vt:lpstr>2_Tema de Office</vt:lpstr>
      <vt:lpstr>1_Office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Elvira T. Gelindon</dc:creator>
  <cp:lastModifiedBy>aperc</cp:lastModifiedBy>
  <cp:revision>467</cp:revision>
  <cp:lastPrinted>2015-10-09T02:43:43Z</cp:lastPrinted>
  <dcterms:created xsi:type="dcterms:W3CDTF">2014-06-03T07:29:09Z</dcterms:created>
  <dcterms:modified xsi:type="dcterms:W3CDTF">2015-10-19T05:06:45Z</dcterms:modified>
</cp:coreProperties>
</file>