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7" r:id="rId2"/>
    <p:sldId id="298" r:id="rId3"/>
    <p:sldId id="293" r:id="rId4"/>
    <p:sldId id="299" r:id="rId5"/>
    <p:sldId id="300" r:id="rId6"/>
    <p:sldId id="305" r:id="rId7"/>
    <p:sldId id="306" r:id="rId8"/>
    <p:sldId id="304" r:id="rId9"/>
    <p:sldId id="259" r:id="rId10"/>
    <p:sldId id="280" r:id="rId11"/>
    <p:sldId id="273" r:id="rId12"/>
    <p:sldId id="276" r:id="rId13"/>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0253" autoAdjust="0"/>
  </p:normalViewPr>
  <p:slideViewPr>
    <p:cSldViewPr snapToGrid="0">
      <p:cViewPr>
        <p:scale>
          <a:sx n="69" d="100"/>
          <a:sy n="69" d="100"/>
        </p:scale>
        <p:origin x="-1166" y="571"/>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200" d="100"/>
          <a:sy n="200" d="100"/>
        </p:scale>
        <p:origin x="-1386" y="-72"/>
      </p:cViewPr>
      <p:guideLst>
        <p:guide orient="horz" pos="3107"/>
        <p:guide pos="212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10"/>
      <c:rotY val="30"/>
      <c:depthPercent val="100"/>
      <c:rAngAx val="0"/>
      <c:perspective val="30"/>
    </c:view3D>
    <c:floor>
      <c:thickness val="0"/>
    </c:floor>
    <c:sideWall>
      <c:thickness val="0"/>
    </c:sideWall>
    <c:backWall>
      <c:thickness val="0"/>
    </c:backWall>
    <c:plotArea>
      <c:layout/>
      <c:bar3DChart>
        <c:barDir val="col"/>
        <c:grouping val="clustered"/>
        <c:varyColors val="0"/>
        <c:ser>
          <c:idx val="0"/>
          <c:order val="0"/>
          <c:tx>
            <c:strRef>
              <c:f>Sheet1!$A$2</c:f>
              <c:strCache>
                <c:ptCount val="1"/>
                <c:pt idx="0">
                  <c:v>Primary Energy Intensity</c:v>
                </c:pt>
              </c:strCache>
            </c:strRef>
          </c:tx>
          <c:invertIfNegative val="0"/>
          <c:cat>
            <c:strRef>
              <c:f>Sheet1!$B$1:$H$1</c:f>
              <c:strCache>
                <c:ptCount val="7"/>
                <c:pt idx="0">
                  <c:v>2005</c:v>
                </c:pt>
                <c:pt idx="1">
                  <c:v>2010</c:v>
                </c:pt>
                <c:pt idx="2">
                  <c:v>2015</c:v>
                </c:pt>
                <c:pt idx="3">
                  <c:v>2020</c:v>
                </c:pt>
                <c:pt idx="4">
                  <c:v>2025</c:v>
                </c:pt>
                <c:pt idx="5">
                  <c:v>2030</c:v>
                </c:pt>
                <c:pt idx="6">
                  <c:v>2035</c:v>
                </c:pt>
              </c:strCache>
            </c:strRef>
          </c:cat>
          <c:val>
            <c:numRef>
              <c:f>Sheet1!$B$2:$H$2</c:f>
              <c:numCache>
                <c:formatCode>General</c:formatCode>
                <c:ptCount val="7"/>
                <c:pt idx="0">
                  <c:v>100</c:v>
                </c:pt>
                <c:pt idx="1">
                  <c:v>91.871846251520211</c:v>
                </c:pt>
                <c:pt idx="2">
                  <c:v>83.142702810430578</c:v>
                </c:pt>
                <c:pt idx="3">
                  <c:v>74.724245296012114</c:v>
                </c:pt>
                <c:pt idx="4">
                  <c:v>68.122589595040424</c:v>
                </c:pt>
                <c:pt idx="5">
                  <c:v>61.302862332398043</c:v>
                </c:pt>
                <c:pt idx="6">
                  <c:v>54.365335780365911</c:v>
                </c:pt>
              </c:numCache>
            </c:numRef>
          </c:val>
        </c:ser>
        <c:dLbls>
          <c:showLegendKey val="0"/>
          <c:showVal val="0"/>
          <c:showCatName val="0"/>
          <c:showSerName val="0"/>
          <c:showPercent val="0"/>
          <c:showBubbleSize val="0"/>
        </c:dLbls>
        <c:gapWidth val="150"/>
        <c:shape val="box"/>
        <c:axId val="42993152"/>
        <c:axId val="42994688"/>
        <c:axId val="0"/>
      </c:bar3DChart>
      <c:catAx>
        <c:axId val="42993152"/>
        <c:scaling>
          <c:orientation val="minMax"/>
        </c:scaling>
        <c:delete val="0"/>
        <c:axPos val="b"/>
        <c:numFmt formatCode="General" sourceLinked="0"/>
        <c:majorTickMark val="out"/>
        <c:minorTickMark val="none"/>
        <c:tickLblPos val="nextTo"/>
        <c:txPr>
          <a:bodyPr/>
          <a:lstStyle/>
          <a:p>
            <a:pPr>
              <a:defRPr lang="ja-JP"/>
            </a:pPr>
            <a:endParaRPr lang="ja-JP"/>
          </a:p>
        </c:txPr>
        <c:crossAx val="42994688"/>
        <c:crosses val="autoZero"/>
        <c:auto val="1"/>
        <c:lblAlgn val="ctr"/>
        <c:lblOffset val="100"/>
        <c:noMultiLvlLbl val="0"/>
      </c:catAx>
      <c:valAx>
        <c:axId val="42994688"/>
        <c:scaling>
          <c:orientation val="minMax"/>
        </c:scaling>
        <c:delete val="0"/>
        <c:axPos val="l"/>
        <c:title>
          <c:tx>
            <c:rich>
              <a:bodyPr rot="-5400000" vert="horz"/>
              <a:lstStyle/>
              <a:p>
                <a:pPr>
                  <a:defRPr lang="ja-JP"/>
                </a:pPr>
                <a:r>
                  <a:rPr lang="en-US" dirty="0"/>
                  <a:t>Index (2005 = 100)</a:t>
                </a:r>
              </a:p>
            </c:rich>
          </c:tx>
          <c:layout/>
          <c:overlay val="0"/>
        </c:title>
        <c:numFmt formatCode="General" sourceLinked="1"/>
        <c:majorTickMark val="out"/>
        <c:minorTickMark val="none"/>
        <c:tickLblPos val="nextTo"/>
        <c:txPr>
          <a:bodyPr/>
          <a:lstStyle/>
          <a:p>
            <a:pPr>
              <a:defRPr lang="ja-JP"/>
            </a:pPr>
            <a:endParaRPr lang="ja-JP"/>
          </a:p>
        </c:txPr>
        <c:crossAx val="42993152"/>
        <c:crosses val="autoZero"/>
        <c:crossBetween val="between"/>
      </c:valAx>
    </c:plotArea>
    <c:legend>
      <c:legendPos val="b"/>
      <c:layout/>
      <c:overlay val="0"/>
      <c:txPr>
        <a:bodyPr/>
        <a:lstStyle/>
        <a:p>
          <a:pPr>
            <a:defRPr lang="ja-JP"/>
          </a:pPr>
          <a:endParaRPr lang="ja-JP"/>
        </a:p>
      </c:txPr>
    </c:legend>
    <c:plotVisOnly val="1"/>
    <c:dispBlanksAs val="gap"/>
    <c:showDLblsOverMax val="0"/>
  </c:chart>
  <c:txPr>
    <a:bodyPr/>
    <a:lstStyle/>
    <a:p>
      <a:pPr>
        <a:defRPr sz="1800"/>
      </a:pPr>
      <a:endParaRPr lang="ja-JP"/>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10"/>
      <c:rotY val="30"/>
      <c:depthPercent val="100"/>
      <c:rAngAx val="0"/>
      <c:perspective val="30"/>
    </c:view3D>
    <c:floor>
      <c:thickness val="0"/>
    </c:floor>
    <c:sideWall>
      <c:thickness val="0"/>
    </c:sideWall>
    <c:backWall>
      <c:thickness val="0"/>
    </c:backWall>
    <c:plotArea>
      <c:layout/>
      <c:bar3DChart>
        <c:barDir val="col"/>
        <c:grouping val="clustered"/>
        <c:varyColors val="0"/>
        <c:ser>
          <c:idx val="0"/>
          <c:order val="0"/>
          <c:tx>
            <c:strRef>
              <c:f>Sheet1!$A$2</c:f>
              <c:strCache>
                <c:ptCount val="1"/>
                <c:pt idx="0">
                  <c:v>Oil Imports</c:v>
                </c:pt>
              </c:strCache>
            </c:strRef>
          </c:tx>
          <c:invertIfNegative val="0"/>
          <c:cat>
            <c:strRef>
              <c:f>Sheet1!$B$1:$H$1</c:f>
              <c:strCache>
                <c:ptCount val="7"/>
                <c:pt idx="0">
                  <c:v>2005</c:v>
                </c:pt>
                <c:pt idx="1">
                  <c:v>2010</c:v>
                </c:pt>
                <c:pt idx="2">
                  <c:v>2015</c:v>
                </c:pt>
                <c:pt idx="3">
                  <c:v>2020</c:v>
                </c:pt>
                <c:pt idx="4">
                  <c:v>2025</c:v>
                </c:pt>
                <c:pt idx="5">
                  <c:v>2030</c:v>
                </c:pt>
                <c:pt idx="6">
                  <c:v>2035</c:v>
                </c:pt>
              </c:strCache>
            </c:strRef>
          </c:cat>
          <c:val>
            <c:numRef>
              <c:f>Sheet1!$B$2:$H$2</c:f>
              <c:numCache>
                <c:formatCode>General</c:formatCode>
                <c:ptCount val="7"/>
                <c:pt idx="0">
                  <c:v>857.56979200000001</c:v>
                </c:pt>
                <c:pt idx="1">
                  <c:v>750.4228762918649</c:v>
                </c:pt>
                <c:pt idx="2">
                  <c:v>783.09517459024664</c:v>
                </c:pt>
                <c:pt idx="3">
                  <c:v>909.85791808942645</c:v>
                </c:pt>
                <c:pt idx="4">
                  <c:v>1270.2403782826832</c:v>
                </c:pt>
                <c:pt idx="5">
                  <c:v>1541.0603268306531</c:v>
                </c:pt>
                <c:pt idx="6">
                  <c:v>1824.4026486260436</c:v>
                </c:pt>
              </c:numCache>
            </c:numRef>
          </c:val>
        </c:ser>
        <c:dLbls>
          <c:showLegendKey val="0"/>
          <c:showVal val="0"/>
          <c:showCatName val="0"/>
          <c:showSerName val="0"/>
          <c:showPercent val="0"/>
          <c:showBubbleSize val="0"/>
        </c:dLbls>
        <c:gapWidth val="150"/>
        <c:shape val="cylinder"/>
        <c:axId val="42916096"/>
        <c:axId val="42917888"/>
        <c:axId val="0"/>
      </c:bar3DChart>
      <c:catAx>
        <c:axId val="42916096"/>
        <c:scaling>
          <c:orientation val="minMax"/>
        </c:scaling>
        <c:delete val="0"/>
        <c:axPos val="b"/>
        <c:numFmt formatCode="General" sourceLinked="0"/>
        <c:majorTickMark val="out"/>
        <c:minorTickMark val="none"/>
        <c:tickLblPos val="nextTo"/>
        <c:txPr>
          <a:bodyPr/>
          <a:lstStyle/>
          <a:p>
            <a:pPr>
              <a:defRPr lang="ja-JP"/>
            </a:pPr>
            <a:endParaRPr lang="ja-JP"/>
          </a:p>
        </c:txPr>
        <c:crossAx val="42917888"/>
        <c:crosses val="autoZero"/>
        <c:auto val="1"/>
        <c:lblAlgn val="ctr"/>
        <c:lblOffset val="100"/>
        <c:noMultiLvlLbl val="0"/>
      </c:catAx>
      <c:valAx>
        <c:axId val="42917888"/>
        <c:scaling>
          <c:orientation val="minMax"/>
        </c:scaling>
        <c:delete val="0"/>
        <c:axPos val="l"/>
        <c:title>
          <c:tx>
            <c:rich>
              <a:bodyPr rot="-5400000" vert="horz"/>
              <a:lstStyle/>
              <a:p>
                <a:pPr>
                  <a:defRPr lang="ja-JP"/>
                </a:pPr>
                <a:r>
                  <a:rPr lang="en-US" dirty="0"/>
                  <a:t>Million </a:t>
                </a:r>
                <a:r>
                  <a:rPr lang="en-US" dirty="0" err="1"/>
                  <a:t>Tonnes</a:t>
                </a:r>
                <a:r>
                  <a:rPr lang="en-US" dirty="0"/>
                  <a:t> Oil Equivalent</a:t>
                </a:r>
              </a:p>
            </c:rich>
          </c:tx>
          <c:layout/>
          <c:overlay val="0"/>
        </c:title>
        <c:numFmt formatCode="General" sourceLinked="1"/>
        <c:majorTickMark val="out"/>
        <c:minorTickMark val="none"/>
        <c:tickLblPos val="nextTo"/>
        <c:txPr>
          <a:bodyPr/>
          <a:lstStyle/>
          <a:p>
            <a:pPr>
              <a:defRPr lang="ja-JP"/>
            </a:pPr>
            <a:endParaRPr lang="ja-JP"/>
          </a:p>
        </c:txPr>
        <c:crossAx val="42916096"/>
        <c:crosses val="autoZero"/>
        <c:crossBetween val="between"/>
      </c:valAx>
    </c:plotArea>
    <c:legend>
      <c:legendPos val="b"/>
      <c:layout>
        <c:manualLayout>
          <c:xMode val="edge"/>
          <c:yMode val="edge"/>
          <c:x val="0.23716146592787013"/>
          <c:y val="0.83651095848420409"/>
          <c:w val="0.24995690353520625"/>
          <c:h val="8.4413615725041663E-2"/>
        </c:manualLayout>
      </c:layout>
      <c:overlay val="0"/>
      <c:txPr>
        <a:bodyPr/>
        <a:lstStyle/>
        <a:p>
          <a:pPr>
            <a:defRPr lang="ja-JP"/>
          </a:pPr>
          <a:endParaRPr lang="ja-JP"/>
        </a:p>
      </c:txPr>
    </c:legend>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30"/>
      <c:depthPercent val="100"/>
      <c:rAngAx val="0"/>
      <c:perspective val="30"/>
    </c:view3D>
    <c:floor>
      <c:thickness val="0"/>
    </c:floor>
    <c:sideWall>
      <c:thickness val="0"/>
    </c:sideWall>
    <c:backWall>
      <c:thickness val="0"/>
    </c:backWall>
    <c:plotArea>
      <c:layout>
        <c:manualLayout>
          <c:layoutTarget val="inner"/>
          <c:xMode val="edge"/>
          <c:yMode val="edge"/>
          <c:x val="0.12087497502244252"/>
          <c:y val="0.11094479389093408"/>
          <c:w val="0.79016271946698635"/>
          <c:h val="0.71573912426867581"/>
        </c:manualLayout>
      </c:layout>
      <c:bar3DChart>
        <c:barDir val="col"/>
        <c:grouping val="clustered"/>
        <c:varyColors val="0"/>
        <c:ser>
          <c:idx val="0"/>
          <c:order val="0"/>
          <c:tx>
            <c:strRef>
              <c:f>Sheet1!$A$2</c:f>
              <c:strCache>
                <c:ptCount val="1"/>
                <c:pt idx="0">
                  <c:v>Combustion CO2 Emissions</c:v>
                </c:pt>
              </c:strCache>
            </c:strRef>
          </c:tx>
          <c:invertIfNegative val="0"/>
          <c:cat>
            <c:strRef>
              <c:f>Sheet1!$B$1:$H$1</c:f>
              <c:strCache>
                <c:ptCount val="7"/>
                <c:pt idx="0">
                  <c:v>2005</c:v>
                </c:pt>
                <c:pt idx="1">
                  <c:v>2010</c:v>
                </c:pt>
                <c:pt idx="2">
                  <c:v>2015</c:v>
                </c:pt>
                <c:pt idx="3">
                  <c:v>2020</c:v>
                </c:pt>
                <c:pt idx="4">
                  <c:v>2025</c:v>
                </c:pt>
                <c:pt idx="5">
                  <c:v>2030</c:v>
                </c:pt>
                <c:pt idx="6">
                  <c:v>2035</c:v>
                </c:pt>
              </c:strCache>
            </c:strRef>
          </c:cat>
          <c:val>
            <c:numRef>
              <c:f>Sheet1!$B$2:$H$2</c:f>
              <c:numCache>
                <c:formatCode>General</c:formatCode>
                <c:ptCount val="7"/>
                <c:pt idx="0">
                  <c:v>17206.27109402858</c:v>
                </c:pt>
                <c:pt idx="1">
                  <c:v>19308.20424526338</c:v>
                </c:pt>
                <c:pt idx="2">
                  <c:v>21469.958070048757</c:v>
                </c:pt>
                <c:pt idx="3">
                  <c:v>23482.686893835878</c:v>
                </c:pt>
                <c:pt idx="4">
                  <c:v>25679.481962266564</c:v>
                </c:pt>
                <c:pt idx="5">
                  <c:v>27679.6453373738</c:v>
                </c:pt>
                <c:pt idx="6">
                  <c:v>29570.626123954324</c:v>
                </c:pt>
              </c:numCache>
            </c:numRef>
          </c:val>
        </c:ser>
        <c:dLbls>
          <c:showLegendKey val="0"/>
          <c:showVal val="0"/>
          <c:showCatName val="0"/>
          <c:showSerName val="0"/>
          <c:showPercent val="0"/>
          <c:showBubbleSize val="0"/>
        </c:dLbls>
        <c:gapWidth val="150"/>
        <c:shape val="box"/>
        <c:axId val="42959616"/>
        <c:axId val="42961152"/>
        <c:axId val="0"/>
      </c:bar3DChart>
      <c:catAx>
        <c:axId val="42959616"/>
        <c:scaling>
          <c:orientation val="minMax"/>
        </c:scaling>
        <c:delete val="0"/>
        <c:axPos val="b"/>
        <c:numFmt formatCode="General" sourceLinked="0"/>
        <c:majorTickMark val="out"/>
        <c:minorTickMark val="none"/>
        <c:tickLblPos val="nextTo"/>
        <c:txPr>
          <a:bodyPr/>
          <a:lstStyle/>
          <a:p>
            <a:pPr>
              <a:defRPr lang="ja-JP"/>
            </a:pPr>
            <a:endParaRPr lang="ja-JP"/>
          </a:p>
        </c:txPr>
        <c:crossAx val="42961152"/>
        <c:crosses val="autoZero"/>
        <c:auto val="1"/>
        <c:lblAlgn val="ctr"/>
        <c:lblOffset val="100"/>
        <c:noMultiLvlLbl val="0"/>
      </c:catAx>
      <c:valAx>
        <c:axId val="42961152"/>
        <c:scaling>
          <c:orientation val="minMax"/>
        </c:scaling>
        <c:delete val="0"/>
        <c:axPos val="l"/>
        <c:title>
          <c:tx>
            <c:rich>
              <a:bodyPr rot="-5400000" vert="horz"/>
              <a:lstStyle/>
              <a:p>
                <a:pPr>
                  <a:defRPr lang="ja-JP"/>
                </a:pPr>
                <a:r>
                  <a:rPr lang="en-US"/>
                  <a:t>Million Tonnes CO2</a:t>
                </a:r>
              </a:p>
            </c:rich>
          </c:tx>
          <c:layout>
            <c:manualLayout>
              <c:xMode val="edge"/>
              <c:yMode val="edge"/>
              <c:x val="4.4225934309769423E-3"/>
              <c:y val="0.21701871471190584"/>
            </c:manualLayout>
          </c:layout>
          <c:overlay val="0"/>
        </c:title>
        <c:numFmt formatCode="General" sourceLinked="1"/>
        <c:majorTickMark val="out"/>
        <c:minorTickMark val="none"/>
        <c:tickLblPos val="nextTo"/>
        <c:txPr>
          <a:bodyPr/>
          <a:lstStyle/>
          <a:p>
            <a:pPr>
              <a:defRPr lang="ja-JP"/>
            </a:pPr>
            <a:endParaRPr lang="ja-JP"/>
          </a:p>
        </c:txPr>
        <c:crossAx val="42959616"/>
        <c:crosses val="autoZero"/>
        <c:crossBetween val="between"/>
      </c:valAx>
    </c:plotArea>
    <c:legend>
      <c:legendPos val="b"/>
      <c:layout>
        <c:manualLayout>
          <c:xMode val="edge"/>
          <c:yMode val="edge"/>
          <c:x val="9.0651384875082383E-2"/>
          <c:y val="0.88063336589487029"/>
          <c:w val="0.51189826454439447"/>
          <c:h val="0.11337921191771218"/>
        </c:manualLayout>
      </c:layout>
      <c:overlay val="0"/>
      <c:txPr>
        <a:bodyPr/>
        <a:lstStyle/>
        <a:p>
          <a:pPr>
            <a:defRPr lang="ja-JP"/>
          </a:pPr>
          <a:endParaRPr lang="ja-JP"/>
        </a:p>
      </c:txPr>
    </c:legend>
    <c:plotVisOnly val="1"/>
    <c:dispBlanksAs val="gap"/>
    <c:showDLblsOverMax val="0"/>
  </c:chart>
  <c:txPr>
    <a:bodyPr/>
    <a:lstStyle/>
    <a:p>
      <a:pPr>
        <a:defRPr sz="1800"/>
      </a:pPr>
      <a:endParaRPr lang="ja-JP"/>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0.60552</cdr:x>
      <cdr:y>0</cdr:y>
    </cdr:from>
    <cdr:to>
      <cdr:x>1</cdr:x>
      <cdr:y>0.0983</cdr:y>
    </cdr:to>
    <cdr:sp macro="" textlink="">
      <cdr:nvSpPr>
        <cdr:cNvPr id="2" name="Rectangle 1"/>
        <cdr:cNvSpPr/>
      </cdr:nvSpPr>
      <cdr:spPr>
        <a:xfrm xmlns:a="http://schemas.openxmlformats.org/drawingml/2006/main">
          <a:off x="4200148" y="0"/>
          <a:ext cx="2736284" cy="461665"/>
        </a:xfrm>
        <a:prstGeom xmlns:a="http://schemas.openxmlformats.org/drawingml/2006/main" prst="rect">
          <a:avLst/>
        </a:prstGeom>
        <a:noFill xmlns:a="http://schemas.openxmlformats.org/drawingml/2006/main"/>
        <a:effectLst xmlns:a="http://schemas.openxmlformats.org/drawingml/2006/main"/>
      </cdr:spPr>
      <cdr:txBody>
        <a:bodyPr xmlns:a="http://schemas.openxmlformats.org/drawingml/2006/main" wrap="square">
          <a:spAutoFit/>
        </a:bodyPr>
        <a:lstStyle xmlns:a="http://schemas.openxmlformats.org/drawingml/2006/main">
          <a:defPPr>
            <a:defRPr lang="ja-JP"/>
          </a:defPPr>
          <a:lvl1pPr algn="l" rtl="0" fontAlgn="base">
            <a:spcBef>
              <a:spcPct val="0"/>
            </a:spcBef>
            <a:spcAft>
              <a:spcPct val="0"/>
            </a:spcAft>
            <a:defRPr kumimoji="1" sz="2400" kern="1200">
              <a:solidFill>
                <a:sysClr val="windowText" lastClr="000000"/>
              </a:solidFill>
              <a:latin typeface="Arial" charset="0"/>
              <a:ea typeface="ＭＳ Ｐゴシック" charset="-128"/>
            </a:defRPr>
          </a:lvl1pPr>
          <a:lvl2pPr marL="457200" algn="l" rtl="0" fontAlgn="base">
            <a:spcBef>
              <a:spcPct val="0"/>
            </a:spcBef>
            <a:spcAft>
              <a:spcPct val="0"/>
            </a:spcAft>
            <a:defRPr kumimoji="1" sz="2400" kern="1200">
              <a:solidFill>
                <a:sysClr val="windowText" lastClr="000000"/>
              </a:solidFill>
              <a:latin typeface="Arial" charset="0"/>
              <a:ea typeface="ＭＳ Ｐゴシック" charset="-128"/>
            </a:defRPr>
          </a:lvl2pPr>
          <a:lvl3pPr marL="914400" algn="l" rtl="0" fontAlgn="base">
            <a:spcBef>
              <a:spcPct val="0"/>
            </a:spcBef>
            <a:spcAft>
              <a:spcPct val="0"/>
            </a:spcAft>
            <a:defRPr kumimoji="1" sz="2400" kern="1200">
              <a:solidFill>
                <a:sysClr val="windowText" lastClr="000000"/>
              </a:solidFill>
              <a:latin typeface="Arial" charset="0"/>
              <a:ea typeface="ＭＳ Ｐゴシック" charset="-128"/>
            </a:defRPr>
          </a:lvl3pPr>
          <a:lvl4pPr marL="1371600" algn="l" rtl="0" fontAlgn="base">
            <a:spcBef>
              <a:spcPct val="0"/>
            </a:spcBef>
            <a:spcAft>
              <a:spcPct val="0"/>
            </a:spcAft>
            <a:defRPr kumimoji="1" sz="2400" kern="1200">
              <a:solidFill>
                <a:sysClr val="windowText" lastClr="000000"/>
              </a:solidFill>
              <a:latin typeface="Arial" charset="0"/>
              <a:ea typeface="ＭＳ Ｐゴシック" charset="-128"/>
            </a:defRPr>
          </a:lvl4pPr>
          <a:lvl5pPr marL="1828800" algn="l" rtl="0" fontAlgn="base">
            <a:spcBef>
              <a:spcPct val="0"/>
            </a:spcBef>
            <a:spcAft>
              <a:spcPct val="0"/>
            </a:spcAft>
            <a:defRPr kumimoji="1" sz="2400" kern="1200">
              <a:solidFill>
                <a:sysClr val="windowText" lastClr="000000"/>
              </a:solidFill>
              <a:latin typeface="Arial" charset="0"/>
              <a:ea typeface="ＭＳ Ｐゴシック" charset="-128"/>
            </a:defRPr>
          </a:lvl5pPr>
          <a:lvl6pPr marL="2286000" algn="l" defTabSz="914400" rtl="0" eaLnBrk="1" latinLnBrk="0" hangingPunct="1">
            <a:defRPr kumimoji="1" sz="2400" kern="1200">
              <a:solidFill>
                <a:sysClr val="windowText" lastClr="000000"/>
              </a:solidFill>
              <a:latin typeface="Arial" charset="0"/>
              <a:ea typeface="ＭＳ Ｐゴシック" charset="-128"/>
            </a:defRPr>
          </a:lvl6pPr>
          <a:lvl7pPr marL="2743200" algn="l" defTabSz="914400" rtl="0" eaLnBrk="1" latinLnBrk="0" hangingPunct="1">
            <a:defRPr kumimoji="1" sz="2400" kern="1200">
              <a:solidFill>
                <a:sysClr val="windowText" lastClr="000000"/>
              </a:solidFill>
              <a:latin typeface="Arial" charset="0"/>
              <a:ea typeface="ＭＳ Ｐゴシック" charset="-128"/>
            </a:defRPr>
          </a:lvl7pPr>
          <a:lvl8pPr marL="3200400" algn="l" defTabSz="914400" rtl="0" eaLnBrk="1" latinLnBrk="0" hangingPunct="1">
            <a:defRPr kumimoji="1" sz="2400" kern="1200">
              <a:solidFill>
                <a:sysClr val="windowText" lastClr="000000"/>
              </a:solidFill>
              <a:latin typeface="Arial" charset="0"/>
              <a:ea typeface="ＭＳ Ｐゴシック" charset="-128"/>
            </a:defRPr>
          </a:lvl8pPr>
          <a:lvl9pPr marL="3657600" algn="l" defTabSz="914400" rtl="0" eaLnBrk="1" latinLnBrk="0" hangingPunct="1">
            <a:defRPr kumimoji="1" sz="2400" kern="1200">
              <a:solidFill>
                <a:sysClr val="windowText" lastClr="000000"/>
              </a:solidFill>
              <a:latin typeface="Arial" charset="0"/>
              <a:ea typeface="ＭＳ Ｐゴシック" charset="-128"/>
            </a:defRPr>
          </a:lvl9pPr>
        </a:lstStyle>
        <a:p xmlns:a="http://schemas.openxmlformats.org/drawingml/2006/main">
          <a:pPr algn="r"/>
          <a:endParaRPr lang="en-US" b="1" dirty="0">
            <a:solidFill>
              <a:srgbClr val="0066FF"/>
            </a:solidFill>
            <a:ea typeface="ＭＳ Ｐゴシック" pitchFamily="34" charset="-128"/>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207B48EA-483C-4931-B439-593AE702C7A3}" type="datetimeFigureOut">
              <a:rPr lang="en-US" smtClean="0"/>
              <a:t>10/19/2015</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1C0D48CA-0AAD-429B-B386-FD965342167C}" type="slidenum">
              <a:rPr lang="en-US" smtClean="0"/>
              <a:t>‹#›</a:t>
            </a:fld>
            <a:endParaRPr lang="en-US"/>
          </a:p>
        </p:txBody>
      </p:sp>
    </p:spTree>
    <p:extLst>
      <p:ext uri="{BB962C8B-B14F-4D97-AF65-F5344CB8AC3E}">
        <p14:creationId xmlns:p14="http://schemas.microsoft.com/office/powerpoint/2010/main" val="1331071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 イメージ プレースホルダ 1"/>
          <p:cNvSpPr>
            <a:spLocks noGrp="1" noRot="1" noChangeAspect="1" noTextEdit="1"/>
          </p:cNvSpPr>
          <p:nvPr>
            <p:ph type="sldImg"/>
          </p:nvPr>
        </p:nvSpPr>
        <p:spPr bwMode="auto">
          <a:xfrm>
            <a:off x="357188" y="347663"/>
            <a:ext cx="5916612" cy="3328987"/>
          </a:xfrm>
          <a:noFill/>
          <a:ln>
            <a:solidFill>
              <a:srgbClr val="000000"/>
            </a:solidFill>
            <a:miter lim="800000"/>
            <a:headEnd/>
            <a:tailEnd/>
          </a:ln>
        </p:spPr>
      </p:sp>
      <p:sp>
        <p:nvSpPr>
          <p:cNvPr id="6147" name="ノート プレースホルダ 2"/>
          <p:cNvSpPr>
            <a:spLocks noGrp="1"/>
          </p:cNvSpPr>
          <p:nvPr>
            <p:ph type="body" idx="1"/>
          </p:nvPr>
        </p:nvSpPr>
        <p:spPr bwMode="auto">
          <a:xfrm>
            <a:off x="602139" y="4043312"/>
            <a:ext cx="5388610" cy="4753026"/>
          </a:xfrm>
          <a:noFill/>
        </p:spPr>
        <p:txBody>
          <a:bodyPr/>
          <a:lstStyle/>
          <a:p>
            <a:endParaRPr lang="en-AU" sz="1200" kern="1200" dirty="0">
              <a:solidFill>
                <a:schemeClr val="tx1"/>
              </a:solidFill>
              <a:effectLst/>
              <a:latin typeface="+mn-lt"/>
              <a:ea typeface="+mn-ea"/>
              <a:cs typeface="+mn-cs"/>
            </a:endParaRPr>
          </a:p>
        </p:txBody>
      </p:sp>
      <p:sp>
        <p:nvSpPr>
          <p:cNvPr id="6148" name="スライド番号プレースホルダ 3"/>
          <p:cNvSpPr>
            <a:spLocks noGrp="1"/>
          </p:cNvSpPr>
          <p:nvPr>
            <p:ph type="sldNum" sz="quarter" idx="5"/>
          </p:nvPr>
        </p:nvSpPr>
        <p:spPr bwMode="auto">
          <a:noFill/>
          <a:ln>
            <a:miter lim="800000"/>
            <a:headEnd/>
            <a:tailEnd/>
          </a:ln>
        </p:spPr>
        <p:txBody>
          <a:bodyPr/>
          <a:lstStyle/>
          <a:p>
            <a:fld id="{47CEC7AF-33CC-4296-8368-9AB0AD582B04}" type="slidenum">
              <a:rPr lang="en-NZ">
                <a:latin typeface="Calibri" pitchFamily="34" charset="0"/>
              </a:rPr>
              <a:pPr/>
              <a:t>1</a:t>
            </a:fld>
            <a:endParaRPr lang="en-NZ">
              <a:latin typeface="Calibri" pitchFamily="34" charset="0"/>
            </a:endParaRPr>
          </a:p>
        </p:txBody>
      </p:sp>
    </p:spTree>
    <p:extLst>
      <p:ext uri="{BB962C8B-B14F-4D97-AF65-F5344CB8AC3E}">
        <p14:creationId xmlns:p14="http://schemas.microsoft.com/office/powerpoint/2010/main" val="2763608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 1"/>
          <p:cNvSpPr>
            <a:spLocks noGrp="1" noRot="1" noChangeAspect="1" noTextEdit="1"/>
          </p:cNvSpPr>
          <p:nvPr>
            <p:ph type="sldImg"/>
          </p:nvPr>
        </p:nvSpPr>
        <p:spPr bwMode="auto">
          <a:xfrm>
            <a:off x="404813" y="547688"/>
            <a:ext cx="5916612" cy="33289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 2"/>
          <p:cNvSpPr>
            <a:spLocks noGrp="1"/>
          </p:cNvSpPr>
          <p:nvPr>
            <p:ph type="body" idx="1"/>
          </p:nvPr>
        </p:nvSpPr>
        <p:spPr bwMode="auto">
          <a:xfrm>
            <a:off x="606902" y="4133800"/>
            <a:ext cx="5388610" cy="388486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1" lang="ja-JP" altLang="en-US" dirty="0" smtClean="0"/>
          </a:p>
        </p:txBody>
      </p:sp>
      <p:sp>
        <p:nvSpPr>
          <p:cNvPr id="19460"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charset="-128"/>
              </a:defRPr>
            </a:lvl1pPr>
            <a:lvl2pPr marL="742950" indent="-285750" eaLnBrk="0" hangingPunct="0">
              <a:defRPr kumimoji="1" sz="24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defRPr kumimoji="1" sz="2400">
                <a:solidFill>
                  <a:schemeClr val="tx1"/>
                </a:solidFill>
                <a:latin typeface="Arial" charset="0"/>
                <a:ea typeface="ＭＳ Ｐゴシック" charset="-128"/>
              </a:defRPr>
            </a:lvl4pPr>
            <a:lvl5pPr marL="2057400" indent="-228600" eaLnBrk="0" hangingPunct="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eaLnBrk="1" hangingPunct="1"/>
            <a:fld id="{529A44D9-39E7-4CBD-8AB2-05C9B1ECC91B}" type="slidenum">
              <a:rPr lang="en-NZ" altLang="ja-JP" sz="1200">
                <a:solidFill>
                  <a:prstClr val="black"/>
                </a:solidFill>
              </a:rPr>
              <a:pPr eaLnBrk="1" hangingPunct="1"/>
              <a:t>2</a:t>
            </a:fld>
            <a:endParaRPr lang="en-NZ" altLang="ja-JP" sz="1200">
              <a:solidFill>
                <a:prstClr val="black"/>
              </a:solidFill>
            </a:endParaRPr>
          </a:p>
        </p:txBody>
      </p:sp>
    </p:spTree>
    <p:extLst>
      <p:ext uri="{BB962C8B-B14F-4D97-AF65-F5344CB8AC3E}">
        <p14:creationId xmlns:p14="http://schemas.microsoft.com/office/powerpoint/2010/main" val="401642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15363" name="ノート プレースホルダ 2"/>
          <p:cNvSpPr>
            <a:spLocks noGrp="1"/>
          </p:cNvSpPr>
          <p:nvPr>
            <p:ph type="body" idx="1"/>
          </p:nvPr>
        </p:nvSpPr>
        <p:spPr bwMode="auto">
          <a:noFill/>
        </p:spPr>
        <p:txBody>
          <a:bodyPr/>
          <a:lstStyle/>
          <a:p>
            <a:endParaRPr lang="en-AU" altLang="ja-JP" sz="1400" dirty="0" smtClean="0">
              <a:ea typeface="ＭＳ Ｐゴシック" pitchFamily="50" charset="-128"/>
            </a:endParaRPr>
          </a:p>
        </p:txBody>
      </p:sp>
      <p:sp>
        <p:nvSpPr>
          <p:cNvPr id="15364" name="スライド番号プレースホルダ 3"/>
          <p:cNvSpPr>
            <a:spLocks noGrp="1"/>
          </p:cNvSpPr>
          <p:nvPr>
            <p:ph type="sldNum" sz="quarter" idx="5"/>
          </p:nvPr>
        </p:nvSpPr>
        <p:spPr bwMode="auto">
          <a:noFill/>
          <a:ln>
            <a:miter lim="800000"/>
            <a:headEnd/>
            <a:tailEnd/>
          </a:ln>
        </p:spPr>
        <p:txBody>
          <a:bodyPr/>
          <a:lstStyle/>
          <a:p>
            <a:fld id="{4D2D18D3-A59B-472A-8FF5-942C0538D59E}" type="slidenum">
              <a:rPr lang="en-NZ" altLang="ja-JP"/>
              <a:pPr/>
              <a:t>3</a:t>
            </a:fld>
            <a:endParaRPr lang="en-NZ" altLang="ja-JP" dirty="0"/>
          </a:p>
        </p:txBody>
      </p:sp>
    </p:spTree>
    <p:extLst>
      <p:ext uri="{BB962C8B-B14F-4D97-AF65-F5344CB8AC3E}">
        <p14:creationId xmlns:p14="http://schemas.microsoft.com/office/powerpoint/2010/main" val="4197119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31BEB8C-931F-4F96-BA9D-1E0779B2C9CE}" type="slidenum">
              <a:rPr lang="en-NZ" smtClean="0"/>
              <a:pPr>
                <a:defRPr/>
              </a:pPr>
              <a:t>4</a:t>
            </a:fld>
            <a:endParaRPr lang="en-NZ" dirty="0"/>
          </a:p>
        </p:txBody>
      </p:sp>
    </p:spTree>
    <p:extLst>
      <p:ext uri="{BB962C8B-B14F-4D97-AF65-F5344CB8AC3E}">
        <p14:creationId xmlns:p14="http://schemas.microsoft.com/office/powerpoint/2010/main" val="2223885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31BEB8C-931F-4F96-BA9D-1E0779B2C9CE}" type="slidenum">
              <a:rPr lang="en-NZ" smtClean="0"/>
              <a:pPr>
                <a:defRPr/>
              </a:pPr>
              <a:t>5</a:t>
            </a:fld>
            <a:endParaRPr lang="en-NZ" dirty="0"/>
          </a:p>
        </p:txBody>
      </p:sp>
    </p:spTree>
    <p:extLst>
      <p:ext uri="{BB962C8B-B14F-4D97-AF65-F5344CB8AC3E}">
        <p14:creationId xmlns:p14="http://schemas.microsoft.com/office/powerpoint/2010/main" val="1251671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C0D48CA-0AAD-429B-B386-FD965342167C}" type="slidenum">
              <a:rPr lang="en-US" smtClean="0"/>
              <a:t>6</a:t>
            </a:fld>
            <a:endParaRPr lang="en-US"/>
          </a:p>
        </p:txBody>
      </p:sp>
    </p:spTree>
    <p:extLst>
      <p:ext uri="{BB962C8B-B14F-4D97-AF65-F5344CB8AC3E}">
        <p14:creationId xmlns:p14="http://schemas.microsoft.com/office/powerpoint/2010/main" val="374345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15363" name="ノート プレースホルダ 2"/>
          <p:cNvSpPr>
            <a:spLocks noGrp="1"/>
          </p:cNvSpPr>
          <p:nvPr>
            <p:ph type="body" idx="1"/>
          </p:nvPr>
        </p:nvSpPr>
        <p:spPr bwMode="auto">
          <a:noFill/>
        </p:spPr>
        <p:txBody>
          <a:bodyPr/>
          <a:lstStyle/>
          <a:p>
            <a:pPr algn="l">
              <a:spcAft>
                <a:spcPts val="0"/>
              </a:spcAft>
            </a:pPr>
            <a:endParaRPr lang="en-AU" sz="24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15364" name="スライド番号プレースホルダ 3"/>
          <p:cNvSpPr>
            <a:spLocks noGrp="1"/>
          </p:cNvSpPr>
          <p:nvPr>
            <p:ph type="sldNum" sz="quarter" idx="5"/>
          </p:nvPr>
        </p:nvSpPr>
        <p:spPr bwMode="auto">
          <a:noFill/>
          <a:ln>
            <a:miter lim="800000"/>
            <a:headEnd/>
            <a:tailEnd/>
          </a:ln>
        </p:spPr>
        <p:txBody>
          <a:bodyPr/>
          <a:lstStyle/>
          <a:p>
            <a:fld id="{4D2D18D3-A59B-472A-8FF5-942C0538D59E}" type="slidenum">
              <a:rPr lang="en-NZ" altLang="ja-JP"/>
              <a:pPr/>
              <a:t>7</a:t>
            </a:fld>
            <a:endParaRPr lang="en-NZ" altLang="ja-JP"/>
          </a:p>
        </p:txBody>
      </p:sp>
    </p:spTree>
    <p:extLst>
      <p:ext uri="{BB962C8B-B14F-4D97-AF65-F5344CB8AC3E}">
        <p14:creationId xmlns:p14="http://schemas.microsoft.com/office/powerpoint/2010/main" val="136578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15363" name="ノート プレースホルダ 2"/>
          <p:cNvSpPr>
            <a:spLocks noGrp="1"/>
          </p:cNvSpPr>
          <p:nvPr>
            <p:ph type="body" idx="1"/>
          </p:nvPr>
        </p:nvSpPr>
        <p:spPr bwMode="auto">
          <a:noFill/>
        </p:spPr>
        <p:txBody>
          <a:bodyPr/>
          <a:lstStyle/>
          <a:p>
            <a:pPr marL="0" indent="0">
              <a:buNone/>
            </a:pPr>
            <a:endParaRPr lang="en-AU" sz="1200" kern="1200" dirty="0">
              <a:solidFill>
                <a:schemeClr val="tx1"/>
              </a:solidFill>
              <a:effectLst/>
              <a:latin typeface="+mn-lt"/>
              <a:ea typeface="+mn-ea"/>
              <a:cs typeface="+mn-cs"/>
            </a:endParaRPr>
          </a:p>
        </p:txBody>
      </p:sp>
      <p:sp>
        <p:nvSpPr>
          <p:cNvPr id="15364" name="スライド番号プレースホルダ 3"/>
          <p:cNvSpPr>
            <a:spLocks noGrp="1"/>
          </p:cNvSpPr>
          <p:nvPr>
            <p:ph type="sldNum" sz="quarter" idx="5"/>
          </p:nvPr>
        </p:nvSpPr>
        <p:spPr bwMode="auto">
          <a:noFill/>
          <a:ln>
            <a:miter lim="800000"/>
            <a:headEnd/>
            <a:tailEnd/>
          </a:ln>
        </p:spPr>
        <p:txBody>
          <a:bodyPr/>
          <a:lstStyle/>
          <a:p>
            <a:fld id="{4D2D18D3-A59B-472A-8FF5-942C0538D59E}" type="slidenum">
              <a:rPr lang="en-NZ" altLang="ja-JP"/>
              <a:pPr/>
              <a:t>8</a:t>
            </a:fld>
            <a:endParaRPr lang="en-NZ" altLang="ja-JP"/>
          </a:p>
        </p:txBody>
      </p:sp>
    </p:spTree>
    <p:extLst>
      <p:ext uri="{BB962C8B-B14F-4D97-AF65-F5344CB8AC3E}">
        <p14:creationId xmlns:p14="http://schemas.microsoft.com/office/powerpoint/2010/main" val="4120424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 1"/>
          <p:cNvSpPr>
            <a:spLocks noGrp="1" noRot="1" noChangeAspect="1" noTextEdit="1"/>
          </p:cNvSpPr>
          <p:nvPr>
            <p:ph type="sldImg"/>
          </p:nvPr>
        </p:nvSpPr>
        <p:spPr bwMode="auto">
          <a:xfrm>
            <a:off x="500063" y="166688"/>
            <a:ext cx="5916612" cy="33289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 2"/>
          <p:cNvSpPr>
            <a:spLocks noGrp="1"/>
          </p:cNvSpPr>
          <p:nvPr>
            <p:ph type="body" idx="1"/>
          </p:nvPr>
        </p:nvSpPr>
        <p:spPr bwMode="auto">
          <a:xfrm>
            <a:off x="471487" y="3638550"/>
            <a:ext cx="5881688" cy="580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AU" altLang="ja-JP" b="0" i="0" dirty="0"/>
          </a:p>
        </p:txBody>
      </p:sp>
      <p:sp>
        <p:nvSpPr>
          <p:cNvPr id="19460"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charset="-128"/>
              </a:defRPr>
            </a:lvl1pPr>
            <a:lvl2pPr marL="742950" indent="-285750" eaLnBrk="0" hangingPunct="0">
              <a:defRPr kumimoji="1" sz="24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defRPr kumimoji="1" sz="2400">
                <a:solidFill>
                  <a:schemeClr val="tx1"/>
                </a:solidFill>
                <a:latin typeface="Arial" charset="0"/>
                <a:ea typeface="ＭＳ Ｐゴシック" charset="-128"/>
              </a:defRPr>
            </a:lvl4pPr>
            <a:lvl5pPr marL="2057400" indent="-228600" eaLnBrk="0" hangingPunct="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eaLnBrk="1" hangingPunct="1"/>
            <a:fld id="{529A44D9-39E7-4CBD-8AB2-05C9B1ECC91B}" type="slidenum">
              <a:rPr lang="en-NZ" altLang="ja-JP" sz="1200">
                <a:solidFill>
                  <a:prstClr val="black"/>
                </a:solidFill>
              </a:rPr>
              <a:pPr eaLnBrk="1" hangingPunct="1"/>
              <a:t>9</a:t>
            </a:fld>
            <a:endParaRPr lang="en-NZ" altLang="ja-JP" sz="1200">
              <a:solidFill>
                <a:prstClr val="black"/>
              </a:solidFill>
            </a:endParaRPr>
          </a:p>
        </p:txBody>
      </p:sp>
    </p:spTree>
    <p:extLst>
      <p:ext uri="{BB962C8B-B14F-4D97-AF65-F5344CB8AC3E}">
        <p14:creationId xmlns:p14="http://schemas.microsoft.com/office/powerpoint/2010/main" val="401642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スライド イメージ プレースホルダ 1"/>
          <p:cNvSpPr>
            <a:spLocks noGrp="1" noRot="1" noChangeAspect="1" noTextEdit="1"/>
          </p:cNvSpPr>
          <p:nvPr>
            <p:ph type="sldImg"/>
          </p:nvPr>
        </p:nvSpPr>
        <p:spPr bwMode="auto">
          <a:xfrm>
            <a:off x="333375" y="252413"/>
            <a:ext cx="5916613" cy="33289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ノート プレースホルダ 2"/>
          <p:cNvSpPr>
            <a:spLocks noGrp="1"/>
          </p:cNvSpPr>
          <p:nvPr>
            <p:ph type="body" idx="1"/>
          </p:nvPr>
        </p:nvSpPr>
        <p:spPr bwMode="auto">
          <a:xfrm>
            <a:off x="466725" y="3829049"/>
            <a:ext cx="5724525" cy="515778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dirty="0"/>
          </a:p>
        </p:txBody>
      </p:sp>
      <p:sp>
        <p:nvSpPr>
          <p:cNvPr id="19460"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charset="-128"/>
              </a:defRPr>
            </a:lvl1pPr>
            <a:lvl2pPr marL="742950" indent="-285750" eaLnBrk="0" hangingPunct="0">
              <a:defRPr kumimoji="1" sz="2400">
                <a:solidFill>
                  <a:schemeClr val="tx1"/>
                </a:solidFill>
                <a:latin typeface="Arial" charset="0"/>
                <a:ea typeface="ＭＳ Ｐゴシック" charset="-128"/>
              </a:defRPr>
            </a:lvl2pPr>
            <a:lvl3pPr marL="1143000" indent="-228600" eaLnBrk="0" hangingPunct="0">
              <a:defRPr kumimoji="1" sz="2400">
                <a:solidFill>
                  <a:schemeClr val="tx1"/>
                </a:solidFill>
                <a:latin typeface="Arial" charset="0"/>
                <a:ea typeface="ＭＳ Ｐゴシック" charset="-128"/>
              </a:defRPr>
            </a:lvl3pPr>
            <a:lvl4pPr marL="1600200" indent="-228600" eaLnBrk="0" hangingPunct="0">
              <a:defRPr kumimoji="1" sz="2400">
                <a:solidFill>
                  <a:schemeClr val="tx1"/>
                </a:solidFill>
                <a:latin typeface="Arial" charset="0"/>
                <a:ea typeface="ＭＳ Ｐゴシック" charset="-128"/>
              </a:defRPr>
            </a:lvl4pPr>
            <a:lvl5pPr marL="2057400" indent="-228600" eaLnBrk="0" hangingPunct="0">
              <a:defRPr kumimoji="1" sz="24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128"/>
              </a:defRPr>
            </a:lvl9pPr>
          </a:lstStyle>
          <a:p>
            <a:pPr eaLnBrk="1" hangingPunct="1"/>
            <a:fld id="{529A44D9-39E7-4CBD-8AB2-05C9B1ECC91B}" type="slidenum">
              <a:rPr lang="en-NZ" altLang="ja-JP" sz="1200">
                <a:solidFill>
                  <a:prstClr val="black"/>
                </a:solidFill>
              </a:rPr>
              <a:pPr eaLnBrk="1" hangingPunct="1"/>
              <a:t>10</a:t>
            </a:fld>
            <a:endParaRPr lang="en-NZ" altLang="ja-JP" sz="1200">
              <a:solidFill>
                <a:prstClr val="black"/>
              </a:solidFill>
            </a:endParaRPr>
          </a:p>
        </p:txBody>
      </p:sp>
    </p:spTree>
    <p:extLst>
      <p:ext uri="{BB962C8B-B14F-4D97-AF65-F5344CB8AC3E}">
        <p14:creationId xmlns:p14="http://schemas.microsoft.com/office/powerpoint/2010/main" val="40164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 1"/>
          <p:cNvSpPr>
            <a:spLocks noGrp="1" noRot="1" noChangeAspect="1" noTextEdit="1"/>
          </p:cNvSpPr>
          <p:nvPr>
            <p:ph type="sldImg"/>
          </p:nvPr>
        </p:nvSpPr>
        <p:spPr bwMode="auto">
          <a:xfrm>
            <a:off x="357188" y="333375"/>
            <a:ext cx="5916612" cy="3328988"/>
          </a:xfrm>
          <a:noFill/>
          <a:ln>
            <a:solidFill>
              <a:srgbClr val="000000"/>
            </a:solidFill>
            <a:miter lim="800000"/>
            <a:headEnd/>
            <a:tailEnd/>
          </a:ln>
        </p:spPr>
      </p:sp>
      <p:sp>
        <p:nvSpPr>
          <p:cNvPr id="17411" name="ノート プレースホルダ 2"/>
          <p:cNvSpPr>
            <a:spLocks noGrp="1"/>
          </p:cNvSpPr>
          <p:nvPr>
            <p:ph type="body" idx="1"/>
          </p:nvPr>
        </p:nvSpPr>
        <p:spPr bwMode="auto">
          <a:xfrm>
            <a:off x="395288" y="3876675"/>
            <a:ext cx="5843587" cy="5019675"/>
          </a:xfrm>
          <a:noFill/>
        </p:spPr>
        <p:txBody>
          <a:bodyPr/>
          <a:lstStyle/>
          <a:p>
            <a:pPr eaLnBrk="1" hangingPunct="1">
              <a:spcBef>
                <a:spcPct val="0"/>
              </a:spcBef>
            </a:pPr>
            <a:endParaRPr lang="en-NZ" dirty="0" smtClean="0"/>
          </a:p>
        </p:txBody>
      </p:sp>
      <p:sp>
        <p:nvSpPr>
          <p:cNvPr id="17412" name="スライド番号プレースホルダ 3"/>
          <p:cNvSpPr>
            <a:spLocks noGrp="1"/>
          </p:cNvSpPr>
          <p:nvPr>
            <p:ph type="sldNum" sz="quarter" idx="5"/>
          </p:nvPr>
        </p:nvSpPr>
        <p:spPr bwMode="auto">
          <a:noFill/>
          <a:ln>
            <a:miter lim="800000"/>
            <a:headEnd/>
            <a:tailEnd/>
          </a:ln>
        </p:spPr>
        <p:txBody>
          <a:bodyPr/>
          <a:lstStyle/>
          <a:p>
            <a:fld id="{58D48D3A-1A6E-4BD8-B1A9-997FB9625746}" type="slidenum">
              <a:rPr lang="en-NZ" smtClean="0"/>
              <a:pPr/>
              <a:t>11</a:t>
            </a:fld>
            <a:endParaRPr lang="en-NZ" dirty="0" smtClean="0"/>
          </a:p>
        </p:txBody>
      </p:sp>
      <p:pic>
        <p:nvPicPr>
          <p:cNvPr id="1026" name="Picture 2" descr="C:\Users\takato.ojimi\Desktop\IMG_18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238" y="2327273"/>
            <a:ext cx="1703918" cy="1277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61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17411" name="ノート プレースホルダ 2"/>
          <p:cNvSpPr>
            <a:spLocks noGrp="1"/>
          </p:cNvSpPr>
          <p:nvPr>
            <p:ph type="body" idx="1"/>
          </p:nvPr>
        </p:nvSpPr>
        <p:spPr bwMode="auto">
          <a:noFill/>
        </p:spPr>
        <p:txBody>
          <a:bodyPr/>
          <a:lstStyle/>
          <a:p>
            <a:pPr>
              <a:spcAft>
                <a:spcPts val="0"/>
              </a:spcAft>
            </a:pPr>
            <a:endParaRPr lang="en-AU"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17412" name="スライド番号プレースホルダ 3"/>
          <p:cNvSpPr>
            <a:spLocks noGrp="1"/>
          </p:cNvSpPr>
          <p:nvPr>
            <p:ph type="sldNum" sz="quarter" idx="5"/>
          </p:nvPr>
        </p:nvSpPr>
        <p:spPr bwMode="auto">
          <a:noFill/>
          <a:ln>
            <a:miter lim="800000"/>
            <a:headEnd/>
            <a:tailEnd/>
          </a:ln>
        </p:spPr>
        <p:txBody>
          <a:bodyPr/>
          <a:lstStyle/>
          <a:p>
            <a:fld id="{58D48D3A-1A6E-4BD8-B1A9-997FB9625746}" type="slidenum">
              <a:rPr lang="en-NZ" smtClean="0"/>
              <a:pPr/>
              <a:t>12</a:t>
            </a:fld>
            <a:endParaRPr lang="en-NZ" dirty="0" smtClean="0"/>
          </a:p>
        </p:txBody>
      </p:sp>
    </p:spTree>
    <p:extLst>
      <p:ext uri="{BB962C8B-B14F-4D97-AF65-F5344CB8AC3E}">
        <p14:creationId xmlns:p14="http://schemas.microsoft.com/office/powerpoint/2010/main" val="1032548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B830E8-175B-470C-B4E7-A77EDBE1AE85}" type="datetime1">
              <a:rPr lang="en-US" smtClean="0"/>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969670202"/>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A4600A-211F-4E2A-9F14-071CEEB5D044}" type="datetime1">
              <a:rPr lang="en-US" smtClean="0"/>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1812243912"/>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933555-12E9-4084-B015-130F1DD2F174}" type="datetime1">
              <a:rPr lang="en-US" smtClean="0"/>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2670364492"/>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60C3F0-FFE6-4750-A59A-CADD2DABF56E}" type="datetime1">
              <a:rPr lang="en-US" smtClean="0"/>
              <a:t>10/19/2015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570533562"/>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84D50C-D528-43D2-AF30-946B6D1BC155}" type="datetime1">
              <a:rPr lang="en-US" smtClean="0"/>
              <a:t>10/19/2015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3919351075"/>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E605FD-15B5-4348-8430-45692D5B82CD}" type="datetime1">
              <a:rPr lang="en-US" smtClean="0"/>
              <a:t>10/19/2015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3379077622"/>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6EDA07-82EB-4F55-A846-316C3244935B}" type="datetime1">
              <a:rPr lang="en-US" smtClean="0"/>
              <a:t>10/19/2015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685984874"/>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B074E-5DC3-4D3E-8227-67A330E848D1}" type="datetime1">
              <a:rPr lang="en-US" smtClean="0"/>
              <a:t>10/19/2015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1063180198"/>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FCF3E2-7D05-49C2-8230-74FF41945839}" type="datetime1">
              <a:rPr lang="en-US" smtClean="0"/>
              <a:t>10/19/2015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324404377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B3F81E-037D-48CD-BF2E-2B30EF169CBA}" type="datetime1">
              <a:rPr lang="en-US" smtClean="0"/>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3091961587"/>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E278B2-33B5-4F2D-ACC4-90FB76EE0D8D}" type="datetime1">
              <a:rPr lang="en-US" smtClean="0"/>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947FE-D37D-483A-A0E3-DACE5A727658}" type="slidenum">
              <a:rPr lang="en-US" smtClean="0"/>
              <a:t>‹#›</a:t>
            </a:fld>
            <a:endParaRPr lang="en-US"/>
          </a:p>
        </p:txBody>
      </p:sp>
    </p:spTree>
    <p:extLst>
      <p:ext uri="{BB962C8B-B14F-4D97-AF65-F5344CB8AC3E}">
        <p14:creationId xmlns:p14="http://schemas.microsoft.com/office/powerpoint/2010/main" val="326426510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NZ" dirty="0"/>
          </a:p>
        </p:txBody>
      </p:sp>
      <p:sp>
        <p:nvSpPr>
          <p:cNvPr id="7" name="日付プレースホルダ 6"/>
          <p:cNvSpPr>
            <a:spLocks noGrp="1"/>
          </p:cNvSpPr>
          <p:nvPr>
            <p:ph type="dt" sz="half" idx="10"/>
          </p:nvPr>
        </p:nvSpPr>
        <p:spPr/>
        <p:txBody>
          <a:bodyPr/>
          <a:lstStyle/>
          <a:p>
            <a:endParaRPr lang="en-US" altLang="ja-JP"/>
          </a:p>
        </p:txBody>
      </p:sp>
      <p:sp>
        <p:nvSpPr>
          <p:cNvPr id="8" name="スライド番号プレースホルダ 7"/>
          <p:cNvSpPr>
            <a:spLocks noGrp="1"/>
          </p:cNvSpPr>
          <p:nvPr>
            <p:ph type="sldNum" sz="quarter" idx="11"/>
          </p:nvPr>
        </p:nvSpPr>
        <p:spPr/>
        <p:txBody>
          <a:bodyPr/>
          <a:lstStyle/>
          <a:p>
            <a:fld id="{DFB91CE9-323E-4FC2-A377-4070E6D7DBA8}" type="slidenum">
              <a:rPr lang="en-US" altLang="ja-JP" smtClean="0"/>
              <a:pPr/>
              <a:t>‹#›</a:t>
            </a:fld>
            <a:endParaRPr lang="en-US" altLang="ja-JP"/>
          </a:p>
        </p:txBody>
      </p:sp>
      <p:sp>
        <p:nvSpPr>
          <p:cNvPr id="9" name="フッター プレースホルダ 8"/>
          <p:cNvSpPr>
            <a:spLocks noGrp="1"/>
          </p:cNvSpPr>
          <p:nvPr>
            <p:ph type="ftr" sz="quarter" idx="12"/>
          </p:nvPr>
        </p:nvSpPr>
        <p:spPr/>
        <p:txBody>
          <a:bodyPr/>
          <a:lstStyle/>
          <a:p>
            <a:endParaRPr lang="en-US" altLang="ja-JP"/>
          </a:p>
        </p:txBody>
      </p:sp>
      <p:sp>
        <p:nvSpPr>
          <p:cNvPr id="10" name="タイトル 9"/>
          <p:cNvSpPr>
            <a:spLocks noGrp="1"/>
          </p:cNvSpPr>
          <p:nvPr>
            <p:ph type="title"/>
          </p:nvPr>
        </p:nvSpPr>
        <p:spPr/>
        <p:txBody>
          <a:bodyPr/>
          <a:lstStyle/>
          <a:p>
            <a:r>
              <a:rPr kumimoji="1" lang="ja-JP" altLang="en-US" smtClean="0"/>
              <a:t>マスタ タイトルの書式設定</a:t>
            </a:r>
            <a:endParaRPr kumimoji="1" lang="ja-JP" altLang="en-US"/>
          </a:p>
        </p:txBody>
      </p:sp>
    </p:spTree>
    <p:extLst>
      <p:ext uri="{BB962C8B-B14F-4D97-AF65-F5344CB8AC3E}">
        <p14:creationId xmlns:p14="http://schemas.microsoft.com/office/powerpoint/2010/main" val="22906335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D36E3-AFD0-4B1A-9A38-3654E2B06218}" type="datetime1">
              <a:rPr lang="en-US" smtClean="0"/>
              <a:t>10/19/2015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6947FE-D37D-483A-A0E3-DACE5A727658}" type="slidenum">
              <a:rPr lang="en-US" smtClean="0"/>
              <a:t>‹#›</a:t>
            </a:fld>
            <a:endParaRPr lang="en-US"/>
          </a:p>
        </p:txBody>
      </p:sp>
    </p:spTree>
    <p:extLst>
      <p:ext uri="{BB962C8B-B14F-4D97-AF65-F5344CB8AC3E}">
        <p14:creationId xmlns:p14="http://schemas.microsoft.com/office/powerpoint/2010/main" val="3956267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wip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aperc.ieej.or.jp/brochure/pdf/brochure_en.pdf"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hyperlink" Target="http://aperc.ieej.or.jp/" TargetMode="Externa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09800" y="2286000"/>
            <a:ext cx="7772400" cy="1143000"/>
          </a:xfrm>
        </p:spPr>
        <p:txBody>
          <a:bodyPr/>
          <a:lstStyle/>
          <a:p>
            <a:endParaRPr lang="en-US" dirty="0" smtClean="0"/>
          </a:p>
        </p:txBody>
      </p:sp>
      <p:sp>
        <p:nvSpPr>
          <p:cNvPr id="2051" name="Rectangle 3"/>
          <p:cNvSpPr>
            <a:spLocks noGrp="1" noChangeArrowheads="1"/>
          </p:cNvSpPr>
          <p:nvPr>
            <p:ph type="subTitle" idx="1"/>
          </p:nvPr>
        </p:nvSpPr>
        <p:spPr/>
        <p:txBody>
          <a:bodyPr>
            <a:normAutofit/>
          </a:bodyPr>
          <a:lstStyle/>
          <a:p>
            <a:endParaRPr lang="en-US" dirty="0" smtClean="0">
              <a:solidFill>
                <a:srgbClr val="898989"/>
              </a:solidFill>
            </a:endParaRPr>
          </a:p>
        </p:txBody>
      </p:sp>
      <p:pic>
        <p:nvPicPr>
          <p:cNvPr id="2052" name="Picture 4" descr="1024×768_A"/>
          <p:cNvPicPr>
            <a:picLocks noChangeAspect="1" noChangeArrowheads="1"/>
          </p:cNvPicPr>
          <p:nvPr/>
        </p:nvPicPr>
        <p:blipFill>
          <a:blip r:embed="rId3" cstate="print"/>
          <a:srcRect/>
          <a:stretch>
            <a:fillRect/>
          </a:stretch>
        </p:blipFill>
        <p:spPr bwMode="auto">
          <a:xfrm>
            <a:off x="0" y="0"/>
            <a:ext cx="12192000" cy="7316788"/>
          </a:xfrm>
          <a:prstGeom prst="rect">
            <a:avLst/>
          </a:prstGeom>
          <a:noFill/>
          <a:ln w="9525">
            <a:noFill/>
            <a:miter lim="800000"/>
            <a:headEnd/>
            <a:tailEnd/>
          </a:ln>
        </p:spPr>
      </p:pic>
      <p:sp>
        <p:nvSpPr>
          <p:cNvPr id="2053" name="Text Box 5"/>
          <p:cNvSpPr txBox="1">
            <a:spLocks noChangeArrowheads="1"/>
          </p:cNvSpPr>
          <p:nvPr/>
        </p:nvSpPr>
        <p:spPr bwMode="auto">
          <a:xfrm>
            <a:off x="0" y="1828218"/>
            <a:ext cx="12192000" cy="3970318"/>
          </a:xfrm>
          <a:prstGeom prst="rect">
            <a:avLst/>
          </a:prstGeom>
          <a:solidFill>
            <a:srgbClr val="0000FF"/>
          </a:solidFill>
          <a:ln w="9525">
            <a:noFill/>
            <a:miter lim="800000"/>
            <a:headEnd/>
            <a:tailEnd/>
          </a:ln>
        </p:spPr>
        <p:txBody>
          <a:bodyPr wrap="square">
            <a:spAutoFit/>
          </a:bodyPr>
          <a:lstStyle/>
          <a:p>
            <a:pPr hangingPunct="0"/>
            <a:r>
              <a:rPr lang="ja-JP" altLang="en-US" sz="2000" b="1" dirty="0">
                <a:solidFill>
                  <a:schemeClr val="bg1"/>
                </a:solidFill>
                <a:latin typeface="Calibri" pitchFamily="34" charset="0"/>
              </a:rPr>
              <a:t>　　　　</a:t>
            </a:r>
            <a:r>
              <a:rPr lang="ja-JP" altLang="en-US" sz="1000" b="1" dirty="0">
                <a:solidFill>
                  <a:schemeClr val="bg1"/>
                </a:solidFill>
                <a:latin typeface="Calibri" pitchFamily="34" charset="0"/>
              </a:rPr>
              <a:t>　　</a:t>
            </a:r>
            <a:endParaRPr lang="en-AU" altLang="ja-JP" sz="1000" b="1" dirty="0" smtClean="0">
              <a:solidFill>
                <a:srgbClr val="FFFF00"/>
              </a:solidFill>
              <a:latin typeface="Calibri" pitchFamily="34" charset="0"/>
            </a:endParaRPr>
          </a:p>
          <a:p>
            <a:pPr algn="ctr" hangingPunct="0"/>
            <a:r>
              <a:rPr lang="en-AU" altLang="ja-JP" sz="2400" b="1" dirty="0" smtClean="0">
                <a:solidFill>
                  <a:schemeClr val="bg1"/>
                </a:solidFill>
                <a:latin typeface="Calibri" pitchFamily="34" charset="0"/>
              </a:rPr>
              <a:t> 2014 APEC Energy Ministerial Meeting (EMM 11)</a:t>
            </a:r>
          </a:p>
          <a:p>
            <a:pPr algn="ctr" hangingPunct="0"/>
            <a:r>
              <a:rPr lang="en-AU" altLang="ja-JP" sz="2400" b="1" dirty="0" smtClean="0">
                <a:solidFill>
                  <a:schemeClr val="bg1"/>
                </a:solidFill>
                <a:latin typeface="Calibri" pitchFamily="34" charset="0"/>
              </a:rPr>
              <a:t>in Beijing, People’s Republic of China</a:t>
            </a:r>
            <a:endParaRPr lang="en-AU" altLang="ja-JP" sz="2400" b="1" dirty="0">
              <a:solidFill>
                <a:schemeClr val="bg1"/>
              </a:solidFill>
              <a:latin typeface="Calibri" pitchFamily="34" charset="0"/>
            </a:endParaRPr>
          </a:p>
          <a:p>
            <a:pPr algn="ctr" hangingPunct="0"/>
            <a:endParaRPr lang="en-ZW" altLang="ja-JP" sz="3200" b="1" dirty="0" smtClean="0">
              <a:solidFill>
                <a:schemeClr val="bg1"/>
              </a:solidFill>
              <a:latin typeface="Calibri" pitchFamily="34" charset="0"/>
            </a:endParaRPr>
          </a:p>
          <a:p>
            <a:pPr lvl="0" algn="ctr" hangingPunct="0"/>
            <a:r>
              <a:rPr lang="en-AU" altLang="ja-JP" sz="3600" b="1" i="1" dirty="0" smtClean="0">
                <a:solidFill>
                  <a:srgbClr val="FFFF00"/>
                </a:solidFill>
                <a:latin typeface="Calibri" pitchFamily="34" charset="0"/>
              </a:rPr>
              <a:t>Asia Pacific Energy Research Centre (APERC) Speech </a:t>
            </a:r>
            <a:endParaRPr lang="en-AU" altLang="ja-JP" sz="3600" b="1" i="1" dirty="0">
              <a:solidFill>
                <a:srgbClr val="FFFF00"/>
              </a:solidFill>
              <a:latin typeface="Calibri" pitchFamily="34" charset="0"/>
            </a:endParaRPr>
          </a:p>
          <a:p>
            <a:pPr algn="ctr" hangingPunct="0"/>
            <a:endParaRPr lang="en-ZW" altLang="ja-JP" sz="3200" b="1" dirty="0" smtClean="0">
              <a:solidFill>
                <a:schemeClr val="bg1"/>
              </a:solidFill>
              <a:latin typeface="Calibri" pitchFamily="34" charset="0"/>
            </a:endParaRPr>
          </a:p>
          <a:p>
            <a:pPr algn="ctr" hangingPunct="0"/>
            <a:r>
              <a:rPr lang="en-ZW" altLang="ja-JP" sz="2800" b="1" dirty="0" err="1" smtClean="0">
                <a:solidFill>
                  <a:schemeClr val="bg1"/>
                </a:solidFill>
                <a:latin typeface="Calibri" pitchFamily="34" charset="0"/>
              </a:rPr>
              <a:t>Takato</a:t>
            </a:r>
            <a:r>
              <a:rPr lang="en-ZW" altLang="ja-JP" sz="2800" b="1" dirty="0" smtClean="0">
                <a:solidFill>
                  <a:schemeClr val="bg1"/>
                </a:solidFill>
                <a:latin typeface="Calibri" pitchFamily="34" charset="0"/>
              </a:rPr>
              <a:t> OJIMI</a:t>
            </a:r>
            <a:endParaRPr lang="en-ZW" altLang="ja-JP" sz="2800" b="1" dirty="0">
              <a:solidFill>
                <a:schemeClr val="bg1"/>
              </a:solidFill>
              <a:latin typeface="Calibri" pitchFamily="34" charset="0"/>
            </a:endParaRPr>
          </a:p>
          <a:p>
            <a:pPr algn="ctr" hangingPunct="0"/>
            <a:r>
              <a:rPr lang="en-ZW" altLang="ja-JP" sz="2400" b="1" dirty="0" smtClean="0">
                <a:solidFill>
                  <a:schemeClr val="bg1"/>
                </a:solidFill>
                <a:latin typeface="Calibri" pitchFamily="34" charset="0"/>
              </a:rPr>
              <a:t>President, Asia Pacific Energy Research Centre (APERC)</a:t>
            </a:r>
          </a:p>
          <a:p>
            <a:pPr algn="ctr" hangingPunct="0"/>
            <a:endParaRPr lang="en-ZW" altLang="ja-JP" sz="800" b="1" dirty="0" smtClean="0">
              <a:solidFill>
                <a:schemeClr val="bg1"/>
              </a:solidFill>
              <a:latin typeface="Calibri" pitchFamily="34" charset="0"/>
            </a:endParaRPr>
          </a:p>
          <a:p>
            <a:pPr algn="ctr" hangingPunct="0"/>
            <a:r>
              <a:rPr lang="en-ZW" altLang="ja-JP" sz="2400" dirty="0" smtClean="0">
                <a:solidFill>
                  <a:schemeClr val="bg1"/>
                </a:solidFill>
                <a:latin typeface="Calibri" pitchFamily="34" charset="0"/>
              </a:rPr>
              <a:t>2 September 2014</a:t>
            </a:r>
            <a:endParaRPr lang="en-ZW" altLang="ja-JP" sz="2400" dirty="0">
              <a:solidFill>
                <a:schemeClr val="bg1"/>
              </a:solidFill>
              <a:latin typeface="Calibri" pitchFamily="34" charset="0"/>
            </a:endParaRPr>
          </a:p>
        </p:txBody>
      </p:sp>
    </p:spTree>
    <p:extLst>
      <p:ext uri="{BB962C8B-B14F-4D97-AF65-F5344CB8AC3E}">
        <p14:creationId xmlns:p14="http://schemas.microsoft.com/office/powerpoint/2010/main" val="2881497826"/>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Visu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E6947FE-D37D-483A-A0E3-DACE5A727658}" type="slidenum">
              <a:rPr lang="en-US" smtClean="0"/>
              <a:t>2</a:t>
            </a:fld>
            <a:endParaRPr lang="en-US"/>
          </a:p>
        </p:txBody>
      </p:sp>
      <p:sp>
        <p:nvSpPr>
          <p:cNvPr id="21" name="TextBox 20"/>
          <p:cNvSpPr txBox="1"/>
          <p:nvPr/>
        </p:nvSpPr>
        <p:spPr>
          <a:xfrm>
            <a:off x="140945" y="2263706"/>
            <a:ext cx="5996576" cy="461665"/>
          </a:xfrm>
          <a:prstGeom prst="rect">
            <a:avLst/>
          </a:prstGeom>
          <a:noFill/>
        </p:spPr>
        <p:txBody>
          <a:bodyPr wrap="square" rtlCol="0">
            <a:spAutoFit/>
          </a:bodyPr>
          <a:lstStyle/>
          <a:p>
            <a:pPr algn="ctr"/>
            <a:r>
              <a:rPr lang="en-AU" sz="2400" b="1" u="sng" dirty="0" smtClean="0">
                <a:solidFill>
                  <a:srgbClr val="0000CC"/>
                </a:solidFill>
              </a:rPr>
              <a:t>Asia Pacific Energy Research Centre (APERC) </a:t>
            </a:r>
            <a:endParaRPr lang="en-AU" sz="2400" b="1" u="sng" dirty="0">
              <a:solidFill>
                <a:srgbClr val="0000CC"/>
              </a:solidFill>
            </a:endParaRPr>
          </a:p>
        </p:txBody>
      </p:sp>
      <p:sp>
        <p:nvSpPr>
          <p:cNvPr id="8" name="TextBox 7"/>
          <p:cNvSpPr txBox="1"/>
          <p:nvPr/>
        </p:nvSpPr>
        <p:spPr>
          <a:xfrm>
            <a:off x="2036444" y="2770215"/>
            <a:ext cx="8202155" cy="3600986"/>
          </a:xfrm>
          <a:prstGeom prst="rect">
            <a:avLst/>
          </a:prstGeom>
          <a:noFill/>
        </p:spPr>
        <p:txBody>
          <a:bodyPr wrap="square" rtlCol="0">
            <a:spAutoFit/>
          </a:bodyPr>
          <a:lstStyle/>
          <a:p>
            <a:pPr marL="180975" indent="-180975">
              <a:spcBef>
                <a:spcPts val="600"/>
              </a:spcBef>
              <a:buFont typeface="Arial" panose="020B0604020202020204" pitchFamily="34" charset="0"/>
              <a:buChar char="•"/>
            </a:pPr>
            <a:r>
              <a:rPr lang="en-AU" sz="2400" dirty="0" smtClean="0"/>
              <a:t>Supports </a:t>
            </a:r>
            <a:r>
              <a:rPr lang="en-AU" sz="2400" dirty="0"/>
              <a:t>the energy activities of APEC </a:t>
            </a:r>
            <a:r>
              <a:rPr lang="en-AU" sz="2400" dirty="0" smtClean="0"/>
              <a:t>with:</a:t>
            </a:r>
            <a:endParaRPr lang="en-AU" sz="2400" dirty="0"/>
          </a:p>
          <a:p>
            <a:pPr marL="704850" lvl="1" indent="-342900">
              <a:spcBef>
                <a:spcPts val="600"/>
              </a:spcBef>
              <a:buSzPct val="80000"/>
              <a:buFont typeface="Courier New" panose="02070309020205020404" pitchFamily="49" charset="0"/>
              <a:buChar char="o"/>
            </a:pPr>
            <a:r>
              <a:rPr lang="en-AU" sz="2200" dirty="0" smtClean="0"/>
              <a:t>Research</a:t>
            </a:r>
            <a:r>
              <a:rPr lang="en-AU" sz="2200" dirty="0"/>
              <a:t>, especially analysis of energy </a:t>
            </a:r>
            <a:r>
              <a:rPr lang="en-AU" sz="2200" dirty="0" smtClean="0"/>
              <a:t>supply and demand in the APEC Region;</a:t>
            </a:r>
            <a:endParaRPr lang="en-AU" sz="2200" dirty="0"/>
          </a:p>
          <a:p>
            <a:pPr marL="704850" lvl="1" indent="-342900">
              <a:spcBef>
                <a:spcPts val="600"/>
              </a:spcBef>
              <a:buSzPct val="80000"/>
              <a:buFont typeface="Courier New" panose="02070309020205020404" pitchFamily="49" charset="0"/>
              <a:buChar char="o"/>
            </a:pPr>
            <a:r>
              <a:rPr lang="en-AU" sz="2200" dirty="0" smtClean="0"/>
              <a:t>Cooperative </a:t>
            </a:r>
            <a:r>
              <a:rPr lang="en-AU" sz="2200" dirty="0"/>
              <a:t>programs to promote  </a:t>
            </a:r>
            <a:r>
              <a:rPr lang="en-AU" sz="2200" dirty="0" smtClean="0"/>
              <a:t>energy efficiency, low-carbon energy supply and emergency preparedness for energy security. </a:t>
            </a:r>
          </a:p>
          <a:p>
            <a:pPr marL="180975" indent="-180975">
              <a:spcBef>
                <a:spcPts val="600"/>
              </a:spcBef>
              <a:buFont typeface="Arial" panose="020B0604020202020204" pitchFamily="34" charset="0"/>
              <a:buChar char="•"/>
            </a:pPr>
            <a:r>
              <a:rPr lang="en-AU" sz="2400" dirty="0" smtClean="0"/>
              <a:t>Established in 1996 and funded </a:t>
            </a:r>
            <a:r>
              <a:rPr lang="en-AU" sz="2400" dirty="0"/>
              <a:t>by the </a:t>
            </a:r>
            <a:r>
              <a:rPr lang="en-AU" sz="2400"/>
              <a:t>Japanese </a:t>
            </a:r>
            <a:r>
              <a:rPr lang="en-AU" sz="2400" smtClean="0"/>
              <a:t>government, </a:t>
            </a:r>
            <a:r>
              <a:rPr lang="en-AU" sz="2400" dirty="0" smtClean="0"/>
              <a:t>based </a:t>
            </a:r>
            <a:r>
              <a:rPr lang="en-AU" sz="2400" dirty="0"/>
              <a:t>in Tokyo.</a:t>
            </a:r>
          </a:p>
          <a:p>
            <a:pPr marL="180975" indent="-180975">
              <a:spcBef>
                <a:spcPts val="600"/>
              </a:spcBef>
              <a:buFont typeface="Arial" panose="020B0604020202020204" pitchFamily="34" charset="0"/>
              <a:buChar char="•"/>
            </a:pPr>
            <a:r>
              <a:rPr lang="en-AU" sz="2400" dirty="0"/>
              <a:t>Currently has 20 staff members, </a:t>
            </a:r>
            <a:r>
              <a:rPr lang="en-AU" sz="2400" dirty="0" smtClean="0"/>
              <a:t> including 10 </a:t>
            </a:r>
            <a:r>
              <a:rPr lang="en-AU" sz="2400" dirty="0"/>
              <a:t>visiting researchers from </a:t>
            </a:r>
            <a:r>
              <a:rPr lang="en-AU" sz="2400" dirty="0" smtClean="0"/>
              <a:t>major APEC </a:t>
            </a:r>
            <a:r>
              <a:rPr lang="en-AU" sz="2400" dirty="0"/>
              <a:t>economies</a:t>
            </a:r>
            <a:r>
              <a:rPr lang="en-AU" sz="2400" dirty="0" smtClean="0"/>
              <a:t>.</a:t>
            </a:r>
            <a:endParaRPr lang="en-AU" sz="2400" dirty="0"/>
          </a:p>
        </p:txBody>
      </p:sp>
      <p:pic>
        <p:nvPicPr>
          <p:cNvPr id="11" name="Picture 2" descr="C:\Users\OJIMI Takato\Desktop\イヌイカチドキビル.jpg"/>
          <p:cNvPicPr>
            <a:picLocks noChangeAspect="1" noChangeArrowheads="1"/>
          </p:cNvPicPr>
          <p:nvPr/>
        </p:nvPicPr>
        <p:blipFill>
          <a:blip r:embed="rId4" cstate="print"/>
          <a:srcRect/>
          <a:stretch>
            <a:fillRect/>
          </a:stretch>
        </p:blipFill>
        <p:spPr bwMode="auto">
          <a:xfrm>
            <a:off x="140945" y="4191438"/>
            <a:ext cx="1783740" cy="2378321"/>
          </a:xfrm>
          <a:prstGeom prst="rect">
            <a:avLst/>
          </a:prstGeom>
          <a:noFill/>
        </p:spPr>
      </p:pic>
      <p:pic>
        <p:nvPicPr>
          <p:cNvPr id="1028" name="Picture 4" descr="APERC brochure(English)">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4489" y="1770313"/>
            <a:ext cx="1847850" cy="287655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
          <p:cNvSpPr>
            <a:spLocks noChangeArrowheads="1"/>
          </p:cNvSpPr>
          <p:nvPr/>
        </p:nvSpPr>
        <p:spPr bwMode="auto">
          <a:xfrm>
            <a:off x="0" y="1341438"/>
            <a:ext cx="12192000" cy="576262"/>
          </a:xfrm>
          <a:prstGeom prst="rect">
            <a:avLst/>
          </a:prstGeom>
          <a:solidFill>
            <a:srgbClr val="0000FF"/>
          </a:solidFill>
          <a:ln w="9525">
            <a:noFill/>
            <a:miter lim="800000"/>
            <a:headEnd/>
            <a:tailEnd/>
          </a:ln>
        </p:spPr>
        <p:txBody>
          <a:bodyPr anchor="ctr"/>
          <a:lstStyle/>
          <a:p>
            <a:pPr marL="400050" indent="-400050" algn="ctr">
              <a:defRPr/>
            </a:pPr>
            <a:r>
              <a:rPr lang="en-US" altLang="ja-JP" sz="2800" b="1" i="1" dirty="0" smtClean="0">
                <a:solidFill>
                  <a:schemeClr val="bg1"/>
                </a:solidFill>
                <a:effectLst>
                  <a:outerShdw blurRad="38100" dist="38100" dir="2700000" algn="tl">
                    <a:srgbClr val="000000">
                      <a:alpha val="43137"/>
                    </a:srgbClr>
                  </a:outerShdw>
                </a:effectLst>
                <a:latin typeface="+mj-lt"/>
              </a:rPr>
              <a:t> Asia Pacific Energy </a:t>
            </a:r>
            <a:r>
              <a:rPr lang="en-US" altLang="ja-JP" sz="2800" b="1" i="1" smtClean="0">
                <a:solidFill>
                  <a:schemeClr val="bg1"/>
                </a:solidFill>
                <a:effectLst>
                  <a:outerShdw blurRad="38100" dist="38100" dir="2700000" algn="tl">
                    <a:srgbClr val="000000">
                      <a:alpha val="43137"/>
                    </a:srgbClr>
                  </a:outerShdw>
                </a:effectLst>
                <a:latin typeface="+mj-lt"/>
              </a:rPr>
              <a:t>Research Centre (APERC)</a:t>
            </a:r>
            <a:endParaRPr lang="en-US" altLang="ja-JP" sz="2800" b="1" i="1" dirty="0">
              <a:solidFill>
                <a:schemeClr val="bg1"/>
              </a:solidFill>
              <a:effectLst>
                <a:outerShdw blurRad="38100" dist="38100" dir="2700000" algn="tl">
                  <a:srgbClr val="000000">
                    <a:alpha val="43137"/>
                  </a:srgbClr>
                </a:outerShdw>
              </a:effectLst>
              <a:latin typeface="+mj-lt"/>
              <a:ea typeface="ＭＳ Ｐゴシック" charset="-128"/>
            </a:endParaRPr>
          </a:p>
        </p:txBody>
      </p:sp>
    </p:spTree>
    <p:extLst>
      <p:ext uri="{BB962C8B-B14F-4D97-AF65-F5344CB8AC3E}">
        <p14:creationId xmlns:p14="http://schemas.microsoft.com/office/powerpoint/2010/main" val="3040550052"/>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Visual"/>
          <p:cNvPicPr>
            <a:picLocks noChangeAspect="1" noChangeArrowheads="1"/>
          </p:cNvPicPr>
          <p:nvPr/>
        </p:nvPicPr>
        <p:blipFill>
          <a:blip r:embed="rId3" cstate="print"/>
          <a:srcRect/>
          <a:stretch>
            <a:fillRect/>
          </a:stretch>
        </p:blipFill>
        <p:spPr bwMode="auto">
          <a:xfrm>
            <a:off x="0" y="0"/>
            <a:ext cx="12192000" cy="1341438"/>
          </a:xfrm>
          <a:prstGeom prst="rect">
            <a:avLst/>
          </a:prstGeom>
          <a:noFill/>
          <a:ln w="9525">
            <a:noFill/>
            <a:miter lim="800000"/>
            <a:headEnd/>
            <a:tailEnd/>
          </a:ln>
        </p:spPr>
      </p:pic>
      <p:sp>
        <p:nvSpPr>
          <p:cNvPr id="4099" name="Rectangle 5"/>
          <p:cNvSpPr>
            <a:spLocks noChangeArrowheads="1"/>
          </p:cNvSpPr>
          <p:nvPr/>
        </p:nvSpPr>
        <p:spPr bwMode="auto">
          <a:xfrm>
            <a:off x="0" y="1268413"/>
            <a:ext cx="12192000" cy="576262"/>
          </a:xfrm>
          <a:prstGeom prst="rect">
            <a:avLst/>
          </a:prstGeom>
          <a:solidFill>
            <a:srgbClr val="0000FF"/>
          </a:solidFill>
          <a:ln w="9525">
            <a:noFill/>
            <a:miter lim="800000"/>
            <a:headEnd/>
            <a:tailEnd/>
          </a:ln>
        </p:spPr>
        <p:txBody>
          <a:bodyPr anchor="ctr"/>
          <a:lstStyle/>
          <a:p>
            <a:pPr marL="400050" indent="-400050" algn="ctr">
              <a:defRPr/>
            </a:pPr>
            <a:r>
              <a:rPr lang="en-US" altLang="ja-JP" sz="2800" b="1" i="1" dirty="0" smtClean="0">
                <a:solidFill>
                  <a:schemeClr val="bg1"/>
                </a:solidFill>
                <a:effectLst>
                  <a:outerShdw blurRad="38100" dist="38100" dir="2700000" algn="tl">
                    <a:srgbClr val="000000">
                      <a:alpha val="43137"/>
                    </a:srgbClr>
                  </a:outerShdw>
                </a:effectLst>
                <a:latin typeface="+mj-lt"/>
              </a:rPr>
              <a:t>APEC </a:t>
            </a:r>
            <a:r>
              <a:rPr lang="en-US" altLang="ja-JP" sz="2800" b="1" i="1" dirty="0">
                <a:solidFill>
                  <a:schemeClr val="bg1"/>
                </a:solidFill>
                <a:effectLst>
                  <a:outerShdw blurRad="38100" dist="38100" dir="2700000" algn="tl">
                    <a:srgbClr val="000000">
                      <a:alpha val="43137"/>
                    </a:srgbClr>
                  </a:outerShdw>
                </a:effectLst>
                <a:latin typeface="+mj-lt"/>
              </a:rPr>
              <a:t>Energy Demand &amp; Supply Outlook</a:t>
            </a:r>
            <a:endParaRPr lang="en-US" altLang="ja-JP" sz="2800" b="1" i="1" dirty="0">
              <a:solidFill>
                <a:schemeClr val="bg1"/>
              </a:solidFill>
              <a:effectLst>
                <a:outerShdw blurRad="38100" dist="38100" dir="2700000" algn="tl">
                  <a:srgbClr val="000000">
                    <a:alpha val="43137"/>
                  </a:srgbClr>
                </a:outerShdw>
              </a:effectLst>
              <a:latin typeface="+mj-lt"/>
              <a:ea typeface="ＭＳ Ｐゴシック" charset="-128"/>
            </a:endParaRPr>
          </a:p>
        </p:txBody>
      </p:sp>
      <p:sp>
        <p:nvSpPr>
          <p:cNvPr id="15364" name="コンテンツ プレースホルダ 8"/>
          <p:cNvSpPr>
            <a:spLocks noGrp="1"/>
          </p:cNvSpPr>
          <p:nvPr>
            <p:ph idx="1"/>
          </p:nvPr>
        </p:nvSpPr>
        <p:spPr>
          <a:xfrm>
            <a:off x="182880" y="2316480"/>
            <a:ext cx="7513320" cy="4353029"/>
          </a:xfrm>
        </p:spPr>
        <p:txBody>
          <a:bodyPr>
            <a:normAutofit/>
          </a:bodyPr>
          <a:lstStyle/>
          <a:p>
            <a:pPr marL="234950" indent="-234950">
              <a:spcBef>
                <a:spcPts val="600"/>
              </a:spcBef>
              <a:spcAft>
                <a:spcPts val="600"/>
              </a:spcAft>
              <a:buClr>
                <a:schemeClr val="tx2"/>
              </a:buClr>
            </a:pPr>
            <a:r>
              <a:rPr lang="en-NZ" altLang="ja-JP" sz="2400" dirty="0" smtClean="0">
                <a:ea typeface="ＭＳ Ｐゴシック" pitchFamily="50" charset="-128"/>
              </a:rPr>
              <a:t>The </a:t>
            </a:r>
            <a:r>
              <a:rPr lang="en-NZ" altLang="ja-JP" sz="2400" i="1" dirty="0">
                <a:ea typeface="ＭＳ Ｐゴシック" pitchFamily="50" charset="-128"/>
              </a:rPr>
              <a:t>“APERC Energy Demand and Supply Outlook” </a:t>
            </a:r>
            <a:r>
              <a:rPr lang="en-NZ" altLang="ja-JP" sz="2400" dirty="0" smtClean="0">
                <a:ea typeface="ＭＳ Ｐゴシック" pitchFamily="50" charset="-128"/>
              </a:rPr>
              <a:t> </a:t>
            </a:r>
            <a:r>
              <a:rPr lang="en-NZ" altLang="ja-JP" sz="2400" dirty="0">
                <a:ea typeface="ＭＳ Ｐゴシック" pitchFamily="50" charset="-128"/>
              </a:rPr>
              <a:t>is a priority task of APERC under the APEC Energy Action Programme adopted by leaders in </a:t>
            </a:r>
            <a:r>
              <a:rPr lang="en-NZ" altLang="ja-JP" sz="2400" dirty="0" smtClean="0">
                <a:ea typeface="ＭＳ Ｐゴシック" pitchFamily="50" charset="-128"/>
              </a:rPr>
              <a:t>1995. </a:t>
            </a:r>
          </a:p>
          <a:p>
            <a:pPr marL="234950" indent="-234950">
              <a:spcBef>
                <a:spcPts val="600"/>
              </a:spcBef>
              <a:spcAft>
                <a:spcPts val="600"/>
              </a:spcAft>
              <a:buClr>
                <a:schemeClr val="tx2"/>
              </a:buClr>
            </a:pPr>
            <a:r>
              <a:rPr lang="en-NZ" altLang="ja-JP" sz="2400" dirty="0" smtClean="0">
                <a:ea typeface="ＭＳ Ｐゴシック" pitchFamily="50" charset="-128"/>
              </a:rPr>
              <a:t>We try to help facilit</a:t>
            </a:r>
            <a:r>
              <a:rPr lang="en-US" altLang="ja-JP" sz="2400" dirty="0" smtClean="0">
                <a:ea typeface="ＭＳ Ｐゴシック" pitchFamily="50" charset="-128"/>
              </a:rPr>
              <a:t>ate </a:t>
            </a:r>
            <a:r>
              <a:rPr lang="en-US" altLang="ja-JP" sz="2400" dirty="0">
                <a:ea typeface="ＭＳ Ｐゴシック" pitchFamily="50" charset="-128"/>
              </a:rPr>
              <a:t>APEC cooperation by </a:t>
            </a:r>
            <a:r>
              <a:rPr lang="en-US" altLang="ja-JP" sz="2400" dirty="0" smtClean="0">
                <a:ea typeface="ＭＳ Ｐゴシック" pitchFamily="50" charset="-128"/>
              </a:rPr>
              <a:t>providing:</a:t>
            </a:r>
          </a:p>
          <a:p>
            <a:pPr lvl="1">
              <a:spcBef>
                <a:spcPts val="600"/>
              </a:spcBef>
              <a:spcAft>
                <a:spcPts val="600"/>
              </a:spcAft>
              <a:buClr>
                <a:schemeClr val="tx2"/>
              </a:buClr>
              <a:buSzPct val="80000"/>
              <a:buFont typeface="Courier New" panose="02070309020205020404" pitchFamily="49" charset="0"/>
              <a:buChar char="o"/>
            </a:pPr>
            <a:r>
              <a:rPr lang="en-US" altLang="ja-JP" sz="1800" dirty="0">
                <a:ea typeface="ＭＳ Ｐゴシック" pitchFamily="50" charset="-128"/>
              </a:rPr>
              <a:t> </a:t>
            </a:r>
            <a:r>
              <a:rPr lang="en-US" altLang="ja-JP" sz="1800" dirty="0" smtClean="0">
                <a:ea typeface="ＭＳ Ｐゴシック" pitchFamily="50" charset="-128"/>
              </a:rPr>
              <a:t>   </a:t>
            </a:r>
            <a:r>
              <a:rPr lang="en-US" altLang="ja-JP" sz="2000" dirty="0">
                <a:ea typeface="ＭＳ Ｐゴシック" pitchFamily="50" charset="-128"/>
              </a:rPr>
              <a:t>U</a:t>
            </a:r>
            <a:r>
              <a:rPr lang="en-US" altLang="ja-JP" sz="2000" dirty="0" smtClean="0">
                <a:ea typeface="ＭＳ Ｐゴシック" pitchFamily="50" charset="-128"/>
              </a:rPr>
              <a:t>seful  reference </a:t>
            </a:r>
            <a:r>
              <a:rPr lang="en-US" altLang="ja-JP" sz="2000" dirty="0">
                <a:ea typeface="ＭＳ Ｐゴシック" pitchFamily="50" charset="-128"/>
              </a:rPr>
              <a:t>work on energy in the APEC </a:t>
            </a:r>
            <a:r>
              <a:rPr lang="en-US" altLang="ja-JP" sz="2000" dirty="0" smtClean="0">
                <a:ea typeface="ＭＳ Ｐゴシック" pitchFamily="50" charset="-128"/>
              </a:rPr>
              <a:t>region.</a:t>
            </a:r>
          </a:p>
          <a:p>
            <a:pPr lvl="1">
              <a:spcBef>
                <a:spcPts val="600"/>
              </a:spcBef>
              <a:spcAft>
                <a:spcPts val="600"/>
              </a:spcAft>
              <a:buClr>
                <a:schemeClr val="tx2"/>
              </a:buClr>
              <a:buSzPct val="80000"/>
              <a:buFont typeface="Courier New" panose="02070309020205020404" pitchFamily="49" charset="0"/>
              <a:buChar char="o"/>
            </a:pPr>
            <a:r>
              <a:rPr lang="en-US" altLang="ja-JP" sz="2000" dirty="0" smtClean="0">
                <a:ea typeface="ＭＳ Ｐゴシック" pitchFamily="50" charset="-128"/>
              </a:rPr>
              <a:t>    </a:t>
            </a:r>
            <a:r>
              <a:rPr lang="en-US" altLang="ja-JP" sz="2000" dirty="0">
                <a:ea typeface="ＭＳ Ｐゴシック" pitchFamily="50" charset="-128"/>
              </a:rPr>
              <a:t>U</a:t>
            </a:r>
            <a:r>
              <a:rPr lang="en-US" altLang="ja-JP" sz="2000" dirty="0" smtClean="0">
                <a:ea typeface="ＭＳ Ｐゴシック" pitchFamily="50" charset="-128"/>
              </a:rPr>
              <a:t>seful </a:t>
            </a:r>
            <a:r>
              <a:rPr lang="en-US" altLang="ja-JP" sz="2000" dirty="0">
                <a:ea typeface="ＭＳ Ｐゴシック" pitchFamily="50" charset="-128"/>
              </a:rPr>
              <a:t>suggestions and </a:t>
            </a:r>
            <a:r>
              <a:rPr lang="en-US" altLang="ja-JP" sz="2000" smtClean="0">
                <a:ea typeface="ＭＳ Ｐゴシック" pitchFamily="50" charset="-128"/>
              </a:rPr>
              <a:t>case studies to </a:t>
            </a:r>
            <a:r>
              <a:rPr lang="en-US" altLang="ja-JP" sz="2000" dirty="0" smtClean="0">
                <a:ea typeface="ＭＳ Ｐゴシック" pitchFamily="50" charset="-128"/>
              </a:rPr>
              <a:t>policymakers.</a:t>
            </a:r>
          </a:p>
          <a:p>
            <a:pPr marL="234950" indent="-234950">
              <a:spcBef>
                <a:spcPts val="600"/>
              </a:spcBef>
              <a:spcAft>
                <a:spcPts val="600"/>
              </a:spcAft>
              <a:buClr>
                <a:schemeClr val="tx2"/>
              </a:buClr>
            </a:pPr>
            <a:r>
              <a:rPr lang="en-US" altLang="ja-JP" sz="2400" dirty="0" smtClean="0">
                <a:solidFill>
                  <a:srgbClr val="FF0000"/>
                </a:solidFill>
                <a:ea typeface="ＭＳ Ｐゴシック" pitchFamily="50" charset="-128"/>
              </a:rPr>
              <a:t>The 5th edition </a:t>
            </a:r>
            <a:r>
              <a:rPr lang="en-US" altLang="ja-JP" sz="2400" dirty="0" smtClean="0">
                <a:ea typeface="ＭＳ Ｐゴシック" pitchFamily="50" charset="-128"/>
              </a:rPr>
              <a:t>of the </a:t>
            </a:r>
            <a:r>
              <a:rPr lang="en-US" altLang="ja-JP" sz="2400" i="1" dirty="0" smtClean="0">
                <a:ea typeface="ＭＳ Ｐゴシック" pitchFamily="50" charset="-128"/>
              </a:rPr>
              <a:t>”APEC Energy Demand and Supply Outlook” </a:t>
            </a:r>
            <a:r>
              <a:rPr lang="en-US" altLang="ja-JP" sz="2400" dirty="0" smtClean="0">
                <a:ea typeface="ＭＳ Ｐゴシック" pitchFamily="50" charset="-128"/>
              </a:rPr>
              <a:t>was published in February 2013.</a:t>
            </a:r>
            <a:r>
              <a:rPr lang="en-NZ" altLang="ja-JP" sz="2400" dirty="0"/>
              <a:t> </a:t>
            </a:r>
            <a:endParaRPr lang="en-NZ" altLang="ja-JP" sz="2400" dirty="0" smtClean="0"/>
          </a:p>
          <a:p>
            <a:pPr marL="0" indent="0">
              <a:spcBef>
                <a:spcPts val="600"/>
              </a:spcBef>
              <a:spcAft>
                <a:spcPts val="600"/>
              </a:spcAft>
              <a:buClr>
                <a:schemeClr val="tx2"/>
              </a:buClr>
              <a:buNone/>
            </a:pPr>
            <a:r>
              <a:rPr lang="en-NZ" altLang="ja-JP" sz="2200" dirty="0" smtClean="0"/>
              <a:t> (It is available </a:t>
            </a:r>
            <a:r>
              <a:rPr lang="en-NZ" altLang="ja-JP" sz="2200" dirty="0"/>
              <a:t>on </a:t>
            </a:r>
            <a:r>
              <a:rPr lang="en-NZ" altLang="ja-JP" sz="2200" dirty="0" smtClean="0"/>
              <a:t>APERC </a:t>
            </a:r>
            <a:r>
              <a:rPr lang="en-NZ" altLang="ja-JP" sz="2200" dirty="0"/>
              <a:t>website </a:t>
            </a:r>
            <a:r>
              <a:rPr lang="en-NZ" altLang="ja-JP" sz="2200" dirty="0">
                <a:hlinkClick r:id="rId4"/>
              </a:rPr>
              <a:t>http://aperc.ieej.or.jp</a:t>
            </a:r>
            <a:r>
              <a:rPr lang="en-NZ" altLang="ja-JP" sz="2200" dirty="0" smtClean="0">
                <a:hlinkClick r:id="rId4"/>
              </a:rPr>
              <a:t>/</a:t>
            </a:r>
            <a:r>
              <a:rPr lang="en-NZ" altLang="ja-JP" sz="2200" dirty="0" smtClean="0"/>
              <a:t>) </a:t>
            </a:r>
            <a:endParaRPr lang="en-US" altLang="ja-JP" sz="2200" dirty="0">
              <a:ea typeface="ＭＳ Ｐゴシック" pitchFamily="50" charset="-128"/>
            </a:endParaRPr>
          </a:p>
          <a:p>
            <a:pPr marL="234950" indent="-234950">
              <a:spcBef>
                <a:spcPts val="600"/>
              </a:spcBef>
              <a:spcAft>
                <a:spcPts val="600"/>
              </a:spcAft>
              <a:buClr>
                <a:schemeClr val="tx2"/>
              </a:buClr>
            </a:pPr>
            <a:endParaRPr lang="en-NZ" altLang="ja-JP" sz="2400" b="1" dirty="0">
              <a:ea typeface="ＭＳ Ｐゴシック" pitchFamily="50" charset="-128"/>
            </a:endParaRPr>
          </a:p>
          <a:p>
            <a:pPr marL="234950" indent="-234950">
              <a:spcBef>
                <a:spcPts val="600"/>
              </a:spcBef>
              <a:spcAft>
                <a:spcPts val="600"/>
              </a:spcAft>
              <a:buClr>
                <a:schemeClr val="tx2"/>
              </a:buClr>
              <a:buNone/>
            </a:pPr>
            <a:endParaRPr lang="en-US" altLang="ja-JP" sz="2400" b="1" dirty="0" smtClean="0">
              <a:ea typeface="ＭＳ Ｐゴシック" pitchFamily="50" charset="-128"/>
            </a:endParaRPr>
          </a:p>
          <a:p>
            <a:pPr marL="234950" indent="-234950"/>
            <a:endParaRPr lang="en-US" altLang="ja-JP" sz="2000" b="1" dirty="0" smtClean="0">
              <a:ea typeface="ＭＳ Ｐゴシック" pitchFamily="50" charset="-128"/>
            </a:endParaRPr>
          </a:p>
        </p:txBody>
      </p:sp>
      <p:pic>
        <p:nvPicPr>
          <p:cNvPr id="5" name="Picture 2"/>
          <p:cNvPicPr>
            <a:picLocks noChangeAspect="1" noChangeArrowheads="1"/>
          </p:cNvPicPr>
          <p:nvPr/>
        </p:nvPicPr>
        <p:blipFill>
          <a:blip r:embed="rId5" cstate="print"/>
          <a:stretch>
            <a:fillRect/>
          </a:stretch>
        </p:blipFill>
        <p:spPr bwMode="auto">
          <a:xfrm>
            <a:off x="8244840" y="1988841"/>
            <a:ext cx="3133869" cy="4392488"/>
          </a:xfrm>
          <a:prstGeom prst="rect">
            <a:avLst/>
          </a:prstGeom>
          <a:noFill/>
          <a:ln w="9525">
            <a:noFill/>
            <a:miter lim="800000"/>
            <a:headEnd/>
            <a:tailEnd/>
          </a:ln>
        </p:spPr>
      </p:pic>
      <p:sp>
        <p:nvSpPr>
          <p:cNvPr id="7" name="正方形/長方形 6"/>
          <p:cNvSpPr/>
          <p:nvPr/>
        </p:nvSpPr>
        <p:spPr bwMode="auto">
          <a:xfrm>
            <a:off x="8122919" y="2060848"/>
            <a:ext cx="3253667" cy="4392488"/>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dirty="0" smtClean="0">
              <a:ln>
                <a:noFill/>
              </a:ln>
              <a:solidFill>
                <a:schemeClr val="tx1"/>
              </a:solidFill>
              <a:effectLst/>
              <a:latin typeface="Arial" charset="0"/>
              <a:ea typeface="ＭＳ Ｐゴシック" pitchFamily="34" charset="-128"/>
            </a:endParaRPr>
          </a:p>
        </p:txBody>
      </p:sp>
    </p:spTree>
    <p:extLst>
      <p:ext uri="{BB962C8B-B14F-4D97-AF65-F5344CB8AC3E}">
        <p14:creationId xmlns:p14="http://schemas.microsoft.com/office/powerpoint/2010/main" val="17835035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kumimoji="0" lang="en-US" sz="3600" dirty="0" smtClean="0">
                <a:solidFill>
                  <a:schemeClr val="bg1"/>
                </a:solidFill>
              </a:rPr>
              <a:t>…And APEC Energy Intensity Is Likely to Fall</a:t>
            </a:r>
            <a:endParaRPr lang="en-US" sz="3600" dirty="0"/>
          </a:p>
        </p:txBody>
      </p:sp>
      <p:sp>
        <p:nvSpPr>
          <p:cNvPr id="4" name="Slide Number Placeholder 3"/>
          <p:cNvSpPr>
            <a:spLocks noGrp="1"/>
          </p:cNvSpPr>
          <p:nvPr>
            <p:ph type="sldNum" sz="quarter" idx="10"/>
          </p:nvPr>
        </p:nvSpPr>
        <p:spPr/>
        <p:txBody>
          <a:bodyPr/>
          <a:lstStyle/>
          <a:p>
            <a:pPr>
              <a:defRPr/>
            </a:pPr>
            <a:fld id="{1AE0C470-88D0-45CA-A44F-1E78B9DA8E2C}" type="slidenum">
              <a:rPr lang="en-US" altLang="ja-JP" smtClean="0"/>
              <a:pPr>
                <a:defRPr/>
              </a:pPr>
              <a:t>4</a:t>
            </a:fld>
            <a:endParaRPr lang="en-US" altLang="ja-JP" dirty="0"/>
          </a:p>
        </p:txBody>
      </p:sp>
      <p:graphicFrame>
        <p:nvGraphicFramePr>
          <p:cNvPr id="10" name="Chart 9"/>
          <p:cNvGraphicFramePr/>
          <p:nvPr>
            <p:extLst>
              <p:ext uri="{D42A27DB-BD31-4B8C-83A1-F6EECF244321}">
                <p14:modId xmlns:p14="http://schemas.microsoft.com/office/powerpoint/2010/main" val="742930215"/>
              </p:ext>
            </p:extLst>
          </p:nvPr>
        </p:nvGraphicFramePr>
        <p:xfrm>
          <a:off x="5583382" y="2686586"/>
          <a:ext cx="6446791" cy="417141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6400800" y="1974116"/>
            <a:ext cx="5389418" cy="830997"/>
          </a:xfrm>
          <a:prstGeom prst="rect">
            <a:avLst/>
          </a:prstGeom>
        </p:spPr>
        <p:txBody>
          <a:bodyPr wrap="square">
            <a:spAutoFit/>
          </a:bodyPr>
          <a:lstStyle/>
          <a:p>
            <a:pPr algn="ctr"/>
            <a:r>
              <a:rPr lang="en-US" sz="2400" b="1" dirty="0" smtClean="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rPr>
              <a:t>Primary Energy Intensity Down 45% </a:t>
            </a:r>
          </a:p>
          <a:p>
            <a:pPr algn="ctr"/>
            <a:r>
              <a:rPr lang="en-US" sz="2400" b="1" dirty="0" smtClean="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rPr>
              <a:t>2005-2035</a:t>
            </a:r>
            <a:endParaRPr lang="en-US" sz="2400" b="1" dirty="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7" name="Straight Arrow Connector 6"/>
          <p:cNvCxnSpPr/>
          <p:nvPr/>
        </p:nvCxnSpPr>
        <p:spPr bwMode="auto">
          <a:xfrm>
            <a:off x="7408364" y="2623774"/>
            <a:ext cx="3702981" cy="1477171"/>
          </a:xfrm>
          <a:prstGeom prst="straightConnector1">
            <a:avLst/>
          </a:prstGeom>
          <a:ln w="88900">
            <a:gradFill flip="none" rotWithShape="1">
              <a:gsLst>
                <a:gs pos="0">
                  <a:srgbClr val="FFF200"/>
                </a:gs>
                <a:gs pos="45000">
                  <a:srgbClr val="FF7A00"/>
                </a:gs>
                <a:gs pos="45000">
                  <a:srgbClr val="FF7A00"/>
                </a:gs>
                <a:gs pos="70000">
                  <a:srgbClr val="FF0300"/>
                </a:gs>
                <a:gs pos="100000">
                  <a:srgbClr val="4D0808"/>
                </a:gs>
              </a:gsLst>
              <a:path path="rect">
                <a:fillToRect l="100000" t="100000"/>
              </a:path>
              <a:tileRect r="-100000" b="-100000"/>
            </a:gradFill>
            <a:headEnd type="none" w="med" len="med"/>
            <a:tailEnd type="arrow" w="lg" len="lg"/>
          </a:ln>
        </p:spPr>
        <p:style>
          <a:lnRef idx="3">
            <a:schemeClr val="accent4"/>
          </a:lnRef>
          <a:fillRef idx="0">
            <a:schemeClr val="accent4"/>
          </a:fillRef>
          <a:effectRef idx="2">
            <a:schemeClr val="accent4"/>
          </a:effectRef>
          <a:fontRef idx="minor">
            <a:schemeClr val="tx1"/>
          </a:fontRef>
        </p:style>
      </p:cxnSp>
      <p:pic>
        <p:nvPicPr>
          <p:cNvPr id="8" name="Picture 3" descr="Visual"/>
          <p:cNvPicPr>
            <a:picLocks noChangeAspect="1" noChangeArrowheads="1"/>
          </p:cNvPicPr>
          <p:nvPr/>
        </p:nvPicPr>
        <p:blipFill>
          <a:blip r:embed="rId4" cstate="print"/>
          <a:srcRect/>
          <a:stretch>
            <a:fillRect/>
          </a:stretch>
        </p:blipFill>
        <p:spPr bwMode="auto">
          <a:xfrm>
            <a:off x="0" y="0"/>
            <a:ext cx="12192000" cy="1341438"/>
          </a:xfrm>
          <a:prstGeom prst="rect">
            <a:avLst/>
          </a:prstGeom>
          <a:noFill/>
          <a:ln w="9525">
            <a:noFill/>
            <a:miter lim="800000"/>
            <a:headEnd/>
            <a:tailEnd/>
          </a:ln>
        </p:spPr>
      </p:pic>
      <p:sp>
        <p:nvSpPr>
          <p:cNvPr id="9" name="Rectangle 5"/>
          <p:cNvSpPr>
            <a:spLocks noChangeArrowheads="1"/>
          </p:cNvSpPr>
          <p:nvPr/>
        </p:nvSpPr>
        <p:spPr bwMode="auto">
          <a:xfrm>
            <a:off x="0" y="1268413"/>
            <a:ext cx="12192000" cy="576262"/>
          </a:xfrm>
          <a:prstGeom prst="rect">
            <a:avLst/>
          </a:prstGeom>
          <a:solidFill>
            <a:srgbClr val="0000FF"/>
          </a:solidFill>
          <a:ln w="9525">
            <a:noFill/>
            <a:miter lim="800000"/>
            <a:headEnd/>
            <a:tailEnd/>
          </a:ln>
        </p:spPr>
        <p:txBody>
          <a:bodyPr anchor="ctr"/>
          <a:lstStyle/>
          <a:p>
            <a:pPr marL="400050" indent="-400050" algn="ctr">
              <a:defRPr/>
            </a:pPr>
            <a:r>
              <a:rPr lang="en-US" altLang="ja-JP" sz="2800" b="1" i="1" dirty="0" smtClean="0">
                <a:solidFill>
                  <a:schemeClr val="bg1"/>
                </a:solidFill>
                <a:effectLst>
                  <a:outerShdw blurRad="38100" dist="38100" dir="2700000" algn="tl">
                    <a:srgbClr val="000000">
                      <a:alpha val="43137"/>
                    </a:srgbClr>
                  </a:outerShdw>
                </a:effectLst>
                <a:latin typeface="+mj-lt"/>
              </a:rPr>
              <a:t>APEC </a:t>
            </a:r>
            <a:r>
              <a:rPr lang="en-US" altLang="ja-JP" sz="2800" b="1" i="1" dirty="0">
                <a:solidFill>
                  <a:schemeClr val="bg1"/>
                </a:solidFill>
                <a:effectLst>
                  <a:outerShdw blurRad="38100" dist="38100" dir="2700000" algn="tl">
                    <a:srgbClr val="000000">
                      <a:alpha val="43137"/>
                    </a:srgbClr>
                  </a:outerShdw>
                </a:effectLst>
                <a:latin typeface="+mj-lt"/>
              </a:rPr>
              <a:t>Energy Demand &amp; Supply Outlook</a:t>
            </a:r>
            <a:endParaRPr lang="en-US" altLang="ja-JP" sz="2800" b="1" i="1" dirty="0">
              <a:solidFill>
                <a:schemeClr val="bg1"/>
              </a:solidFill>
              <a:effectLst>
                <a:outerShdw blurRad="38100" dist="38100" dir="2700000" algn="tl">
                  <a:srgbClr val="000000">
                    <a:alpha val="43137"/>
                  </a:srgbClr>
                </a:outerShdw>
              </a:effectLst>
              <a:latin typeface="+mj-lt"/>
              <a:ea typeface="ＭＳ Ｐゴシック" charset="-128"/>
            </a:endParaRPr>
          </a:p>
        </p:txBody>
      </p:sp>
      <p:sp>
        <p:nvSpPr>
          <p:cNvPr id="11" name="テキスト ボックス 10"/>
          <p:cNvSpPr txBox="1"/>
          <p:nvPr/>
        </p:nvSpPr>
        <p:spPr>
          <a:xfrm>
            <a:off x="344720" y="1980887"/>
            <a:ext cx="5751280" cy="4708981"/>
          </a:xfrm>
          <a:prstGeom prst="rect">
            <a:avLst/>
          </a:prstGeom>
          <a:noFill/>
        </p:spPr>
        <p:txBody>
          <a:bodyPr wrap="square" rtlCol="0">
            <a:spAutoFit/>
          </a:bodyPr>
          <a:lstStyle/>
          <a:p>
            <a:pPr>
              <a:lnSpc>
                <a:spcPts val="2400"/>
              </a:lnSpc>
            </a:pPr>
            <a:r>
              <a:rPr lang="en-US" altLang="ja-JP" sz="2400" dirty="0" smtClean="0"/>
              <a:t>Some key points to take from the Outlook analysis are:</a:t>
            </a:r>
          </a:p>
          <a:p>
            <a:pPr>
              <a:lnSpc>
                <a:spcPts val="2400"/>
              </a:lnSpc>
            </a:pPr>
            <a:endParaRPr lang="en-US" altLang="ja-JP" sz="2400" dirty="0" smtClean="0"/>
          </a:p>
          <a:p>
            <a:pPr marL="342900" indent="-342900">
              <a:lnSpc>
                <a:spcPts val="2400"/>
              </a:lnSpc>
              <a:buFont typeface="Arial" panose="020B0604020202020204" pitchFamily="34" charset="0"/>
              <a:buChar char="•"/>
            </a:pPr>
            <a:r>
              <a:rPr lang="en-US" altLang="ja-JP" sz="2400" dirty="0" smtClean="0"/>
              <a:t>On </a:t>
            </a:r>
            <a:r>
              <a:rPr lang="en-US" altLang="ja-JP" sz="2400" dirty="0"/>
              <a:t>the demand side, </a:t>
            </a:r>
            <a:r>
              <a:rPr lang="en-US" altLang="ja-JP" sz="2400" dirty="0" smtClean="0"/>
              <a:t> APEC </a:t>
            </a:r>
            <a:r>
              <a:rPr lang="en-US" altLang="ja-JP" sz="2400" dirty="0"/>
              <a:t>will be using about 45% less primary energy per dollar of GDP </a:t>
            </a:r>
            <a:r>
              <a:rPr lang="en-US" altLang="ja-JP" sz="2400" dirty="0" smtClean="0"/>
              <a:t>by 2035 than </a:t>
            </a:r>
            <a:r>
              <a:rPr lang="en-US" altLang="ja-JP" sz="2400" dirty="0"/>
              <a:t>it did in 2005. </a:t>
            </a:r>
            <a:endParaRPr lang="en-US" altLang="ja-JP" sz="2400" dirty="0" smtClean="0"/>
          </a:p>
          <a:p>
            <a:pPr>
              <a:lnSpc>
                <a:spcPts val="2400"/>
              </a:lnSpc>
            </a:pPr>
            <a:endParaRPr lang="en-US" altLang="ja-JP" sz="2400" dirty="0" smtClean="0"/>
          </a:p>
          <a:p>
            <a:pPr lvl="1">
              <a:lnSpc>
                <a:spcPts val="2400"/>
              </a:lnSpc>
            </a:pPr>
            <a:r>
              <a:rPr lang="en-US" altLang="ja-JP" sz="2400" dirty="0" smtClean="0"/>
              <a:t>However, there are two very serious energy challenges in this period.</a:t>
            </a:r>
          </a:p>
          <a:p>
            <a:pPr lvl="1">
              <a:lnSpc>
                <a:spcPts val="2400"/>
              </a:lnSpc>
            </a:pPr>
            <a:endParaRPr lang="en-US" altLang="ja-JP" sz="2400" dirty="0" smtClean="0"/>
          </a:p>
          <a:p>
            <a:pPr marL="914400" lvl="1" indent="-457200">
              <a:lnSpc>
                <a:spcPts val="2400"/>
              </a:lnSpc>
              <a:buSzPct val="80000"/>
              <a:buFont typeface="Courier New" panose="02070309020205020404" pitchFamily="49" charset="0"/>
              <a:buChar char="o"/>
            </a:pPr>
            <a:r>
              <a:rPr lang="en-US" altLang="ja-JP" sz="2200" dirty="0" smtClean="0"/>
              <a:t>First, APEC’s oil imports from outside the region will rise by 114%.</a:t>
            </a:r>
          </a:p>
          <a:p>
            <a:pPr marL="914400" lvl="1" indent="-457200">
              <a:lnSpc>
                <a:spcPts val="2400"/>
              </a:lnSpc>
              <a:buSzPct val="80000"/>
              <a:buFont typeface="Courier New" panose="02070309020205020404" pitchFamily="49" charset="0"/>
              <a:buChar char="o"/>
            </a:pPr>
            <a:endParaRPr lang="en-US" altLang="ja-JP" sz="2200" dirty="0" smtClean="0"/>
          </a:p>
          <a:p>
            <a:pPr marL="914400" lvl="1" indent="-457200">
              <a:lnSpc>
                <a:spcPts val="2400"/>
              </a:lnSpc>
              <a:buSzPct val="80000"/>
              <a:buFont typeface="Courier New" panose="02070309020205020404" pitchFamily="49" charset="0"/>
              <a:buChar char="o"/>
            </a:pPr>
            <a:r>
              <a:rPr lang="en-US" altLang="ja-JP" sz="2200" dirty="0" smtClean="0"/>
              <a:t>Second, CO</a:t>
            </a:r>
            <a:r>
              <a:rPr lang="en-US" sz="2400" baseline="-25000" dirty="0"/>
              <a:t>2</a:t>
            </a:r>
            <a:r>
              <a:rPr lang="en-US" sz="2400" dirty="0"/>
              <a:t> </a:t>
            </a:r>
            <a:r>
              <a:rPr lang="en-US" altLang="ja-JP" sz="2200" dirty="0" smtClean="0"/>
              <a:t> emissions will rise by 72%.</a:t>
            </a:r>
          </a:p>
          <a:p>
            <a:pPr>
              <a:lnSpc>
                <a:spcPts val="2400"/>
              </a:lnSpc>
            </a:pPr>
            <a:endParaRPr lang="en-US" altLang="ja-JP" sz="2400" dirty="0" smtClean="0"/>
          </a:p>
        </p:txBody>
      </p:sp>
    </p:spTree>
    <p:extLst>
      <p:ext uri="{BB962C8B-B14F-4D97-AF65-F5344CB8AC3E}">
        <p14:creationId xmlns:p14="http://schemas.microsoft.com/office/powerpoint/2010/main" val="779680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kumimoji="0" lang="en-US" sz="3600" dirty="0" smtClean="0">
                <a:solidFill>
                  <a:schemeClr val="bg1"/>
                </a:solidFill>
              </a:rPr>
              <a:t>But Energy Security Will Be an Even Greater Concern…</a:t>
            </a:r>
            <a:endParaRPr lang="en-US" sz="3600" dirty="0"/>
          </a:p>
        </p:txBody>
      </p:sp>
      <p:sp>
        <p:nvSpPr>
          <p:cNvPr id="4" name="Slide Number Placeholder 3"/>
          <p:cNvSpPr>
            <a:spLocks noGrp="1"/>
          </p:cNvSpPr>
          <p:nvPr>
            <p:ph type="sldNum" sz="quarter" idx="10"/>
          </p:nvPr>
        </p:nvSpPr>
        <p:spPr/>
        <p:txBody>
          <a:bodyPr/>
          <a:lstStyle/>
          <a:p>
            <a:pPr>
              <a:defRPr/>
            </a:pPr>
            <a:fld id="{1AE0C470-88D0-45CA-A44F-1E78B9DA8E2C}" type="slidenum">
              <a:rPr lang="en-US" altLang="ja-JP" smtClean="0"/>
              <a:pPr>
                <a:defRPr/>
              </a:pPr>
              <a:t>5</a:t>
            </a:fld>
            <a:endParaRPr lang="en-US" altLang="ja-JP" dirty="0"/>
          </a:p>
        </p:txBody>
      </p:sp>
      <p:graphicFrame>
        <p:nvGraphicFramePr>
          <p:cNvPr id="7" name="Chart 6"/>
          <p:cNvGraphicFramePr/>
          <p:nvPr>
            <p:extLst>
              <p:ext uri="{D42A27DB-BD31-4B8C-83A1-F6EECF244321}">
                <p14:modId xmlns:p14="http://schemas.microsoft.com/office/powerpoint/2010/main" val="1795504103"/>
              </p:ext>
            </p:extLst>
          </p:nvPr>
        </p:nvGraphicFramePr>
        <p:xfrm>
          <a:off x="0" y="2682241"/>
          <a:ext cx="6172200" cy="417576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0" y="1971562"/>
            <a:ext cx="5664629" cy="830997"/>
          </a:xfrm>
          <a:prstGeom prst="rect">
            <a:avLst/>
          </a:prstGeom>
          <a:noFill/>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b="1" dirty="0" smtClean="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rPr>
              <a:t>APEC Oil Imports Up 114% </a:t>
            </a:r>
          </a:p>
          <a:p>
            <a:pPr algn="ctr"/>
            <a:r>
              <a:rPr lang="en-US" sz="2400" b="1" dirty="0" smtClean="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rPr>
              <a:t>2005-2035</a:t>
            </a:r>
            <a:endParaRPr lang="en-US" sz="2400" b="1" dirty="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Freeform 11"/>
          <p:cNvSpPr/>
          <p:nvPr/>
        </p:nvSpPr>
        <p:spPr bwMode="auto">
          <a:xfrm>
            <a:off x="1923323" y="2420351"/>
            <a:ext cx="3395437" cy="1871133"/>
          </a:xfrm>
          <a:custGeom>
            <a:avLst/>
            <a:gdLst>
              <a:gd name="connsiteX0" fmla="*/ 0 w 4318000"/>
              <a:gd name="connsiteY0" fmla="*/ 1320800 h 1871133"/>
              <a:gd name="connsiteX1" fmla="*/ 1968500 w 4318000"/>
              <a:gd name="connsiteY1" fmla="*/ 1651000 h 1871133"/>
              <a:gd name="connsiteX2" fmla="*/ 4318000 w 4318000"/>
              <a:gd name="connsiteY2" fmla="*/ 0 h 1871133"/>
              <a:gd name="connsiteX3" fmla="*/ 4318000 w 4318000"/>
              <a:gd name="connsiteY3" fmla="*/ 0 h 1871133"/>
            </a:gdLst>
            <a:ahLst/>
            <a:cxnLst>
              <a:cxn ang="0">
                <a:pos x="connsiteX0" y="connsiteY0"/>
              </a:cxn>
              <a:cxn ang="0">
                <a:pos x="connsiteX1" y="connsiteY1"/>
              </a:cxn>
              <a:cxn ang="0">
                <a:pos x="connsiteX2" y="connsiteY2"/>
              </a:cxn>
              <a:cxn ang="0">
                <a:pos x="connsiteX3" y="connsiteY3"/>
              </a:cxn>
            </a:cxnLst>
            <a:rect l="l" t="t" r="r" b="b"/>
            <a:pathLst>
              <a:path w="4318000" h="1871133">
                <a:moveTo>
                  <a:pt x="0" y="1320800"/>
                </a:moveTo>
                <a:cubicBezTo>
                  <a:pt x="624416" y="1595966"/>
                  <a:pt x="1248833" y="1871133"/>
                  <a:pt x="1968500" y="1651000"/>
                </a:cubicBezTo>
                <a:cubicBezTo>
                  <a:pt x="2688167" y="1430867"/>
                  <a:pt x="4318000" y="0"/>
                  <a:pt x="4318000" y="0"/>
                </a:cubicBezTo>
                <a:lnTo>
                  <a:pt x="4318000" y="0"/>
                </a:lnTo>
              </a:path>
            </a:pathLst>
          </a:custGeom>
          <a:noFill/>
          <a:ln w="88900" cap="sq" cmpd="sng" algn="ctr">
            <a:gradFill flip="none" rotWithShape="1">
              <a:gsLst>
                <a:gs pos="0">
                  <a:srgbClr val="000082"/>
                </a:gs>
                <a:gs pos="30000">
                  <a:srgbClr val="66008F"/>
                </a:gs>
                <a:gs pos="64999">
                  <a:srgbClr val="BA0066"/>
                </a:gs>
                <a:gs pos="89999">
                  <a:srgbClr val="FF0000"/>
                </a:gs>
                <a:gs pos="100000">
                  <a:srgbClr val="FF8200"/>
                </a:gs>
              </a:gsLst>
              <a:path path="rect">
                <a:fillToRect l="50000" t="50000" r="50000" b="50000"/>
              </a:path>
              <a:tileRect/>
            </a:gradFill>
            <a:prstDash val="solid"/>
            <a:round/>
            <a:headEnd type="none" w="med" len="med"/>
            <a:tailEnd type="stealth" w="lg" len="lg"/>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2400" b="0" i="0" u="none" strike="noStrike" cap="none" normalizeH="0" baseline="0" smtClean="0">
              <a:ln>
                <a:noFill/>
              </a:ln>
              <a:solidFill>
                <a:schemeClr val="tx1"/>
              </a:solidFill>
              <a:effectLst/>
              <a:latin typeface="Arial" charset="0"/>
              <a:ea typeface="ＭＳ Ｐゴシック" pitchFamily="34" charset="-128"/>
            </a:endParaRPr>
          </a:p>
        </p:txBody>
      </p:sp>
      <p:graphicFrame>
        <p:nvGraphicFramePr>
          <p:cNvPr id="8" name="Chart 6"/>
          <p:cNvGraphicFramePr/>
          <p:nvPr>
            <p:extLst>
              <p:ext uri="{D42A27DB-BD31-4B8C-83A1-F6EECF244321}">
                <p14:modId xmlns:p14="http://schemas.microsoft.com/office/powerpoint/2010/main" val="1026710992"/>
              </p:ext>
            </p:extLst>
          </p:nvPr>
        </p:nvGraphicFramePr>
        <p:xfrm>
          <a:off x="5485980" y="2269412"/>
          <a:ext cx="6706020" cy="4242224"/>
        </p:xfrm>
        <a:graphic>
          <a:graphicData uri="http://schemas.openxmlformats.org/drawingml/2006/chart">
            <c:chart xmlns:c="http://schemas.openxmlformats.org/drawingml/2006/chart" xmlns:r="http://schemas.openxmlformats.org/officeDocument/2006/relationships" r:id="rId4"/>
          </a:graphicData>
        </a:graphic>
      </p:graphicFrame>
      <p:cxnSp>
        <p:nvCxnSpPr>
          <p:cNvPr id="10" name="Straight Arrow Connector 9"/>
          <p:cNvCxnSpPr/>
          <p:nvPr/>
        </p:nvCxnSpPr>
        <p:spPr bwMode="auto">
          <a:xfrm flipV="1">
            <a:off x="7285304" y="2420351"/>
            <a:ext cx="3803874" cy="1604944"/>
          </a:xfrm>
          <a:prstGeom prst="straightConnector1">
            <a:avLst/>
          </a:prstGeom>
          <a:ln w="88900">
            <a:gradFill flip="none" rotWithShape="1">
              <a:gsLst>
                <a:gs pos="0">
                  <a:srgbClr val="000082"/>
                </a:gs>
                <a:gs pos="30000">
                  <a:srgbClr val="66008F"/>
                </a:gs>
                <a:gs pos="64999">
                  <a:srgbClr val="BA0066"/>
                </a:gs>
                <a:gs pos="89999">
                  <a:srgbClr val="FF0000"/>
                </a:gs>
                <a:gs pos="100000">
                  <a:srgbClr val="FF8200"/>
                </a:gs>
              </a:gsLst>
              <a:path path="rect">
                <a:fillToRect l="100000" t="100000"/>
              </a:path>
              <a:tileRect r="-100000" b="-100000"/>
            </a:gradFill>
            <a:headEnd type="none" w="med" len="med"/>
            <a:tailEnd type="arrow" w="lg" len="lg"/>
          </a:ln>
        </p:spPr>
        <p:style>
          <a:lnRef idx="3">
            <a:schemeClr val="accent4"/>
          </a:lnRef>
          <a:fillRef idx="0">
            <a:schemeClr val="accent4"/>
          </a:fillRef>
          <a:effectRef idx="2">
            <a:schemeClr val="accent4"/>
          </a:effectRef>
          <a:fontRef idx="minor">
            <a:schemeClr val="tx1"/>
          </a:fontRef>
        </p:style>
      </p:cxnSp>
      <p:sp>
        <p:nvSpPr>
          <p:cNvPr id="11" name="Rectangle 8"/>
          <p:cNvSpPr/>
          <p:nvPr/>
        </p:nvSpPr>
        <p:spPr>
          <a:xfrm>
            <a:off x="6464869" y="2004852"/>
            <a:ext cx="4416491" cy="830997"/>
          </a:xfrm>
          <a:prstGeom prst="rect">
            <a:avLst/>
          </a:prstGeom>
          <a:noFill/>
          <a:effec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b="1" dirty="0" smtClean="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rPr>
              <a:t> APEC Emissions Up  72% </a:t>
            </a:r>
          </a:p>
          <a:p>
            <a:pPr algn="ctr"/>
            <a:r>
              <a:rPr lang="en-US" sz="2400" b="1" dirty="0" smtClean="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rPr>
              <a:t>2005-2035</a:t>
            </a:r>
            <a:endParaRPr lang="en-US" sz="2400" b="1" dirty="0">
              <a:solidFill>
                <a:srgbClr val="0066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13" name="Picture 3" descr="Visual"/>
          <p:cNvPicPr>
            <a:picLocks noChangeAspect="1" noChangeArrowheads="1"/>
          </p:cNvPicPr>
          <p:nvPr/>
        </p:nvPicPr>
        <p:blipFill>
          <a:blip r:embed="rId5" cstate="print"/>
          <a:srcRect/>
          <a:stretch>
            <a:fillRect/>
          </a:stretch>
        </p:blipFill>
        <p:spPr bwMode="auto">
          <a:xfrm>
            <a:off x="0" y="0"/>
            <a:ext cx="12192000" cy="1341438"/>
          </a:xfrm>
          <a:prstGeom prst="rect">
            <a:avLst/>
          </a:prstGeom>
          <a:noFill/>
          <a:ln w="9525">
            <a:noFill/>
            <a:miter lim="800000"/>
            <a:headEnd/>
            <a:tailEnd/>
          </a:ln>
        </p:spPr>
      </p:pic>
      <p:sp>
        <p:nvSpPr>
          <p:cNvPr id="14" name="Rectangle 5"/>
          <p:cNvSpPr>
            <a:spLocks noChangeArrowheads="1"/>
          </p:cNvSpPr>
          <p:nvPr/>
        </p:nvSpPr>
        <p:spPr bwMode="auto">
          <a:xfrm>
            <a:off x="0" y="1268413"/>
            <a:ext cx="12192000" cy="576262"/>
          </a:xfrm>
          <a:prstGeom prst="rect">
            <a:avLst/>
          </a:prstGeom>
          <a:solidFill>
            <a:srgbClr val="0000FF"/>
          </a:solidFill>
          <a:ln w="9525">
            <a:noFill/>
            <a:miter lim="800000"/>
            <a:headEnd/>
            <a:tailEnd/>
          </a:ln>
        </p:spPr>
        <p:txBody>
          <a:bodyPr anchor="ctr"/>
          <a:lstStyle/>
          <a:p>
            <a:pPr marL="400050" indent="-400050" algn="ctr">
              <a:defRPr/>
            </a:pPr>
            <a:r>
              <a:rPr lang="en-US" altLang="ja-JP" sz="2800" b="1" i="1" dirty="0" smtClean="0">
                <a:solidFill>
                  <a:schemeClr val="bg1"/>
                </a:solidFill>
                <a:effectLst>
                  <a:outerShdw blurRad="38100" dist="38100" dir="2700000" algn="tl">
                    <a:srgbClr val="000000">
                      <a:alpha val="43137"/>
                    </a:srgbClr>
                  </a:outerShdw>
                </a:effectLst>
                <a:latin typeface="+mj-lt"/>
              </a:rPr>
              <a:t>APEC </a:t>
            </a:r>
            <a:r>
              <a:rPr lang="en-US" altLang="ja-JP" sz="2800" b="1" i="1" dirty="0">
                <a:solidFill>
                  <a:schemeClr val="bg1"/>
                </a:solidFill>
                <a:effectLst>
                  <a:outerShdw blurRad="38100" dist="38100" dir="2700000" algn="tl">
                    <a:srgbClr val="000000">
                      <a:alpha val="43137"/>
                    </a:srgbClr>
                  </a:outerShdw>
                </a:effectLst>
                <a:latin typeface="+mj-lt"/>
              </a:rPr>
              <a:t>Energy Demand &amp; Supply Outlook</a:t>
            </a:r>
            <a:endParaRPr lang="en-US" altLang="ja-JP" sz="2800" b="1" i="1" dirty="0">
              <a:solidFill>
                <a:schemeClr val="bg1"/>
              </a:solidFill>
              <a:effectLst>
                <a:outerShdw blurRad="38100" dist="38100" dir="2700000" algn="tl">
                  <a:srgbClr val="000000">
                    <a:alpha val="43137"/>
                  </a:srgbClr>
                </a:outerShdw>
              </a:effectLst>
              <a:latin typeface="+mj-lt"/>
              <a:ea typeface="ＭＳ Ｐゴシック" charset="-128"/>
            </a:endParaRPr>
          </a:p>
        </p:txBody>
      </p:sp>
    </p:spTree>
    <p:extLst>
      <p:ext uri="{BB962C8B-B14F-4D97-AF65-F5344CB8AC3E}">
        <p14:creationId xmlns:p14="http://schemas.microsoft.com/office/powerpoint/2010/main" val="4202552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2" presetClass="entr" presetSubtype="1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0-#ppt_w/2"/>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1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9"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616528" y="2075007"/>
            <a:ext cx="6463146" cy="4351338"/>
          </a:xfrm>
        </p:spPr>
        <p:txBody>
          <a:bodyPr>
            <a:normAutofit lnSpcReduction="10000"/>
          </a:bodyPr>
          <a:lstStyle/>
          <a:p>
            <a:pPr marL="0" indent="0">
              <a:buFont typeface="+mj-lt"/>
              <a:buNone/>
            </a:pPr>
            <a:r>
              <a:rPr lang="en-US" altLang="ja-JP" sz="2400" dirty="0" smtClean="0"/>
              <a:t> </a:t>
            </a:r>
            <a:r>
              <a:rPr lang="en-US" altLang="ja-JP" sz="2400" dirty="0"/>
              <a:t>Drawing from the Outlook analysis, some policy suggestions </a:t>
            </a:r>
            <a:r>
              <a:rPr lang="en-US" altLang="ja-JP" sz="2400" dirty="0" smtClean="0"/>
              <a:t>were made:</a:t>
            </a:r>
          </a:p>
          <a:p>
            <a:pPr marL="742950" lvl="2" indent="-342900"/>
            <a:r>
              <a:rPr lang="en-US" altLang="ja-JP" sz="2400" dirty="0"/>
              <a:t>Maximize energy efficiency improvement.</a:t>
            </a:r>
          </a:p>
          <a:p>
            <a:pPr marL="742950" lvl="2" indent="-342900"/>
            <a:r>
              <a:rPr lang="en-US" altLang="ja-JP" sz="2400" dirty="0"/>
              <a:t>Develop regional capacity for the reform of inefficient fossil fuel </a:t>
            </a:r>
            <a:r>
              <a:rPr lang="en-US" altLang="ja-JP" sz="2400" dirty="0" smtClean="0"/>
              <a:t>subsidies</a:t>
            </a:r>
            <a:r>
              <a:rPr lang="en-US" altLang="ja-JP" sz="2400" spc="-120" dirty="0" smtClean="0"/>
              <a:t>.</a:t>
            </a:r>
            <a:endParaRPr lang="en-US" altLang="ja-JP" sz="2400" spc="-120" dirty="0"/>
          </a:p>
          <a:p>
            <a:pPr marL="742950" lvl="2" indent="-342900"/>
            <a:r>
              <a:rPr lang="en-US" altLang="ja-JP" sz="2400" dirty="0" smtClean="0"/>
              <a:t>Initiate </a:t>
            </a:r>
            <a:r>
              <a:rPr lang="en-US" altLang="ja-JP" sz="2400" dirty="0"/>
              <a:t>work to remove constraints on natural gas </a:t>
            </a:r>
            <a:r>
              <a:rPr lang="en-US" altLang="ja-JP" sz="2400" dirty="0" smtClean="0"/>
              <a:t>production, trade and investment.</a:t>
            </a:r>
            <a:endParaRPr lang="en-US" altLang="ja-JP" sz="2400" dirty="0"/>
          </a:p>
          <a:p>
            <a:pPr marL="742950" lvl="2" indent="-342900"/>
            <a:r>
              <a:rPr lang="en-US" altLang="ja-JP" sz="2400" dirty="0" smtClean="0"/>
              <a:t>Promote </a:t>
            </a:r>
            <a:r>
              <a:rPr lang="en-US" altLang="ja-JP" sz="2400" dirty="0"/>
              <a:t>the development of renewable energy </a:t>
            </a:r>
            <a:r>
              <a:rPr lang="en-US" altLang="ja-JP" sz="2400" dirty="0" smtClean="0"/>
              <a:t>sources. </a:t>
            </a:r>
            <a:endParaRPr lang="en-US" altLang="ja-JP" sz="2400" dirty="0"/>
          </a:p>
          <a:p>
            <a:pPr marL="742950" lvl="2" indent="-342900"/>
            <a:r>
              <a:rPr lang="en-US" altLang="ja-JP" sz="2400" dirty="0" smtClean="0"/>
              <a:t>Promote </a:t>
            </a:r>
            <a:r>
              <a:rPr lang="en-US" altLang="ja-JP" sz="2400" dirty="0"/>
              <a:t>CCS and make coal-fired power plants more </a:t>
            </a:r>
            <a:r>
              <a:rPr lang="en-US" altLang="ja-JP" sz="2400" dirty="0" smtClean="0"/>
              <a:t>efficient.</a:t>
            </a:r>
            <a:endParaRPr lang="en-US" altLang="ja-JP" sz="2400" dirty="0"/>
          </a:p>
          <a:p>
            <a:endParaRPr kumimoji="1" lang="ja-JP" altLang="en-US" dirty="0"/>
          </a:p>
        </p:txBody>
      </p:sp>
      <p:sp>
        <p:nvSpPr>
          <p:cNvPr id="3" name="スライド番号プレースホルダー 2"/>
          <p:cNvSpPr>
            <a:spLocks noGrp="1"/>
          </p:cNvSpPr>
          <p:nvPr>
            <p:ph type="sldNum" sz="quarter" idx="11"/>
          </p:nvPr>
        </p:nvSpPr>
        <p:spPr/>
        <p:txBody>
          <a:bodyPr/>
          <a:lstStyle/>
          <a:p>
            <a:fld id="{DFB91CE9-323E-4FC2-A377-4070E6D7DBA8}" type="slidenum">
              <a:rPr lang="en-US" altLang="ja-JP" smtClean="0"/>
              <a:pPr/>
              <a:t>6</a:t>
            </a:fld>
            <a:endParaRPr lang="en-US" altLang="ja-JP"/>
          </a:p>
        </p:txBody>
      </p:sp>
      <p:sp>
        <p:nvSpPr>
          <p:cNvPr id="4" name="タイトル 3"/>
          <p:cNvSpPr>
            <a:spLocks noGrp="1"/>
          </p:cNvSpPr>
          <p:nvPr>
            <p:ph type="title"/>
          </p:nvPr>
        </p:nvSpPr>
        <p:spPr/>
        <p:txBody>
          <a:bodyPr/>
          <a:lstStyle/>
          <a:p>
            <a:endParaRPr kumimoji="1" lang="ja-JP" altLang="en-US"/>
          </a:p>
        </p:txBody>
      </p:sp>
      <p:pic>
        <p:nvPicPr>
          <p:cNvPr id="5" name="Picture 3" descr="Visual"/>
          <p:cNvPicPr>
            <a:picLocks noChangeAspect="1" noChangeArrowheads="1"/>
          </p:cNvPicPr>
          <p:nvPr/>
        </p:nvPicPr>
        <p:blipFill>
          <a:blip r:embed="rId3" cstate="print"/>
          <a:srcRect/>
          <a:stretch>
            <a:fillRect/>
          </a:stretch>
        </p:blipFill>
        <p:spPr bwMode="auto">
          <a:xfrm>
            <a:off x="0" y="0"/>
            <a:ext cx="12192000" cy="1341438"/>
          </a:xfrm>
          <a:prstGeom prst="rect">
            <a:avLst/>
          </a:prstGeom>
          <a:noFill/>
          <a:ln w="9525">
            <a:noFill/>
            <a:miter lim="800000"/>
            <a:headEnd/>
            <a:tailEnd/>
          </a:ln>
        </p:spPr>
      </p:pic>
      <p:sp>
        <p:nvSpPr>
          <p:cNvPr id="6" name="Rectangle 5"/>
          <p:cNvSpPr>
            <a:spLocks noChangeArrowheads="1"/>
          </p:cNvSpPr>
          <p:nvPr/>
        </p:nvSpPr>
        <p:spPr bwMode="auto">
          <a:xfrm>
            <a:off x="0" y="1268413"/>
            <a:ext cx="12192000" cy="576262"/>
          </a:xfrm>
          <a:prstGeom prst="rect">
            <a:avLst/>
          </a:prstGeom>
          <a:solidFill>
            <a:srgbClr val="0000FF"/>
          </a:solidFill>
          <a:ln w="9525">
            <a:noFill/>
            <a:miter lim="800000"/>
            <a:headEnd/>
            <a:tailEnd/>
          </a:ln>
        </p:spPr>
        <p:txBody>
          <a:bodyPr anchor="ctr"/>
          <a:lstStyle/>
          <a:p>
            <a:pPr marL="400050" indent="-400050" algn="ctr">
              <a:defRPr/>
            </a:pPr>
            <a:r>
              <a:rPr lang="en-US" altLang="ja-JP" sz="2800" b="1" i="1" dirty="0" smtClean="0">
                <a:solidFill>
                  <a:schemeClr val="bg1"/>
                </a:solidFill>
                <a:effectLst>
                  <a:outerShdw blurRad="38100" dist="38100" dir="2700000" algn="tl">
                    <a:srgbClr val="000000">
                      <a:alpha val="43137"/>
                    </a:srgbClr>
                  </a:outerShdw>
                </a:effectLst>
                <a:latin typeface="+mj-lt"/>
              </a:rPr>
              <a:t>APEC Energy Demand &amp; Supply Outlook</a:t>
            </a:r>
            <a:endParaRPr lang="en-US" altLang="ja-JP" sz="2800" b="1" i="1" dirty="0">
              <a:solidFill>
                <a:schemeClr val="bg1"/>
              </a:solidFill>
              <a:effectLst>
                <a:outerShdw blurRad="38100" dist="38100" dir="2700000" algn="tl">
                  <a:srgbClr val="000000">
                    <a:alpha val="43137"/>
                  </a:srgbClr>
                </a:outerShdw>
              </a:effectLst>
              <a:latin typeface="+mj-lt"/>
              <a:ea typeface="ＭＳ Ｐゴシック" charset="-128"/>
            </a:endParaRPr>
          </a:p>
        </p:txBody>
      </p:sp>
      <p:pic>
        <p:nvPicPr>
          <p:cNvPr id="2051" name="Picture 3" descr="C:\Users\takato.ojimi\Desktop\Stock Photos(131224)\oil pump we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27686" y="2027575"/>
            <a:ext cx="2699591" cy="21104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takato.ojimi\Desktop\Stock Photos(131224)\Windmi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7481" y="4346238"/>
            <a:ext cx="3125548" cy="200323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takato.ojimi\Desktop\Stock Photos(131224)\Power Plan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2713" y="5347854"/>
            <a:ext cx="1620307" cy="1107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724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Visual"/>
          <p:cNvPicPr>
            <a:picLocks noChangeAspect="1" noChangeArrowheads="1"/>
          </p:cNvPicPr>
          <p:nvPr/>
        </p:nvPicPr>
        <p:blipFill>
          <a:blip r:embed="rId3" cstate="print"/>
          <a:srcRect/>
          <a:stretch>
            <a:fillRect/>
          </a:stretch>
        </p:blipFill>
        <p:spPr bwMode="auto">
          <a:xfrm>
            <a:off x="0" y="0"/>
            <a:ext cx="12192000" cy="1341438"/>
          </a:xfrm>
          <a:prstGeom prst="rect">
            <a:avLst/>
          </a:prstGeom>
          <a:noFill/>
          <a:ln w="9525">
            <a:noFill/>
            <a:miter lim="800000"/>
            <a:headEnd/>
            <a:tailEnd/>
          </a:ln>
        </p:spPr>
      </p:pic>
      <p:sp>
        <p:nvSpPr>
          <p:cNvPr id="4099" name="Rectangle 5"/>
          <p:cNvSpPr>
            <a:spLocks noChangeArrowheads="1"/>
          </p:cNvSpPr>
          <p:nvPr/>
        </p:nvSpPr>
        <p:spPr bwMode="auto">
          <a:xfrm>
            <a:off x="0" y="1268413"/>
            <a:ext cx="12192000" cy="576262"/>
          </a:xfrm>
          <a:prstGeom prst="rect">
            <a:avLst/>
          </a:prstGeom>
          <a:solidFill>
            <a:srgbClr val="0000FF"/>
          </a:solidFill>
          <a:ln w="9525">
            <a:noFill/>
            <a:miter lim="800000"/>
            <a:headEnd/>
            <a:tailEnd/>
          </a:ln>
        </p:spPr>
        <p:txBody>
          <a:bodyPr anchor="ctr"/>
          <a:lstStyle/>
          <a:p>
            <a:pPr marL="400050" indent="-400050" algn="ctr">
              <a:defRPr/>
            </a:pPr>
            <a:r>
              <a:rPr lang="en-US" altLang="ja-JP" sz="2800" b="1" i="1" dirty="0" smtClean="0">
                <a:solidFill>
                  <a:schemeClr val="bg1"/>
                </a:solidFill>
                <a:effectLst>
                  <a:outerShdw blurRad="38100" dist="38100" dir="2700000" algn="tl">
                    <a:srgbClr val="000000">
                      <a:alpha val="43137"/>
                    </a:srgbClr>
                  </a:outerShdw>
                </a:effectLst>
                <a:latin typeface="+mj-lt"/>
              </a:rPr>
              <a:t>APEC </a:t>
            </a:r>
            <a:r>
              <a:rPr lang="en-US" altLang="ja-JP" sz="2800" b="1" i="1" dirty="0">
                <a:solidFill>
                  <a:schemeClr val="bg1"/>
                </a:solidFill>
                <a:effectLst>
                  <a:outerShdw blurRad="38100" dist="38100" dir="2700000" algn="tl">
                    <a:srgbClr val="000000">
                      <a:alpha val="43137"/>
                    </a:srgbClr>
                  </a:outerShdw>
                </a:effectLst>
                <a:latin typeface="+mj-lt"/>
              </a:rPr>
              <a:t>Energy Demand &amp; Supply Outlook</a:t>
            </a:r>
            <a:endParaRPr lang="en-US" altLang="ja-JP" sz="2800" b="1" i="1" dirty="0">
              <a:solidFill>
                <a:schemeClr val="bg1"/>
              </a:solidFill>
              <a:effectLst>
                <a:outerShdw blurRad="38100" dist="38100" dir="2700000" algn="tl">
                  <a:srgbClr val="000000">
                    <a:alpha val="43137"/>
                  </a:srgbClr>
                </a:outerShdw>
              </a:effectLst>
              <a:latin typeface="+mj-lt"/>
              <a:ea typeface="ＭＳ Ｐゴシック" charset="-128"/>
            </a:endParaRPr>
          </a:p>
        </p:txBody>
      </p:sp>
      <p:sp>
        <p:nvSpPr>
          <p:cNvPr id="15364" name="コンテンツ プレースホルダ 8"/>
          <p:cNvSpPr>
            <a:spLocks noGrp="1"/>
          </p:cNvSpPr>
          <p:nvPr>
            <p:ph idx="1"/>
          </p:nvPr>
        </p:nvSpPr>
        <p:spPr>
          <a:xfrm>
            <a:off x="360218" y="2521527"/>
            <a:ext cx="5729073" cy="3879272"/>
          </a:xfrm>
        </p:spPr>
        <p:txBody>
          <a:bodyPr>
            <a:noAutofit/>
          </a:bodyPr>
          <a:lstStyle/>
          <a:p>
            <a:r>
              <a:rPr lang="en-US" altLang="ja-JP" sz="2400" dirty="0" smtClean="0"/>
              <a:t>APERC </a:t>
            </a:r>
            <a:r>
              <a:rPr lang="en-US" altLang="ja-JP" sz="2400" dirty="0"/>
              <a:t>has started preparatory research activities for </a:t>
            </a:r>
            <a:r>
              <a:rPr lang="en-US" altLang="ja-JP" sz="2400" dirty="0">
                <a:solidFill>
                  <a:srgbClr val="FF0000"/>
                </a:solidFill>
              </a:rPr>
              <a:t>the 6th edition </a:t>
            </a:r>
            <a:r>
              <a:rPr lang="en-US" altLang="ja-JP" sz="2400" dirty="0" smtClean="0"/>
              <a:t>of </a:t>
            </a:r>
            <a:r>
              <a:rPr lang="en-US" altLang="ja-JP" sz="2400" i="1" dirty="0" smtClean="0"/>
              <a:t>the Outlook </a:t>
            </a:r>
            <a:r>
              <a:rPr lang="en-US" altLang="ja-JP" sz="2400" dirty="0" smtClean="0"/>
              <a:t>to </a:t>
            </a:r>
            <a:r>
              <a:rPr lang="en-US" altLang="ja-JP" sz="2400" dirty="0"/>
              <a:t>be published in 2015.</a:t>
            </a:r>
            <a:r>
              <a:rPr lang="en-NZ" altLang="ja-JP" sz="2400" dirty="0"/>
              <a:t>  </a:t>
            </a:r>
            <a:endParaRPr lang="en-NZ" altLang="ja-JP" sz="2400" dirty="0" smtClean="0"/>
          </a:p>
          <a:p>
            <a:pPr marL="0" indent="0">
              <a:buNone/>
            </a:pPr>
            <a:endParaRPr lang="en-US" altLang="ja-JP" sz="2400" dirty="0">
              <a:solidFill>
                <a:srgbClr val="FF0000"/>
              </a:solidFill>
              <a:ea typeface="ＭＳ Ｐゴシック" pitchFamily="50" charset="-128"/>
            </a:endParaRPr>
          </a:p>
          <a:p>
            <a:r>
              <a:rPr lang="en-US" altLang="ja-JP" sz="2400" dirty="0" smtClean="0"/>
              <a:t> In </a:t>
            </a:r>
            <a:r>
              <a:rPr lang="en-US" altLang="ja-JP" sz="2400" dirty="0"/>
              <a:t>addition to the </a:t>
            </a:r>
            <a:r>
              <a:rPr lang="en-US" altLang="ja-JP" sz="2400" dirty="0" smtClean="0"/>
              <a:t>model</a:t>
            </a:r>
            <a:r>
              <a:rPr lang="en-AU" altLang="ja-JP" sz="2400" dirty="0" smtClean="0"/>
              <a:t> enhancements, we are investigating </a:t>
            </a:r>
            <a:r>
              <a:rPr lang="en-US" altLang="ja-JP" sz="2400" dirty="0" smtClean="0"/>
              <a:t>special topics such as:</a:t>
            </a:r>
          </a:p>
          <a:p>
            <a:pPr lvl="1">
              <a:buSzPct val="80000"/>
              <a:buFont typeface="Courier New" panose="02070309020205020404" pitchFamily="49" charset="0"/>
              <a:buChar char="o"/>
            </a:pPr>
            <a:r>
              <a:rPr lang="en-AU" altLang="ja-JP" sz="2200" dirty="0" smtClean="0"/>
              <a:t>Shale Gas Development.</a:t>
            </a:r>
          </a:p>
          <a:p>
            <a:pPr lvl="1">
              <a:buSzPct val="80000"/>
              <a:buFont typeface="Courier New" panose="02070309020205020404" pitchFamily="49" charset="0"/>
              <a:buChar char="o"/>
            </a:pPr>
            <a:r>
              <a:rPr lang="en-US" altLang="ja-JP" sz="2200" dirty="0" smtClean="0"/>
              <a:t>Geothermal </a:t>
            </a:r>
            <a:r>
              <a:rPr lang="en-US" altLang="ja-JP" sz="2200" dirty="0"/>
              <a:t>Electricity </a:t>
            </a:r>
            <a:r>
              <a:rPr lang="en-US" altLang="ja-JP" sz="2200" dirty="0" smtClean="0"/>
              <a:t>Development.</a:t>
            </a:r>
            <a:endParaRPr lang="en-US" altLang="ja-JP" sz="2200" dirty="0"/>
          </a:p>
          <a:p>
            <a:pPr lvl="1">
              <a:buSzPct val="80000"/>
              <a:buFont typeface="Courier New" panose="02070309020205020404" pitchFamily="49" charset="0"/>
              <a:buChar char="o"/>
            </a:pPr>
            <a:r>
              <a:rPr lang="en-US" altLang="ja-JP" sz="2200" dirty="0"/>
              <a:t>Grid Interconnection in Northeast </a:t>
            </a:r>
            <a:r>
              <a:rPr lang="en-US" altLang="ja-JP" sz="2200" dirty="0" smtClean="0"/>
              <a:t>Asia.</a:t>
            </a:r>
            <a:endParaRPr lang="en-US" altLang="ja-JP" sz="2200" dirty="0"/>
          </a:p>
        </p:txBody>
      </p:sp>
      <p:pic>
        <p:nvPicPr>
          <p:cNvPr id="1026" name="Picture 2" descr="C:\Users\takato.ojimi\Desktop\Stock Photos(131224)\Electricity Transmission-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78066" y="4835234"/>
            <a:ext cx="2530133" cy="168210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kato.ojimi\Desktop\Stock Photos(131224)\Geyser Erupti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8078" y="2087125"/>
            <a:ext cx="1706653" cy="25617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00800" y="3049344"/>
            <a:ext cx="1953491" cy="2932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3590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Visual"/>
          <p:cNvPicPr>
            <a:picLocks noChangeAspect="1" noChangeArrowheads="1"/>
          </p:cNvPicPr>
          <p:nvPr/>
        </p:nvPicPr>
        <p:blipFill>
          <a:blip r:embed="rId3" cstate="print"/>
          <a:srcRect/>
          <a:stretch>
            <a:fillRect/>
          </a:stretch>
        </p:blipFill>
        <p:spPr bwMode="auto">
          <a:xfrm>
            <a:off x="0" y="0"/>
            <a:ext cx="12192000" cy="1341438"/>
          </a:xfrm>
          <a:prstGeom prst="rect">
            <a:avLst/>
          </a:prstGeom>
          <a:noFill/>
          <a:ln w="9525">
            <a:noFill/>
            <a:miter lim="800000"/>
            <a:headEnd/>
            <a:tailEnd/>
          </a:ln>
        </p:spPr>
      </p:pic>
      <p:sp>
        <p:nvSpPr>
          <p:cNvPr id="4099" name="Rectangle 5"/>
          <p:cNvSpPr>
            <a:spLocks noChangeArrowheads="1"/>
          </p:cNvSpPr>
          <p:nvPr/>
        </p:nvSpPr>
        <p:spPr bwMode="auto">
          <a:xfrm>
            <a:off x="0" y="1268413"/>
            <a:ext cx="12192000" cy="576262"/>
          </a:xfrm>
          <a:prstGeom prst="rect">
            <a:avLst/>
          </a:prstGeom>
          <a:solidFill>
            <a:srgbClr val="0000FF"/>
          </a:solidFill>
          <a:ln w="9525">
            <a:noFill/>
            <a:miter lim="800000"/>
            <a:headEnd/>
            <a:tailEnd/>
          </a:ln>
        </p:spPr>
        <p:txBody>
          <a:bodyPr anchor="ctr"/>
          <a:lstStyle/>
          <a:p>
            <a:pPr marL="400050" indent="-400050" algn="ctr">
              <a:defRPr/>
            </a:pPr>
            <a:r>
              <a:rPr lang="en-US" altLang="ja-JP" sz="2800" b="1" i="1" dirty="0" smtClean="0">
                <a:solidFill>
                  <a:schemeClr val="bg1"/>
                </a:solidFill>
                <a:effectLst>
                  <a:outerShdw blurRad="38100" dist="38100" dir="2700000" algn="tl">
                    <a:srgbClr val="000000">
                      <a:alpha val="43137"/>
                    </a:srgbClr>
                  </a:outerShdw>
                </a:effectLst>
                <a:latin typeface="+mj-lt"/>
              </a:rPr>
              <a:t>APEC Cooperative Projects</a:t>
            </a:r>
            <a:endParaRPr lang="en-US" altLang="ja-JP" sz="2800" b="1" i="1" dirty="0">
              <a:solidFill>
                <a:schemeClr val="bg1"/>
              </a:solidFill>
              <a:effectLst>
                <a:outerShdw blurRad="38100" dist="38100" dir="2700000" algn="tl">
                  <a:srgbClr val="000000">
                    <a:alpha val="43137"/>
                  </a:srgbClr>
                </a:outerShdw>
              </a:effectLst>
              <a:latin typeface="+mj-lt"/>
              <a:ea typeface="ＭＳ Ｐゴシック" charset="-128"/>
            </a:endParaRPr>
          </a:p>
        </p:txBody>
      </p:sp>
      <p:pic>
        <p:nvPicPr>
          <p:cNvPr id="2" name="Picture 2" descr="C:\Users\takato.ojimi\Desktop\Stock Photos(131224)\Samu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5779" y="3629888"/>
            <a:ext cx="3962040" cy="2820339"/>
          </a:xfrm>
          <a:prstGeom prst="rect">
            <a:avLst/>
          </a:prstGeom>
          <a:noFill/>
          <a:extLst>
            <a:ext uri="{909E8E84-426E-40DD-AFC4-6F175D3DCCD1}">
              <a14:hiddenFill xmlns:a14="http://schemas.microsoft.com/office/drawing/2010/main">
                <a:solidFill>
                  <a:srgbClr val="FFFFFF"/>
                </a:solidFill>
              </a14:hiddenFill>
            </a:ext>
          </a:extLst>
        </p:spPr>
      </p:pic>
      <p:sp>
        <p:nvSpPr>
          <p:cNvPr id="3" name="コンテンツ プレースホルダー 2"/>
          <p:cNvSpPr>
            <a:spLocks noGrp="1"/>
          </p:cNvSpPr>
          <p:nvPr>
            <p:ph idx="1"/>
          </p:nvPr>
        </p:nvSpPr>
        <p:spPr>
          <a:xfrm>
            <a:off x="367146" y="1980693"/>
            <a:ext cx="11423072" cy="4752616"/>
          </a:xfrm>
        </p:spPr>
        <p:txBody>
          <a:bodyPr>
            <a:normAutofit fontScale="92500" lnSpcReduction="20000"/>
          </a:bodyPr>
          <a:lstStyle/>
          <a:p>
            <a:pPr marL="0" indent="0">
              <a:buNone/>
            </a:pPr>
            <a:r>
              <a:rPr kumimoji="1" lang="en-US" altLang="ja-JP" sz="2600" dirty="0" smtClean="0"/>
              <a:t>Since the last EMM 10, the following APEC Cooperative Projects were undertaken:</a:t>
            </a:r>
          </a:p>
          <a:p>
            <a:pPr marL="0" indent="0">
              <a:buNone/>
            </a:pPr>
            <a:r>
              <a:rPr kumimoji="1" lang="en-US" altLang="ja-JP" sz="2600" b="1" dirty="0" smtClean="0"/>
              <a:t>PREE (Peer Review on Energy Efficiency)</a:t>
            </a:r>
          </a:p>
          <a:p>
            <a:pPr>
              <a:buSzPct val="80000"/>
              <a:buFont typeface="Courier New" panose="02070309020205020404" pitchFamily="49" charset="0"/>
              <a:buChar char="o"/>
            </a:pPr>
            <a:r>
              <a:rPr kumimoji="1" lang="en-US" altLang="ja-JP" sz="2600" dirty="0"/>
              <a:t> </a:t>
            </a:r>
            <a:r>
              <a:rPr kumimoji="1" lang="en-US" altLang="ja-JP" sz="2600" dirty="0" smtClean="0"/>
              <a:t> </a:t>
            </a:r>
            <a:r>
              <a:rPr kumimoji="1" lang="en-US" altLang="ja-JP" sz="2400" dirty="0" smtClean="0"/>
              <a:t>10</a:t>
            </a:r>
            <a:r>
              <a:rPr kumimoji="1" lang="en-US" altLang="ja-JP" sz="2400" baseline="30000" dirty="0" smtClean="0"/>
              <a:t>th</a:t>
            </a:r>
            <a:r>
              <a:rPr kumimoji="1" lang="en-US" altLang="ja-JP" sz="2400" dirty="0" smtClean="0"/>
              <a:t> PREE, June 2013- Brunei Darussalam.</a:t>
            </a:r>
          </a:p>
          <a:p>
            <a:pPr>
              <a:buSzPct val="80000"/>
              <a:buFont typeface="Courier New" panose="02070309020205020404" pitchFamily="49" charset="0"/>
              <a:buChar char="o"/>
            </a:pPr>
            <a:r>
              <a:rPr kumimoji="1" lang="en-US" altLang="ja-JP" sz="2400" dirty="0"/>
              <a:t> </a:t>
            </a:r>
            <a:r>
              <a:rPr kumimoji="1" lang="en-US" altLang="ja-JP" sz="2400" dirty="0" smtClean="0"/>
              <a:t>   2</a:t>
            </a:r>
            <a:r>
              <a:rPr kumimoji="1" lang="en-US" altLang="ja-JP" sz="2400" baseline="30000" dirty="0" smtClean="0"/>
              <a:t>nd</a:t>
            </a:r>
            <a:r>
              <a:rPr kumimoji="1" lang="en-US" altLang="ja-JP" sz="2400" dirty="0" smtClean="0"/>
              <a:t> Follow-up PREE, September 2014 – the Philippines  (in preparation).     </a:t>
            </a:r>
          </a:p>
          <a:p>
            <a:pPr marL="0" indent="0">
              <a:buNone/>
            </a:pPr>
            <a:r>
              <a:rPr kumimoji="1" lang="en-US" altLang="ja-JP" sz="2600" b="1" dirty="0" smtClean="0"/>
              <a:t>PRLCE (Peer review on Low Carbon Energy Policies)</a:t>
            </a:r>
          </a:p>
          <a:p>
            <a:pPr>
              <a:buSzPct val="80000"/>
              <a:buFont typeface="Courier New" panose="02070309020205020404" pitchFamily="49" charset="0"/>
              <a:buChar char="o"/>
            </a:pPr>
            <a:r>
              <a:rPr kumimoji="1" lang="en-US" altLang="ja-JP" sz="2400" dirty="0"/>
              <a:t>  2nd PRLCE, November 2012- the </a:t>
            </a:r>
            <a:r>
              <a:rPr kumimoji="1" lang="en-US" altLang="ja-JP" sz="2400" dirty="0" smtClean="0"/>
              <a:t>Philippines.</a:t>
            </a:r>
            <a:endParaRPr kumimoji="1" lang="en-US" altLang="ja-JP" sz="2400" dirty="0"/>
          </a:p>
          <a:p>
            <a:pPr>
              <a:buSzPct val="80000"/>
              <a:buFont typeface="Courier New" panose="02070309020205020404" pitchFamily="49" charset="0"/>
              <a:buChar char="o"/>
            </a:pPr>
            <a:r>
              <a:rPr kumimoji="1" lang="en-US" altLang="ja-JP" sz="2400" dirty="0"/>
              <a:t>  3rd PRLCE, May 2013 </a:t>
            </a:r>
            <a:r>
              <a:rPr kumimoji="1" lang="en-US" altLang="ja-JP" sz="2400" dirty="0" smtClean="0"/>
              <a:t>– Indonesia.</a:t>
            </a:r>
            <a:endParaRPr kumimoji="1" lang="en-US" altLang="ja-JP" sz="2400" dirty="0"/>
          </a:p>
          <a:p>
            <a:pPr>
              <a:buSzPct val="80000"/>
              <a:buFont typeface="Courier New" panose="02070309020205020404" pitchFamily="49" charset="0"/>
              <a:buChar char="o"/>
            </a:pPr>
            <a:r>
              <a:rPr kumimoji="1" lang="en-US" altLang="ja-JP" sz="2400" dirty="0"/>
              <a:t>  4th PRLCE, December - Malaysia </a:t>
            </a:r>
            <a:r>
              <a:rPr kumimoji="1" lang="en-US" altLang="ja-JP" sz="2400" dirty="0" smtClean="0"/>
              <a:t>.</a:t>
            </a:r>
            <a:endParaRPr kumimoji="1" lang="en-US" altLang="ja-JP" sz="2400" dirty="0"/>
          </a:p>
          <a:p>
            <a:pPr marL="0" indent="0">
              <a:buNone/>
            </a:pPr>
            <a:r>
              <a:rPr kumimoji="1" lang="en-US" altLang="ja-JP" sz="2600" b="1" dirty="0" smtClean="0"/>
              <a:t>LCMT (Low Carbon Model Town Project)</a:t>
            </a:r>
          </a:p>
          <a:p>
            <a:pPr>
              <a:buSzPct val="80000"/>
              <a:buFont typeface="Courier New" panose="02070309020205020404" pitchFamily="49" charset="0"/>
              <a:buChar char="o"/>
            </a:pPr>
            <a:r>
              <a:rPr kumimoji="1" lang="en-US" altLang="ja-JP" sz="2600" dirty="0"/>
              <a:t> </a:t>
            </a:r>
            <a:r>
              <a:rPr kumimoji="1" lang="en-US" altLang="ja-JP" sz="2600" dirty="0" smtClean="0"/>
              <a:t> </a:t>
            </a:r>
            <a:r>
              <a:rPr kumimoji="1" lang="en-US" altLang="ja-JP" sz="2400" dirty="0"/>
              <a:t>Phase 2, 2012 - </a:t>
            </a:r>
            <a:r>
              <a:rPr kumimoji="1" lang="en-US" altLang="ja-JP" sz="2400" dirty="0" err="1"/>
              <a:t>Samui</a:t>
            </a:r>
            <a:r>
              <a:rPr kumimoji="1" lang="en-US" altLang="ja-JP" sz="2400" dirty="0"/>
              <a:t> Island, </a:t>
            </a:r>
            <a:r>
              <a:rPr kumimoji="1" lang="en-US" altLang="ja-JP" sz="2400" dirty="0" smtClean="0"/>
              <a:t>Thailand.</a:t>
            </a:r>
            <a:endParaRPr kumimoji="1" lang="en-US" altLang="ja-JP" sz="2400" dirty="0"/>
          </a:p>
          <a:p>
            <a:pPr>
              <a:buSzPct val="80000"/>
              <a:buFont typeface="Courier New" panose="02070309020205020404" pitchFamily="49" charset="0"/>
              <a:buChar char="o"/>
            </a:pPr>
            <a:r>
              <a:rPr kumimoji="1" lang="en-US" altLang="ja-JP" sz="2400" dirty="0"/>
              <a:t>  Phase 3, 2013 - Da Nang, Viet </a:t>
            </a:r>
            <a:r>
              <a:rPr kumimoji="1" lang="en-US" altLang="ja-JP" sz="2400" dirty="0" smtClean="0"/>
              <a:t>Nam.</a:t>
            </a:r>
            <a:endParaRPr kumimoji="1" lang="en-US" altLang="ja-JP" sz="2400" dirty="0"/>
          </a:p>
          <a:p>
            <a:pPr>
              <a:buSzPct val="80000"/>
              <a:buFont typeface="Courier New" panose="02070309020205020404" pitchFamily="49" charset="0"/>
              <a:buChar char="o"/>
            </a:pPr>
            <a:r>
              <a:rPr kumimoji="1" lang="en-US" altLang="ja-JP" sz="2400" dirty="0"/>
              <a:t>  Phase 4, 2014 -  San Borja, Peru (ongoing</a:t>
            </a:r>
            <a:r>
              <a:rPr kumimoji="1" lang="en-US" altLang="ja-JP" sz="2400" dirty="0" smtClean="0"/>
              <a:t>).</a:t>
            </a:r>
            <a:endParaRPr kumimoji="1" lang="en-US" altLang="ja-JP" sz="2400" dirty="0"/>
          </a:p>
          <a:p>
            <a:pPr>
              <a:buFont typeface="Wingdings" panose="05000000000000000000" pitchFamily="2" charset="2"/>
              <a:buChar char="Ø"/>
            </a:pPr>
            <a:endParaRPr kumimoji="1" lang="ja-JP" altLang="en-US" sz="2400" dirty="0"/>
          </a:p>
        </p:txBody>
      </p:sp>
    </p:spTree>
    <p:extLst>
      <p:ext uri="{BB962C8B-B14F-4D97-AF65-F5344CB8AC3E}">
        <p14:creationId xmlns:p14="http://schemas.microsoft.com/office/powerpoint/2010/main" val="2613408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Visu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5"/>
          <p:cNvSpPr>
            <a:spLocks noChangeArrowheads="1"/>
          </p:cNvSpPr>
          <p:nvPr/>
        </p:nvSpPr>
        <p:spPr bwMode="auto">
          <a:xfrm>
            <a:off x="1" y="1274390"/>
            <a:ext cx="12191999" cy="568266"/>
          </a:xfrm>
          <a:prstGeom prst="rect">
            <a:avLst/>
          </a:prstGeom>
          <a:solidFill>
            <a:srgbClr val="0000FF"/>
          </a:solidFill>
          <a:ln w="9525">
            <a:solidFill>
              <a:schemeClr val="bg1"/>
            </a:solidFill>
            <a:miter lim="800000"/>
            <a:headEnd/>
            <a:tailEnd/>
          </a:ln>
        </p:spPr>
        <p:txBody>
          <a:bodyPr anchor="ctr"/>
          <a:lstStyle/>
          <a:p>
            <a:pPr marL="457200" indent="-457200" algn="ctr" fontAlgn="base">
              <a:spcBef>
                <a:spcPct val="0"/>
              </a:spcBef>
              <a:spcAft>
                <a:spcPct val="0"/>
              </a:spcAft>
            </a:pPr>
            <a:r>
              <a:rPr kumimoji="1" lang="en-US" altLang="zh-TW" sz="2800" b="1" i="1" dirty="0" smtClean="0">
                <a:solidFill>
                  <a:srgbClr val="FFFFFF"/>
                </a:solidFill>
                <a:latin typeface="+mj-lt"/>
                <a:cs typeface="Arial" charset="0"/>
              </a:rPr>
              <a:t>APEC Oil and Gas Security </a:t>
            </a:r>
            <a:endParaRPr kumimoji="1" lang="en-US" altLang="zh-TW" sz="2800" b="1" i="1" dirty="0">
              <a:solidFill>
                <a:srgbClr val="FFFFFF"/>
              </a:solidFill>
              <a:latin typeface="+mj-lt"/>
              <a:cs typeface="Arial" charset="0"/>
            </a:endParaRPr>
          </a:p>
        </p:txBody>
      </p:sp>
      <p:sp>
        <p:nvSpPr>
          <p:cNvPr id="2" name="Slide Number Placeholder 1"/>
          <p:cNvSpPr>
            <a:spLocks noGrp="1"/>
          </p:cNvSpPr>
          <p:nvPr>
            <p:ph type="sldNum" sz="quarter" idx="12"/>
          </p:nvPr>
        </p:nvSpPr>
        <p:spPr/>
        <p:txBody>
          <a:bodyPr/>
          <a:lstStyle/>
          <a:p>
            <a:fld id="{AE6947FE-D37D-483A-A0E3-DACE5A727658}" type="slidenum">
              <a:rPr lang="en-US" smtClean="0"/>
              <a:t>9</a:t>
            </a:fld>
            <a:endParaRPr lang="en-US"/>
          </a:p>
        </p:txBody>
      </p:sp>
      <p:sp>
        <p:nvSpPr>
          <p:cNvPr id="4" name="TextBox 3"/>
          <p:cNvSpPr txBox="1"/>
          <p:nvPr/>
        </p:nvSpPr>
        <p:spPr>
          <a:xfrm>
            <a:off x="4153850" y="2497895"/>
            <a:ext cx="7359277" cy="1569660"/>
          </a:xfrm>
          <a:prstGeom prst="rect">
            <a:avLst/>
          </a:prstGeom>
          <a:noFill/>
        </p:spPr>
        <p:txBody>
          <a:bodyPr wrap="square" rtlCol="0">
            <a:spAutoFit/>
          </a:bodyPr>
          <a:lstStyle/>
          <a:p>
            <a:pPr>
              <a:spcBef>
                <a:spcPts val="600"/>
              </a:spcBef>
            </a:pPr>
            <a:r>
              <a:rPr lang="en-AU" sz="2400" dirty="0" smtClean="0"/>
              <a:t>The </a:t>
            </a:r>
            <a:r>
              <a:rPr lang="en-AU" sz="2400" dirty="0"/>
              <a:t>APEC Oil and Gas Security </a:t>
            </a:r>
            <a:r>
              <a:rPr lang="en-AU" sz="2400" dirty="0" smtClean="0"/>
              <a:t>Exercises (OGSE) was launched in </a:t>
            </a:r>
            <a:r>
              <a:rPr lang="en-AU" sz="2400" dirty="0"/>
              <a:t>response </a:t>
            </a:r>
            <a:r>
              <a:rPr lang="en-AU" sz="2400" dirty="0" smtClean="0"/>
              <a:t>to “The APEC </a:t>
            </a:r>
            <a:r>
              <a:rPr lang="en-AU" sz="2400" dirty="0"/>
              <a:t>Energy Ministerial </a:t>
            </a:r>
            <a:r>
              <a:rPr lang="en-AU" sz="2400" dirty="0" smtClean="0"/>
              <a:t>Meeting Declaration” adopted in </a:t>
            </a:r>
            <a:r>
              <a:rPr lang="en-AU" sz="2400" dirty="0"/>
              <a:t>St. </a:t>
            </a:r>
            <a:r>
              <a:rPr lang="en-AU" sz="2400" dirty="0" smtClean="0"/>
              <a:t>Petersburg, Russia (</a:t>
            </a:r>
            <a:r>
              <a:rPr kumimoji="1" lang="en-AU" altLang="ja-JP" sz="2400" dirty="0"/>
              <a:t>24-25 June </a:t>
            </a:r>
            <a:r>
              <a:rPr lang="en-AU" sz="2400" dirty="0" smtClean="0"/>
              <a:t>2012).</a:t>
            </a:r>
          </a:p>
        </p:txBody>
      </p:sp>
      <p:sp>
        <p:nvSpPr>
          <p:cNvPr id="3" name="TextBox 2"/>
          <p:cNvSpPr txBox="1"/>
          <p:nvPr/>
        </p:nvSpPr>
        <p:spPr>
          <a:xfrm>
            <a:off x="261935" y="4669811"/>
            <a:ext cx="11668125" cy="1938992"/>
          </a:xfrm>
          <a:prstGeom prst="rect">
            <a:avLst/>
          </a:prstGeom>
          <a:noFill/>
        </p:spPr>
        <p:txBody>
          <a:bodyPr wrap="square" rtlCol="0">
            <a:spAutoFit/>
          </a:bodyPr>
          <a:lstStyle/>
          <a:p>
            <a:r>
              <a:rPr kumimoji="1" lang="en-AU" altLang="ja-JP" sz="2400" b="1" dirty="0" smtClean="0"/>
              <a:t>St Petersburg Declaration:</a:t>
            </a:r>
          </a:p>
          <a:p>
            <a:r>
              <a:rPr kumimoji="1" lang="en-AU" altLang="ja-JP" sz="2400" i="1" dirty="0" smtClean="0"/>
              <a:t>“</a:t>
            </a:r>
            <a:r>
              <a:rPr kumimoji="1" lang="en-AU" altLang="ja-JP" sz="2400" i="1" dirty="0"/>
              <a:t>We encourage EWG and </a:t>
            </a:r>
            <a:r>
              <a:rPr kumimoji="1" lang="en-AU" altLang="ja-JP" sz="2400" i="1" dirty="0">
                <a:solidFill>
                  <a:srgbClr val="FF0000"/>
                </a:solidFill>
              </a:rPr>
              <a:t>APERC</a:t>
            </a:r>
            <a:r>
              <a:rPr kumimoji="1" lang="en-AU" altLang="ja-JP" sz="2400" i="1" dirty="0"/>
              <a:t> to work in collaboration with the International Energy Agency (IEA) and the Association of Southeast Asian Nations (ASEAN) on activities to improve the response to oil and gas emergency situation in the APEC region, including emergency response </a:t>
            </a:r>
            <a:r>
              <a:rPr kumimoji="1" lang="en-AU" altLang="ja-JP" sz="2400" i="1" dirty="0" smtClean="0"/>
              <a:t>workshops </a:t>
            </a:r>
            <a:r>
              <a:rPr kumimoji="1" lang="en-AU" altLang="ja-JP" sz="2400" i="1" dirty="0"/>
              <a:t>and exercises</a:t>
            </a:r>
            <a:r>
              <a:rPr kumimoji="1" lang="en-AU" altLang="ja-JP" sz="2400" i="1" dirty="0" smtClean="0"/>
              <a:t>”.</a:t>
            </a:r>
            <a:endParaRPr lang="en-AU" sz="2400" i="1" dirty="0"/>
          </a:p>
        </p:txBody>
      </p:sp>
      <p:pic>
        <p:nvPicPr>
          <p:cNvPr id="1026" name="Picture 2" descr="C:\Users\takato.ojimi\Desktop\1162889_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937" y="2052509"/>
            <a:ext cx="3687404" cy="2460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406795"/>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Visu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5"/>
          <p:cNvSpPr>
            <a:spLocks noChangeArrowheads="1"/>
          </p:cNvSpPr>
          <p:nvPr/>
        </p:nvSpPr>
        <p:spPr bwMode="auto">
          <a:xfrm>
            <a:off x="1" y="1274389"/>
            <a:ext cx="12191999" cy="728285"/>
          </a:xfrm>
          <a:prstGeom prst="rect">
            <a:avLst/>
          </a:prstGeom>
          <a:solidFill>
            <a:srgbClr val="0000FF"/>
          </a:solidFill>
          <a:ln w="9525">
            <a:solidFill>
              <a:schemeClr val="bg1"/>
            </a:solidFill>
            <a:miter lim="800000"/>
            <a:headEnd/>
            <a:tailEnd/>
          </a:ln>
        </p:spPr>
        <p:txBody>
          <a:bodyPr anchor="ctr"/>
          <a:lstStyle/>
          <a:p>
            <a:pPr marL="457200" indent="-457200" algn="ctr" fontAlgn="base">
              <a:spcBef>
                <a:spcPct val="0"/>
              </a:spcBef>
              <a:spcAft>
                <a:spcPct val="0"/>
              </a:spcAft>
            </a:pPr>
            <a:r>
              <a:rPr kumimoji="1" lang="en-US" altLang="zh-TW" sz="3200" b="1" dirty="0" smtClean="0">
                <a:solidFill>
                  <a:srgbClr val="FFFFFF"/>
                </a:solidFill>
                <a:cs typeface="Arial" charset="0"/>
              </a:rPr>
              <a:t>Oil and Gas Security Forums and Exercises</a:t>
            </a:r>
            <a:endParaRPr kumimoji="1" lang="en-US" altLang="zh-TW" sz="3200" b="1" dirty="0">
              <a:solidFill>
                <a:srgbClr val="FFFFFF"/>
              </a:solidFill>
              <a:cs typeface="Arial" charset="0"/>
            </a:endParaRPr>
          </a:p>
        </p:txBody>
      </p:sp>
      <p:sp>
        <p:nvSpPr>
          <p:cNvPr id="2" name="Slide Number Placeholder 1"/>
          <p:cNvSpPr>
            <a:spLocks noGrp="1"/>
          </p:cNvSpPr>
          <p:nvPr>
            <p:ph type="sldNum" sz="quarter" idx="12"/>
          </p:nvPr>
        </p:nvSpPr>
        <p:spPr/>
        <p:txBody>
          <a:bodyPr/>
          <a:lstStyle/>
          <a:p>
            <a:fld id="{AE6947FE-D37D-483A-A0E3-DACE5A727658}" type="slidenum">
              <a:rPr lang="en-US" smtClean="0"/>
              <a:t>10</a:t>
            </a:fld>
            <a:endParaRPr lang="en-US"/>
          </a:p>
        </p:txBody>
      </p:sp>
      <p:sp>
        <p:nvSpPr>
          <p:cNvPr id="9" name="TextBox 8"/>
          <p:cNvSpPr txBox="1"/>
          <p:nvPr/>
        </p:nvSpPr>
        <p:spPr>
          <a:xfrm>
            <a:off x="1" y="2241482"/>
            <a:ext cx="6115050" cy="3970318"/>
          </a:xfrm>
          <a:prstGeom prst="rect">
            <a:avLst/>
          </a:prstGeom>
          <a:noFill/>
        </p:spPr>
        <p:txBody>
          <a:bodyPr wrap="square" rtlCol="0">
            <a:spAutoFit/>
          </a:bodyPr>
          <a:lstStyle/>
          <a:p>
            <a:pPr marL="342900" indent="-342900">
              <a:buFont typeface="Arial" panose="020B0604020202020204" pitchFamily="34" charset="0"/>
              <a:buChar char="•"/>
            </a:pPr>
            <a:r>
              <a:rPr lang="en-US" altLang="ja-JP" sz="2400" dirty="0" smtClean="0">
                <a:ea typeface="ＭＳ Ｐゴシック" pitchFamily="50" charset="-128"/>
              </a:rPr>
              <a:t>Two Forums were held in Tokyo </a:t>
            </a:r>
            <a:r>
              <a:rPr lang="en-AU" altLang="ja-JP" sz="2400" dirty="0"/>
              <a:t>by i</a:t>
            </a:r>
            <a:r>
              <a:rPr lang="en-AU" sz="2400" dirty="0"/>
              <a:t>nviting delegates from APEC economies, IEA and ASEAN (ACE, ASCOPE, HAPUA, ERIA</a:t>
            </a:r>
            <a:r>
              <a:rPr lang="en-AU" sz="2400" dirty="0" smtClean="0"/>
              <a:t>)”</a:t>
            </a:r>
            <a:endParaRPr lang="en-US" altLang="ja-JP" sz="2400" dirty="0" smtClean="0">
              <a:ea typeface="ＭＳ Ｐゴシック" pitchFamily="50" charset="-128"/>
            </a:endParaRPr>
          </a:p>
          <a:p>
            <a:pPr marL="800100" lvl="1" indent="-342900">
              <a:buSzPct val="80000"/>
              <a:buFont typeface="Courier New" panose="02070309020205020404" pitchFamily="49" charset="0"/>
              <a:buChar char="o"/>
            </a:pPr>
            <a:r>
              <a:rPr lang="en-US" altLang="ja-JP" sz="2200" dirty="0">
                <a:ea typeface="ＭＳ Ｐゴシック" pitchFamily="50" charset="-128"/>
              </a:rPr>
              <a:t> </a:t>
            </a:r>
            <a:r>
              <a:rPr lang="en-US" altLang="ja-JP" sz="2200" dirty="0" smtClean="0">
                <a:ea typeface="ＭＳ Ｐゴシック" pitchFamily="50" charset="-128"/>
              </a:rPr>
              <a:t>Kick-off Forum, 18-19 </a:t>
            </a:r>
            <a:r>
              <a:rPr lang="en-US" altLang="ja-JP" sz="2200" dirty="0">
                <a:ea typeface="ＭＳ Ｐゴシック" pitchFamily="50" charset="-128"/>
              </a:rPr>
              <a:t>April </a:t>
            </a:r>
            <a:r>
              <a:rPr lang="en-US" altLang="ja-JP" sz="2200" dirty="0" smtClean="0">
                <a:ea typeface="ＭＳ Ｐゴシック" pitchFamily="50" charset="-128"/>
              </a:rPr>
              <a:t>2013; and</a:t>
            </a:r>
          </a:p>
          <a:p>
            <a:pPr marL="800100" lvl="1" indent="-342900">
              <a:buSzPct val="80000"/>
              <a:buFont typeface="Courier New" panose="02070309020205020404" pitchFamily="49" charset="0"/>
              <a:buChar char="o"/>
            </a:pPr>
            <a:r>
              <a:rPr lang="en-US" altLang="ja-JP" sz="2200" dirty="0" smtClean="0">
                <a:ea typeface="ＭＳ Ｐゴシック" pitchFamily="50" charset="-128"/>
              </a:rPr>
              <a:t> W</a:t>
            </a:r>
            <a:r>
              <a:rPr lang="en-US" altLang="ja-JP" sz="2200" dirty="0" smtClean="0"/>
              <a:t>rap-up Forum, 25 </a:t>
            </a:r>
            <a:r>
              <a:rPr lang="en-US" altLang="ja-JP" sz="2200" dirty="0"/>
              <a:t>March </a:t>
            </a:r>
            <a:r>
              <a:rPr lang="en-US" altLang="ja-JP" sz="2200" dirty="0" smtClean="0"/>
              <a:t>2014</a:t>
            </a:r>
            <a:r>
              <a:rPr lang="en-AU" altLang="ja-JP" sz="2200" dirty="0" smtClean="0"/>
              <a:t>.</a:t>
            </a:r>
          </a:p>
          <a:p>
            <a:pPr>
              <a:buSzPct val="80000"/>
            </a:pPr>
            <a:r>
              <a:rPr lang="en-AU" altLang="ja-JP" sz="2200" dirty="0" smtClean="0"/>
              <a:t> </a:t>
            </a:r>
            <a:endParaRPr lang="en-AU" sz="2400" dirty="0" smtClean="0"/>
          </a:p>
          <a:p>
            <a:pPr marL="342900" indent="-342900">
              <a:buFont typeface="Arial" panose="020B0604020202020204" pitchFamily="34" charset="0"/>
              <a:buChar char="•"/>
            </a:pPr>
            <a:r>
              <a:rPr lang="en-AU" sz="2400" dirty="0" smtClean="0"/>
              <a:t>Two Exercises were undertaken:</a:t>
            </a:r>
          </a:p>
          <a:p>
            <a:pPr marL="800100" lvl="1" indent="-342900">
              <a:buSzPct val="80000"/>
              <a:buFont typeface="Courier New" panose="02070309020205020404" pitchFamily="49" charset="0"/>
              <a:buChar char="o"/>
            </a:pPr>
            <a:r>
              <a:rPr lang="en-AU" sz="2200" dirty="0" smtClean="0"/>
              <a:t>The Joint Southeast Asian Exercise, September 2013, Bangkok Thailand; and</a:t>
            </a:r>
          </a:p>
          <a:p>
            <a:pPr marL="800100" lvl="1" indent="-342900">
              <a:buSzPct val="80000"/>
              <a:buFont typeface="Courier New" panose="02070309020205020404" pitchFamily="49" charset="0"/>
              <a:buChar char="o"/>
            </a:pPr>
            <a:r>
              <a:rPr lang="en-AU" sz="2200" dirty="0" smtClean="0"/>
              <a:t>Indonesian Exercise, October 2014, Jakarta   </a:t>
            </a:r>
          </a:p>
          <a:p>
            <a:pPr marL="342900" indent="-342900">
              <a:buFont typeface="Wingdings" panose="05000000000000000000" pitchFamily="2" charset="2"/>
              <a:buChar char="Ø"/>
            </a:pPr>
            <a:endParaRPr lang="en-AU" sz="2400" dirty="0"/>
          </a:p>
        </p:txBody>
      </p:sp>
      <p:pic>
        <p:nvPicPr>
          <p:cNvPr id="7"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8085" y="2038432"/>
            <a:ext cx="3911933" cy="26587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2623" y="4868101"/>
            <a:ext cx="2691936" cy="1779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04052" y="4931367"/>
            <a:ext cx="2959733" cy="1716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2903052"/>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Visual"/>
          <p:cNvPicPr>
            <a:picLocks noChangeAspect="1" noChangeArrowheads="1"/>
          </p:cNvPicPr>
          <p:nvPr/>
        </p:nvPicPr>
        <p:blipFill>
          <a:blip r:embed="rId3" cstate="print"/>
          <a:srcRect/>
          <a:stretch>
            <a:fillRect/>
          </a:stretch>
        </p:blipFill>
        <p:spPr bwMode="auto">
          <a:xfrm>
            <a:off x="0" y="0"/>
            <a:ext cx="12192000" cy="1146412"/>
          </a:xfrm>
          <a:prstGeom prst="rect">
            <a:avLst/>
          </a:prstGeom>
          <a:noFill/>
          <a:ln w="9525">
            <a:noFill/>
            <a:miter lim="800000"/>
            <a:headEnd/>
            <a:tailEnd/>
          </a:ln>
        </p:spPr>
      </p:pic>
      <p:sp>
        <p:nvSpPr>
          <p:cNvPr id="3076" name="Text Box 4"/>
          <p:cNvSpPr txBox="1">
            <a:spLocks noChangeArrowheads="1"/>
          </p:cNvSpPr>
          <p:nvPr/>
        </p:nvSpPr>
        <p:spPr bwMode="auto">
          <a:xfrm>
            <a:off x="0" y="1146412"/>
            <a:ext cx="12192000" cy="646331"/>
          </a:xfrm>
          <a:prstGeom prst="rect">
            <a:avLst/>
          </a:prstGeom>
          <a:solidFill>
            <a:srgbClr val="0000FF"/>
          </a:solidFill>
          <a:ln w="9525">
            <a:noFill/>
            <a:miter lim="800000"/>
            <a:headEnd/>
            <a:tailEnd/>
          </a:ln>
        </p:spPr>
        <p:txBody>
          <a:bodyPr wrap="square">
            <a:spAutoFit/>
          </a:bodyPr>
          <a:lstStyle/>
          <a:p>
            <a:pPr marL="457200" indent="-457200" algn="ctr" fontAlgn="base">
              <a:spcBef>
                <a:spcPct val="0"/>
              </a:spcBef>
              <a:spcAft>
                <a:spcPct val="0"/>
              </a:spcAft>
            </a:pPr>
            <a:r>
              <a:rPr kumimoji="1" lang="en-US" altLang="zh-TW" sz="3600" b="1" dirty="0">
                <a:solidFill>
                  <a:srgbClr val="FFFFFF"/>
                </a:solidFill>
                <a:cs typeface="Arial" charset="0"/>
              </a:rPr>
              <a:t>APEC Oil and Gas Security </a:t>
            </a:r>
            <a:r>
              <a:rPr kumimoji="1" lang="en-US" altLang="zh-TW" sz="3600" b="1" dirty="0" smtClean="0">
                <a:solidFill>
                  <a:srgbClr val="FFFFFF"/>
                </a:solidFill>
                <a:cs typeface="Arial" charset="0"/>
              </a:rPr>
              <a:t>– </a:t>
            </a:r>
            <a:r>
              <a:rPr kumimoji="1" lang="en-US" altLang="zh-TW" sz="3600" b="1" smtClean="0">
                <a:solidFill>
                  <a:srgbClr val="FFFFFF"/>
                </a:solidFill>
                <a:cs typeface="Arial" charset="0"/>
              </a:rPr>
              <a:t>Future Activities</a:t>
            </a:r>
            <a:endParaRPr kumimoji="1" lang="en-US" altLang="zh-TW" sz="3600" b="1" dirty="0">
              <a:solidFill>
                <a:srgbClr val="FFFFFF"/>
              </a:solidFill>
              <a:cs typeface="Arial" charset="0"/>
            </a:endParaRPr>
          </a:p>
        </p:txBody>
      </p:sp>
      <p:sp>
        <p:nvSpPr>
          <p:cNvPr id="6" name="コンテンツ プレースホルダ 8"/>
          <p:cNvSpPr>
            <a:spLocks noGrp="1"/>
          </p:cNvSpPr>
          <p:nvPr>
            <p:ph idx="1"/>
          </p:nvPr>
        </p:nvSpPr>
        <p:spPr>
          <a:xfrm>
            <a:off x="194829" y="2951017"/>
            <a:ext cx="7300480" cy="3497407"/>
          </a:xfrm>
          <a:ln>
            <a:solidFill>
              <a:schemeClr val="bg1"/>
            </a:solidFill>
          </a:ln>
        </p:spPr>
        <p:txBody>
          <a:bodyPr>
            <a:noAutofit/>
          </a:bodyPr>
          <a:lstStyle/>
          <a:p>
            <a:pPr>
              <a:lnSpc>
                <a:spcPct val="100000"/>
              </a:lnSpc>
              <a:spcBef>
                <a:spcPts val="600"/>
              </a:spcBef>
            </a:pPr>
            <a:r>
              <a:rPr lang="en-GB" altLang="ja-JP" sz="2400" dirty="0"/>
              <a:t>OGSI consists of three overarching activities:</a:t>
            </a:r>
          </a:p>
          <a:p>
            <a:pPr lvl="1">
              <a:lnSpc>
                <a:spcPct val="100000"/>
              </a:lnSpc>
              <a:spcBef>
                <a:spcPts val="600"/>
              </a:spcBef>
              <a:buSzPct val="80000"/>
              <a:buFont typeface="Courier New" panose="02070309020205020404" pitchFamily="49" charset="0"/>
              <a:buChar char="o"/>
            </a:pPr>
            <a:r>
              <a:rPr lang="en-GB" altLang="ja-JP" sz="2200" dirty="0" smtClean="0"/>
              <a:t>Oil and Gas Security </a:t>
            </a:r>
            <a:r>
              <a:rPr lang="en-GB" altLang="ja-JP" sz="2200" b="1" dirty="0" smtClean="0">
                <a:solidFill>
                  <a:srgbClr val="FF0000"/>
                </a:solidFill>
              </a:rPr>
              <a:t>Exercise </a:t>
            </a:r>
            <a:r>
              <a:rPr lang="en-GB" altLang="ja-JP" sz="2200" dirty="0" smtClean="0">
                <a:solidFill>
                  <a:srgbClr val="FF0000"/>
                </a:solidFill>
              </a:rPr>
              <a:t>(</a:t>
            </a:r>
            <a:r>
              <a:rPr lang="en-GB" altLang="ja-JP" sz="2200" b="1" dirty="0" smtClean="0">
                <a:solidFill>
                  <a:srgbClr val="FF0000"/>
                </a:solidFill>
              </a:rPr>
              <a:t>OGSE</a:t>
            </a:r>
            <a:r>
              <a:rPr lang="en-GB" altLang="ja-JP" sz="2200" dirty="0" smtClean="0">
                <a:solidFill>
                  <a:srgbClr val="FF0000"/>
                </a:solidFill>
              </a:rPr>
              <a:t>)</a:t>
            </a:r>
            <a:endParaRPr lang="en-GB" altLang="ja-JP" sz="2200" dirty="0" smtClean="0"/>
          </a:p>
          <a:p>
            <a:pPr lvl="2">
              <a:lnSpc>
                <a:spcPct val="100000"/>
              </a:lnSpc>
              <a:spcBef>
                <a:spcPts val="600"/>
              </a:spcBef>
              <a:buSzPct val="80000"/>
              <a:buFont typeface="Courier New" panose="02070309020205020404" pitchFamily="49" charset="0"/>
              <a:buChar char="o"/>
            </a:pPr>
            <a:r>
              <a:rPr lang="en-GB" altLang="ja-JP" sz="1800" dirty="0" smtClean="0"/>
              <a:t>     </a:t>
            </a:r>
            <a:r>
              <a:rPr lang="en-GB" altLang="ja-JP" dirty="0" smtClean="0"/>
              <a:t>Exercises on a voluntary basis. </a:t>
            </a:r>
          </a:p>
          <a:p>
            <a:pPr lvl="2">
              <a:lnSpc>
                <a:spcPct val="100000"/>
              </a:lnSpc>
              <a:spcBef>
                <a:spcPts val="600"/>
              </a:spcBef>
              <a:buSzPct val="80000"/>
              <a:buFont typeface="Courier New" panose="02070309020205020404" pitchFamily="49" charset="0"/>
              <a:buChar char="o"/>
            </a:pPr>
            <a:r>
              <a:rPr lang="en-GB" altLang="ja-JP" dirty="0" smtClean="0"/>
              <a:t>     Exercise Model Procedure (EMP).</a:t>
            </a:r>
          </a:p>
          <a:p>
            <a:pPr lvl="1">
              <a:lnSpc>
                <a:spcPct val="100000"/>
              </a:lnSpc>
              <a:spcBef>
                <a:spcPts val="600"/>
              </a:spcBef>
              <a:buSzPct val="80000"/>
              <a:buFont typeface="Courier New" panose="02070309020205020404" pitchFamily="49" charset="0"/>
              <a:buChar char="o"/>
            </a:pPr>
            <a:r>
              <a:rPr lang="en-GB" altLang="ja-JP" sz="2200" dirty="0" smtClean="0"/>
              <a:t>Oil and Gas Security </a:t>
            </a:r>
            <a:r>
              <a:rPr lang="en-GB" altLang="ja-JP" sz="2200" b="1" dirty="0" smtClean="0">
                <a:solidFill>
                  <a:srgbClr val="FF0000"/>
                </a:solidFill>
              </a:rPr>
              <a:t>Network</a:t>
            </a:r>
            <a:r>
              <a:rPr lang="en-GB" altLang="ja-JP" sz="2200" dirty="0" smtClean="0">
                <a:solidFill>
                  <a:srgbClr val="FF0000"/>
                </a:solidFill>
              </a:rPr>
              <a:t> (</a:t>
            </a:r>
            <a:r>
              <a:rPr lang="en-GB" altLang="ja-JP" sz="2200" b="1" dirty="0" smtClean="0">
                <a:solidFill>
                  <a:srgbClr val="FF0000"/>
                </a:solidFill>
              </a:rPr>
              <a:t>OGSN</a:t>
            </a:r>
            <a:r>
              <a:rPr lang="en-GB" altLang="ja-JP" sz="2200" dirty="0" smtClean="0">
                <a:solidFill>
                  <a:srgbClr val="FF0000"/>
                </a:solidFill>
              </a:rPr>
              <a:t>) </a:t>
            </a:r>
            <a:endParaRPr lang="en-GB" altLang="ja-JP" sz="2200" dirty="0" smtClean="0"/>
          </a:p>
          <a:p>
            <a:pPr lvl="2">
              <a:lnSpc>
                <a:spcPct val="100000"/>
              </a:lnSpc>
              <a:spcBef>
                <a:spcPts val="600"/>
              </a:spcBef>
              <a:buSzPct val="80000"/>
              <a:buFont typeface="Courier New" panose="02070309020205020404" pitchFamily="49" charset="0"/>
              <a:buChar char="o"/>
            </a:pPr>
            <a:r>
              <a:rPr lang="en-GB" altLang="ja-JP" sz="1800" dirty="0" smtClean="0"/>
              <a:t>     </a:t>
            </a:r>
            <a:r>
              <a:rPr lang="en-GB" altLang="ja-JP" dirty="0"/>
              <a:t>Newsletter  &amp; </a:t>
            </a:r>
            <a:r>
              <a:rPr lang="en-GB" altLang="ja-JP" dirty="0" smtClean="0"/>
              <a:t>Forums.</a:t>
            </a:r>
            <a:endParaRPr lang="en-GB" altLang="ja-JP" dirty="0"/>
          </a:p>
          <a:p>
            <a:pPr lvl="1">
              <a:lnSpc>
                <a:spcPct val="100000"/>
              </a:lnSpc>
              <a:spcBef>
                <a:spcPts val="600"/>
              </a:spcBef>
              <a:buSzPct val="80000"/>
              <a:buFont typeface="Courier New" panose="02070309020205020404" pitchFamily="49" charset="0"/>
              <a:buChar char="o"/>
            </a:pPr>
            <a:r>
              <a:rPr lang="en-GB" altLang="ja-JP" sz="2200" dirty="0" smtClean="0"/>
              <a:t>Oil and Gas Security </a:t>
            </a:r>
            <a:r>
              <a:rPr lang="en-GB" altLang="ja-JP" sz="2200" b="1" dirty="0" smtClean="0">
                <a:solidFill>
                  <a:srgbClr val="FF0000"/>
                </a:solidFill>
              </a:rPr>
              <a:t>Studies</a:t>
            </a:r>
            <a:r>
              <a:rPr lang="en-GB" altLang="ja-JP" sz="2200" dirty="0" smtClean="0">
                <a:solidFill>
                  <a:srgbClr val="FF0000"/>
                </a:solidFill>
              </a:rPr>
              <a:t> (</a:t>
            </a:r>
            <a:r>
              <a:rPr lang="en-GB" altLang="ja-JP" sz="2200" b="1" dirty="0" smtClean="0">
                <a:solidFill>
                  <a:srgbClr val="FF0000"/>
                </a:solidFill>
              </a:rPr>
              <a:t>OGSS</a:t>
            </a:r>
            <a:r>
              <a:rPr lang="en-GB" altLang="ja-JP" sz="2200" dirty="0" smtClean="0">
                <a:solidFill>
                  <a:srgbClr val="FF0000"/>
                </a:solidFill>
              </a:rPr>
              <a:t>) ;</a:t>
            </a:r>
          </a:p>
          <a:p>
            <a:pPr lvl="2">
              <a:lnSpc>
                <a:spcPct val="100000"/>
              </a:lnSpc>
              <a:spcBef>
                <a:spcPts val="600"/>
              </a:spcBef>
              <a:buSzPct val="80000"/>
              <a:buFont typeface="Courier New" panose="02070309020205020404" pitchFamily="49" charset="0"/>
              <a:buChar char="o"/>
            </a:pPr>
            <a:r>
              <a:rPr lang="en-GB" altLang="ja-JP" sz="1800" dirty="0" smtClean="0"/>
              <a:t>   </a:t>
            </a:r>
            <a:r>
              <a:rPr lang="en-GB" altLang="ja-JP" dirty="0" smtClean="0"/>
              <a:t>Oil and gas security analysis.</a:t>
            </a:r>
            <a:endParaRPr lang="en-AU" altLang="ja-JP" dirty="0"/>
          </a:p>
        </p:txBody>
      </p:sp>
      <p:sp>
        <p:nvSpPr>
          <p:cNvPr id="2" name="Slide Number Placeholder 1"/>
          <p:cNvSpPr>
            <a:spLocks noGrp="1"/>
          </p:cNvSpPr>
          <p:nvPr>
            <p:ph type="sldNum" sz="quarter" idx="12"/>
          </p:nvPr>
        </p:nvSpPr>
        <p:spPr/>
        <p:txBody>
          <a:bodyPr/>
          <a:lstStyle/>
          <a:p>
            <a:fld id="{AE6947FE-D37D-483A-A0E3-DACE5A727658}" type="slidenum">
              <a:rPr lang="en-US" smtClean="0"/>
              <a:t>11</a:t>
            </a:fld>
            <a:endParaRPr lang="en-US"/>
          </a:p>
        </p:txBody>
      </p:sp>
      <p:pic>
        <p:nvPicPr>
          <p:cNvPr id="2050" name="Picture 2" descr="C:\Users\takato.ojimi\Desktop\Stock Photos(131224)\Air Balo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3909" y="3717174"/>
            <a:ext cx="4003449" cy="2670810"/>
          </a:xfrm>
          <a:prstGeom prst="rect">
            <a:avLst/>
          </a:prstGeom>
          <a:noFill/>
          <a:extLst>
            <a:ext uri="{909E8E84-426E-40DD-AFC4-6F175D3DCCD1}">
              <a14:hiddenFill xmlns:a14="http://schemas.microsoft.com/office/drawing/2010/main">
                <a:solidFill>
                  <a:srgbClr val="FFFFFF"/>
                </a:solidFill>
              </a14:hiddenFill>
            </a:ext>
          </a:extLst>
        </p:spPr>
      </p:pic>
      <p:sp>
        <p:nvSpPr>
          <p:cNvPr id="7" name="コンテンツ プレースホルダ 8"/>
          <p:cNvSpPr txBox="1">
            <a:spLocks/>
          </p:cNvSpPr>
          <p:nvPr/>
        </p:nvSpPr>
        <p:spPr>
          <a:xfrm>
            <a:off x="194829" y="1967344"/>
            <a:ext cx="11997171" cy="845129"/>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GB" altLang="ja-JP" sz="2300" dirty="0" smtClean="0"/>
              <a:t>Based on the lessons learnt from the forums and exercises, APERC is now proposing </a:t>
            </a:r>
            <a:r>
              <a:rPr lang="en-GB" altLang="ja-JP" sz="2300" b="1" dirty="0" smtClean="0">
                <a:solidFill>
                  <a:srgbClr val="FF0000"/>
                </a:solidFill>
              </a:rPr>
              <a:t>Oil and Gas Security Initiative </a:t>
            </a:r>
            <a:r>
              <a:rPr lang="en-GB" altLang="ja-JP" sz="2300" dirty="0" smtClean="0"/>
              <a:t>(</a:t>
            </a:r>
            <a:r>
              <a:rPr lang="en-GB" altLang="ja-JP" sz="2300" b="1" dirty="0" smtClean="0">
                <a:solidFill>
                  <a:srgbClr val="FF0000"/>
                </a:solidFill>
              </a:rPr>
              <a:t>OGSI</a:t>
            </a:r>
            <a:r>
              <a:rPr lang="en-GB" altLang="ja-JP" sz="2300" dirty="0" smtClean="0"/>
              <a:t>). This future activity will pursue energy security in the APEC region.  </a:t>
            </a:r>
          </a:p>
          <a:p>
            <a:pPr marL="809625" lvl="1" indent="-352425">
              <a:lnSpc>
                <a:spcPct val="100000"/>
              </a:lnSpc>
              <a:spcBef>
                <a:spcPts val="600"/>
              </a:spcBef>
              <a:buFont typeface="Courier New" panose="02070309020205020404" pitchFamily="49" charset="0"/>
              <a:buChar char="o"/>
            </a:pPr>
            <a:endParaRPr lang="en-AU" altLang="ja-JP" dirty="0"/>
          </a:p>
        </p:txBody>
      </p:sp>
    </p:spTree>
    <p:extLst>
      <p:ext uri="{BB962C8B-B14F-4D97-AF65-F5344CB8AC3E}">
        <p14:creationId xmlns:p14="http://schemas.microsoft.com/office/powerpoint/2010/main" val="1975991119"/>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Visual"/>
          <p:cNvPicPr>
            <a:picLocks noChangeAspect="1" noChangeArrowheads="1"/>
          </p:cNvPicPr>
          <p:nvPr/>
        </p:nvPicPr>
        <p:blipFill>
          <a:blip r:embed="rId3" cstate="print"/>
          <a:srcRect/>
          <a:stretch>
            <a:fillRect/>
          </a:stretch>
        </p:blipFill>
        <p:spPr bwMode="auto">
          <a:xfrm>
            <a:off x="0" y="0"/>
            <a:ext cx="12192000" cy="1146412"/>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E6947FE-D37D-483A-A0E3-DACE5A727658}" type="slidenum">
              <a:rPr lang="en-US" smtClean="0"/>
              <a:t>12</a:t>
            </a:fld>
            <a:endParaRPr lang="en-US"/>
          </a:p>
        </p:txBody>
      </p:sp>
      <p:sp>
        <p:nvSpPr>
          <p:cNvPr id="6" name="TextBox 5"/>
          <p:cNvSpPr txBox="1"/>
          <p:nvPr/>
        </p:nvSpPr>
        <p:spPr>
          <a:xfrm>
            <a:off x="3029044" y="4899188"/>
            <a:ext cx="6048672" cy="523220"/>
          </a:xfrm>
          <a:prstGeom prst="rect">
            <a:avLst/>
          </a:prstGeom>
          <a:noFill/>
        </p:spPr>
        <p:txBody>
          <a:bodyPr wrap="square" rtlCol="0">
            <a:spAutoFit/>
          </a:bodyPr>
          <a:lstStyle/>
          <a:p>
            <a:pPr algn="ctr"/>
            <a:r>
              <a:rPr lang="en-AU" sz="2800" b="1" dirty="0" smtClean="0"/>
              <a:t>http://</a:t>
            </a:r>
            <a:r>
              <a:rPr lang="id-ID" sz="2800" b="1" dirty="0" smtClean="0"/>
              <a:t>aperc.ieej.or.jp</a:t>
            </a:r>
            <a:endParaRPr lang="en-AU" sz="2800" b="1" dirty="0"/>
          </a:p>
        </p:txBody>
      </p:sp>
      <p:sp>
        <p:nvSpPr>
          <p:cNvPr id="5" name="正方形/長方形 4"/>
          <p:cNvSpPr/>
          <p:nvPr/>
        </p:nvSpPr>
        <p:spPr>
          <a:xfrm>
            <a:off x="2124561" y="2930467"/>
            <a:ext cx="7857639" cy="707886"/>
          </a:xfrm>
          <a:prstGeom prst="rect">
            <a:avLst/>
          </a:prstGeom>
        </p:spPr>
        <p:txBody>
          <a:bodyPr wrap="square">
            <a:spAutoFit/>
          </a:bodyPr>
          <a:lstStyle/>
          <a:p>
            <a:pPr algn="ctr"/>
            <a:r>
              <a:rPr lang="en-US" altLang="ja-JP" sz="4000" b="1" dirty="0">
                <a:solidFill>
                  <a:srgbClr val="0070C0"/>
                </a:solidFill>
              </a:rPr>
              <a:t>Thank you for your kind </a:t>
            </a:r>
            <a:r>
              <a:rPr lang="en-US" altLang="ja-JP" sz="4000" b="1" dirty="0" smtClean="0">
                <a:solidFill>
                  <a:srgbClr val="0070C0"/>
                </a:solidFill>
              </a:rPr>
              <a:t>attention.</a:t>
            </a:r>
            <a:endParaRPr lang="en-US" altLang="ja-JP" sz="4000" b="1" dirty="0">
              <a:solidFill>
                <a:srgbClr val="0070C0"/>
              </a:solidFill>
            </a:endParaRPr>
          </a:p>
        </p:txBody>
      </p:sp>
    </p:spTree>
    <p:extLst>
      <p:ext uri="{BB962C8B-B14F-4D97-AF65-F5344CB8AC3E}">
        <p14:creationId xmlns:p14="http://schemas.microsoft.com/office/powerpoint/2010/main" val="813327345"/>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3821</TotalTime>
  <Words>872</Words>
  <Application>Microsoft Office PowerPoint</Application>
  <PresentationFormat>ユーザー設定</PresentationFormat>
  <Paragraphs>118</Paragraphs>
  <Slides>12</Slides>
  <Notes>12</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Office Theme</vt:lpstr>
      <vt:lpstr>PowerPoint プレゼンテーション</vt:lpstr>
      <vt:lpstr>PowerPoint プレゼンテーション</vt:lpstr>
      <vt:lpstr>PowerPoint プレゼンテーション</vt:lpstr>
      <vt:lpstr>…And APEC Energy Intensity Is Likely to Fall</vt:lpstr>
      <vt:lpstr>But Energy Security Will Be an Even Greater Concern…</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Elvira T. Gelindon</dc:creator>
  <cp:lastModifiedBy>aperc</cp:lastModifiedBy>
  <cp:revision>391</cp:revision>
  <cp:lastPrinted>2014-07-31T11:25:23Z</cp:lastPrinted>
  <dcterms:created xsi:type="dcterms:W3CDTF">2014-06-03T07:29:09Z</dcterms:created>
  <dcterms:modified xsi:type="dcterms:W3CDTF">2015-10-19T05:12:44Z</dcterms:modified>
</cp:coreProperties>
</file>