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2" r:id="rId5"/>
    <p:sldId id="591" r:id="rId6"/>
    <p:sldId id="590" r:id="rId7"/>
    <p:sldId id="597" r:id="rId8"/>
    <p:sldId id="596" r:id="rId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8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9FB"/>
    <a:srgbClr val="FAFBFC"/>
    <a:srgbClr val="DCE5EF"/>
    <a:srgbClr val="DCE3EF"/>
    <a:srgbClr val="DDE3F0"/>
    <a:srgbClr val="DDE1F3"/>
    <a:srgbClr val="E3E6F5"/>
    <a:srgbClr val="E0E3F4"/>
    <a:srgbClr val="DBE3F4"/>
    <a:srgbClr val="DFE8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2951" autoAdjust="0"/>
    <p:restoredTop sz="60828" autoAdjust="0"/>
  </p:normalViewPr>
  <p:slideViewPr>
    <p:cSldViewPr>
      <p:cViewPr>
        <p:scale>
          <a:sx n="70" d="100"/>
          <a:sy n="70" d="100"/>
        </p:scale>
        <p:origin x="-2094" y="6"/>
      </p:cViewPr>
      <p:guideLst>
        <p:guide orient="horz" pos="1008"/>
        <p:guide orient="horz" pos="1536"/>
        <p:guide pos="672"/>
        <p:guide pos="35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>
        <p:scale>
          <a:sx n="110" d="100"/>
          <a:sy n="110" d="100"/>
        </p:scale>
        <p:origin x="-1356" y="498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://www.aer.ca/documents/sts/ST98/ST98-2013_Overview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World Oil Reserves</a:t>
            </a:r>
          </a:p>
        </c:rich>
      </c:tx>
      <c:layout>
        <c:manualLayout>
          <c:xMode val="edge"/>
          <c:yMode val="edge"/>
          <c:x val="0.27394583631591507"/>
          <c:y val="2.45269884742668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820669291338584"/>
          <c:y val="0.16122782152230974"/>
          <c:w val="0.75991141732283463"/>
          <c:h val="0.80210551181102363"/>
        </c:manualLayout>
      </c:layout>
      <c:barChart>
        <c:barDir val="bar"/>
        <c:grouping val="stacked"/>
        <c:varyColors val="0"/>
        <c:ser>
          <c:idx val="0"/>
          <c:order val="0"/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Sheet1!$A$1:$A$16</c:f>
              <c:strCache>
                <c:ptCount val="16"/>
                <c:pt idx="0">
                  <c:v>Saudi Arabia</c:v>
                </c:pt>
                <c:pt idx="1">
                  <c:v>Venezuela</c:v>
                </c:pt>
                <c:pt idx="2">
                  <c:v>Canada</c:v>
                </c:pt>
                <c:pt idx="3">
                  <c:v>Iran</c:v>
                </c:pt>
                <c:pt idx="4">
                  <c:v>Iraq</c:v>
                </c:pt>
                <c:pt idx="5">
                  <c:v>Kuwait</c:v>
                </c:pt>
                <c:pt idx="6">
                  <c:v>Abu Dhabi</c:v>
                </c:pt>
                <c:pt idx="7">
                  <c:v>Russia</c:v>
                </c:pt>
                <c:pt idx="8">
                  <c:v>Libya</c:v>
                </c:pt>
                <c:pt idx="9">
                  <c:v>Nigeria</c:v>
                </c:pt>
                <c:pt idx="10">
                  <c:v>Kazakhstan</c:v>
                </c:pt>
                <c:pt idx="11">
                  <c:v>Qatar</c:v>
                </c:pt>
                <c:pt idx="12">
                  <c:v>United States</c:v>
                </c:pt>
                <c:pt idx="13">
                  <c:v>China</c:v>
                </c:pt>
                <c:pt idx="14">
                  <c:v>Brazil</c:v>
                </c:pt>
                <c:pt idx="15">
                  <c:v>Algeria</c:v>
                </c:pt>
              </c:strCache>
            </c:strRef>
          </c:cat>
          <c:val>
            <c:numRef>
              <c:f>Sheet1!$B$1:$B$16</c:f>
              <c:numCache>
                <c:formatCode>General</c:formatCode>
                <c:ptCount val="16"/>
                <c:pt idx="2" formatCode="_(* #,##0_);_(* \(#,##0\);_(* &quot;-&quot;??_);_(@_)">
                  <c:v>169419000000</c:v>
                </c:pt>
              </c:numCache>
            </c:numRef>
          </c:val>
        </c:ser>
        <c:ser>
          <c:idx val="1"/>
          <c:order val="1"/>
          <c:spPr>
            <a:solidFill>
              <a:srgbClr val="0070C0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F5B20B"/>
              </a:solidFill>
            </c:spPr>
          </c:dPt>
          <c:dLbls>
            <c:dLbl>
              <c:idx val="2"/>
              <c:layout>
                <c:manualLayout>
                  <c:x val="3.5976834417436952E-2"/>
                  <c:y val="-4.1661745406824059E-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174 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-6.1119860017497816E-3"/>
                  <c:y val="3.333333333333333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5"/>
              <c:layout>
                <c:manualLayout>
                  <c:x val="-5.5971128608923882E-3"/>
                  <c:y val="-3.333333333333455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Sheet1!$A$1:$A$16</c:f>
              <c:strCache>
                <c:ptCount val="16"/>
                <c:pt idx="0">
                  <c:v>Saudi Arabia</c:v>
                </c:pt>
                <c:pt idx="1">
                  <c:v>Venezuela</c:v>
                </c:pt>
                <c:pt idx="2">
                  <c:v>Canada</c:v>
                </c:pt>
                <c:pt idx="3">
                  <c:v>Iran</c:v>
                </c:pt>
                <c:pt idx="4">
                  <c:v>Iraq</c:v>
                </c:pt>
                <c:pt idx="5">
                  <c:v>Kuwait</c:v>
                </c:pt>
                <c:pt idx="6">
                  <c:v>Abu Dhabi</c:v>
                </c:pt>
                <c:pt idx="7">
                  <c:v>Russia</c:v>
                </c:pt>
                <c:pt idx="8">
                  <c:v>Libya</c:v>
                </c:pt>
                <c:pt idx="9">
                  <c:v>Nigeria</c:v>
                </c:pt>
                <c:pt idx="10">
                  <c:v>Kazakhstan</c:v>
                </c:pt>
                <c:pt idx="11">
                  <c:v>Qatar</c:v>
                </c:pt>
                <c:pt idx="12">
                  <c:v>United States</c:v>
                </c:pt>
                <c:pt idx="13">
                  <c:v>China</c:v>
                </c:pt>
                <c:pt idx="14">
                  <c:v>Brazil</c:v>
                </c:pt>
                <c:pt idx="15">
                  <c:v>Algeria</c:v>
                </c:pt>
              </c:strCache>
            </c:strRef>
          </c:cat>
          <c:val>
            <c:numRef>
              <c:f>Sheet1!$C$1:$C$16</c:f>
              <c:numCache>
                <c:formatCode>_(* #,##0_);_(* \(#,##0\);_(* "-"??_);_(@_)</c:formatCode>
                <c:ptCount val="16"/>
                <c:pt idx="0">
                  <c:v>264520000000</c:v>
                </c:pt>
                <c:pt idx="1">
                  <c:v>211170000000</c:v>
                </c:pt>
                <c:pt idx="2">
                  <c:v>4206225000</c:v>
                </c:pt>
                <c:pt idx="3">
                  <c:v>151170000000</c:v>
                </c:pt>
                <c:pt idx="4">
                  <c:v>143100000000</c:v>
                </c:pt>
                <c:pt idx="5">
                  <c:v>101500000000</c:v>
                </c:pt>
                <c:pt idx="6">
                  <c:v>92200000000</c:v>
                </c:pt>
                <c:pt idx="7">
                  <c:v>60000000000</c:v>
                </c:pt>
                <c:pt idx="8">
                  <c:v>47100000000</c:v>
                </c:pt>
                <c:pt idx="9">
                  <c:v>37200000000</c:v>
                </c:pt>
                <c:pt idx="10">
                  <c:v>30000000000</c:v>
                </c:pt>
                <c:pt idx="11">
                  <c:v>25380000000</c:v>
                </c:pt>
                <c:pt idx="12">
                  <c:v>20682000000</c:v>
                </c:pt>
                <c:pt idx="13">
                  <c:v>20350000000</c:v>
                </c:pt>
                <c:pt idx="14">
                  <c:v>13986710000</c:v>
                </c:pt>
                <c:pt idx="15">
                  <c:v>12200000000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0678784"/>
        <c:axId val="50701056"/>
      </c:barChart>
      <c:catAx>
        <c:axId val="50678784"/>
        <c:scaling>
          <c:orientation val="maxMin"/>
        </c:scaling>
        <c:delete val="0"/>
        <c:axPos val="l"/>
        <c:majorTickMark val="none"/>
        <c:minorTickMark val="none"/>
        <c:tickLblPos val="nextTo"/>
        <c:crossAx val="50701056"/>
        <c:crosses val="autoZero"/>
        <c:auto val="1"/>
        <c:lblAlgn val="ctr"/>
        <c:lblOffset val="100"/>
        <c:noMultiLvlLbl val="0"/>
      </c:catAx>
      <c:valAx>
        <c:axId val="50701056"/>
        <c:scaling>
          <c:orientation val="minMax"/>
        </c:scaling>
        <c:delete val="0"/>
        <c:axPos val="t"/>
        <c:majorGridlines/>
        <c:numFmt formatCode="General" sourceLinked="1"/>
        <c:majorTickMark val="none"/>
        <c:minorTickMark val="none"/>
        <c:tickLblPos val="nextTo"/>
        <c:crossAx val="50678784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0.7063159150560725"/>
                <c:y val="0.88827313705352051"/>
              </c:manualLayout>
            </c:layout>
            <c:tx>
              <c:rich>
                <a:bodyPr/>
                <a:lstStyle/>
                <a:p>
                  <a:pPr>
                    <a:defRPr/>
                  </a:pPr>
                  <a:r>
                    <a:rPr lang="en-US"/>
                    <a:t>Billions of Barrels</a:t>
                  </a:r>
                </a:p>
              </c:rich>
            </c:tx>
          </c:dispUnitsLbl>
        </c:dispUnits>
      </c:valAx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lang="en-CA"/>
              <a:t>Alberta supply of crude oil and equivalent</a:t>
            </a:r>
          </a:p>
        </c:rich>
      </c:tx>
      <c:layout>
        <c:manualLayout>
          <c:xMode val="edge"/>
          <c:yMode val="edge"/>
          <c:x val="0.18181845084406198"/>
          <c:y val="1.4669944163957638E-2"/>
        </c:manualLayout>
      </c:layout>
      <c:overlay val="0"/>
      <c:spPr>
        <a:noFill/>
        <a:ln w="2540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11464281849054751"/>
          <c:y val="0.10757966447833241"/>
          <c:w val="0.76060718603099264"/>
          <c:h val="0.76283709652579712"/>
        </c:manualLayout>
      </c:layout>
      <c:areaChart>
        <c:grouping val="stacked"/>
        <c:varyColors val="0"/>
        <c:ser>
          <c:idx val="1"/>
          <c:order val="0"/>
          <c:tx>
            <c:strRef>
              <c:f>Overview!$CR$55:$CR$56</c:f>
              <c:strCache>
                <c:ptCount val="1"/>
                <c:pt idx="0">
                  <c:v>Light and medium</c:v>
                </c:pt>
              </c:strCache>
            </c:strRef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0.12525760707090544"/>
                  <c:y val="-1.4937462757063074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Overview!$CR$61:$CR$81</c:f>
              <c:numCache>
                <c:formatCode>0.0</c:formatCode>
                <c:ptCount val="21"/>
                <c:pt idx="0">
                  <c:v>69.8</c:v>
                </c:pt>
                <c:pt idx="1">
                  <c:v>65.8</c:v>
                </c:pt>
                <c:pt idx="2">
                  <c:v>61.8</c:v>
                </c:pt>
                <c:pt idx="3">
                  <c:v>59.4</c:v>
                </c:pt>
                <c:pt idx="4">
                  <c:v>57.2</c:v>
                </c:pt>
                <c:pt idx="5">
                  <c:v>55.1</c:v>
                </c:pt>
                <c:pt idx="6">
                  <c:v>55.1</c:v>
                </c:pt>
                <c:pt idx="7">
                  <c:v>50.6</c:v>
                </c:pt>
                <c:pt idx="8">
                  <c:v>50.7</c:v>
                </c:pt>
                <c:pt idx="9">
                  <c:v>55.7</c:v>
                </c:pt>
                <c:pt idx="10">
                  <c:v>65.03</c:v>
                </c:pt>
                <c:pt idx="11">
                  <c:v>70.423716479399999</c:v>
                </c:pt>
                <c:pt idx="12">
                  <c:v>69.859432473000012</c:v>
                </c:pt>
                <c:pt idx="13">
                  <c:v>68.369190877860007</c:v>
                </c:pt>
                <c:pt idx="14">
                  <c:v>66.296985719845196</c:v>
                </c:pt>
                <c:pt idx="15">
                  <c:v>64.103441462273068</c:v>
                </c:pt>
                <c:pt idx="16">
                  <c:v>61.582750707903919</c:v>
                </c:pt>
                <c:pt idx="17">
                  <c:v>58.994321013140002</c:v>
                </c:pt>
                <c:pt idx="18">
                  <c:v>56.871334502822542</c:v>
                </c:pt>
                <c:pt idx="19">
                  <c:v>55.465615698169472</c:v>
                </c:pt>
                <c:pt idx="20">
                  <c:v>54.434171401834973</c:v>
                </c:pt>
              </c:numCache>
            </c:numRef>
          </c:val>
        </c:ser>
        <c:ser>
          <c:idx val="0"/>
          <c:order val="1"/>
          <c:tx>
            <c:strRef>
              <c:f>Overview!$CS$55</c:f>
              <c:strCache>
                <c:ptCount val="1"/>
                <c:pt idx="0">
                  <c:v>Heavy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-0.17169734133633449"/>
                  <c:y val="7.5322548045315494E-3"/>
                </c:manualLayout>
              </c:layout>
              <c:showLegendKey val="0"/>
              <c:showVal val="0"/>
              <c:showCatName val="0"/>
              <c:showSerName val="1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Overview!$CS$61:$CS$81</c:f>
              <c:numCache>
                <c:formatCode>0.0</c:formatCode>
                <c:ptCount val="21"/>
                <c:pt idx="0">
                  <c:v>35.6</c:v>
                </c:pt>
                <c:pt idx="1">
                  <c:v>34.200000000000003</c:v>
                </c:pt>
                <c:pt idx="2">
                  <c:v>33.6</c:v>
                </c:pt>
                <c:pt idx="3">
                  <c:v>31.4</c:v>
                </c:pt>
                <c:pt idx="4">
                  <c:v>29.2</c:v>
                </c:pt>
                <c:pt idx="5">
                  <c:v>28.3</c:v>
                </c:pt>
                <c:pt idx="6">
                  <c:v>24.8</c:v>
                </c:pt>
                <c:pt idx="7">
                  <c:v>22.7</c:v>
                </c:pt>
                <c:pt idx="8">
                  <c:v>22.3</c:v>
                </c:pt>
                <c:pt idx="9">
                  <c:v>22.2</c:v>
                </c:pt>
                <c:pt idx="10">
                  <c:v>23.33</c:v>
                </c:pt>
                <c:pt idx="11">
                  <c:v>23.851673720600001</c:v>
                </c:pt>
                <c:pt idx="12">
                  <c:v>23.286477491000003</c:v>
                </c:pt>
                <c:pt idx="13">
                  <c:v>22.78973029262</c:v>
                </c:pt>
                <c:pt idx="14">
                  <c:v>22.098995239948401</c:v>
                </c:pt>
                <c:pt idx="15">
                  <c:v>21.367813820757689</c:v>
                </c:pt>
                <c:pt idx="16">
                  <c:v>20.527583569301306</c:v>
                </c:pt>
                <c:pt idx="17">
                  <c:v>19.664773671046667</c:v>
                </c:pt>
                <c:pt idx="18">
                  <c:v>18.957111500940847</c:v>
                </c:pt>
                <c:pt idx="19">
                  <c:v>18.488538566056491</c:v>
                </c:pt>
                <c:pt idx="20">
                  <c:v>18.144723800611658</c:v>
                </c:pt>
              </c:numCache>
            </c:numRef>
          </c:val>
        </c:ser>
        <c:ser>
          <c:idx val="7"/>
          <c:order val="2"/>
          <c:tx>
            <c:strRef>
              <c:f>Overview!$CT$55:$CT$56</c:f>
              <c:strCache>
                <c:ptCount val="1"/>
                <c:pt idx="0">
                  <c:v>Pentanes  plus</c:v>
                </c:pt>
              </c:strCache>
            </c:strRef>
          </c:tx>
          <c:spPr>
            <a:solidFill>
              <a:srgbClr val="CCCCFF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Overview!$CT$61:$CT$81</c:f>
              <c:numCache>
                <c:formatCode>0.0</c:formatCode>
                <c:ptCount val="21"/>
                <c:pt idx="0">
                  <c:v>23.4</c:v>
                </c:pt>
                <c:pt idx="1">
                  <c:v>23.9</c:v>
                </c:pt>
                <c:pt idx="2">
                  <c:v>22.2</c:v>
                </c:pt>
                <c:pt idx="3">
                  <c:v>22.1</c:v>
                </c:pt>
                <c:pt idx="4">
                  <c:v>23.2</c:v>
                </c:pt>
                <c:pt idx="5">
                  <c:v>23.4</c:v>
                </c:pt>
                <c:pt idx="6">
                  <c:v>22.4</c:v>
                </c:pt>
                <c:pt idx="7">
                  <c:v>21.1</c:v>
                </c:pt>
                <c:pt idx="8">
                  <c:v>20.3</c:v>
                </c:pt>
                <c:pt idx="9">
                  <c:v>19.7</c:v>
                </c:pt>
                <c:pt idx="10">
                  <c:v>19.043715846994537</c:v>
                </c:pt>
                <c:pt idx="11">
                  <c:v>18.93150684931507</c:v>
                </c:pt>
                <c:pt idx="12">
                  <c:v>18.301369863013697</c:v>
                </c:pt>
                <c:pt idx="13">
                  <c:v>17.671232876712331</c:v>
                </c:pt>
                <c:pt idx="14">
                  <c:v>17.021857923497269</c:v>
                </c:pt>
                <c:pt idx="15">
                  <c:v>16.602739726027398</c:v>
                </c:pt>
                <c:pt idx="16">
                  <c:v>16.301369863013697</c:v>
                </c:pt>
                <c:pt idx="17">
                  <c:v>16.246575342465754</c:v>
                </c:pt>
                <c:pt idx="18">
                  <c:v>16.338797814207652</c:v>
                </c:pt>
                <c:pt idx="19">
                  <c:v>16.465753424657535</c:v>
                </c:pt>
                <c:pt idx="20">
                  <c:v>16.520547945205479</c:v>
                </c:pt>
              </c:numCache>
            </c:numRef>
          </c:val>
        </c:ser>
        <c:ser>
          <c:idx val="8"/>
          <c:order val="3"/>
          <c:tx>
            <c:strRef>
              <c:f>Overview!$CU$55</c:f>
              <c:strCache>
                <c:ptCount val="1"/>
                <c:pt idx="0">
                  <c:v>Upgraded</c:v>
                </c:pt>
              </c:strCache>
            </c:strRef>
          </c:tx>
          <c:spPr>
            <a:solidFill>
              <a:srgbClr val="000080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0.2712225062821299"/>
                  <c:y val="-4.4952908260322402E-2"/>
                </c:manualLayout>
              </c:layout>
              <c:tx>
                <c:rich>
                  <a:bodyPr/>
                  <a:lstStyle/>
                  <a:p>
                    <a:r>
                      <a:rPr lang="en-CA"/>
                      <a:t>Upgraded bitumen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Overview!$CU$61:$CU$81</c:f>
              <c:numCache>
                <c:formatCode>0.0</c:formatCode>
                <c:ptCount val="21"/>
                <c:pt idx="0">
                  <c:v>70.099999999999994</c:v>
                </c:pt>
                <c:pt idx="1">
                  <c:v>80.900000000000006</c:v>
                </c:pt>
                <c:pt idx="2">
                  <c:v>95.2</c:v>
                </c:pt>
                <c:pt idx="3">
                  <c:v>86.9</c:v>
                </c:pt>
                <c:pt idx="4">
                  <c:v>104.6</c:v>
                </c:pt>
                <c:pt idx="5">
                  <c:v>109.3</c:v>
                </c:pt>
                <c:pt idx="6">
                  <c:v>103.9</c:v>
                </c:pt>
                <c:pt idx="7">
                  <c:v>121.7</c:v>
                </c:pt>
                <c:pt idx="8">
                  <c:v>126.4</c:v>
                </c:pt>
                <c:pt idx="9">
                  <c:v>137.1</c:v>
                </c:pt>
                <c:pt idx="10">
                  <c:v>142.9</c:v>
                </c:pt>
                <c:pt idx="11">
                  <c:v>153.578</c:v>
                </c:pt>
                <c:pt idx="12">
                  <c:v>162.32249999999999</c:v>
                </c:pt>
                <c:pt idx="13">
                  <c:v>170.06899999999999</c:v>
                </c:pt>
                <c:pt idx="14">
                  <c:v>175.17099999999999</c:v>
                </c:pt>
                <c:pt idx="15">
                  <c:v>179.22499999999999</c:v>
                </c:pt>
                <c:pt idx="16">
                  <c:v>182.22749999999999</c:v>
                </c:pt>
                <c:pt idx="17">
                  <c:v>187.012</c:v>
                </c:pt>
                <c:pt idx="18">
                  <c:v>192.77125000000001</c:v>
                </c:pt>
                <c:pt idx="19">
                  <c:v>196.53</c:v>
                </c:pt>
                <c:pt idx="20">
                  <c:v>200.79249999999999</c:v>
                </c:pt>
              </c:numCache>
            </c:numRef>
          </c:val>
        </c:ser>
        <c:ser>
          <c:idx val="9"/>
          <c:order val="4"/>
          <c:tx>
            <c:strRef>
              <c:f>Overview!$CV$55:$CV$56</c:f>
              <c:strCache>
                <c:ptCount val="1"/>
                <c:pt idx="0">
                  <c:v>Nonupgraded  bitumen</c:v>
                </c:pt>
              </c:strCache>
            </c:strRef>
          </c:tx>
          <c:spPr>
            <a:solidFill>
              <a:srgbClr val="FF00FF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0.25758615385517808"/>
                  <c:y val="-0.12941374520141619"/>
                </c:manualLayout>
              </c:layout>
              <c:tx>
                <c:rich>
                  <a:bodyPr/>
                  <a:lstStyle/>
                  <a:p>
                    <a:r>
                      <a:rPr lang="en-CA"/>
                      <a:t>Nonupgraded  bitumen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Overview!$CV$61:$CV$81</c:f>
              <c:numCache>
                <c:formatCode>0.0</c:formatCode>
                <c:ptCount val="21"/>
                <c:pt idx="0">
                  <c:v>48.1</c:v>
                </c:pt>
                <c:pt idx="1">
                  <c:v>55.4</c:v>
                </c:pt>
                <c:pt idx="2">
                  <c:v>60.4</c:v>
                </c:pt>
                <c:pt idx="3">
                  <c:v>68.8</c:v>
                </c:pt>
                <c:pt idx="4">
                  <c:v>74.400000000000006</c:v>
                </c:pt>
                <c:pt idx="5">
                  <c:v>80.099999999999994</c:v>
                </c:pt>
                <c:pt idx="6">
                  <c:v>87.5</c:v>
                </c:pt>
                <c:pt idx="7">
                  <c:v>90.5</c:v>
                </c:pt>
                <c:pt idx="8">
                  <c:v>108.1</c:v>
                </c:pt>
                <c:pt idx="9">
                  <c:v>121.1</c:v>
                </c:pt>
                <c:pt idx="10">
                  <c:v>142.30000000000001</c:v>
                </c:pt>
                <c:pt idx="11">
                  <c:v>172.54110573366216</c:v>
                </c:pt>
                <c:pt idx="12">
                  <c:v>187.12261704069047</c:v>
                </c:pt>
                <c:pt idx="13">
                  <c:v>203.32122990961781</c:v>
                </c:pt>
                <c:pt idx="14">
                  <c:v>228.30251183380219</c:v>
                </c:pt>
                <c:pt idx="15">
                  <c:v>257.83521657722849</c:v>
                </c:pt>
                <c:pt idx="16">
                  <c:v>295.21696756711822</c:v>
                </c:pt>
                <c:pt idx="17">
                  <c:v>322.92964106690681</c:v>
                </c:pt>
                <c:pt idx="18">
                  <c:v>344.07027880169318</c:v>
                </c:pt>
                <c:pt idx="19">
                  <c:v>363.62017291382756</c:v>
                </c:pt>
                <c:pt idx="20">
                  <c:v>375.24311596708321</c:v>
                </c:pt>
              </c:numCache>
            </c:numRef>
          </c:val>
        </c:ser>
        <c:dLbls>
          <c:showLegendKey val="0"/>
          <c:showVal val="0"/>
          <c:showCatName val="0"/>
          <c:showSerName val="1"/>
          <c:showPercent val="0"/>
          <c:showBubbleSize val="0"/>
        </c:dLbls>
        <c:axId val="51797376"/>
        <c:axId val="51807360"/>
      </c:areaChart>
      <c:areaChart>
        <c:grouping val="stacked"/>
        <c:varyColors val="0"/>
        <c:ser>
          <c:idx val="2"/>
          <c:order val="5"/>
          <c:tx>
            <c:strRef>
              <c:f>Overview!$CW$55:$CW$56</c:f>
              <c:strCache>
                <c:ptCount val="1"/>
                <c:pt idx="0">
                  <c:v>Light and medium</c:v>
                </c:pt>
              </c:strCache>
            </c:strRef>
          </c:tx>
          <c:spPr>
            <a:solidFill>
              <a:srgbClr val="C0C0C0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Overview!$CW$61:$CW$81</c:f>
              <c:numCache>
                <c:formatCode>0.000</c:formatCode>
                <c:ptCount val="21"/>
                <c:pt idx="0">
                  <c:v>0.43924441999999997</c:v>
                </c:pt>
                <c:pt idx="1">
                  <c:v>0.41407282000000001</c:v>
                </c:pt>
                <c:pt idx="2">
                  <c:v>0.38890122000000005</c:v>
                </c:pt>
                <c:pt idx="3">
                  <c:v>0.37379826000000005</c:v>
                </c:pt>
                <c:pt idx="4">
                  <c:v>0.35995388</c:v>
                </c:pt>
                <c:pt idx="5">
                  <c:v>0.34673879000000007</c:v>
                </c:pt>
                <c:pt idx="6">
                  <c:v>0.34673879000000007</c:v>
                </c:pt>
                <c:pt idx="7">
                  <c:v>0.31842074000000004</c:v>
                </c:pt>
                <c:pt idx="8">
                  <c:v>0.31905003000000004</c:v>
                </c:pt>
                <c:pt idx="9">
                  <c:v>0.35051453000000005</c:v>
                </c:pt>
                <c:pt idx="10">
                  <c:v>0.40922728700000005</c:v>
                </c:pt>
                <c:pt idx="11">
                  <c:v>0.44316940543321631</c:v>
                </c:pt>
                <c:pt idx="12">
                  <c:v>0.43961842260934181</c:v>
                </c:pt>
                <c:pt idx="13">
                  <c:v>0.4302404812752853</c:v>
                </c:pt>
                <c:pt idx="14">
                  <c:v>0.41720030143641385</c:v>
                </c:pt>
                <c:pt idx="15">
                  <c:v>0.40339654677793824</c:v>
                </c:pt>
                <c:pt idx="16">
                  <c:v>0.38753409192976856</c:v>
                </c:pt>
                <c:pt idx="17">
                  <c:v>0.37124536270358877</c:v>
                </c:pt>
                <c:pt idx="18">
                  <c:v>0.35788562089281195</c:v>
                </c:pt>
                <c:pt idx="19">
                  <c:v>0.34903957302701072</c:v>
                </c:pt>
                <c:pt idx="20">
                  <c:v>0.34254879721460729</c:v>
                </c:pt>
              </c:numCache>
            </c:numRef>
          </c:val>
        </c:ser>
        <c:ser>
          <c:idx val="3"/>
          <c:order val="6"/>
          <c:tx>
            <c:strRef>
              <c:f>Overview!$CX$55</c:f>
              <c:strCache>
                <c:ptCount val="1"/>
                <c:pt idx="0">
                  <c:v>Heavy</c:v>
                </c:pt>
              </c:strCache>
            </c:strRef>
          </c:tx>
          <c:spPr>
            <a:solidFill>
              <a:srgbClr val="000000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Overview!$CX$61:$CX$81</c:f>
              <c:numCache>
                <c:formatCode>0.000</c:formatCode>
                <c:ptCount val="21"/>
                <c:pt idx="0">
                  <c:v>0.22402724000000004</c:v>
                </c:pt>
                <c:pt idx="1">
                  <c:v>0.21521718000000004</c:v>
                </c:pt>
                <c:pt idx="2">
                  <c:v>0.21144144000000004</c:v>
                </c:pt>
                <c:pt idx="3">
                  <c:v>0.19759705999999999</c:v>
                </c:pt>
                <c:pt idx="4">
                  <c:v>0.18375268</c:v>
                </c:pt>
                <c:pt idx="5">
                  <c:v>0.17808907000000002</c:v>
                </c:pt>
                <c:pt idx="6">
                  <c:v>0.15606392000000002</c:v>
                </c:pt>
                <c:pt idx="7">
                  <c:v>0.14284882999999998</c:v>
                </c:pt>
                <c:pt idx="8">
                  <c:v>0.14033166999999999</c:v>
                </c:pt>
                <c:pt idx="9">
                  <c:v>0.13970238000000001</c:v>
                </c:pt>
                <c:pt idx="10">
                  <c:v>0.14681335700000001</c:v>
                </c:pt>
                <c:pt idx="11">
                  <c:v>0.15009619755636378</c:v>
                </c:pt>
                <c:pt idx="12">
                  <c:v>0.14653947420311395</c:v>
                </c:pt>
                <c:pt idx="13">
                  <c:v>0.14341349375842841</c:v>
                </c:pt>
                <c:pt idx="14">
                  <c:v>0.13906676714547128</c:v>
                </c:pt>
                <c:pt idx="15">
                  <c:v>0.13446551559264608</c:v>
                </c:pt>
                <c:pt idx="16">
                  <c:v>0.1291780306432562</c:v>
                </c:pt>
                <c:pt idx="17">
                  <c:v>0.12374845423452957</c:v>
                </c:pt>
                <c:pt idx="18">
                  <c:v>0.11929520696427066</c:v>
                </c:pt>
                <c:pt idx="19">
                  <c:v>0.11634652434233689</c:v>
                </c:pt>
                <c:pt idx="20">
                  <c:v>0.11418293240486911</c:v>
                </c:pt>
              </c:numCache>
            </c:numRef>
          </c:val>
        </c:ser>
        <c:ser>
          <c:idx val="4"/>
          <c:order val="7"/>
          <c:tx>
            <c:strRef>
              <c:f>Overview!$CY$55:$CY$56</c:f>
              <c:strCache>
                <c:ptCount val="1"/>
                <c:pt idx="0">
                  <c:v>Pentanes  plus</c:v>
                </c:pt>
              </c:strCache>
            </c:strRef>
          </c:tx>
          <c:spPr>
            <a:solidFill>
              <a:srgbClr val="339966"/>
            </a:solidFill>
            <a:ln w="12700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-0.2661368284496074"/>
                  <c:y val="-6.9151706746017417E-3"/>
                </c:manualLayout>
              </c:layout>
              <c:tx>
                <c:rich>
                  <a:bodyPr/>
                  <a:lstStyle/>
                  <a:p>
                    <a:r>
                      <a:rPr lang="en-CA"/>
                      <a:t>Pentanes  plus</a:t>
                    </a:r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FFFFFF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Overview!$CY$61:$CY$81</c:f>
              <c:numCache>
                <c:formatCode>0.000</c:formatCode>
                <c:ptCount val="21"/>
                <c:pt idx="0">
                  <c:v>0.14725386000000001</c:v>
                </c:pt>
                <c:pt idx="1">
                  <c:v>0.15040030999999998</c:v>
                </c:pt>
                <c:pt idx="2">
                  <c:v>0.13970238000000001</c:v>
                </c:pt>
                <c:pt idx="3">
                  <c:v>0.13907309000000001</c:v>
                </c:pt>
                <c:pt idx="4">
                  <c:v>0.14599528000000001</c:v>
                </c:pt>
                <c:pt idx="5">
                  <c:v>0.14725386000000001</c:v>
                </c:pt>
                <c:pt idx="6">
                  <c:v>0.14096096</c:v>
                </c:pt>
                <c:pt idx="7">
                  <c:v>0.13278018999999999</c:v>
                </c:pt>
                <c:pt idx="8">
                  <c:v>0.12774587000000001</c:v>
                </c:pt>
                <c:pt idx="9">
                  <c:v>0.12397013</c:v>
                </c:pt>
                <c:pt idx="10">
                  <c:v>0.11984019945355193</c:v>
                </c:pt>
                <c:pt idx="11">
                  <c:v>0.11913407945205481</c:v>
                </c:pt>
                <c:pt idx="12">
                  <c:v>0.1151686904109589</c:v>
                </c:pt>
                <c:pt idx="13">
                  <c:v>0.11120330136986305</c:v>
                </c:pt>
                <c:pt idx="14">
                  <c:v>0.10711684972677597</c:v>
                </c:pt>
                <c:pt idx="15">
                  <c:v>0.10447938082191781</c:v>
                </c:pt>
                <c:pt idx="16">
                  <c:v>0.1025828904109589</c:v>
                </c:pt>
                <c:pt idx="17">
                  <c:v>0.10223807397260275</c:v>
                </c:pt>
                <c:pt idx="18">
                  <c:v>0.10281842076502734</c:v>
                </c:pt>
                <c:pt idx="19">
                  <c:v>0.10361733972602741</c:v>
                </c:pt>
                <c:pt idx="20">
                  <c:v>0.10396215616438356</c:v>
                </c:pt>
              </c:numCache>
            </c:numRef>
          </c:val>
        </c:ser>
        <c:ser>
          <c:idx val="5"/>
          <c:order val="8"/>
          <c:tx>
            <c:strRef>
              <c:f>Overview!$CZ$55</c:f>
              <c:strCache>
                <c:ptCount val="1"/>
                <c:pt idx="0">
                  <c:v>Upgraded</c:v>
                </c:pt>
              </c:strCache>
            </c:strRef>
          </c:tx>
          <c:spPr>
            <a:solidFill>
              <a:srgbClr val="008080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Overview!$CZ$61:$CZ$81</c:f>
              <c:numCache>
                <c:formatCode>0.000</c:formatCode>
                <c:ptCount val="21"/>
                <c:pt idx="0">
                  <c:v>0.44113229000000004</c:v>
                </c:pt>
                <c:pt idx="1">
                  <c:v>0.50909561000000003</c:v>
                </c:pt>
                <c:pt idx="2">
                  <c:v>0.59908408000000013</c:v>
                </c:pt>
                <c:pt idx="3">
                  <c:v>0.54685301000000008</c:v>
                </c:pt>
                <c:pt idx="4">
                  <c:v>0.65823734</c:v>
                </c:pt>
                <c:pt idx="5">
                  <c:v>0.68781397</c:v>
                </c:pt>
                <c:pt idx="6">
                  <c:v>0.65383231000000008</c:v>
                </c:pt>
                <c:pt idx="7">
                  <c:v>0.76584593000000012</c:v>
                </c:pt>
                <c:pt idx="8">
                  <c:v>0.79542256000000011</c:v>
                </c:pt>
                <c:pt idx="9">
                  <c:v>0.86275658999999993</c:v>
                </c:pt>
                <c:pt idx="10">
                  <c:v>0.89925541000000009</c:v>
                </c:pt>
                <c:pt idx="11">
                  <c:v>0.96645099620000008</c:v>
                </c:pt>
                <c:pt idx="12">
                  <c:v>1.02147926025</c:v>
                </c:pt>
                <c:pt idx="13">
                  <c:v>1.0702272101000001</c:v>
                </c:pt>
                <c:pt idx="14">
                  <c:v>1.1023335859000001</c:v>
                </c:pt>
                <c:pt idx="15">
                  <c:v>1.1278450025</c:v>
                </c:pt>
                <c:pt idx="16">
                  <c:v>1.1467394347500002</c:v>
                </c:pt>
                <c:pt idx="17">
                  <c:v>1.1768478148000001</c:v>
                </c:pt>
                <c:pt idx="18">
                  <c:v>1.213090199125</c:v>
                </c:pt>
                <c:pt idx="19">
                  <c:v>1.236743637</c:v>
                </c:pt>
                <c:pt idx="20">
                  <c:v>1.2635671232500001</c:v>
                </c:pt>
              </c:numCache>
            </c:numRef>
          </c:val>
        </c:ser>
        <c:ser>
          <c:idx val="6"/>
          <c:order val="9"/>
          <c:tx>
            <c:strRef>
              <c:f>Overview!$DA$55:$DA$56</c:f>
              <c:strCache>
                <c:ptCount val="1"/>
                <c:pt idx="0">
                  <c:v>Nonupgraded  bitumen</c:v>
                </c:pt>
              </c:strCache>
            </c:strRef>
          </c:tx>
          <c:spPr>
            <a:solidFill>
              <a:srgbClr val="99CCFF"/>
            </a:solidFill>
            <a:ln w="12700">
              <a:solidFill>
                <a:srgbClr val="000000"/>
              </a:solidFill>
              <a:prstDash val="solid"/>
            </a:ln>
          </c:spPr>
          <c:dLbls>
            <c:delete val="1"/>
          </c:dLbls>
          <c:cat>
            <c:numRef>
              <c:f>Overview!$CQ$61:$CQ$81</c:f>
              <c:numCache>
                <c:formatCode>General</c:formatCode>
                <c:ptCount val="21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  <c:pt idx="12">
                  <c:v>2014</c:v>
                </c:pt>
                <c:pt idx="13">
                  <c:v>2015</c:v>
                </c:pt>
                <c:pt idx="14">
                  <c:v>2016</c:v>
                </c:pt>
                <c:pt idx="15">
                  <c:v>2017</c:v>
                </c:pt>
                <c:pt idx="16">
                  <c:v>2018</c:v>
                </c:pt>
                <c:pt idx="17">
                  <c:v>2019</c:v>
                </c:pt>
                <c:pt idx="18">
                  <c:v>2020</c:v>
                </c:pt>
                <c:pt idx="19">
                  <c:v>2021</c:v>
                </c:pt>
                <c:pt idx="20">
                  <c:v>2022</c:v>
                </c:pt>
              </c:numCache>
            </c:numRef>
          </c:cat>
          <c:val>
            <c:numRef>
              <c:f>Overview!$DA$61:$DA$81</c:f>
              <c:numCache>
                <c:formatCode>0.000</c:formatCode>
                <c:ptCount val="21"/>
                <c:pt idx="0">
                  <c:v>0.30268848999999998</c:v>
                </c:pt>
                <c:pt idx="1">
                  <c:v>0.34862666000000003</c:v>
                </c:pt>
                <c:pt idx="2">
                  <c:v>0.38009115999999998</c:v>
                </c:pt>
                <c:pt idx="3">
                  <c:v>0.43295152000000003</c:v>
                </c:pt>
                <c:pt idx="4">
                  <c:v>0.46819176000000007</c:v>
                </c:pt>
                <c:pt idx="5">
                  <c:v>0.50406129</c:v>
                </c:pt>
                <c:pt idx="6">
                  <c:v>0.55062875000000011</c:v>
                </c:pt>
                <c:pt idx="7">
                  <c:v>0.56950745000000003</c:v>
                </c:pt>
                <c:pt idx="8">
                  <c:v>0.68026248999999994</c:v>
                </c:pt>
                <c:pt idx="9">
                  <c:v>0.76207018999999998</c:v>
                </c:pt>
                <c:pt idx="10">
                  <c:v>0.89547967000000017</c:v>
                </c:pt>
                <c:pt idx="11">
                  <c:v>1.0857839242713625</c:v>
                </c:pt>
                <c:pt idx="12">
                  <c:v>1.1775439167753612</c:v>
                </c:pt>
                <c:pt idx="13">
                  <c:v>1.2794801676982339</c:v>
                </c:pt>
                <c:pt idx="14">
                  <c:v>1.4366848767189337</c:v>
                </c:pt>
                <c:pt idx="15">
                  <c:v>1.6225312343988412</c:v>
                </c:pt>
                <c:pt idx="16">
                  <c:v>1.8577708552031182</c:v>
                </c:pt>
                <c:pt idx="17">
                  <c:v>2.0321639382699379</c:v>
                </c:pt>
                <c:pt idx="18">
                  <c:v>2.1651998574711753</c:v>
                </c:pt>
                <c:pt idx="19">
                  <c:v>2.2882253861294255</c:v>
                </c:pt>
                <c:pt idx="20">
                  <c:v>2.3613674044692581</c:v>
                </c:pt>
              </c:numCache>
            </c:numRef>
          </c:val>
        </c:ser>
        <c:dLbls>
          <c:showLegendKey val="0"/>
          <c:showVal val="0"/>
          <c:showCatName val="0"/>
          <c:showSerName val="1"/>
          <c:showPercent val="0"/>
          <c:showBubbleSize val="0"/>
        </c:dLbls>
        <c:axId val="51809280"/>
        <c:axId val="51831552"/>
      </c:areaChart>
      <c:catAx>
        <c:axId val="51797376"/>
        <c:scaling>
          <c:orientation val="minMax"/>
        </c:scaling>
        <c:delete val="0"/>
        <c:axPos val="b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807360"/>
        <c:crosses val="autoZero"/>
        <c:auto val="0"/>
        <c:lblAlgn val="ctr"/>
        <c:lblOffset val="100"/>
        <c:tickLblSkip val="2"/>
        <c:tickMarkSkip val="2"/>
        <c:noMultiLvlLbl val="0"/>
      </c:catAx>
      <c:valAx>
        <c:axId val="51807360"/>
        <c:scaling>
          <c:orientation val="minMax"/>
          <c:max val="700"/>
          <c:min val="0"/>
        </c:scaling>
        <c:delete val="0"/>
        <c:axPos val="l"/>
        <c:majorGridlines>
          <c:spPr>
            <a:ln w="3175">
              <a:solidFill>
                <a:srgbClr val="80808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 sz="10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Supply(10</a:t>
                </a:r>
                <a:r>
                  <a:rPr lang="en-CA" sz="1000" b="1" i="0" u="none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3</a:t>
                </a:r>
                <a:r>
                  <a:rPr lang="en-CA" sz="10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m</a:t>
                </a:r>
                <a:r>
                  <a:rPr lang="en-CA" sz="1000" b="1" i="0" u="none" strike="noStrike" baseline="30000">
                    <a:solidFill>
                      <a:srgbClr val="000000"/>
                    </a:solidFill>
                    <a:latin typeface="Arial"/>
                    <a:cs typeface="Arial"/>
                  </a:rPr>
                  <a:t>3</a:t>
                </a:r>
                <a:r>
                  <a:rPr lang="en-CA" sz="10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/d)</a:t>
                </a:r>
                <a:endParaRPr lang="en-CA"/>
              </a:p>
            </c:rich>
          </c:tx>
          <c:layout>
            <c:manualLayout>
              <c:xMode val="edge"/>
              <c:yMode val="edge"/>
              <c:x val="2.036485192124228E-2"/>
              <c:y val="0.37471622994528303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797376"/>
        <c:crosses val="autoZero"/>
        <c:crossBetween val="midCat"/>
        <c:majorUnit val="100"/>
      </c:valAx>
      <c:catAx>
        <c:axId val="51809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1831552"/>
        <c:crosses val="autoZero"/>
        <c:auto val="0"/>
        <c:lblAlgn val="ctr"/>
        <c:lblOffset val="100"/>
        <c:noMultiLvlLbl val="0"/>
      </c:catAx>
      <c:valAx>
        <c:axId val="51831552"/>
        <c:scaling>
          <c:orientation val="minMax"/>
          <c:max val="4.41"/>
          <c:min val="0"/>
        </c:scaling>
        <c:delete val="0"/>
        <c:axPos val="r"/>
        <c:title>
          <c:tx>
            <c:rich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CA" sz="1000" b="1" i="0" u="none" strike="noStrike" baseline="0">
                    <a:solidFill>
                      <a:srgbClr val="000000"/>
                    </a:solidFill>
                    <a:latin typeface="Arial"/>
                    <a:cs typeface="Arial"/>
                  </a:rPr>
                  <a:t>Supply (MMbbl/d)</a:t>
                </a:r>
                <a:endParaRPr lang="en-CA"/>
              </a:p>
            </c:rich>
          </c:tx>
          <c:layout>
            <c:manualLayout>
              <c:xMode val="edge"/>
              <c:yMode val="edge"/>
              <c:x val="0.9529828126322919"/>
              <c:y val="0.37723595512733238"/>
            </c:manualLayout>
          </c:layout>
          <c:overlay val="0"/>
          <c:spPr>
            <a:noFill/>
            <a:ln w="25400">
              <a:noFill/>
            </a:ln>
          </c:spPr>
        </c:title>
        <c:numFmt formatCode="0.0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51809280"/>
        <c:crosses val="max"/>
        <c:crossBetween val="midCat"/>
        <c:majorUnit val="0.62930000000000008"/>
        <c:minorUnit val="0.2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plotVisOnly val="1"/>
    <c:dispBlanksAs val="zero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0.23636</cdr:x>
      <cdr:y>0.26094</cdr:y>
    </cdr:from>
    <cdr:to>
      <cdr:x>0.47815</cdr:x>
      <cdr:y>0.32094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90600" y="914643"/>
          <a:ext cx="1013342" cy="2103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36000" tIns="18000" rIns="36000" bIns="36000" rtlCol="0"/>
        <a:lstStyle xmlns:a="http://schemas.openxmlformats.org/drawingml/2006/main"/>
        <a:p xmlns:a="http://schemas.openxmlformats.org/drawingml/2006/main">
          <a:r>
            <a:rPr lang="en-US" sz="1000" b="1" dirty="0" smtClean="0">
              <a:solidFill>
                <a:schemeClr val="bg1"/>
              </a:solidFill>
            </a:rPr>
            <a:t>Alberta 169</a:t>
          </a:r>
          <a:endParaRPr lang="en-US" sz="1000" b="1" dirty="0">
            <a:solidFill>
              <a:schemeClr val="bg1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90FD3E3-2A76-44B7-B257-0021DB3A3E14}" type="datetimeFigureOut">
              <a:rPr lang="en-US"/>
              <a:pPr>
                <a:defRPr/>
              </a:pPr>
              <a:t>9/4/2013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4E844FC-97A0-4C6B-847E-ED08AFD036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0437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spcBef>
                <a:spcPct val="0"/>
              </a:spcBef>
              <a:buFontTx/>
              <a:buNone/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2BDE2D16-24EE-4CD4-A1F3-1619F5D16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406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BDE2D16-24EE-4CD4-A1F3-1619F5D16F5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extLst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defTabSz="457200" eaLnBrk="1" hangingPunct="1">
              <a:spcBef>
                <a:spcPct val="0"/>
              </a:spcBef>
              <a:buFontTx/>
              <a:buChar char="•"/>
              <a:defRPr/>
            </a:pPr>
            <a:r>
              <a:rPr lang="en-US" dirty="0" smtClean="0"/>
              <a:t> </a:t>
            </a:r>
            <a:endParaRPr lang="en-US" dirty="0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44B6E66-220B-4E1C-973F-79E707135667}" type="slidenum">
              <a:rPr lang="en-CA" smtClean="0">
                <a:solidFill>
                  <a:srgbClr val="000000"/>
                </a:solidFill>
              </a:rPr>
              <a:pPr/>
              <a:t>2</a:t>
            </a:fld>
            <a:endParaRPr lang="en-CA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CA" dirty="0" smtClean="0"/>
              <a:t> </a:t>
            </a:r>
          </a:p>
        </p:txBody>
      </p:sp>
      <p:sp>
        <p:nvSpPr>
          <p:cNvPr id="2775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9998CE-804A-4FC7-91EC-7810BD8AEB54}" type="slidenum">
              <a:rPr lang="en-CA" smtClean="0">
                <a:cs typeface="Arial" charset="0"/>
              </a:rPr>
              <a:pPr/>
              <a:t>3</a:t>
            </a:fld>
            <a:endParaRPr lang="en-CA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sz="1200" u="sng" kern="1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en-US" sz="1200" u="sng" kern="1200" dirty="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7D2BE-70F3-4B80-AAA0-7BE45A4A9EE9}" type="slidenum">
              <a:rPr lang="en-CA" smtClean="0">
                <a:solidFill>
                  <a:prstClr val="black"/>
                </a:solidFill>
              </a:rPr>
              <a:pPr/>
              <a:t>4</a:t>
            </a:fld>
            <a:endParaRPr lang="en-CA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757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Arial" charset="0"/>
              </a:rPr>
              <a:t> </a:t>
            </a:r>
            <a:endParaRPr lang="en-US" dirty="0" smtClean="0">
              <a:latin typeface="Arial" charset="0"/>
            </a:endParaRPr>
          </a:p>
        </p:txBody>
      </p:sp>
      <p:sp>
        <p:nvSpPr>
          <p:cNvPr id="2375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94F197-1CF4-4720-B83D-3D73DD0AA002}" type="slidenum">
              <a:rPr lang="en-US" smtClean="0">
                <a:latin typeface="Arial" charset="0"/>
              </a:rPr>
              <a:pPr/>
              <a:t>5</a:t>
            </a:fld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GB" noProof="0" smtClean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54276" name="Picture 5" descr="Footer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6219825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6" descr="AB Logo reverse - no tagline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007225" y="6311900"/>
            <a:ext cx="167957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64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07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00507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AAD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00AAD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00AAD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00AAD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AAD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AAD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AAD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00AAD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>
            <a:spLocks noChangeArrowheads="1"/>
          </p:cNvSpPr>
          <p:nvPr/>
        </p:nvSpPr>
        <p:spPr bwMode="auto">
          <a:xfrm>
            <a:off x="0" y="1981200"/>
            <a:ext cx="6096000" cy="4191000"/>
          </a:xfrm>
          <a:prstGeom prst="rect">
            <a:avLst/>
          </a:prstGeom>
          <a:solidFill>
            <a:srgbClr val="005DAA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CA" sz="120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3600"/>
            <a:ext cx="5410200" cy="14700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Alberta’s Energy Resource Potential</a:t>
            </a:r>
            <a:endParaRPr lang="en-CA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09" y="3886200"/>
            <a:ext cx="6071191" cy="1752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Alberta Department of Energy</a:t>
            </a:r>
          </a:p>
          <a:p>
            <a:r>
              <a:rPr lang="en-US" dirty="0">
                <a:solidFill>
                  <a:schemeClr val="tx1"/>
                </a:solidFill>
              </a:rPr>
              <a:t>Government of Alberta</a:t>
            </a:r>
          </a:p>
          <a:p>
            <a:r>
              <a:rPr lang="en-US" dirty="0">
                <a:solidFill>
                  <a:schemeClr val="tx1"/>
                </a:solidFill>
              </a:rPr>
              <a:t>September </a:t>
            </a:r>
            <a:r>
              <a:rPr lang="en-US" dirty="0" smtClean="0">
                <a:solidFill>
                  <a:schemeClr val="tx1"/>
                </a:solidFill>
              </a:rPr>
              <a:t>2013</a:t>
            </a:r>
            <a:endParaRPr lang="en-CA" dirty="0">
              <a:solidFill>
                <a:schemeClr val="tx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114800"/>
            <a:ext cx="29718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981200"/>
            <a:ext cx="297180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540336"/>
              </p:ext>
            </p:extLst>
          </p:nvPr>
        </p:nvGraphicFramePr>
        <p:xfrm>
          <a:off x="240039" y="1143000"/>
          <a:ext cx="8393953" cy="16611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07203"/>
                <a:gridCol w="1461152"/>
                <a:gridCol w="1798341"/>
                <a:gridCol w="337189"/>
                <a:gridCol w="971849"/>
                <a:gridCol w="1294257"/>
                <a:gridCol w="1723962"/>
              </a:tblGrid>
              <a:tr h="367681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Rank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Production </a:t>
                      </a:r>
                    </a:p>
                    <a:p>
                      <a:r>
                        <a:rPr lang="en-US" sz="1100" dirty="0" smtClean="0"/>
                        <a:t>2012 (MMbbl/d)</a:t>
                      </a:r>
                      <a:endParaRPr lang="en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Rank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Production </a:t>
                      </a:r>
                    </a:p>
                    <a:p>
                      <a:r>
                        <a:rPr lang="en-US" sz="1100" dirty="0" smtClean="0"/>
                        <a:t>2012 (MMbbl/d)</a:t>
                      </a:r>
                      <a:endParaRPr lang="en-CA" sz="1100" dirty="0"/>
                    </a:p>
                  </a:txBody>
                  <a:tcPr/>
                </a:tc>
              </a:tr>
              <a:tr h="202858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Saudi Arabia</a:t>
                      </a:r>
                      <a:endParaRPr lang="en-CA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11.53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6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Iran</a:t>
                      </a:r>
                      <a:endParaRPr lang="en-CA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3.68</a:t>
                      </a:r>
                      <a:endParaRPr lang="en-CA" sz="1000" dirty="0"/>
                    </a:p>
                  </a:txBody>
                  <a:tcPr/>
                </a:tc>
              </a:tr>
              <a:tr h="13716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Russia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10.6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7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UAE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3.68</a:t>
                      </a:r>
                      <a:endParaRPr lang="en-CA" sz="1000" dirty="0"/>
                    </a:p>
                  </a:txBody>
                  <a:tcPr/>
                </a:tc>
              </a:tr>
              <a:tr h="12192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USA</a:t>
                      </a:r>
                      <a:endParaRPr lang="en-CA" sz="1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8.9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8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Kuwait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3.22</a:t>
                      </a:r>
                      <a:endParaRPr lang="en-CA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China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4.16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9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Iraq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3.12</a:t>
                      </a:r>
                      <a:endParaRPr lang="en-CA" sz="10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5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Canada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3.74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10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Mexico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2.91</a:t>
                      </a:r>
                      <a:endParaRPr lang="en-CA" sz="10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878318562"/>
              </p:ext>
            </p:extLst>
          </p:nvPr>
        </p:nvGraphicFramePr>
        <p:xfrm>
          <a:off x="152400" y="2819400"/>
          <a:ext cx="41910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23081" y="204716"/>
            <a:ext cx="8297838" cy="885968"/>
          </a:xfrm>
        </p:spPr>
        <p:txBody>
          <a:bodyPr>
            <a:normAutofit/>
          </a:bodyPr>
          <a:lstStyle/>
          <a:p>
            <a:r>
              <a:rPr lang="en-CA" dirty="0" smtClean="0"/>
              <a:t>Alberta’s Crude Oil</a:t>
            </a:r>
            <a:r>
              <a:rPr lang="en-CA" sz="1800" dirty="0" smtClean="0"/>
              <a:t/>
            </a:r>
            <a:br>
              <a:rPr lang="en-CA" sz="1800" dirty="0" smtClean="0"/>
            </a:br>
            <a:r>
              <a:rPr lang="en-CA" sz="2000" dirty="0" smtClean="0"/>
              <a:t>Alberta Produced 2.5 Million Barrels per day in 2012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9321257"/>
              </p:ext>
            </p:extLst>
          </p:nvPr>
        </p:nvGraphicFramePr>
        <p:xfrm>
          <a:off x="4267200" y="3048000"/>
          <a:ext cx="47244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Line 53"/>
          <p:cNvSpPr>
            <a:spLocks noChangeShapeType="1"/>
          </p:cNvSpPr>
          <p:nvPr/>
        </p:nvSpPr>
        <p:spPr bwMode="auto">
          <a:xfrm flipV="1">
            <a:off x="6613448" y="3352800"/>
            <a:ext cx="1" cy="2438400"/>
          </a:xfrm>
          <a:prstGeom prst="line">
            <a:avLst/>
          </a:prstGeom>
          <a:noFill/>
          <a:ln w="19050">
            <a:solidFill>
              <a:srgbClr xmlns:mc="http://schemas.openxmlformats.org/markup-compatibility/2006" xmlns:a14="http://schemas.microsoft.com/office/drawing/2010/main" val="000000" mc:Ignorable="a14" a14:legacySpreadsheetColorIndex="6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8" name="Text Box 54"/>
          <p:cNvSpPr txBox="1">
            <a:spLocks noChangeArrowheads="1"/>
          </p:cNvSpPr>
          <p:nvPr/>
        </p:nvSpPr>
        <p:spPr bwMode="auto">
          <a:xfrm>
            <a:off x="6026150" y="3572851"/>
            <a:ext cx="494567" cy="161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xmlns:mc="http://schemas.openxmlformats.org/markup-compatibility/2006" val="FFFFFF" mc:Ignorable="a14" a14:legacySpreadsheetColorIndex="6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CA" sz="10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actual</a:t>
            </a:r>
            <a:endParaRPr lang="en-CA" dirty="0"/>
          </a:p>
        </p:txBody>
      </p:sp>
      <p:sp>
        <p:nvSpPr>
          <p:cNvPr id="10" name="Text Box 55"/>
          <p:cNvSpPr txBox="1">
            <a:spLocks noChangeArrowheads="1"/>
          </p:cNvSpPr>
          <p:nvPr/>
        </p:nvSpPr>
        <p:spPr bwMode="auto">
          <a:xfrm>
            <a:off x="6721475" y="3527913"/>
            <a:ext cx="878498" cy="208817"/>
          </a:xfrm>
          <a:prstGeom prst="rect">
            <a:avLst/>
          </a:prstGeom>
          <a:solidFill>
            <a:srgbClr xmlns:mc="http://schemas.openxmlformats.org/markup-compatibility/2006" xmlns:a14="http://schemas.microsoft.com/office/drawing/2010/main" val="FFFFFF" mc:Ignorable="a14" a14:legacySpreadsheetColorIndex="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xmlns:mc="http://schemas.openxmlformats.org/markup-compatibility/2006" val="000000" mc:Ignorable="a14" a14:legacySpreadsheetColorIndex="64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7432" tIns="22860" rIns="0" bIns="0" anchor="t" upright="1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CA" sz="1000" b="0" i="0" u="none" strike="noStrike" baseline="0" dirty="0">
                <a:solidFill>
                  <a:srgbClr val="000000"/>
                </a:solidFill>
                <a:latin typeface="Arial"/>
                <a:cs typeface="Arial"/>
              </a:rPr>
              <a:t>forecast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0767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69" name="Picture 7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1175561"/>
            <a:ext cx="4114800" cy="2710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71" name="Title 1"/>
          <p:cNvSpPr>
            <a:spLocks noGrp="1"/>
          </p:cNvSpPr>
          <p:nvPr>
            <p:ph type="title"/>
          </p:nvPr>
        </p:nvSpPr>
        <p:spPr>
          <a:xfrm>
            <a:off x="423081" y="204716"/>
            <a:ext cx="8297838" cy="885968"/>
          </a:xfrm>
        </p:spPr>
        <p:txBody>
          <a:bodyPr>
            <a:normAutofit/>
          </a:bodyPr>
          <a:lstStyle/>
          <a:p>
            <a:r>
              <a:rPr lang="en-CA" dirty="0" smtClean="0"/>
              <a:t>Alberta’s Natural Gas</a:t>
            </a:r>
            <a:r>
              <a:rPr lang="en-CA" sz="1800" dirty="0" smtClean="0"/>
              <a:t/>
            </a:r>
            <a:br>
              <a:rPr lang="en-CA" sz="1800" dirty="0" smtClean="0"/>
            </a:br>
            <a:r>
              <a:rPr lang="en-CA" sz="2000" dirty="0" smtClean="0"/>
              <a:t>Alberta Produced 9.8 Bcf/d in 2012</a:t>
            </a:r>
          </a:p>
        </p:txBody>
      </p:sp>
      <p:grpSp>
        <p:nvGrpSpPr>
          <p:cNvPr id="49172" name="Group 9"/>
          <p:cNvGrpSpPr>
            <a:grpSpLocks/>
          </p:cNvGrpSpPr>
          <p:nvPr/>
        </p:nvGrpSpPr>
        <p:grpSpPr bwMode="auto">
          <a:xfrm>
            <a:off x="4543720" y="949577"/>
            <a:ext cx="4343400" cy="3603261"/>
            <a:chOff x="3454400" y="1629250"/>
            <a:chExt cx="5770100" cy="4558628"/>
          </a:xfrm>
        </p:grpSpPr>
        <p:sp>
          <p:nvSpPr>
            <p:cNvPr id="49173" name="TextBox 4"/>
            <p:cNvSpPr txBox="1">
              <a:spLocks noChangeArrowheads="1"/>
            </p:cNvSpPr>
            <p:nvPr/>
          </p:nvSpPr>
          <p:spPr bwMode="auto">
            <a:xfrm>
              <a:off x="4506343" y="5467525"/>
              <a:ext cx="4313238" cy="2920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CA" sz="900" dirty="0">
                  <a:latin typeface="Calibri" pitchFamily="34" charset="0"/>
                </a:rPr>
                <a:t>Source: Energy Resource Conservation Board, Petrel Robertson</a:t>
              </a:r>
            </a:p>
          </p:txBody>
        </p:sp>
        <p:graphicFrame>
          <p:nvGraphicFramePr>
            <p:cNvPr id="49168" name="Object 16"/>
            <p:cNvGraphicFramePr>
              <a:graphicFrameLocks/>
            </p:cNvGraphicFramePr>
            <p:nvPr/>
          </p:nvGraphicFramePr>
          <p:xfrm>
            <a:off x="3454400" y="1629250"/>
            <a:ext cx="5588000" cy="38548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r:id="rId5" imgW="5584420" imgH="4151736" progId="Excel.Chart.8">
                    <p:embed/>
                  </p:oleObj>
                </mc:Choice>
                <mc:Fallback>
                  <p:oleObj r:id="rId5" imgW="5584420" imgH="4151736" progId="Excel.Char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54400" y="1629250"/>
                          <a:ext cx="5588000" cy="385481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9174" name="TextBox 11"/>
            <p:cNvSpPr txBox="1">
              <a:spLocks noChangeArrowheads="1"/>
            </p:cNvSpPr>
            <p:nvPr/>
          </p:nvSpPr>
          <p:spPr bwMode="auto">
            <a:xfrm>
              <a:off x="4509797" y="5759560"/>
              <a:ext cx="4432300" cy="4283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CA" sz="800" dirty="0">
                  <a:latin typeface="Calibri" pitchFamily="34" charset="0"/>
                </a:rPr>
                <a:t>GIP: Gas in Place is the total gas volume believed to be contained  in the reservoir.  </a:t>
              </a:r>
            </a:p>
          </p:txBody>
        </p:sp>
        <p:sp>
          <p:nvSpPr>
            <p:cNvPr id="49175" name="TextBox 2"/>
            <p:cNvSpPr txBox="1">
              <a:spLocks noChangeArrowheads="1"/>
            </p:cNvSpPr>
            <p:nvPr/>
          </p:nvSpPr>
          <p:spPr bwMode="auto">
            <a:xfrm>
              <a:off x="3626893" y="1821795"/>
              <a:ext cx="600501" cy="2920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900" b="0" dirty="0"/>
                <a:t>3600</a:t>
              </a:r>
              <a:endParaRPr lang="en-CA" sz="900" b="0" dirty="0"/>
            </a:p>
          </p:txBody>
        </p:sp>
        <p:sp>
          <p:nvSpPr>
            <p:cNvPr id="49176" name="Rectangle 14"/>
            <p:cNvSpPr>
              <a:spLocks noChangeArrowheads="1"/>
            </p:cNvSpPr>
            <p:nvPr/>
          </p:nvSpPr>
          <p:spPr bwMode="auto">
            <a:xfrm>
              <a:off x="4227395" y="2735869"/>
              <a:ext cx="4997105" cy="478683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r"/>
              <a:r>
                <a:rPr lang="en-CA" sz="4800" dirty="0"/>
                <a:t>≈ </a:t>
              </a:r>
              <a:r>
                <a:rPr lang="en-CA" sz="2400" dirty="0">
                  <a:solidFill>
                    <a:schemeClr val="bg1"/>
                  </a:solidFill>
                </a:rPr>
                <a:t>1</a:t>
              </a:r>
              <a:r>
                <a:rPr lang="en-CA" sz="1000" dirty="0">
                  <a:solidFill>
                    <a:schemeClr val="bg1"/>
                  </a:solidFill>
                </a:rPr>
                <a:t>1</a:t>
              </a:r>
              <a:r>
                <a:rPr lang="en-CA" sz="4800" dirty="0"/>
                <a:t>     </a:t>
              </a:r>
            </a:p>
          </p:txBody>
        </p:sp>
        <p:sp>
          <p:nvSpPr>
            <p:cNvPr id="49177" name="Rectangle 3"/>
            <p:cNvSpPr>
              <a:spLocks noChangeArrowheads="1"/>
            </p:cNvSpPr>
            <p:nvPr/>
          </p:nvSpPr>
          <p:spPr bwMode="auto">
            <a:xfrm>
              <a:off x="3776489" y="2503497"/>
              <a:ext cx="789296" cy="750628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 anchor="ctr"/>
            <a:lstStyle/>
            <a:p>
              <a:pPr algn="r"/>
              <a:r>
                <a:rPr lang="en-CA" sz="4000" dirty="0"/>
                <a:t>≈</a:t>
              </a:r>
            </a:p>
          </p:txBody>
        </p:sp>
        <p:sp>
          <p:nvSpPr>
            <p:cNvPr id="49178" name="TextBox 15"/>
            <p:cNvSpPr txBox="1">
              <a:spLocks noChangeArrowheads="1"/>
            </p:cNvSpPr>
            <p:nvPr/>
          </p:nvSpPr>
          <p:spPr bwMode="auto">
            <a:xfrm>
              <a:off x="3626893" y="2245438"/>
              <a:ext cx="600501" cy="29203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sz="900" b="0" dirty="0"/>
                <a:t>3400</a:t>
              </a:r>
              <a:endParaRPr lang="en-CA" sz="1400" b="0" dirty="0"/>
            </a:p>
          </p:txBody>
        </p:sp>
      </p:grp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785174"/>
              </p:ext>
            </p:extLst>
          </p:nvPr>
        </p:nvGraphicFramePr>
        <p:xfrm>
          <a:off x="138550" y="4485595"/>
          <a:ext cx="8853049" cy="16180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46393"/>
                <a:gridCol w="1536476"/>
                <a:gridCol w="1655246"/>
                <a:gridCol w="413811"/>
                <a:gridCol w="1117823"/>
                <a:gridCol w="1365046"/>
                <a:gridCol w="1818254"/>
              </a:tblGrid>
              <a:tr h="412392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Rank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Production </a:t>
                      </a:r>
                    </a:p>
                    <a:p>
                      <a:r>
                        <a:rPr lang="en-US" sz="1000" dirty="0" smtClean="0"/>
                        <a:t>2012 (Bcf/d)</a:t>
                      </a:r>
                      <a:endParaRPr lang="en-CA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Rank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Country</a:t>
                      </a:r>
                      <a:endParaRPr lang="en-CA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Production </a:t>
                      </a:r>
                    </a:p>
                    <a:p>
                      <a:r>
                        <a:rPr lang="en-US" sz="1000" dirty="0" smtClean="0"/>
                        <a:t>2012 (Bcf/d)</a:t>
                      </a:r>
                      <a:endParaRPr lang="en-CA" sz="1000" dirty="0"/>
                    </a:p>
                  </a:txBody>
                  <a:tcPr/>
                </a:tc>
              </a:tr>
              <a:tr h="242925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USA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65.7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6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Norway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11.1</a:t>
                      </a:r>
                      <a:endParaRPr lang="en-CA" sz="900" dirty="0"/>
                    </a:p>
                  </a:txBody>
                  <a:tcPr/>
                </a:tc>
              </a:tr>
              <a:tr h="218439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Russia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57.1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7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China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10.3</a:t>
                      </a:r>
                      <a:endParaRPr lang="en-CA" sz="900" dirty="0"/>
                    </a:p>
                  </a:txBody>
                  <a:tcPr/>
                </a:tc>
              </a:tr>
              <a:tr h="26258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3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Iran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15.5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8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Saudi Arabia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9.9</a:t>
                      </a:r>
                      <a:endParaRPr lang="en-CA" sz="900" dirty="0"/>
                    </a:p>
                  </a:txBody>
                  <a:tcPr/>
                </a:tc>
              </a:tr>
              <a:tr h="227527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4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Qatar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15.2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9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Algeria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7.9</a:t>
                      </a:r>
                      <a:endParaRPr lang="en-CA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5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Canada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15.1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sz="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10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Indonesia</a:t>
                      </a:r>
                      <a:endParaRPr lang="en-CA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6.9</a:t>
                      </a:r>
                      <a:endParaRPr lang="en-CA" sz="9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141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kitimatlngfacility.com/Resources/Upload/image/Pacific_Trail_Pipelines_Image_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838200"/>
            <a:ext cx="7315200" cy="4876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itle 2"/>
          <p:cNvSpPr txBox="1">
            <a:spLocks/>
          </p:cNvSpPr>
          <p:nvPr/>
        </p:nvSpPr>
        <p:spPr bwMode="auto">
          <a:xfrm>
            <a:off x="0" y="177800"/>
            <a:ext cx="9144000" cy="907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sz="3200" b="1" kern="0" dirty="0" smtClean="0">
                <a:solidFill>
                  <a:srgbClr val="005072"/>
                </a:solidFill>
                <a:latin typeface="Arial"/>
              </a:rPr>
              <a:t>Natural Gas Movement to the West</a:t>
            </a:r>
            <a:endParaRPr lang="en-US" sz="3200" b="1" kern="0" dirty="0">
              <a:solidFill>
                <a:srgbClr val="005072"/>
              </a:solidFill>
              <a:latin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19800" y="2057400"/>
            <a:ext cx="1371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0.25 </a:t>
            </a:r>
            <a:r>
              <a:rPr lang="en-CA" sz="800" b="1" dirty="0" err="1" smtClean="0">
                <a:solidFill>
                  <a:srgbClr val="000000"/>
                </a:solidFill>
                <a:latin typeface="Arial"/>
              </a:rPr>
              <a:t>bcf</a:t>
            </a: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 per day of natural gas moves from AB into BC</a:t>
            </a:r>
          </a:p>
        </p:txBody>
      </p:sp>
      <p:cxnSp>
        <p:nvCxnSpPr>
          <p:cNvPr id="12" name="Straight Arrow Connector 11"/>
          <p:cNvCxnSpPr>
            <a:stCxn id="10" idx="1"/>
          </p:cNvCxnSpPr>
          <p:nvPr/>
        </p:nvCxnSpPr>
        <p:spPr bwMode="auto">
          <a:xfrm flipH="1">
            <a:off x="5638800" y="2288233"/>
            <a:ext cx="381000" cy="30256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905000" y="1213043"/>
            <a:ext cx="14478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800" b="1" u="sng" dirty="0" smtClean="0">
                <a:solidFill>
                  <a:srgbClr val="000000"/>
                </a:solidFill>
                <a:latin typeface="Arial"/>
              </a:rPr>
              <a:t>Proposed: </a:t>
            </a:r>
            <a:r>
              <a:rPr lang="en-CA" sz="800" dirty="0" smtClean="0">
                <a:solidFill>
                  <a:srgbClr val="000000"/>
                </a:solidFill>
                <a:latin typeface="Arial"/>
              </a:rPr>
              <a:t>Pacific Trails (to </a:t>
            </a:r>
            <a:r>
              <a:rPr lang="en-CA" sz="800" dirty="0" err="1" smtClean="0">
                <a:solidFill>
                  <a:srgbClr val="000000"/>
                </a:solidFill>
                <a:latin typeface="Arial"/>
              </a:rPr>
              <a:t>Kitimat</a:t>
            </a:r>
            <a:r>
              <a:rPr lang="en-CA" sz="800" dirty="0" smtClean="0">
                <a:solidFill>
                  <a:srgbClr val="000000"/>
                </a:solidFill>
                <a:latin typeface="Arial"/>
              </a:rPr>
              <a:t> LNG) </a:t>
            </a: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Capacity = 1 </a:t>
            </a:r>
            <a:r>
              <a:rPr lang="en-CA" sz="800" b="1" dirty="0" err="1" smtClean="0">
                <a:solidFill>
                  <a:srgbClr val="000000"/>
                </a:solidFill>
                <a:latin typeface="Arial"/>
              </a:rPr>
              <a:t>bcf</a:t>
            </a:r>
            <a:r>
              <a:rPr lang="en-CA" sz="800" b="1" dirty="0">
                <a:solidFill>
                  <a:srgbClr val="000000"/>
                </a:solidFill>
                <a:latin typeface="Arial"/>
              </a:rPr>
              <a:t> </a:t>
            </a: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per day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71800" y="1932868"/>
            <a:ext cx="14478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800" b="1" u="sng" dirty="0" smtClean="0">
                <a:solidFill>
                  <a:srgbClr val="000000"/>
                </a:solidFill>
                <a:latin typeface="Arial"/>
              </a:rPr>
              <a:t>Prince Rupert Gas Transmission: </a:t>
            </a: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capacity=n/a (</a:t>
            </a:r>
            <a:r>
              <a:rPr lang="en-CA" sz="800" b="1" dirty="0" err="1" smtClean="0">
                <a:solidFill>
                  <a:srgbClr val="000000"/>
                </a:solidFill>
                <a:latin typeface="Arial"/>
              </a:rPr>
              <a:t>Petronas</a:t>
            </a: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, TransCanada) </a:t>
            </a:r>
          </a:p>
        </p:txBody>
      </p:sp>
      <p:cxnSp>
        <p:nvCxnSpPr>
          <p:cNvPr id="30" name="Straight Arrow Connector 29"/>
          <p:cNvCxnSpPr/>
          <p:nvPr/>
        </p:nvCxnSpPr>
        <p:spPr bwMode="auto">
          <a:xfrm flipH="1">
            <a:off x="3352800" y="2519065"/>
            <a:ext cx="152400" cy="3765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 bwMode="auto">
          <a:xfrm>
            <a:off x="2628900" y="1674708"/>
            <a:ext cx="342900" cy="144949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" name="TextBox 2"/>
          <p:cNvSpPr txBox="1"/>
          <p:nvPr/>
        </p:nvSpPr>
        <p:spPr>
          <a:xfrm>
            <a:off x="74788" y="4953000"/>
            <a:ext cx="2833512" cy="115416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LNG export projects:</a:t>
            </a:r>
          </a:p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1. Kitimat LNG (Apache/Chevron) (0.7 to 1.4  </a:t>
            </a:r>
            <a:r>
              <a:rPr lang="en-US" sz="900" dirty="0" err="1" smtClean="0">
                <a:solidFill>
                  <a:srgbClr val="000000"/>
                </a:solidFill>
                <a:latin typeface="Arial"/>
              </a:rPr>
              <a:t>Bcf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/d)</a:t>
            </a:r>
          </a:p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2. LNG Canada (Shell/</a:t>
            </a:r>
            <a:r>
              <a:rPr lang="en-US" sz="900" dirty="0" err="1" smtClean="0">
                <a:solidFill>
                  <a:srgbClr val="000000"/>
                </a:solidFill>
                <a:latin typeface="Arial"/>
              </a:rPr>
              <a:t>Mistubishi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, KOGAS/CNPC) (1.8 to 3.6 </a:t>
            </a:r>
            <a:r>
              <a:rPr lang="en-US" sz="900" dirty="0" err="1" smtClean="0">
                <a:solidFill>
                  <a:srgbClr val="000000"/>
                </a:solidFill>
                <a:latin typeface="Arial"/>
              </a:rPr>
              <a:t>Bcf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/d)</a:t>
            </a:r>
          </a:p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3. Douglas Channel LNG (LNG Partners,) (0.125 </a:t>
            </a:r>
            <a:r>
              <a:rPr lang="en-US" sz="900" dirty="0" err="1" smtClean="0">
                <a:solidFill>
                  <a:srgbClr val="000000"/>
                </a:solidFill>
                <a:latin typeface="Arial"/>
              </a:rPr>
              <a:t>Bcf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/d)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1443335"/>
            <a:ext cx="1828800" cy="93871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LNG export projects:</a:t>
            </a:r>
          </a:p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>
                <a:solidFill>
                  <a:srgbClr val="000000"/>
                </a:solidFill>
                <a:latin typeface="Arial"/>
              </a:rPr>
              <a:t>4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. Pacific NW LNG (Petronas/Progress)(2 to 3.6 </a:t>
            </a:r>
            <a:r>
              <a:rPr lang="en-US" sz="900" dirty="0" err="1" smtClean="0">
                <a:solidFill>
                  <a:srgbClr val="000000"/>
                </a:solidFill>
                <a:latin typeface="Arial"/>
              </a:rPr>
              <a:t>Bcf/d</a:t>
            </a:r>
            <a:r>
              <a:rPr lang="en-US" sz="900" dirty="0" smtClean="0">
                <a:solidFill>
                  <a:srgbClr val="000000"/>
                </a:solidFill>
                <a:latin typeface="Arial"/>
              </a:rPr>
              <a:t>)</a:t>
            </a:r>
          </a:p>
          <a:p>
            <a:pPr fontAlgn="auto">
              <a:spcBef>
                <a:spcPts val="300"/>
              </a:spcBef>
              <a:spcAft>
                <a:spcPts val="300"/>
              </a:spcAft>
            </a:pPr>
            <a:r>
              <a:rPr lang="en-US" sz="900" dirty="0" smtClean="0">
                <a:solidFill>
                  <a:srgbClr val="000000"/>
                </a:solidFill>
                <a:latin typeface="Arial"/>
              </a:rPr>
              <a:t>5. BG (BG/Spectra)(4.0) Bcf/d</a:t>
            </a:r>
          </a:p>
        </p:txBody>
      </p:sp>
      <p:cxnSp>
        <p:nvCxnSpPr>
          <p:cNvPr id="22" name="Straight Arrow Connector 21"/>
          <p:cNvCxnSpPr/>
          <p:nvPr/>
        </p:nvCxnSpPr>
        <p:spPr bwMode="auto">
          <a:xfrm>
            <a:off x="812800" y="2386244"/>
            <a:ext cx="838200" cy="4077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Straight Arrow Connector 28"/>
          <p:cNvCxnSpPr>
            <a:stCxn id="3" idx="0"/>
          </p:cNvCxnSpPr>
          <p:nvPr/>
        </p:nvCxnSpPr>
        <p:spPr bwMode="auto">
          <a:xfrm flipV="1">
            <a:off x="1491544" y="3352800"/>
            <a:ext cx="946856" cy="160020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Arc 1"/>
          <p:cNvSpPr/>
          <p:nvPr/>
        </p:nvSpPr>
        <p:spPr bwMode="auto">
          <a:xfrm rot="21214185" flipH="1" flipV="1">
            <a:off x="2570176" y="2731203"/>
            <a:ext cx="2533846" cy="472126"/>
          </a:xfrm>
          <a:prstGeom prst="arc">
            <a:avLst>
              <a:gd name="adj1" fmla="val 10894720"/>
              <a:gd name="adj2" fmla="val 21409987"/>
            </a:avLst>
          </a:prstGeom>
          <a:noFill/>
          <a:ln w="38100" cap="flat" cmpd="sng" algn="ctr">
            <a:solidFill>
              <a:schemeClr val="accent3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CA" sz="1800" b="1" smtClean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52800" y="4098698"/>
            <a:ext cx="12954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800" dirty="0" smtClean="0">
                <a:solidFill>
                  <a:srgbClr val="000000"/>
                </a:solidFill>
                <a:latin typeface="Arial"/>
              </a:rPr>
              <a:t>Proposed: $4 billion Coastal </a:t>
            </a:r>
            <a:r>
              <a:rPr lang="en-CA" sz="800" dirty="0" err="1" smtClean="0">
                <a:solidFill>
                  <a:srgbClr val="000000"/>
                </a:solidFill>
                <a:latin typeface="Arial"/>
              </a:rPr>
              <a:t>Gaslink</a:t>
            </a:r>
            <a:r>
              <a:rPr lang="en-CA" sz="800" dirty="0" smtClean="0">
                <a:solidFill>
                  <a:srgbClr val="000000"/>
                </a:solidFill>
                <a:latin typeface="Arial"/>
              </a:rPr>
              <a:t> (TransCanada)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CA" sz="800" b="1" dirty="0" smtClean="0">
                <a:solidFill>
                  <a:srgbClr val="000000"/>
                </a:solidFill>
                <a:latin typeface="Arial"/>
              </a:rPr>
              <a:t>Capacity = 1.7Bcf/day </a:t>
            </a:r>
          </a:p>
        </p:txBody>
      </p:sp>
      <p:cxnSp>
        <p:nvCxnSpPr>
          <p:cNvPr id="31" name="Straight Arrow Connector 30"/>
          <p:cNvCxnSpPr/>
          <p:nvPr/>
        </p:nvCxnSpPr>
        <p:spPr bwMode="auto">
          <a:xfrm flipV="1">
            <a:off x="3695700" y="3124200"/>
            <a:ext cx="952500" cy="97449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" name="Oval 3"/>
          <p:cNvSpPr/>
          <p:nvPr/>
        </p:nvSpPr>
        <p:spPr bwMode="auto">
          <a:xfrm rot="2485558">
            <a:off x="5782226" y="3294396"/>
            <a:ext cx="958702" cy="565716"/>
          </a:xfrm>
          <a:prstGeom prst="ellipse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73488" y="3372922"/>
            <a:ext cx="914400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50" b="1" i="1" dirty="0" smtClean="0">
                <a:solidFill>
                  <a:schemeClr val="bg1"/>
                </a:solidFill>
              </a:rPr>
              <a:t>Duvernay</a:t>
            </a:r>
            <a:endParaRPr lang="en-CA" sz="950" b="1" i="1" dirty="0">
              <a:solidFill>
                <a:schemeClr val="bg1"/>
              </a:solidFill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5410199" y="2895600"/>
            <a:ext cx="463289" cy="697572"/>
          </a:xfrm>
          <a:custGeom>
            <a:avLst/>
            <a:gdLst>
              <a:gd name="connsiteX0" fmla="*/ 0 w 914400"/>
              <a:gd name="connsiteY0" fmla="*/ 0 h 727142"/>
              <a:gd name="connsiteX1" fmla="*/ 13648 w 914400"/>
              <a:gd name="connsiteY1" fmla="*/ 450376 h 727142"/>
              <a:gd name="connsiteX2" fmla="*/ 13648 w 914400"/>
              <a:gd name="connsiteY2" fmla="*/ 450376 h 727142"/>
              <a:gd name="connsiteX3" fmla="*/ 286603 w 914400"/>
              <a:gd name="connsiteY3" fmla="*/ 709683 h 727142"/>
              <a:gd name="connsiteX4" fmla="*/ 914400 w 914400"/>
              <a:gd name="connsiteY4" fmla="*/ 682388 h 727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727142">
                <a:moveTo>
                  <a:pt x="0" y="0"/>
                </a:moveTo>
                <a:lnTo>
                  <a:pt x="13648" y="450376"/>
                </a:lnTo>
                <a:lnTo>
                  <a:pt x="13648" y="450376"/>
                </a:lnTo>
                <a:cubicBezTo>
                  <a:pt x="59141" y="493594"/>
                  <a:pt x="136478" y="671014"/>
                  <a:pt x="286603" y="709683"/>
                </a:cubicBezTo>
                <a:cubicBezTo>
                  <a:pt x="436728" y="748352"/>
                  <a:pt x="675564" y="715370"/>
                  <a:pt x="914400" y="682388"/>
                </a:cubicBezTo>
              </a:path>
            </a:pathLst>
          </a:custGeom>
          <a:noFill/>
          <a:ln w="349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1" name="Straight Arrow Connector 20"/>
          <p:cNvCxnSpPr/>
          <p:nvPr/>
        </p:nvCxnSpPr>
        <p:spPr bwMode="auto">
          <a:xfrm flipH="1">
            <a:off x="5715000" y="2895600"/>
            <a:ext cx="1371600" cy="6513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7092287" y="2736433"/>
            <a:ext cx="680113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 smtClean="0">
                <a:solidFill>
                  <a:srgbClr val="000000"/>
                </a:solidFill>
                <a:latin typeface="Arial"/>
              </a:rPr>
              <a:t>NGTL System</a:t>
            </a:r>
            <a:endParaRPr lang="en-CA" sz="800" b="1" dirty="0" smtClean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425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0" y="1666800"/>
            <a:ext cx="9144000" cy="4572000"/>
          </a:xfrm>
          <a:solidFill>
            <a:srgbClr val="005DAA"/>
          </a:solidFill>
        </p:spPr>
        <p:txBody>
          <a:bodyPr/>
          <a:lstStyle/>
          <a:p>
            <a:pPr algn="ctr" eaLnBrk="1" hangingPunct="1">
              <a:buFontTx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endParaRPr lang="en-US" smtClean="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endParaRPr lang="en-US" sz="3200" b="1" smtClean="0">
              <a:solidFill>
                <a:schemeClr val="bg1"/>
              </a:solidFill>
            </a:endParaRPr>
          </a:p>
        </p:txBody>
      </p:sp>
      <p:pic>
        <p:nvPicPr>
          <p:cNvPr id="236549" name="Picture 7" descr="ExtractionUpgrading6_HiRes_low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6238" y="7424"/>
            <a:ext cx="2420938" cy="1618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4"/>
          <p:cNvSpPr txBox="1">
            <a:spLocks noChangeArrowheads="1"/>
          </p:cNvSpPr>
          <p:nvPr/>
        </p:nvSpPr>
        <p:spPr bwMode="auto">
          <a:xfrm>
            <a:off x="1600200" y="2286000"/>
            <a:ext cx="5867400" cy="1676400"/>
          </a:xfrm>
          <a:prstGeom prst="rect">
            <a:avLst/>
          </a:prstGeom>
          <a:solidFill>
            <a:srgbClr val="005DAA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 algn="ctr" eaLnBrk="0" hangingPunct="0">
              <a:spcBef>
                <a:spcPct val="20000"/>
              </a:spcBef>
              <a:defRPr/>
            </a:pPr>
            <a:r>
              <a:rPr lang="en-US" sz="8000" b="1" kern="0" dirty="0">
                <a:solidFill>
                  <a:schemeClr val="bg1"/>
                </a:solidFill>
                <a:latin typeface="Arial Narrow" pitchFamily="34" charset="0"/>
              </a:rPr>
              <a:t>Thank You</a:t>
            </a:r>
          </a:p>
          <a:p>
            <a:pPr marL="342900" indent="-342900" algn="ctr" eaLnBrk="0" hangingPunct="0">
              <a:spcBef>
                <a:spcPct val="20000"/>
              </a:spcBef>
              <a:buFontTx/>
              <a:buChar char="•"/>
              <a:defRPr/>
            </a:pPr>
            <a:endParaRPr lang="en-US" sz="2000" kern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3" name="Picture 2" descr="powerpoint-hydrocarb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48"/>
            <a:ext cx="6660000" cy="1626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20491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6A086C8546B0449F45D6FE5E46E2BD" ma:contentTypeVersion="0" ma:contentTypeDescription="Create a new document." ma:contentTypeScope="" ma:versionID="099064c4b7351335abe7f4bee699ae6f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F8D7E9C-837F-49C9-832E-CD90801951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2A6CCE-D013-4A1A-B3C7-4A54D4D098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3.xml><?xml version="1.0" encoding="utf-8"?>
<ds:datastoreItem xmlns:ds="http://schemas.openxmlformats.org/officeDocument/2006/customXml" ds:itemID="{0C54F97C-53CE-439F-8B21-8DF0BC78DBB5}">
  <ds:schemaRefs>
    <ds:schemaRef ds:uri="http://purl.org/dc/elements/1.1/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24367</TotalTime>
  <Words>319</Words>
  <Application>Microsoft Office PowerPoint</Application>
  <PresentationFormat>On-screen Show (4:3)</PresentationFormat>
  <Paragraphs>131</Paragraphs>
  <Slides>5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7" baseType="lpstr">
      <vt:lpstr>Default Design</vt:lpstr>
      <vt:lpstr>Microsoft Excel Chart</vt:lpstr>
      <vt:lpstr>Alberta’s Energy Resource Potential</vt:lpstr>
      <vt:lpstr>Alberta’s Crude Oil Alberta Produced 2.5 Million Barrels per day in 2012</vt:lpstr>
      <vt:lpstr>Alberta’s Natural Gas Alberta Produced 9.8 Bcf/d in 2012</vt:lpstr>
      <vt:lpstr>PowerPoint Presentation</vt:lpstr>
      <vt:lpstr>PowerPoint Presentation</vt:lpstr>
    </vt:vector>
  </TitlesOfParts>
  <Company>GOA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Matthew Foss</cp:lastModifiedBy>
  <cp:revision>990</cp:revision>
  <dcterms:created xsi:type="dcterms:W3CDTF">2010-07-14T20:13:12Z</dcterms:created>
  <dcterms:modified xsi:type="dcterms:W3CDTF">2013-09-04T20:15:42Z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0x010100006A086C8546B0449F45D6FE5E46E2BD</vt:lpwstr>
  </property>
</Properties>
</file>