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959" r:id="rId2"/>
  </p:sldMasterIdLst>
  <p:notesMasterIdLst>
    <p:notesMasterId r:id="rId18"/>
  </p:notesMasterIdLst>
  <p:handoutMasterIdLst>
    <p:handoutMasterId r:id="rId19"/>
  </p:handoutMasterIdLst>
  <p:sldIdLst>
    <p:sldId id="256" r:id="rId3"/>
    <p:sldId id="302" r:id="rId4"/>
    <p:sldId id="303" r:id="rId5"/>
    <p:sldId id="304" r:id="rId6"/>
    <p:sldId id="305" r:id="rId7"/>
    <p:sldId id="294" r:id="rId8"/>
    <p:sldId id="295" r:id="rId9"/>
    <p:sldId id="306" r:id="rId10"/>
    <p:sldId id="308" r:id="rId11"/>
    <p:sldId id="309" r:id="rId12"/>
    <p:sldId id="261" r:id="rId13"/>
    <p:sldId id="310" r:id="rId14"/>
    <p:sldId id="292" r:id="rId15"/>
    <p:sldId id="312" r:id="rId16"/>
    <p:sldId id="293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'So" initials="AS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DD00"/>
    <a:srgbClr val="0099CC"/>
    <a:srgbClr val="FFED01"/>
    <a:srgbClr val="FDEF39"/>
    <a:srgbClr val="017898"/>
    <a:srgbClr val="690E07"/>
    <a:srgbClr val="98140A"/>
    <a:srgbClr val="8A33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304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15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Book2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saturn\~\work\green\MTGM2013%20sto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barChart>
        <c:barDir val="col"/>
        <c:grouping val="stacked"/>
        <c:ser>
          <c:idx val="0"/>
          <c:order val="0"/>
          <c:tx>
            <c:strRef>
              <c:f>Sheet2!$C$30</c:f>
              <c:strCache>
                <c:ptCount val="1"/>
                <c:pt idx="0">
                  <c:v>gas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strRef>
              <c:f>Sheet2!$D$29:$E$29</c:f>
              <c:strCache>
                <c:ptCount val="2"/>
                <c:pt idx="0">
                  <c:v>Asia</c:v>
                </c:pt>
                <c:pt idx="1">
                  <c:v>Europe and USA</c:v>
                </c:pt>
              </c:strCache>
            </c:strRef>
          </c:cat>
          <c:val>
            <c:numRef>
              <c:f>Sheet2!$D$30:$E$30</c:f>
              <c:numCache>
                <c:formatCode>#\ ##0\ ;\-#\ ##0\ ;\-\ </c:formatCode>
                <c:ptCount val="2"/>
                <c:pt idx="0">
                  <c:v>478.02539999999919</c:v>
                </c:pt>
                <c:pt idx="1">
                  <c:v>997.75009999999997</c:v>
                </c:pt>
              </c:numCache>
            </c:numRef>
          </c:val>
        </c:ser>
        <c:ser>
          <c:idx val="1"/>
          <c:order val="1"/>
          <c:tx>
            <c:strRef>
              <c:f>Sheet2!$C$31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chemeClr val="bg2"/>
            </a:solidFill>
          </c:spPr>
          <c:cat>
            <c:strRef>
              <c:f>Sheet2!$D$29:$E$29</c:f>
              <c:strCache>
                <c:ptCount val="2"/>
                <c:pt idx="0">
                  <c:v>Asia</c:v>
                </c:pt>
                <c:pt idx="1">
                  <c:v>Europe and USA</c:v>
                </c:pt>
              </c:strCache>
            </c:strRef>
          </c:cat>
          <c:val>
            <c:numRef>
              <c:f>Sheet2!$D$31:$E$31</c:f>
              <c:numCache>
                <c:formatCode>#\ ##0\ ;\-#\ ##0\ ;\-\ </c:formatCode>
                <c:ptCount val="2"/>
                <c:pt idx="0">
                  <c:v>2275.5194999999999</c:v>
                </c:pt>
                <c:pt idx="1">
                  <c:v>783.51389999999992</c:v>
                </c:pt>
              </c:numCache>
            </c:numRef>
          </c:val>
        </c:ser>
        <c:overlap val="100"/>
        <c:axId val="80825344"/>
        <c:axId val="80982784"/>
      </c:barChart>
      <c:catAx>
        <c:axId val="8082534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solidFill>
                  <a:schemeClr val="bg2"/>
                </a:solidFill>
              </a:defRPr>
            </a:pPr>
            <a:endParaRPr lang="en-US"/>
          </a:p>
        </c:txPr>
        <c:crossAx val="80982784"/>
        <c:crosses val="autoZero"/>
        <c:auto val="1"/>
        <c:lblAlgn val="ctr"/>
        <c:lblOffset val="100"/>
      </c:catAx>
      <c:valAx>
        <c:axId val="80982784"/>
        <c:scaling>
          <c:orientation val="minMax"/>
        </c:scaling>
        <c:axPos val="l"/>
        <c:numFmt formatCode="#\ ##0\ ;\-#\ ##0\ ;\-\ " sourceLinked="1"/>
        <c:tickLblPos val="nextTo"/>
        <c:txPr>
          <a:bodyPr/>
          <a:lstStyle/>
          <a:p>
            <a:pPr>
              <a:defRPr sz="1200" b="1">
                <a:solidFill>
                  <a:schemeClr val="bg2"/>
                </a:solidFill>
              </a:defRPr>
            </a:pPr>
            <a:endParaRPr lang="en-US"/>
          </a:p>
        </c:txPr>
        <c:crossAx val="80825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189162578405163"/>
          <c:y val="7.3776370059005933E-2"/>
          <c:w val="0.16648583281453291"/>
          <c:h val="0.18076806188700156"/>
        </c:manualLayout>
      </c:layout>
      <c:txPr>
        <a:bodyPr/>
        <a:lstStyle/>
        <a:p>
          <a:pPr>
            <a:defRPr sz="1400">
              <a:solidFill>
                <a:schemeClr val="bg2"/>
              </a:solidFill>
            </a:defRPr>
          </a:pPr>
          <a:endParaRPr lang="en-US"/>
        </a:p>
      </c:txPr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</c:spPr>
          <c:cat>
            <c:numRef>
              <c:f>Sheet2!$D$16:$I$16</c:f>
              <c:numCache>
                <c:formatCode>#\ ##0\ ;\-#\ ##0\ ;\-\ 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Sheet2!$D$17:$I$17</c:f>
              <c:numCache>
                <c:formatCode>General</c:formatCode>
                <c:ptCount val="6"/>
                <c:pt idx="0">
                  <c:v>0.1744732419898864</c:v>
                </c:pt>
                <c:pt idx="1">
                  <c:v>0.19970544257638864</c:v>
                </c:pt>
                <c:pt idx="2">
                  <c:v>0.22078254261961955</c:v>
                </c:pt>
                <c:pt idx="3">
                  <c:v>0.23916856968145314</c:v>
                </c:pt>
                <c:pt idx="4">
                  <c:v>0.25584204856054993</c:v>
                </c:pt>
                <c:pt idx="5">
                  <c:v>0.27277914521447139</c:v>
                </c:pt>
              </c:numCache>
            </c:numRef>
          </c:val>
        </c:ser>
        <c:axId val="81097088"/>
        <c:axId val="81098624"/>
      </c:barChart>
      <c:catAx>
        <c:axId val="81097088"/>
        <c:scaling>
          <c:orientation val="minMax"/>
        </c:scaling>
        <c:axPos val="b"/>
        <c:numFmt formatCode="#\ ##0\ ;\-#\ ##0\ ;\-\ " sourceLinked="1"/>
        <c:tickLblPos val="nextTo"/>
        <c:crossAx val="81098624"/>
        <c:crosses val="autoZero"/>
        <c:auto val="1"/>
        <c:lblAlgn val="ctr"/>
        <c:lblOffset val="100"/>
      </c:catAx>
      <c:valAx>
        <c:axId val="81098624"/>
        <c:scaling>
          <c:orientation val="minMax"/>
        </c:scaling>
        <c:axPos val="l"/>
        <c:numFmt formatCode="0%" sourceLinked="0"/>
        <c:tickLblPos val="nextTo"/>
        <c:crossAx val="81097088"/>
        <c:crosses val="autoZero"/>
        <c:crossBetween val="between"/>
      </c:valAx>
    </c:plotArea>
    <c:plotVisOnly val="1"/>
  </c:chart>
  <c:txPr>
    <a:bodyPr/>
    <a:lstStyle/>
    <a:p>
      <a:pPr algn="ctr">
        <a:defRPr lang="en-GB" sz="1400" b="1" i="0" u="none" strike="noStrike" kern="1200" baseline="0">
          <a:solidFill>
            <a:srgbClr val="000000"/>
          </a:solidFill>
          <a:latin typeface="Calibri" pitchFamily="34" charset="0"/>
          <a:ea typeface="+mn-ea"/>
          <a:cs typeface="+mn-cs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barChart>
        <c:barDir val="col"/>
        <c:grouping val="clustered"/>
        <c:ser>
          <c:idx val="0"/>
          <c:order val="0"/>
          <c:tx>
            <c:strRef>
              <c:f>Sheet2!$A$48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chemeClr val="bg2"/>
            </a:solidFill>
          </c:spPr>
          <c:cat>
            <c:numRef>
              <c:f>Sheet2!$D$16:$I$16</c:f>
              <c:numCache>
                <c:formatCode>#\ ##0\ ;\-#\ ##0\ ;\-\ 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Sheet2!$B$48:$G$48</c:f>
              <c:numCache>
                <c:formatCode>#\ ##0\ ;\-#\ ##0\ ;\-\ </c:formatCode>
                <c:ptCount val="6"/>
                <c:pt idx="0">
                  <c:v>277.91899999999907</c:v>
                </c:pt>
                <c:pt idx="1">
                  <c:v>269.86030000000005</c:v>
                </c:pt>
                <c:pt idx="2">
                  <c:v>161.0771</c:v>
                </c:pt>
                <c:pt idx="3">
                  <c:v>126.93100000000014</c:v>
                </c:pt>
                <c:pt idx="4">
                  <c:v>110.1379</c:v>
                </c:pt>
                <c:pt idx="5">
                  <c:v>99.262699999999995</c:v>
                </c:pt>
              </c:numCache>
            </c:numRef>
          </c:val>
        </c:ser>
        <c:ser>
          <c:idx val="1"/>
          <c:order val="1"/>
          <c:tx>
            <c:strRef>
              <c:f>Sheet2!$A$49</c:f>
              <c:strCache>
                <c:ptCount val="1"/>
                <c:pt idx="0">
                  <c:v>gas</c:v>
                </c:pt>
              </c:strCache>
            </c:strRef>
          </c:tx>
          <c:cat>
            <c:numRef>
              <c:f>Sheet2!$D$16:$I$16</c:f>
              <c:numCache>
                <c:formatCode>#\ ##0\ ;\-#\ ##0\ ;\-\ 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Sheet2!$B$49:$G$49</c:f>
              <c:numCache>
                <c:formatCode>#\ ##0\ ;\-#\ ##0\ ;\-\ </c:formatCode>
                <c:ptCount val="6"/>
                <c:pt idx="0">
                  <c:v>1111.7470000000001</c:v>
                </c:pt>
                <c:pt idx="1">
                  <c:v>1381.8045</c:v>
                </c:pt>
                <c:pt idx="2">
                  <c:v>1615.3065000000001</c:v>
                </c:pt>
                <c:pt idx="3">
                  <c:v>1928.4575000000011</c:v>
                </c:pt>
                <c:pt idx="4">
                  <c:v>2276.4641000000001</c:v>
                </c:pt>
                <c:pt idx="5">
                  <c:v>2643.9932000000022</c:v>
                </c:pt>
              </c:numCache>
            </c:numRef>
          </c:val>
        </c:ser>
        <c:axId val="81487744"/>
        <c:axId val="81489280"/>
      </c:barChart>
      <c:catAx>
        <c:axId val="81487744"/>
        <c:scaling>
          <c:orientation val="minMax"/>
        </c:scaling>
        <c:axPos val="b"/>
        <c:numFmt formatCode="#\ ##0\ ;\-#\ ##0\ ;\-\ " sourceLinked="1"/>
        <c:tickLblPos val="nextTo"/>
        <c:crossAx val="81489280"/>
        <c:crosses val="autoZero"/>
        <c:auto val="1"/>
        <c:lblAlgn val="ctr"/>
        <c:lblOffset val="100"/>
      </c:catAx>
      <c:valAx>
        <c:axId val="81489280"/>
        <c:scaling>
          <c:orientation val="minMax"/>
        </c:scaling>
        <c:axPos val="l"/>
        <c:numFmt formatCode="#\ ##0\ ;\-#\ ##0\ ;\-\ " sourceLinked="1"/>
        <c:tickLblPos val="nextTo"/>
        <c:crossAx val="81487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049139931888679"/>
          <c:y val="9.7679790026246729E-2"/>
          <c:w val="0.11986672740287652"/>
          <c:h val="0.17578438516081069"/>
        </c:manualLayout>
      </c:layout>
    </c:legend>
    <c:plotVisOnly val="1"/>
  </c:chart>
  <c:txPr>
    <a:bodyPr/>
    <a:lstStyle/>
    <a:p>
      <a:pPr algn="ctr">
        <a:defRPr lang="en-GB" sz="1400" b="1" i="0" u="none" strike="noStrike" kern="1200" baseline="0">
          <a:solidFill>
            <a:srgbClr val="000000"/>
          </a:solidFill>
          <a:latin typeface="Calibri" pitchFamily="34" charset="0"/>
          <a:ea typeface="+mn-ea"/>
          <a:cs typeface="+mn-cs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</c:spPr>
          <c:cat>
            <c:strRef>
              <c:f>Sheet3!$M$17:$N$17</c:f>
              <c:strCache>
                <c:ptCount val="2"/>
                <c:pt idx="0">
                  <c:v>WEO 2007</c:v>
                </c:pt>
                <c:pt idx="1">
                  <c:v>WEO 2012</c:v>
                </c:pt>
              </c:strCache>
            </c:strRef>
          </c:cat>
          <c:val>
            <c:numRef>
              <c:f>Sheet3!$M$18:$N$18</c:f>
              <c:numCache>
                <c:formatCode>General</c:formatCode>
                <c:ptCount val="2"/>
                <c:pt idx="0">
                  <c:v>0.45479027355623103</c:v>
                </c:pt>
                <c:pt idx="1">
                  <c:v>0.38889749065670048</c:v>
                </c:pt>
              </c:numCache>
            </c:numRef>
          </c:val>
        </c:ser>
        <c:axId val="81857536"/>
        <c:axId val="81863424"/>
      </c:barChart>
      <c:catAx>
        <c:axId val="8185753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solidFill>
                  <a:schemeClr val="bg2"/>
                </a:solidFill>
              </a:defRPr>
            </a:pPr>
            <a:endParaRPr lang="en-US"/>
          </a:p>
        </c:txPr>
        <c:crossAx val="81863424"/>
        <c:crosses val="autoZero"/>
        <c:auto val="1"/>
        <c:lblAlgn val="ctr"/>
        <c:lblOffset val="100"/>
      </c:catAx>
      <c:valAx>
        <c:axId val="81863424"/>
        <c:scaling>
          <c:orientation val="minMax"/>
          <c:max val="0.47000000000000008"/>
          <c:min val="0"/>
        </c:scaling>
        <c:axPos val="l"/>
        <c:numFmt formatCode="0%" sourceLinked="0"/>
        <c:tickLblPos val="nextTo"/>
        <c:txPr>
          <a:bodyPr/>
          <a:lstStyle/>
          <a:p>
            <a:pPr>
              <a:defRPr sz="1400" b="1">
                <a:solidFill>
                  <a:schemeClr val="bg2"/>
                </a:solidFill>
              </a:defRPr>
            </a:pPr>
            <a:endParaRPr lang="en-US"/>
          </a:p>
        </c:txPr>
        <c:crossAx val="81857536"/>
        <c:crosses val="autoZero"/>
        <c:crossBetween val="between"/>
      </c:valAx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>
        <c:manualLayout>
          <c:layoutTarget val="inner"/>
          <c:xMode val="edge"/>
          <c:yMode val="edge"/>
          <c:x val="7.0602057126006909E-2"/>
          <c:y val="2.6125109361329842E-2"/>
          <c:w val="0.85701290491903559"/>
          <c:h val="0.86597152142016565"/>
        </c:manualLayout>
      </c:layout>
      <c:barChart>
        <c:barDir val="col"/>
        <c:grouping val="stacked"/>
        <c:ser>
          <c:idx val="0"/>
          <c:order val="0"/>
          <c:tx>
            <c:strRef>
              <c:f>Ver.2!$B$41</c:f>
              <c:strCache>
                <c:ptCount val="1"/>
                <c:pt idx="0">
                  <c:v>Sabine Pass</c:v>
                </c:pt>
              </c:strCache>
            </c:strRef>
          </c:tx>
          <c:dPt>
            <c:idx val="0"/>
            <c:spPr>
              <a:solidFill>
                <a:schemeClr val="bg2"/>
              </a:solidFill>
            </c:spPr>
          </c:dPt>
          <c:dPt>
            <c:idx val="1"/>
            <c:spPr>
              <a:solidFill>
                <a:schemeClr val="accent6">
                  <a:lumMod val="50000"/>
                </a:schemeClr>
              </a:solidFill>
            </c:spPr>
          </c:dPt>
          <c:cat>
            <c:strRef>
              <c:f>Ver.2!$C$40:$D$40</c:f>
              <c:strCache>
                <c:ptCount val="2"/>
                <c:pt idx="0">
                  <c:v>Projects with DOE approval or signed export contracts</c:v>
                </c:pt>
                <c:pt idx="1">
                  <c:v>LNG from other countries</c:v>
                </c:pt>
              </c:strCache>
            </c:strRef>
          </c:cat>
          <c:val>
            <c:numRef>
              <c:f>Ver.2!$C$41:$D$41</c:f>
              <c:numCache>
                <c:formatCode>General</c:formatCode>
                <c:ptCount val="2"/>
                <c:pt idx="0">
                  <c:v>55.7</c:v>
                </c:pt>
                <c:pt idx="1">
                  <c:v>11.2</c:v>
                </c:pt>
              </c:numCache>
            </c:numRef>
          </c:val>
        </c:ser>
        <c:ser>
          <c:idx val="1"/>
          <c:order val="1"/>
          <c:tx>
            <c:strRef>
              <c:f>Ver.2!$B$42</c:f>
              <c:strCache>
                <c:ptCount val="1"/>
                <c:pt idx="0">
                  <c:v>Freeport other</c:v>
                </c:pt>
              </c:strCache>
            </c:strRef>
          </c:tx>
          <c:spPr>
            <a:solidFill>
              <a:srgbClr val="00B050"/>
            </a:solidFill>
          </c:spPr>
          <c:dPt>
            <c:idx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cat>
            <c:strRef>
              <c:f>Ver.2!$C$40:$D$40</c:f>
              <c:strCache>
                <c:ptCount val="2"/>
                <c:pt idx="0">
                  <c:v>Projects with DOE approval or signed export contracts</c:v>
                </c:pt>
                <c:pt idx="1">
                  <c:v>LNG from other countries</c:v>
                </c:pt>
              </c:strCache>
            </c:strRef>
          </c:cat>
          <c:val>
            <c:numRef>
              <c:f>Ver.2!$C$42:$D$42</c:f>
              <c:numCache>
                <c:formatCode>General</c:formatCode>
                <c:ptCount val="2"/>
                <c:pt idx="0">
                  <c:v>19.3</c:v>
                </c:pt>
                <c:pt idx="1">
                  <c:v>7</c:v>
                </c:pt>
              </c:numCache>
            </c:numRef>
          </c:val>
        </c:ser>
        <c:ser>
          <c:idx val="2"/>
          <c:order val="2"/>
          <c:tx>
            <c:strRef>
              <c:f>Ver.2!$B$43</c:f>
              <c:strCache>
                <c:ptCount val="1"/>
                <c:pt idx="0">
                  <c:v>Freeport to Japan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strRef>
              <c:f>Ver.2!$C$40:$D$40</c:f>
              <c:strCache>
                <c:ptCount val="2"/>
                <c:pt idx="0">
                  <c:v>Projects with DOE approval or signed export contracts</c:v>
                </c:pt>
                <c:pt idx="1">
                  <c:v>LNG from other countries</c:v>
                </c:pt>
              </c:strCache>
            </c:strRef>
          </c:cat>
          <c:val>
            <c:numRef>
              <c:f>Ver.2!$C$43:$D$43</c:f>
              <c:numCache>
                <c:formatCode>General</c:formatCode>
                <c:ptCount val="2"/>
                <c:pt idx="1">
                  <c:v>6.6</c:v>
                </c:pt>
              </c:numCache>
            </c:numRef>
          </c:val>
        </c:ser>
        <c:ser>
          <c:idx val="3"/>
          <c:order val="3"/>
          <c:tx>
            <c:strRef>
              <c:f>Ver.2!$B$44</c:f>
              <c:strCache>
                <c:ptCount val="1"/>
                <c:pt idx="0">
                  <c:v>Cove Point to Japan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cat>
            <c:strRef>
              <c:f>Ver.2!$C$40:$D$40</c:f>
              <c:strCache>
                <c:ptCount val="2"/>
                <c:pt idx="0">
                  <c:v>Projects with DOE approval or signed export contracts</c:v>
                </c:pt>
                <c:pt idx="1">
                  <c:v>LNG from other countries</c:v>
                </c:pt>
              </c:strCache>
            </c:strRef>
          </c:cat>
          <c:val>
            <c:numRef>
              <c:f>Ver.2!$C$44:$D$44</c:f>
              <c:numCache>
                <c:formatCode>General</c:formatCode>
                <c:ptCount val="2"/>
                <c:pt idx="1">
                  <c:v>15.4</c:v>
                </c:pt>
              </c:numCache>
            </c:numRef>
          </c:val>
        </c:ser>
        <c:ser>
          <c:idx val="4"/>
          <c:order val="4"/>
          <c:tx>
            <c:strRef>
              <c:f>Ver.2!$B$45</c:f>
              <c:strCache>
                <c:ptCount val="1"/>
                <c:pt idx="0">
                  <c:v>Cameron to Japan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Pt>
            <c:idx val="1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cat>
            <c:strRef>
              <c:f>Ver.2!$C$40:$D$40</c:f>
              <c:strCache>
                <c:ptCount val="2"/>
                <c:pt idx="0">
                  <c:v>Projects with DOE approval or signed export contracts</c:v>
                </c:pt>
                <c:pt idx="1">
                  <c:v>LNG from other countries</c:v>
                </c:pt>
              </c:strCache>
            </c:strRef>
          </c:cat>
          <c:val>
            <c:numRef>
              <c:f>Ver.2!$C$45:$D$45</c:f>
              <c:numCache>
                <c:formatCode>General</c:formatCode>
                <c:ptCount val="2"/>
                <c:pt idx="1">
                  <c:v>15.2</c:v>
                </c:pt>
              </c:numCache>
            </c:numRef>
          </c:val>
        </c:ser>
        <c:ser>
          <c:idx val="5"/>
          <c:order val="5"/>
          <c:tx>
            <c:strRef>
              <c:f>Ver.2!$B$46</c:f>
              <c:strCache>
                <c:ptCount val="1"/>
                <c:pt idx="0">
                  <c:v>Cameron other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cat>
            <c:strRef>
              <c:f>Ver.2!$C$40:$D$40</c:f>
              <c:strCache>
                <c:ptCount val="2"/>
                <c:pt idx="0">
                  <c:v>Projects with DOE approval or signed export contracts</c:v>
                </c:pt>
                <c:pt idx="1">
                  <c:v>LNG from other countries</c:v>
                </c:pt>
              </c:strCache>
            </c:strRef>
          </c:cat>
          <c:val>
            <c:numRef>
              <c:f>Ver.2!$C$46:$D$46</c:f>
              <c:numCache>
                <c:formatCode>General</c:formatCode>
                <c:ptCount val="2"/>
              </c:numCache>
            </c:numRef>
          </c:val>
        </c:ser>
        <c:overlap val="100"/>
        <c:axId val="81959936"/>
        <c:axId val="81969920"/>
      </c:barChart>
      <c:catAx>
        <c:axId val="81959936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GB" sz="1400" b="1">
                <a:solidFill>
                  <a:schemeClr val="bg2"/>
                </a:solidFill>
                <a:latin typeface="Calibri" pitchFamily="34" charset="0"/>
              </a:defRPr>
            </a:pPr>
            <a:endParaRPr lang="en-US"/>
          </a:p>
        </c:txPr>
        <c:crossAx val="81969920"/>
        <c:crosses val="autoZero"/>
        <c:auto val="1"/>
        <c:lblAlgn val="ctr"/>
        <c:lblOffset val="100"/>
      </c:catAx>
      <c:valAx>
        <c:axId val="8196992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GB" sz="1400" b="1">
                <a:solidFill>
                  <a:schemeClr val="bg2"/>
                </a:solidFill>
                <a:latin typeface="Calibri" pitchFamily="34" charset="0"/>
              </a:defRPr>
            </a:pPr>
            <a:endParaRPr lang="en-US"/>
          </a:p>
        </c:txPr>
        <c:crossAx val="81959936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0.77413</cdr:x>
      <cdr:y>0.83609</cdr:y>
    </cdr:from>
    <cdr:to>
      <cdr:x>0.99775</cdr:x>
      <cdr:y>0.90898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5574402" y="4236722"/>
          <a:ext cx="161031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5pPr>
          <a:lvl6pPr marL="2286000" algn="l" defTabSz="914400" rtl="0" eaLnBrk="1" latinLnBrk="0" hangingPunct="1"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6pPr>
          <a:lvl7pPr marL="2743200" algn="l" defTabSz="914400" rtl="0" eaLnBrk="1" latinLnBrk="0" hangingPunct="1"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7pPr>
          <a:lvl8pPr marL="3200400" algn="l" defTabSz="914400" rtl="0" eaLnBrk="1" latinLnBrk="0" hangingPunct="1"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8pPr>
          <a:lvl9pPr marL="3657600" algn="l" defTabSz="914400" rtl="0" eaLnBrk="1" latinLnBrk="0" hangingPunct="1">
            <a:defRPr sz="2400" kern="1200">
              <a:solidFill>
                <a:srgbClr val="336699"/>
              </a:solidFill>
              <a:latin typeface="Times New Roman" pitchFamily="18" charset="0"/>
              <a:cs typeface="Arial" charset="0"/>
            </a:defRPr>
          </a:lvl9pPr>
        </a:lstStyle>
        <a:p xmlns:a="http://schemas.openxmlformats.org/drawingml/2006/main">
          <a:r>
            <a:rPr lang="en-US" sz="1800" dirty="0" smtClean="0">
              <a:solidFill>
                <a:srgbClr val="000000"/>
              </a:solidFill>
              <a:latin typeface="Calibri" pitchFamily="34" charset="0"/>
            </a:rPr>
            <a:t>WEO 2012</a:t>
          </a:r>
          <a:endParaRPr lang="en-GB" sz="1800" dirty="0">
            <a:solidFill>
              <a:srgbClr val="000000"/>
            </a:solidFill>
            <a:latin typeface="Calibri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0.19249</cdr:x>
      <cdr:y>0.00297</cdr:y>
    </cdr:from>
    <cdr:to>
      <cdr:x>0.32321</cdr:x>
      <cdr:y>0.20203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46356" y="136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0.38091</cdr:x>
      <cdr:y>0.5481</cdr:y>
    </cdr:from>
    <cdr:to>
      <cdr:x>0.51978</cdr:x>
      <cdr:y>0.69838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38995" y="2505892"/>
          <a:ext cx="1071472" cy="687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Calibri" pitchFamily="34" charset="0"/>
            </a:rPr>
            <a:t>DOE Approved</a:t>
          </a:r>
          <a:endParaRPr lang="en-GB" sz="1400" b="1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0.21507</cdr:x>
      <cdr:y>0.43995</cdr:y>
    </cdr:from>
    <cdr:to>
      <cdr:x>0.35394</cdr:x>
      <cdr:y>0.51625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10409" y="2011459"/>
          <a:ext cx="1039789" cy="3488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chemeClr val="bg2"/>
              </a:solidFill>
              <a:latin typeface="Calibri" pitchFamily="34" charset="0"/>
            </a:rPr>
            <a:t>Freeport</a:t>
          </a:r>
          <a:endParaRPr lang="en-GB" sz="1400" b="1" dirty="0">
            <a:solidFill>
              <a:schemeClr val="bg2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0.204</cdr:x>
      <cdr:y>0.32062</cdr:y>
    </cdr:from>
    <cdr:to>
      <cdr:x>0.34535</cdr:x>
      <cdr:y>0.39105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27511" y="1465872"/>
          <a:ext cx="1058357" cy="321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 fontAlgn="base">
            <a:spcBef>
              <a:spcPct val="0"/>
            </a:spcBef>
            <a:spcAft>
              <a:spcPct val="0"/>
            </a:spcAft>
          </a:pPr>
          <a:r>
            <a:rPr lang="en-US" sz="1400" b="1" kern="1200" dirty="0">
              <a:solidFill>
                <a:schemeClr val="bg2"/>
              </a:solidFill>
              <a:latin typeface="Calibri" pitchFamily="34" charset="0"/>
            </a:rPr>
            <a:t>Cove Point</a:t>
          </a:r>
          <a:endParaRPr lang="en-GB" sz="1400" b="1" kern="1200" dirty="0">
            <a:solidFill>
              <a:schemeClr val="bg2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0.79939</cdr:x>
      <cdr:y>0.79474</cdr:y>
    </cdr:from>
    <cdr:to>
      <cdr:x>0.9581</cdr:x>
      <cdr:y>0.85343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85640" y="3633561"/>
          <a:ext cx="1188331" cy="2683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Calibri" pitchFamily="34" charset="0"/>
            </a:rPr>
            <a:t>Oman</a:t>
          </a:r>
          <a:endParaRPr lang="en-GB" sz="1400" b="1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0.79815</cdr:x>
      <cdr:y>0.70996</cdr:y>
    </cdr:from>
    <cdr:to>
      <cdr:x>0.90106</cdr:x>
      <cdr:y>0.77452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158240" y="3245929"/>
          <a:ext cx="794016" cy="295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latin typeface="Calibri" pitchFamily="34" charset="0"/>
            </a:rPr>
            <a:t>Yemen</a:t>
          </a:r>
          <a:endParaRPr lang="en-GB" sz="1400" b="1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0.80218</cdr:x>
      <cdr:y>0.63149</cdr:y>
    </cdr:from>
    <cdr:to>
      <cdr:x>0.92245</cdr:x>
      <cdr:y>0.68626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189366" y="2887192"/>
          <a:ext cx="927960" cy="250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 fontAlgn="base">
            <a:spcBef>
              <a:spcPct val="0"/>
            </a:spcBef>
            <a:spcAft>
              <a:spcPct val="0"/>
            </a:spcAft>
          </a:pPr>
          <a:r>
            <a:rPr lang="en-US" sz="1400" b="1" kern="1200" dirty="0">
              <a:solidFill>
                <a:schemeClr val="bg2"/>
              </a:solidFill>
              <a:latin typeface="Calibri" pitchFamily="34" charset="0"/>
              <a:cs typeface="Arial" charset="0"/>
            </a:rPr>
            <a:t>Egypt</a:t>
          </a:r>
          <a:endParaRPr lang="en-GB" sz="1400" b="1" kern="1200" dirty="0">
            <a:solidFill>
              <a:schemeClr val="bg2"/>
            </a:solidFill>
            <a:latin typeface="Calibri" pitchFamily="34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0.79679</cdr:x>
      <cdr:y>0.32838</cdr:y>
    </cdr:from>
    <cdr:to>
      <cdr:x>0.93937</cdr:x>
      <cdr:y>0.4125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147779" y="1501356"/>
          <a:ext cx="1100096" cy="384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 fontAlgn="base">
            <a:spcBef>
              <a:spcPct val="0"/>
            </a:spcBef>
            <a:spcAft>
              <a:spcPct val="0"/>
            </a:spcAft>
          </a:pPr>
          <a:r>
            <a:rPr lang="en-US" sz="1400" b="1" kern="1200" dirty="0">
              <a:solidFill>
                <a:schemeClr val="bg2"/>
              </a:solidFill>
              <a:latin typeface="Calibri" pitchFamily="34" charset="0"/>
              <a:cs typeface="Arial" charset="0"/>
            </a:rPr>
            <a:t>Russia</a:t>
          </a:r>
          <a:endParaRPr lang="en-GB" sz="1400" b="1" kern="1200" dirty="0">
            <a:solidFill>
              <a:schemeClr val="bg2"/>
            </a:solidFill>
            <a:latin typeface="Calibri" pitchFamily="34" charset="0"/>
            <a:cs typeface="Arial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BA636772-96F5-42E9-AF52-35B6A6997926}" type="datetimeFigureOut">
              <a:rPr lang="en-US"/>
              <a:pPr>
                <a:defRPr/>
              </a:pPr>
              <a:t>05-Sep-13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1E584D2B-AE60-4CED-A857-E1B7131656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32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0FA3F-2DDE-431C-86F1-F4A3B52EA2EF}" type="datetimeFigureOut">
              <a:rPr lang="en-GB" smtClean="0"/>
              <a:pPr/>
              <a:t>05/09/2013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33A07-3359-48D3-949F-0AF5777A83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2700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1336" y="179005"/>
            <a:ext cx="2288291" cy="171589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43219" y="2049137"/>
            <a:ext cx="6488935" cy="6808424"/>
          </a:xfrm>
        </p:spPr>
        <p:txBody>
          <a:bodyPr>
            <a:normAutofit/>
          </a:bodyPr>
          <a:lstStyle/>
          <a:p>
            <a:endParaRPr lang="en-GB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38338" y="134938"/>
            <a:ext cx="2773362" cy="207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8303" y="2280492"/>
            <a:ext cx="6466901" cy="6555036"/>
          </a:xfrm>
        </p:spPr>
        <p:txBody>
          <a:bodyPr>
            <a:normAutofit/>
          </a:bodyPr>
          <a:lstStyle/>
          <a:p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17700" y="255588"/>
            <a:ext cx="3213100" cy="24114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0505" y="2798283"/>
            <a:ext cx="6257581" cy="5971143"/>
          </a:xfrm>
        </p:spPr>
        <p:txBody>
          <a:bodyPr>
            <a:normAutofit/>
          </a:bodyPr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60575" y="190500"/>
            <a:ext cx="3081338" cy="23098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97455" y="2666081"/>
            <a:ext cx="6279615" cy="6103345"/>
          </a:xfrm>
        </p:spPr>
        <p:txBody>
          <a:bodyPr>
            <a:normAutofit/>
          </a:bodyPr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66930" y="168007"/>
            <a:ext cx="1925198" cy="1443899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7DBF5C-71BA-4527-87A8-966B4309A08D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>
          <a:xfrm>
            <a:off x="275422" y="1740665"/>
            <a:ext cx="6301648" cy="6973677"/>
          </a:xfrm>
        </p:spPr>
        <p:txBody>
          <a:bodyPr>
            <a:normAutofit/>
          </a:bodyPr>
          <a:lstStyle/>
          <a:p>
            <a:endParaRPr lang="en-GB" sz="15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850834" y="212075"/>
            <a:ext cx="3401458" cy="2551094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n-US" sz="1100" dirty="0" smtClean="0"/>
          </a:p>
          <a:p>
            <a:pPr eaLnBrk="1" hangingPunct="1">
              <a:spcBef>
                <a:spcPct val="0"/>
              </a:spcBef>
            </a:pPr>
            <a:endParaRPr lang="en-US" sz="1100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1BF47E-DDE4-403E-85CE-C10D639CAC6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8288" y="179024"/>
            <a:ext cx="2927733" cy="2195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3388" y="2566930"/>
            <a:ext cx="6323682" cy="6268598"/>
          </a:xfrm>
        </p:spPr>
        <p:txBody>
          <a:bodyPr>
            <a:normAutofit/>
          </a:bodyPr>
          <a:lstStyle/>
          <a:p>
            <a:endParaRPr lang="en-US" sz="1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93900" y="179388"/>
            <a:ext cx="2905125" cy="21796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3387" y="2423711"/>
            <a:ext cx="6389783" cy="6521985"/>
          </a:xfrm>
        </p:spPr>
        <p:txBody>
          <a:bodyPr>
            <a:normAutofit/>
          </a:bodyPr>
          <a:lstStyle/>
          <a:p>
            <a:r>
              <a:rPr lang="en-US" sz="1600" dirty="0" smtClean="0"/>
              <a:t>. </a:t>
            </a: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3884" y="168007"/>
            <a:ext cx="3181120" cy="238584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64405" y="2710149"/>
            <a:ext cx="6345715" cy="6114362"/>
          </a:xfrm>
        </p:spPr>
        <p:txBody>
          <a:bodyPr>
            <a:normAutofit/>
          </a:bodyPr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56A94-EF34-4619-A187-BA8842A7F97F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0050" y="244475"/>
            <a:ext cx="3903663" cy="2928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5590" y="3569465"/>
            <a:ext cx="6114362" cy="5089793"/>
          </a:xfrm>
        </p:spPr>
        <p:txBody>
          <a:bodyPr>
            <a:norm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. </a:t>
            </a:r>
            <a:endParaRPr lang="en-GB" sz="15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83952" y="179024"/>
            <a:ext cx="3081051" cy="23107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9827" y="2765233"/>
            <a:ext cx="5949108" cy="6004193"/>
          </a:xfrm>
        </p:spPr>
        <p:txBody>
          <a:bodyPr>
            <a:normAutofit/>
          </a:bodyPr>
          <a:lstStyle/>
          <a:p>
            <a:endParaRPr lang="en-US" sz="1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49450" y="288925"/>
            <a:ext cx="3281363" cy="246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96607" y="3029638"/>
            <a:ext cx="6103345" cy="4924539"/>
          </a:xfrm>
        </p:spPr>
        <p:txBody>
          <a:bodyPr>
            <a:normAutofit/>
          </a:bodyPr>
          <a:lstStyle/>
          <a:p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90500"/>
            <a:ext cx="3632200" cy="2724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06776" y="3183875"/>
            <a:ext cx="5772838" cy="5343180"/>
          </a:xfrm>
        </p:spPr>
        <p:txBody>
          <a:bodyPr>
            <a:normAutofit/>
          </a:bodyPr>
          <a:lstStyle/>
          <a:p>
            <a:endParaRPr lang="en-US" sz="1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0322" y="156991"/>
            <a:ext cx="2575193" cy="193139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8303" y="2170323"/>
            <a:ext cx="6488935" cy="6709272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61001" y="168007"/>
            <a:ext cx="3159087" cy="236931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97455" y="2677099"/>
            <a:ext cx="6235547" cy="6037243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3A07-3359-48D3-949F-0AF5777A83D3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T_Gas_2013_Cover_PowerPoin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0" y="6673850"/>
            <a:ext cx="9144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de-DE" sz="600" dirty="0">
                <a:solidFill>
                  <a:srgbClr val="0099CC"/>
                </a:solidFill>
                <a:latin typeface="Calibri" pitchFamily="34" charset="0"/>
              </a:rPr>
              <a:t>© OECD/IEA 2013 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374180" y="1969728"/>
            <a:ext cx="7927074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40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378373" y="3358263"/>
            <a:ext cx="6997254" cy="462307"/>
          </a:xfrm>
        </p:spPr>
        <p:txBody>
          <a:bodyPr anchor="b">
            <a:sp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279D27"/>
              </a:buClr>
              <a:defRPr b="1">
                <a:solidFill>
                  <a:schemeClr val="bg2"/>
                </a:solidFill>
                <a:latin typeface="Calibri" pitchFamily="34" charset="0"/>
              </a:defRPr>
            </a:lvl1pPr>
            <a:lvl2pPr>
              <a:buClr>
                <a:srgbClr val="279D27"/>
              </a:buClr>
              <a:defRPr b="1">
                <a:solidFill>
                  <a:schemeClr val="bg2"/>
                </a:solidFill>
                <a:latin typeface="Calibri" pitchFamily="34" charset="0"/>
              </a:defRPr>
            </a:lvl2pPr>
            <a:lvl3pPr>
              <a:buClr>
                <a:srgbClr val="279D27"/>
              </a:buClr>
              <a:defRPr b="1">
                <a:solidFill>
                  <a:schemeClr val="bg2"/>
                </a:solidFill>
                <a:latin typeface="Calibri" pitchFamily="34" charset="0"/>
              </a:defRPr>
            </a:lvl3pPr>
            <a:lvl4pPr>
              <a:buClr>
                <a:srgbClr val="279D27"/>
              </a:buClr>
              <a:buFont typeface="Wingdings" pitchFamily="2" charset="2"/>
              <a:buChar char="§"/>
              <a:defRPr b="1">
                <a:solidFill>
                  <a:schemeClr val="bg2"/>
                </a:solidFill>
                <a:latin typeface="Calibri" pitchFamily="34" charset="0"/>
              </a:defRPr>
            </a:lvl4pPr>
            <a:lvl5pPr>
              <a:buClr>
                <a:srgbClr val="279D27"/>
              </a:buClr>
              <a:buSzPct val="70000"/>
              <a:buFont typeface="Wingdings" pitchFamily="2" charset="2"/>
              <a:buChar char="Ø"/>
              <a:defRPr sz="1800" b="1"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82" y="2660603"/>
            <a:ext cx="7657314" cy="605111"/>
          </a:xfrm>
        </p:spPr>
        <p:txBody>
          <a:bodyPr anchor="t"/>
          <a:lstStyle>
            <a:lvl1pPr algn="l">
              <a:defRPr sz="32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0069" y="3678226"/>
            <a:ext cx="7645801" cy="400752"/>
          </a:xfrm>
        </p:spPr>
        <p:txBody>
          <a:bodyPr anchor="b">
            <a:sp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306" y="281543"/>
            <a:ext cx="7457911" cy="944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8618" y="1411010"/>
            <a:ext cx="3657600" cy="2198167"/>
          </a:xfrm>
        </p:spPr>
        <p:txBody>
          <a:bodyPr>
            <a:sp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8618" y="1411010"/>
            <a:ext cx="3657600" cy="2198167"/>
          </a:xfrm>
        </p:spPr>
        <p:txBody>
          <a:bodyPr>
            <a:sp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84016"/>
            <a:ext cx="7638393" cy="585418"/>
          </a:xfrm>
        </p:spPr>
        <p:txBody>
          <a:bodyPr anchor="b">
            <a:spAutoFit/>
          </a:bodyPr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11014" y="1166648"/>
            <a:ext cx="7528034" cy="47927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661" y="6187383"/>
            <a:ext cx="7512269" cy="308419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T_Gas_2013_Cover_PowerPoin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0" y="6673850"/>
            <a:ext cx="9144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de-DE" sz="600" dirty="0">
                <a:solidFill>
                  <a:srgbClr val="0099CC"/>
                </a:solidFill>
                <a:latin typeface="Calibri" pitchFamily="34" charset="0"/>
              </a:rPr>
              <a:t>© OECD/IEA 2013 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374180" y="1969728"/>
            <a:ext cx="7927074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40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378373" y="3358263"/>
            <a:ext cx="6997254" cy="462307"/>
          </a:xfrm>
        </p:spPr>
        <p:txBody>
          <a:bodyPr anchor="b">
            <a:sp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99CC"/>
              </a:buClr>
              <a:defRPr sz="2400" b="1">
                <a:solidFill>
                  <a:schemeClr val="bg2"/>
                </a:solidFill>
                <a:latin typeface="Calibri" pitchFamily="34" charset="0"/>
              </a:defRPr>
            </a:lvl1pPr>
            <a:lvl2pPr>
              <a:buClr>
                <a:srgbClr val="0099CC"/>
              </a:buClr>
              <a:defRPr sz="2000" b="1">
                <a:solidFill>
                  <a:schemeClr val="bg2"/>
                </a:solidFill>
                <a:latin typeface="Calibri" pitchFamily="34" charset="0"/>
              </a:defRPr>
            </a:lvl2pPr>
            <a:lvl3pPr>
              <a:buClr>
                <a:srgbClr val="0099CC"/>
              </a:buClr>
              <a:defRPr sz="1800" b="1">
                <a:solidFill>
                  <a:schemeClr val="bg2"/>
                </a:solidFill>
                <a:latin typeface="Calibri" pitchFamily="34" charset="0"/>
              </a:defRPr>
            </a:lvl3pPr>
            <a:lvl4pPr>
              <a:buClr>
                <a:srgbClr val="0099CC"/>
              </a:buClr>
              <a:buFont typeface="Wingdings" pitchFamily="2" charset="2"/>
              <a:buChar char="§"/>
              <a:defRPr sz="1800" b="1">
                <a:solidFill>
                  <a:schemeClr val="bg2"/>
                </a:solidFill>
                <a:latin typeface="Calibri" pitchFamily="34" charset="0"/>
              </a:defRPr>
            </a:lvl4pPr>
            <a:lvl5pPr>
              <a:buClr>
                <a:srgbClr val="0099CC"/>
              </a:buClr>
              <a:buSzPct val="70000"/>
              <a:buFont typeface="Wingdings" pitchFamily="2" charset="2"/>
              <a:buChar char="Ø"/>
              <a:defRPr sz="1600" b="1"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82" y="2660603"/>
            <a:ext cx="7657314" cy="605111"/>
          </a:xfrm>
        </p:spPr>
        <p:txBody>
          <a:bodyPr anchor="t"/>
          <a:lstStyle>
            <a:lvl1pPr algn="l">
              <a:defRPr sz="32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0069" y="3678226"/>
            <a:ext cx="7645801" cy="400752"/>
          </a:xfrm>
        </p:spPr>
        <p:txBody>
          <a:bodyPr anchor="b">
            <a:sp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306" y="281543"/>
            <a:ext cx="7457911" cy="944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8618" y="1411010"/>
            <a:ext cx="3657600" cy="2198167"/>
          </a:xfrm>
        </p:spPr>
        <p:txBody>
          <a:bodyPr>
            <a:sp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8618" y="1411010"/>
            <a:ext cx="3657600" cy="2198167"/>
          </a:xfrm>
        </p:spPr>
        <p:txBody>
          <a:bodyPr>
            <a:sp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284016"/>
            <a:ext cx="7638393" cy="585418"/>
          </a:xfrm>
        </p:spPr>
        <p:txBody>
          <a:bodyPr anchor="b">
            <a:spAutoFit/>
          </a:bodyPr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11014" y="1166648"/>
            <a:ext cx="7528034" cy="479271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661" y="6187383"/>
            <a:ext cx="7512269" cy="308419"/>
          </a:xfrm>
        </p:spPr>
        <p:txBody>
          <a:bodyPr>
            <a:sp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MT_Gas_2013_Side_Banner_PowerPoint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054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1275" y="1260475"/>
            <a:ext cx="7666038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2"/>
            <a:endParaRPr lang="en-GB" smtClean="0"/>
          </a:p>
          <a:p>
            <a:pPr lvl="3"/>
            <a:endParaRPr lang="en-GB" smtClean="0"/>
          </a:p>
        </p:txBody>
      </p:sp>
      <p:sp>
        <p:nvSpPr>
          <p:cNvPr id="6" name="Textfeld 7"/>
          <p:cNvSpPr txBox="1">
            <a:spLocks noChangeArrowheads="1"/>
          </p:cNvSpPr>
          <p:nvPr/>
        </p:nvSpPr>
        <p:spPr bwMode="auto">
          <a:xfrm>
            <a:off x="8097838" y="6673850"/>
            <a:ext cx="10461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de-DE" sz="600" dirty="0">
                <a:solidFill>
                  <a:srgbClr val="0099CC"/>
                </a:solidFill>
                <a:latin typeface="Calibri" pitchFamily="34" charset="0"/>
              </a:rPr>
              <a:t>© OECD/IEA 2013 </a:t>
            </a:r>
          </a:p>
        </p:txBody>
      </p:sp>
      <p:sp>
        <p:nvSpPr>
          <p:cNvPr id="1029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311275" y="152400"/>
            <a:ext cx="783272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SzPct val="90000"/>
        <a:buFont typeface="Wingdings" pitchFamily="2" charset="2"/>
        <a:buChar char="n"/>
        <a:defRPr kumimoji="1" sz="2800" b="1">
          <a:solidFill>
            <a:schemeClr val="bg2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l"/>
        <a:defRPr kumimoji="1" sz="2400" b="1">
          <a:solidFill>
            <a:schemeClr val="bg2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w"/>
        <a:defRPr kumimoji="1" sz="2000" b="1">
          <a:solidFill>
            <a:schemeClr val="bg2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defRPr kumimoji="1" sz="2000" b="1">
          <a:solidFill>
            <a:srgbClr val="017898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MT_Gas_2013_Side_Banner_PowerPoint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054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11275" y="1260475"/>
            <a:ext cx="7666038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2"/>
            <a:endParaRPr lang="en-GB" smtClean="0"/>
          </a:p>
          <a:p>
            <a:pPr lvl="3"/>
            <a:endParaRPr lang="en-GB" smtClean="0"/>
          </a:p>
        </p:txBody>
      </p:sp>
      <p:sp>
        <p:nvSpPr>
          <p:cNvPr id="6" name="Textfeld 7"/>
          <p:cNvSpPr txBox="1">
            <a:spLocks noChangeArrowheads="1"/>
          </p:cNvSpPr>
          <p:nvPr/>
        </p:nvSpPr>
        <p:spPr bwMode="auto">
          <a:xfrm>
            <a:off x="8097838" y="6673850"/>
            <a:ext cx="1046162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de-DE" sz="600" dirty="0">
                <a:solidFill>
                  <a:srgbClr val="0099CC"/>
                </a:solidFill>
                <a:latin typeface="Calibri" pitchFamily="34" charset="0"/>
              </a:rPr>
              <a:t>© OECD/IEA 2013 </a:t>
            </a:r>
          </a:p>
        </p:txBody>
      </p:sp>
      <p:sp>
        <p:nvSpPr>
          <p:cNvPr id="1029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311275" y="152400"/>
            <a:ext cx="783272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rgbClr val="0099CC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99CC"/>
          </a:solidFill>
          <a:latin typeface="Calibri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500">
          <a:solidFill>
            <a:srgbClr val="003366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SzPct val="90000"/>
        <a:buFont typeface="Wingdings" pitchFamily="2" charset="2"/>
        <a:buChar char="n"/>
        <a:defRPr kumimoji="1" sz="2800" b="1">
          <a:solidFill>
            <a:schemeClr val="bg2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l"/>
        <a:defRPr kumimoji="1" sz="2400" b="1">
          <a:solidFill>
            <a:schemeClr val="bg2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w"/>
        <a:defRPr kumimoji="1" sz="2000" b="1">
          <a:solidFill>
            <a:schemeClr val="bg2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defRPr kumimoji="1" sz="2000" b="1">
          <a:solidFill>
            <a:srgbClr val="017898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"/>
        <a:defRPr kumimoji="1" sz="2000" b="1">
          <a:solidFill>
            <a:srgbClr val="01789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180" y="1661952"/>
            <a:ext cx="7927074" cy="1324081"/>
          </a:xfrm>
        </p:spPr>
        <p:txBody>
          <a:bodyPr/>
          <a:lstStyle/>
          <a:p>
            <a:r>
              <a:rPr lang="en-GB" dirty="0" smtClean="0"/>
              <a:t>Towards an efficient LNG market in the Asia - Pacific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31" y="3167044"/>
            <a:ext cx="6997254" cy="1348704"/>
          </a:xfrm>
        </p:spPr>
        <p:txBody>
          <a:bodyPr/>
          <a:lstStyle/>
          <a:p>
            <a:r>
              <a:rPr lang="en-US" dirty="0" smtClean="0"/>
              <a:t>Maria van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Hoeven</a:t>
            </a:r>
            <a:endParaRPr lang="en-US" dirty="0" smtClean="0"/>
          </a:p>
          <a:p>
            <a:r>
              <a:rPr lang="en-US" dirty="0" smtClean="0"/>
              <a:t>Executive Director</a:t>
            </a:r>
          </a:p>
          <a:p>
            <a:r>
              <a:rPr lang="en-US" dirty="0" smtClean="0"/>
              <a:t>10 September, 2013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802" y="120031"/>
            <a:ext cx="7832725" cy="884238"/>
          </a:xfrm>
        </p:spPr>
        <p:txBody>
          <a:bodyPr/>
          <a:lstStyle/>
          <a:p>
            <a:r>
              <a:rPr lang="en-US" dirty="0" smtClean="0"/>
              <a:t>For gas the Asian century is just starting</a:t>
            </a:r>
            <a:endParaRPr lang="en-GB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68058" y="1186663"/>
          <a:ext cx="7200901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12538" y="1189529"/>
            <a:ext cx="3795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2"/>
                </a:solidFill>
                <a:latin typeface="Calibri" pitchFamily="34" charset="0"/>
              </a:rPr>
              <a:t>Primary energy consumption</a:t>
            </a:r>
            <a:endParaRPr lang="en-GB" i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7621" y="1424198"/>
            <a:ext cx="647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chemeClr val="bg2"/>
                </a:solidFill>
              </a:rPr>
              <a:t>Mtoe</a:t>
            </a:r>
            <a:endParaRPr lang="en-GB" sz="16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gas is the key to improving air quality in Asia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1124125" y="1526796"/>
            <a:ext cx="3850546" cy="4194496"/>
            <a:chOff x="1456566" y="1181311"/>
            <a:chExt cx="5826265" cy="5260368"/>
          </a:xfrm>
        </p:grpSpPr>
        <p:pic>
          <p:nvPicPr>
            <p:cNvPr id="1026" name="Picture 2" descr="Serious Air Pollution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58392" y="1181311"/>
              <a:ext cx="5824439" cy="4787729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1456566" y="5980014"/>
              <a:ext cx="42968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2"/>
                  </a:solidFill>
                  <a:latin typeface="Calibri" pitchFamily="34" charset="0"/>
                </a:rPr>
                <a:t>Osaka 1965</a:t>
              </a:r>
              <a:endParaRPr lang="en-GB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66949" y="2397542"/>
            <a:ext cx="3951215" cy="3273415"/>
            <a:chOff x="2578772" y="1545037"/>
            <a:chExt cx="5956462" cy="4971284"/>
          </a:xfrm>
        </p:grpSpPr>
        <p:pic>
          <p:nvPicPr>
            <p:cNvPr id="1028" name="Picture 4" descr="Environmental water enhancement Moat of the Osaka cast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78772" y="1545037"/>
              <a:ext cx="5956462" cy="4467346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>
              <a:off x="2616761" y="6054656"/>
              <a:ext cx="16285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bg2"/>
                  </a:solidFill>
                  <a:latin typeface="Calibri" pitchFamily="34" charset="0"/>
                </a:rPr>
                <a:t>Osaka 2013</a:t>
              </a:r>
              <a:endParaRPr lang="en-GB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275" y="152399"/>
            <a:ext cx="7832725" cy="1352719"/>
          </a:xfrm>
        </p:spPr>
        <p:txBody>
          <a:bodyPr/>
          <a:lstStyle/>
          <a:p>
            <a:r>
              <a:rPr lang="en-US" sz="3200" dirty="0" smtClean="0"/>
              <a:t>Economic growth and energy policies will raise the importance of Asia in global gas</a:t>
            </a:r>
            <a:endParaRPr lang="en-GB" sz="32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91830" y="1408014"/>
          <a:ext cx="7006860" cy="4288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64658" y="5850542"/>
            <a:ext cx="6951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Due to geology and geography, LNG will have to play a dominant role in supplying Asia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2279" y="1456566"/>
            <a:ext cx="5073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2"/>
                </a:solidFill>
                <a:latin typeface="Calibri" pitchFamily="34" charset="0"/>
              </a:rPr>
              <a:t>Share of the Asia-Pacific in global gas demand</a:t>
            </a:r>
            <a:endParaRPr lang="en-GB" sz="2000" i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9016" y="5551136"/>
            <a:ext cx="161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WEO 2012</a:t>
            </a:r>
            <a:endParaRPr lang="en-GB" sz="1800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6"/>
          <p:cNvSpPr>
            <a:spLocks noGrp="1"/>
          </p:cNvSpPr>
          <p:nvPr>
            <p:ph type="title"/>
          </p:nvPr>
        </p:nvSpPr>
        <p:spPr>
          <a:xfrm>
            <a:off x="1238081" y="275129"/>
            <a:ext cx="7622698" cy="89681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smtClean="0">
                <a:sym typeface="Symbol" pitchFamily="18" charset="2"/>
              </a:rPr>
              <a:t>The old business model is an increasing competitiveness burden</a:t>
            </a:r>
          </a:p>
        </p:txBody>
      </p:sp>
      <p:sp>
        <p:nvSpPr>
          <p:cNvPr id="13321" name="Rectangle 5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59" name="AutoShape 335"/>
          <p:cNvSpPr>
            <a:spLocks noChangeAspect="1" noChangeArrowheads="1" noTextEdit="1"/>
          </p:cNvSpPr>
          <p:nvPr/>
        </p:nvSpPr>
        <p:spPr bwMode="auto">
          <a:xfrm>
            <a:off x="-200025" y="1409700"/>
            <a:ext cx="9344025" cy="448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" name="Group 537"/>
          <p:cNvGrpSpPr>
            <a:grpSpLocks/>
          </p:cNvGrpSpPr>
          <p:nvPr/>
        </p:nvGrpSpPr>
        <p:grpSpPr bwMode="auto">
          <a:xfrm>
            <a:off x="0" y="1430338"/>
            <a:ext cx="9123363" cy="4443412"/>
            <a:chOff x="0" y="901"/>
            <a:chExt cx="5747" cy="2799"/>
          </a:xfrm>
        </p:grpSpPr>
        <p:sp>
          <p:nvSpPr>
            <p:cNvPr id="1361" name="Rectangle 337"/>
            <p:cNvSpPr>
              <a:spLocks noChangeArrowheads="1"/>
            </p:cNvSpPr>
            <p:nvPr/>
          </p:nvSpPr>
          <p:spPr bwMode="auto">
            <a:xfrm>
              <a:off x="0" y="901"/>
              <a:ext cx="5747" cy="27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2" name="Rectangle 338"/>
            <p:cNvSpPr>
              <a:spLocks noChangeArrowheads="1"/>
            </p:cNvSpPr>
            <p:nvPr/>
          </p:nvSpPr>
          <p:spPr bwMode="auto">
            <a:xfrm>
              <a:off x="524" y="914"/>
              <a:ext cx="3739" cy="259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3" name="Line 339"/>
            <p:cNvSpPr>
              <a:spLocks noChangeShapeType="1"/>
            </p:cNvSpPr>
            <p:nvPr/>
          </p:nvSpPr>
          <p:spPr bwMode="auto">
            <a:xfrm>
              <a:off x="524" y="914"/>
              <a:ext cx="1" cy="2594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4" name="Line 340"/>
            <p:cNvSpPr>
              <a:spLocks noChangeShapeType="1"/>
            </p:cNvSpPr>
            <p:nvPr/>
          </p:nvSpPr>
          <p:spPr bwMode="auto">
            <a:xfrm>
              <a:off x="495" y="3508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5" name="Line 341"/>
            <p:cNvSpPr>
              <a:spLocks noChangeShapeType="1"/>
            </p:cNvSpPr>
            <p:nvPr/>
          </p:nvSpPr>
          <p:spPr bwMode="auto">
            <a:xfrm>
              <a:off x="495" y="3249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6" name="Line 342"/>
            <p:cNvSpPr>
              <a:spLocks noChangeShapeType="1"/>
            </p:cNvSpPr>
            <p:nvPr/>
          </p:nvSpPr>
          <p:spPr bwMode="auto">
            <a:xfrm>
              <a:off x="495" y="2990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7" name="Line 343"/>
            <p:cNvSpPr>
              <a:spLocks noChangeShapeType="1"/>
            </p:cNvSpPr>
            <p:nvPr/>
          </p:nvSpPr>
          <p:spPr bwMode="auto">
            <a:xfrm>
              <a:off x="495" y="2729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8" name="Line 344"/>
            <p:cNvSpPr>
              <a:spLocks noChangeShapeType="1"/>
            </p:cNvSpPr>
            <p:nvPr/>
          </p:nvSpPr>
          <p:spPr bwMode="auto">
            <a:xfrm>
              <a:off x="495" y="2470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9" name="Line 345"/>
            <p:cNvSpPr>
              <a:spLocks noChangeShapeType="1"/>
            </p:cNvSpPr>
            <p:nvPr/>
          </p:nvSpPr>
          <p:spPr bwMode="auto">
            <a:xfrm>
              <a:off x="495" y="2211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0" name="Line 346"/>
            <p:cNvSpPr>
              <a:spLocks noChangeShapeType="1"/>
            </p:cNvSpPr>
            <p:nvPr/>
          </p:nvSpPr>
          <p:spPr bwMode="auto">
            <a:xfrm>
              <a:off x="495" y="1952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1" name="Line 347"/>
            <p:cNvSpPr>
              <a:spLocks noChangeShapeType="1"/>
            </p:cNvSpPr>
            <p:nvPr/>
          </p:nvSpPr>
          <p:spPr bwMode="auto">
            <a:xfrm>
              <a:off x="495" y="1693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2" name="Line 348"/>
            <p:cNvSpPr>
              <a:spLocks noChangeShapeType="1"/>
            </p:cNvSpPr>
            <p:nvPr/>
          </p:nvSpPr>
          <p:spPr bwMode="auto">
            <a:xfrm>
              <a:off x="495" y="1432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3" name="Line 349"/>
            <p:cNvSpPr>
              <a:spLocks noChangeShapeType="1"/>
            </p:cNvSpPr>
            <p:nvPr/>
          </p:nvSpPr>
          <p:spPr bwMode="auto">
            <a:xfrm>
              <a:off x="495" y="1173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4" name="Line 350"/>
            <p:cNvSpPr>
              <a:spLocks noChangeShapeType="1"/>
            </p:cNvSpPr>
            <p:nvPr/>
          </p:nvSpPr>
          <p:spPr bwMode="auto">
            <a:xfrm>
              <a:off x="495" y="914"/>
              <a:ext cx="2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5" name="Line 351"/>
            <p:cNvSpPr>
              <a:spLocks noChangeShapeType="1"/>
            </p:cNvSpPr>
            <p:nvPr/>
          </p:nvSpPr>
          <p:spPr bwMode="auto">
            <a:xfrm>
              <a:off x="524" y="3508"/>
              <a:ext cx="3739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6" name="Line 352"/>
            <p:cNvSpPr>
              <a:spLocks noChangeShapeType="1"/>
            </p:cNvSpPr>
            <p:nvPr/>
          </p:nvSpPr>
          <p:spPr bwMode="auto">
            <a:xfrm flipV="1">
              <a:off x="524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7" name="Line 353"/>
            <p:cNvSpPr>
              <a:spLocks noChangeShapeType="1"/>
            </p:cNvSpPr>
            <p:nvPr/>
          </p:nvSpPr>
          <p:spPr bwMode="auto">
            <a:xfrm flipV="1">
              <a:off x="695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8" name="Line 354"/>
            <p:cNvSpPr>
              <a:spLocks noChangeShapeType="1"/>
            </p:cNvSpPr>
            <p:nvPr/>
          </p:nvSpPr>
          <p:spPr bwMode="auto">
            <a:xfrm flipV="1">
              <a:off x="867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9" name="Line 355"/>
            <p:cNvSpPr>
              <a:spLocks noChangeShapeType="1"/>
            </p:cNvSpPr>
            <p:nvPr/>
          </p:nvSpPr>
          <p:spPr bwMode="auto">
            <a:xfrm flipV="1">
              <a:off x="1039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0" name="Line 356"/>
            <p:cNvSpPr>
              <a:spLocks noChangeShapeType="1"/>
            </p:cNvSpPr>
            <p:nvPr/>
          </p:nvSpPr>
          <p:spPr bwMode="auto">
            <a:xfrm flipV="1">
              <a:off x="1208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1" name="Line 357"/>
            <p:cNvSpPr>
              <a:spLocks noChangeShapeType="1"/>
            </p:cNvSpPr>
            <p:nvPr/>
          </p:nvSpPr>
          <p:spPr bwMode="auto">
            <a:xfrm flipV="1">
              <a:off x="1379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2" name="Line 358"/>
            <p:cNvSpPr>
              <a:spLocks noChangeShapeType="1"/>
            </p:cNvSpPr>
            <p:nvPr/>
          </p:nvSpPr>
          <p:spPr bwMode="auto">
            <a:xfrm flipV="1">
              <a:off x="1551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3" name="Line 359"/>
            <p:cNvSpPr>
              <a:spLocks noChangeShapeType="1"/>
            </p:cNvSpPr>
            <p:nvPr/>
          </p:nvSpPr>
          <p:spPr bwMode="auto">
            <a:xfrm flipV="1">
              <a:off x="1722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4" name="Line 360"/>
            <p:cNvSpPr>
              <a:spLocks noChangeShapeType="1"/>
            </p:cNvSpPr>
            <p:nvPr/>
          </p:nvSpPr>
          <p:spPr bwMode="auto">
            <a:xfrm flipV="1">
              <a:off x="1894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5" name="Line 361"/>
            <p:cNvSpPr>
              <a:spLocks noChangeShapeType="1"/>
            </p:cNvSpPr>
            <p:nvPr/>
          </p:nvSpPr>
          <p:spPr bwMode="auto">
            <a:xfrm flipV="1">
              <a:off x="2066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6" name="Line 362"/>
            <p:cNvSpPr>
              <a:spLocks noChangeShapeType="1"/>
            </p:cNvSpPr>
            <p:nvPr/>
          </p:nvSpPr>
          <p:spPr bwMode="auto">
            <a:xfrm flipV="1">
              <a:off x="2237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7" name="Line 363"/>
            <p:cNvSpPr>
              <a:spLocks noChangeShapeType="1"/>
            </p:cNvSpPr>
            <p:nvPr/>
          </p:nvSpPr>
          <p:spPr bwMode="auto">
            <a:xfrm flipV="1">
              <a:off x="2406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8" name="Line 364"/>
            <p:cNvSpPr>
              <a:spLocks noChangeShapeType="1"/>
            </p:cNvSpPr>
            <p:nvPr/>
          </p:nvSpPr>
          <p:spPr bwMode="auto">
            <a:xfrm flipV="1">
              <a:off x="2578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9" name="Line 365"/>
            <p:cNvSpPr>
              <a:spLocks noChangeShapeType="1"/>
            </p:cNvSpPr>
            <p:nvPr/>
          </p:nvSpPr>
          <p:spPr bwMode="auto">
            <a:xfrm flipV="1">
              <a:off x="2750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0" name="Line 366"/>
            <p:cNvSpPr>
              <a:spLocks noChangeShapeType="1"/>
            </p:cNvSpPr>
            <p:nvPr/>
          </p:nvSpPr>
          <p:spPr bwMode="auto">
            <a:xfrm flipV="1">
              <a:off x="2921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1" name="Line 367"/>
            <p:cNvSpPr>
              <a:spLocks noChangeShapeType="1"/>
            </p:cNvSpPr>
            <p:nvPr/>
          </p:nvSpPr>
          <p:spPr bwMode="auto">
            <a:xfrm flipV="1">
              <a:off x="3093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2" name="Line 368"/>
            <p:cNvSpPr>
              <a:spLocks noChangeShapeType="1"/>
            </p:cNvSpPr>
            <p:nvPr/>
          </p:nvSpPr>
          <p:spPr bwMode="auto">
            <a:xfrm flipV="1">
              <a:off x="3265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3" name="Line 369"/>
            <p:cNvSpPr>
              <a:spLocks noChangeShapeType="1"/>
            </p:cNvSpPr>
            <p:nvPr/>
          </p:nvSpPr>
          <p:spPr bwMode="auto">
            <a:xfrm flipV="1">
              <a:off x="3436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4" name="Line 370"/>
            <p:cNvSpPr>
              <a:spLocks noChangeShapeType="1"/>
            </p:cNvSpPr>
            <p:nvPr/>
          </p:nvSpPr>
          <p:spPr bwMode="auto">
            <a:xfrm flipV="1">
              <a:off x="3605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5" name="Line 371"/>
            <p:cNvSpPr>
              <a:spLocks noChangeShapeType="1"/>
            </p:cNvSpPr>
            <p:nvPr/>
          </p:nvSpPr>
          <p:spPr bwMode="auto">
            <a:xfrm flipV="1">
              <a:off x="3777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6" name="Line 372"/>
            <p:cNvSpPr>
              <a:spLocks noChangeShapeType="1"/>
            </p:cNvSpPr>
            <p:nvPr/>
          </p:nvSpPr>
          <p:spPr bwMode="auto">
            <a:xfrm flipV="1">
              <a:off x="3949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7" name="Line 373"/>
            <p:cNvSpPr>
              <a:spLocks noChangeShapeType="1"/>
            </p:cNvSpPr>
            <p:nvPr/>
          </p:nvSpPr>
          <p:spPr bwMode="auto">
            <a:xfrm flipV="1">
              <a:off x="4120" y="3508"/>
              <a:ext cx="1" cy="2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8" name="Freeform 374"/>
            <p:cNvSpPr>
              <a:spLocks/>
            </p:cNvSpPr>
            <p:nvPr/>
          </p:nvSpPr>
          <p:spPr bwMode="auto">
            <a:xfrm>
              <a:off x="532" y="1366"/>
              <a:ext cx="3723" cy="1944"/>
            </a:xfrm>
            <a:custGeom>
              <a:avLst/>
              <a:gdLst/>
              <a:ahLst/>
              <a:cxnLst>
                <a:cxn ang="0">
                  <a:pos x="21" y="729"/>
                </a:cxn>
                <a:cxn ang="0">
                  <a:pos x="48" y="700"/>
                </a:cxn>
                <a:cxn ang="0">
                  <a:pos x="75" y="732"/>
                </a:cxn>
                <a:cxn ang="0">
                  <a:pos x="102" y="689"/>
                </a:cxn>
                <a:cxn ang="0">
                  <a:pos x="129" y="696"/>
                </a:cxn>
                <a:cxn ang="0">
                  <a:pos x="156" y="690"/>
                </a:cxn>
                <a:cxn ang="0">
                  <a:pos x="183" y="669"/>
                </a:cxn>
                <a:cxn ang="0">
                  <a:pos x="210" y="686"/>
                </a:cxn>
                <a:cxn ang="0">
                  <a:pos x="238" y="721"/>
                </a:cxn>
                <a:cxn ang="0">
                  <a:pos x="265" y="722"/>
                </a:cxn>
                <a:cxn ang="0">
                  <a:pos x="292" y="730"/>
                </a:cxn>
                <a:cxn ang="0">
                  <a:pos x="319" y="659"/>
                </a:cxn>
                <a:cxn ang="0">
                  <a:pos x="346" y="681"/>
                </a:cxn>
                <a:cxn ang="0">
                  <a:pos x="373" y="674"/>
                </a:cxn>
                <a:cxn ang="0">
                  <a:pos x="400" y="694"/>
                </a:cxn>
                <a:cxn ang="0">
                  <a:pos x="427" y="658"/>
                </a:cxn>
                <a:cxn ang="0">
                  <a:pos x="454" y="675"/>
                </a:cxn>
                <a:cxn ang="0">
                  <a:pos x="481" y="670"/>
                </a:cxn>
                <a:cxn ang="0">
                  <a:pos x="508" y="674"/>
                </a:cxn>
                <a:cxn ang="0">
                  <a:pos x="535" y="668"/>
                </a:cxn>
                <a:cxn ang="0">
                  <a:pos x="562" y="643"/>
                </a:cxn>
                <a:cxn ang="0">
                  <a:pos x="589" y="631"/>
                </a:cxn>
                <a:cxn ang="0">
                  <a:pos x="616" y="543"/>
                </a:cxn>
                <a:cxn ang="0">
                  <a:pos x="643" y="206"/>
                </a:cxn>
                <a:cxn ang="0">
                  <a:pos x="670" y="511"/>
                </a:cxn>
                <a:cxn ang="0">
                  <a:pos x="697" y="637"/>
                </a:cxn>
                <a:cxn ang="0">
                  <a:pos x="724" y="594"/>
                </a:cxn>
                <a:cxn ang="0">
                  <a:pos x="751" y="590"/>
                </a:cxn>
                <a:cxn ang="0">
                  <a:pos x="778" y="447"/>
                </a:cxn>
                <a:cxn ang="0">
                  <a:pos x="805" y="421"/>
                </a:cxn>
                <a:cxn ang="0">
                  <a:pos x="832" y="512"/>
                </a:cxn>
                <a:cxn ang="0">
                  <a:pos x="859" y="456"/>
                </a:cxn>
                <a:cxn ang="0">
                  <a:pos x="886" y="493"/>
                </a:cxn>
                <a:cxn ang="0">
                  <a:pos x="913" y="441"/>
                </a:cxn>
                <a:cxn ang="0">
                  <a:pos x="940" y="350"/>
                </a:cxn>
                <a:cxn ang="0">
                  <a:pos x="967" y="23"/>
                </a:cxn>
                <a:cxn ang="0">
                  <a:pos x="994" y="442"/>
                </a:cxn>
                <a:cxn ang="0">
                  <a:pos x="1021" y="470"/>
                </a:cxn>
                <a:cxn ang="0">
                  <a:pos x="1048" y="416"/>
                </a:cxn>
                <a:cxn ang="0">
                  <a:pos x="1075" y="464"/>
                </a:cxn>
                <a:cxn ang="0">
                  <a:pos x="1102" y="399"/>
                </a:cxn>
                <a:cxn ang="0">
                  <a:pos x="1129" y="156"/>
                </a:cxn>
                <a:cxn ang="0">
                  <a:pos x="1156" y="466"/>
                </a:cxn>
                <a:cxn ang="0">
                  <a:pos x="1183" y="618"/>
                </a:cxn>
                <a:cxn ang="0">
                  <a:pos x="1210" y="645"/>
                </a:cxn>
                <a:cxn ang="0">
                  <a:pos x="1237" y="526"/>
                </a:cxn>
                <a:cxn ang="0">
                  <a:pos x="1264" y="564"/>
                </a:cxn>
                <a:cxn ang="0">
                  <a:pos x="1291" y="584"/>
                </a:cxn>
                <a:cxn ang="0">
                  <a:pos x="1318" y="600"/>
                </a:cxn>
                <a:cxn ang="0">
                  <a:pos x="1345" y="636"/>
                </a:cxn>
                <a:cxn ang="0">
                  <a:pos x="1372" y="714"/>
                </a:cxn>
                <a:cxn ang="0">
                  <a:pos x="1399" y="683"/>
                </a:cxn>
              </a:cxnLst>
              <a:rect l="0" t="0" r="r" b="b"/>
              <a:pathLst>
                <a:path w="1410" h="736">
                  <a:moveTo>
                    <a:pt x="0" y="706"/>
                  </a:moveTo>
                  <a:lnTo>
                    <a:pt x="5" y="726"/>
                  </a:lnTo>
                  <a:lnTo>
                    <a:pt x="11" y="727"/>
                  </a:lnTo>
                  <a:lnTo>
                    <a:pt x="16" y="728"/>
                  </a:lnTo>
                  <a:lnTo>
                    <a:pt x="21" y="729"/>
                  </a:lnTo>
                  <a:lnTo>
                    <a:pt x="27" y="736"/>
                  </a:lnTo>
                  <a:lnTo>
                    <a:pt x="32" y="736"/>
                  </a:lnTo>
                  <a:lnTo>
                    <a:pt x="38" y="729"/>
                  </a:lnTo>
                  <a:lnTo>
                    <a:pt x="43" y="709"/>
                  </a:lnTo>
                  <a:lnTo>
                    <a:pt x="48" y="700"/>
                  </a:lnTo>
                  <a:lnTo>
                    <a:pt x="54" y="698"/>
                  </a:lnTo>
                  <a:lnTo>
                    <a:pt x="59" y="691"/>
                  </a:lnTo>
                  <a:lnTo>
                    <a:pt x="65" y="732"/>
                  </a:lnTo>
                  <a:lnTo>
                    <a:pt x="70" y="736"/>
                  </a:lnTo>
                  <a:lnTo>
                    <a:pt x="75" y="732"/>
                  </a:lnTo>
                  <a:lnTo>
                    <a:pt x="81" y="720"/>
                  </a:lnTo>
                  <a:lnTo>
                    <a:pt x="86" y="713"/>
                  </a:lnTo>
                  <a:lnTo>
                    <a:pt x="92" y="715"/>
                  </a:lnTo>
                  <a:lnTo>
                    <a:pt x="97" y="703"/>
                  </a:lnTo>
                  <a:lnTo>
                    <a:pt x="102" y="689"/>
                  </a:lnTo>
                  <a:lnTo>
                    <a:pt x="108" y="667"/>
                  </a:lnTo>
                  <a:lnTo>
                    <a:pt x="113" y="661"/>
                  </a:lnTo>
                  <a:lnTo>
                    <a:pt x="119" y="672"/>
                  </a:lnTo>
                  <a:lnTo>
                    <a:pt x="124" y="677"/>
                  </a:lnTo>
                  <a:lnTo>
                    <a:pt x="129" y="696"/>
                  </a:lnTo>
                  <a:lnTo>
                    <a:pt x="135" y="707"/>
                  </a:lnTo>
                  <a:lnTo>
                    <a:pt x="140" y="677"/>
                  </a:lnTo>
                  <a:lnTo>
                    <a:pt x="146" y="667"/>
                  </a:lnTo>
                  <a:lnTo>
                    <a:pt x="151" y="678"/>
                  </a:lnTo>
                  <a:lnTo>
                    <a:pt x="156" y="690"/>
                  </a:lnTo>
                  <a:lnTo>
                    <a:pt x="162" y="685"/>
                  </a:lnTo>
                  <a:lnTo>
                    <a:pt x="167" y="673"/>
                  </a:lnTo>
                  <a:lnTo>
                    <a:pt x="173" y="672"/>
                  </a:lnTo>
                  <a:lnTo>
                    <a:pt x="178" y="687"/>
                  </a:lnTo>
                  <a:lnTo>
                    <a:pt x="183" y="669"/>
                  </a:lnTo>
                  <a:lnTo>
                    <a:pt x="189" y="683"/>
                  </a:lnTo>
                  <a:lnTo>
                    <a:pt x="194" y="663"/>
                  </a:lnTo>
                  <a:lnTo>
                    <a:pt x="200" y="652"/>
                  </a:lnTo>
                  <a:lnTo>
                    <a:pt x="205" y="684"/>
                  </a:lnTo>
                  <a:lnTo>
                    <a:pt x="210" y="686"/>
                  </a:lnTo>
                  <a:lnTo>
                    <a:pt x="216" y="697"/>
                  </a:lnTo>
                  <a:lnTo>
                    <a:pt x="221" y="691"/>
                  </a:lnTo>
                  <a:lnTo>
                    <a:pt x="227" y="696"/>
                  </a:lnTo>
                  <a:lnTo>
                    <a:pt x="232" y="714"/>
                  </a:lnTo>
                  <a:lnTo>
                    <a:pt x="238" y="721"/>
                  </a:lnTo>
                  <a:lnTo>
                    <a:pt x="243" y="717"/>
                  </a:lnTo>
                  <a:lnTo>
                    <a:pt x="248" y="717"/>
                  </a:lnTo>
                  <a:lnTo>
                    <a:pt x="254" y="708"/>
                  </a:lnTo>
                  <a:lnTo>
                    <a:pt x="259" y="726"/>
                  </a:lnTo>
                  <a:lnTo>
                    <a:pt x="265" y="722"/>
                  </a:lnTo>
                  <a:lnTo>
                    <a:pt x="270" y="725"/>
                  </a:lnTo>
                  <a:lnTo>
                    <a:pt x="275" y="720"/>
                  </a:lnTo>
                  <a:lnTo>
                    <a:pt x="281" y="719"/>
                  </a:lnTo>
                  <a:lnTo>
                    <a:pt x="286" y="720"/>
                  </a:lnTo>
                  <a:lnTo>
                    <a:pt x="292" y="730"/>
                  </a:lnTo>
                  <a:lnTo>
                    <a:pt x="297" y="724"/>
                  </a:lnTo>
                  <a:lnTo>
                    <a:pt x="302" y="719"/>
                  </a:lnTo>
                  <a:lnTo>
                    <a:pt x="308" y="712"/>
                  </a:lnTo>
                  <a:lnTo>
                    <a:pt x="313" y="697"/>
                  </a:lnTo>
                  <a:lnTo>
                    <a:pt x="319" y="659"/>
                  </a:lnTo>
                  <a:lnTo>
                    <a:pt x="324" y="640"/>
                  </a:lnTo>
                  <a:lnTo>
                    <a:pt x="329" y="547"/>
                  </a:lnTo>
                  <a:lnTo>
                    <a:pt x="335" y="640"/>
                  </a:lnTo>
                  <a:lnTo>
                    <a:pt x="340" y="682"/>
                  </a:lnTo>
                  <a:lnTo>
                    <a:pt x="346" y="681"/>
                  </a:lnTo>
                  <a:lnTo>
                    <a:pt x="351" y="667"/>
                  </a:lnTo>
                  <a:lnTo>
                    <a:pt x="356" y="666"/>
                  </a:lnTo>
                  <a:lnTo>
                    <a:pt x="362" y="693"/>
                  </a:lnTo>
                  <a:lnTo>
                    <a:pt x="367" y="705"/>
                  </a:lnTo>
                  <a:lnTo>
                    <a:pt x="373" y="674"/>
                  </a:lnTo>
                  <a:lnTo>
                    <a:pt x="378" y="636"/>
                  </a:lnTo>
                  <a:lnTo>
                    <a:pt x="383" y="590"/>
                  </a:lnTo>
                  <a:lnTo>
                    <a:pt x="389" y="606"/>
                  </a:lnTo>
                  <a:lnTo>
                    <a:pt x="394" y="674"/>
                  </a:lnTo>
                  <a:lnTo>
                    <a:pt x="400" y="694"/>
                  </a:lnTo>
                  <a:lnTo>
                    <a:pt x="405" y="686"/>
                  </a:lnTo>
                  <a:lnTo>
                    <a:pt x="410" y="673"/>
                  </a:lnTo>
                  <a:lnTo>
                    <a:pt x="416" y="675"/>
                  </a:lnTo>
                  <a:lnTo>
                    <a:pt x="421" y="676"/>
                  </a:lnTo>
                  <a:lnTo>
                    <a:pt x="427" y="658"/>
                  </a:lnTo>
                  <a:lnTo>
                    <a:pt x="432" y="635"/>
                  </a:lnTo>
                  <a:lnTo>
                    <a:pt x="437" y="623"/>
                  </a:lnTo>
                  <a:lnTo>
                    <a:pt x="443" y="625"/>
                  </a:lnTo>
                  <a:lnTo>
                    <a:pt x="448" y="667"/>
                  </a:lnTo>
                  <a:lnTo>
                    <a:pt x="454" y="675"/>
                  </a:lnTo>
                  <a:lnTo>
                    <a:pt x="459" y="667"/>
                  </a:lnTo>
                  <a:lnTo>
                    <a:pt x="464" y="666"/>
                  </a:lnTo>
                  <a:lnTo>
                    <a:pt x="470" y="653"/>
                  </a:lnTo>
                  <a:lnTo>
                    <a:pt x="475" y="672"/>
                  </a:lnTo>
                  <a:lnTo>
                    <a:pt x="481" y="670"/>
                  </a:lnTo>
                  <a:lnTo>
                    <a:pt x="486" y="670"/>
                  </a:lnTo>
                  <a:lnTo>
                    <a:pt x="492" y="691"/>
                  </a:lnTo>
                  <a:lnTo>
                    <a:pt x="497" y="680"/>
                  </a:lnTo>
                  <a:lnTo>
                    <a:pt x="502" y="688"/>
                  </a:lnTo>
                  <a:lnTo>
                    <a:pt x="508" y="674"/>
                  </a:lnTo>
                  <a:lnTo>
                    <a:pt x="513" y="699"/>
                  </a:lnTo>
                  <a:lnTo>
                    <a:pt x="519" y="688"/>
                  </a:lnTo>
                  <a:lnTo>
                    <a:pt x="524" y="693"/>
                  </a:lnTo>
                  <a:lnTo>
                    <a:pt x="529" y="692"/>
                  </a:lnTo>
                  <a:lnTo>
                    <a:pt x="535" y="668"/>
                  </a:lnTo>
                  <a:lnTo>
                    <a:pt x="540" y="661"/>
                  </a:lnTo>
                  <a:lnTo>
                    <a:pt x="546" y="658"/>
                  </a:lnTo>
                  <a:lnTo>
                    <a:pt x="551" y="658"/>
                  </a:lnTo>
                  <a:lnTo>
                    <a:pt x="556" y="626"/>
                  </a:lnTo>
                  <a:lnTo>
                    <a:pt x="562" y="643"/>
                  </a:lnTo>
                  <a:lnTo>
                    <a:pt x="567" y="630"/>
                  </a:lnTo>
                  <a:lnTo>
                    <a:pt x="573" y="654"/>
                  </a:lnTo>
                  <a:lnTo>
                    <a:pt x="578" y="654"/>
                  </a:lnTo>
                  <a:lnTo>
                    <a:pt x="583" y="647"/>
                  </a:lnTo>
                  <a:lnTo>
                    <a:pt x="589" y="631"/>
                  </a:lnTo>
                  <a:lnTo>
                    <a:pt x="594" y="622"/>
                  </a:lnTo>
                  <a:lnTo>
                    <a:pt x="600" y="605"/>
                  </a:lnTo>
                  <a:lnTo>
                    <a:pt x="605" y="569"/>
                  </a:lnTo>
                  <a:lnTo>
                    <a:pt x="610" y="521"/>
                  </a:lnTo>
                  <a:lnTo>
                    <a:pt x="616" y="543"/>
                  </a:lnTo>
                  <a:lnTo>
                    <a:pt x="621" y="513"/>
                  </a:lnTo>
                  <a:lnTo>
                    <a:pt x="627" y="469"/>
                  </a:lnTo>
                  <a:lnTo>
                    <a:pt x="632" y="472"/>
                  </a:lnTo>
                  <a:lnTo>
                    <a:pt x="637" y="436"/>
                  </a:lnTo>
                  <a:lnTo>
                    <a:pt x="643" y="206"/>
                  </a:lnTo>
                  <a:lnTo>
                    <a:pt x="648" y="229"/>
                  </a:lnTo>
                  <a:lnTo>
                    <a:pt x="654" y="411"/>
                  </a:lnTo>
                  <a:lnTo>
                    <a:pt x="659" y="444"/>
                  </a:lnTo>
                  <a:lnTo>
                    <a:pt x="664" y="443"/>
                  </a:lnTo>
                  <a:lnTo>
                    <a:pt x="670" y="511"/>
                  </a:lnTo>
                  <a:lnTo>
                    <a:pt x="675" y="547"/>
                  </a:lnTo>
                  <a:lnTo>
                    <a:pt x="681" y="590"/>
                  </a:lnTo>
                  <a:lnTo>
                    <a:pt x="686" y="600"/>
                  </a:lnTo>
                  <a:lnTo>
                    <a:pt x="691" y="658"/>
                  </a:lnTo>
                  <a:lnTo>
                    <a:pt x="697" y="637"/>
                  </a:lnTo>
                  <a:lnTo>
                    <a:pt x="702" y="642"/>
                  </a:lnTo>
                  <a:lnTo>
                    <a:pt x="708" y="639"/>
                  </a:lnTo>
                  <a:lnTo>
                    <a:pt x="713" y="649"/>
                  </a:lnTo>
                  <a:lnTo>
                    <a:pt x="719" y="646"/>
                  </a:lnTo>
                  <a:lnTo>
                    <a:pt x="724" y="594"/>
                  </a:lnTo>
                  <a:lnTo>
                    <a:pt x="729" y="565"/>
                  </a:lnTo>
                  <a:lnTo>
                    <a:pt x="735" y="560"/>
                  </a:lnTo>
                  <a:lnTo>
                    <a:pt x="740" y="580"/>
                  </a:lnTo>
                  <a:lnTo>
                    <a:pt x="746" y="597"/>
                  </a:lnTo>
                  <a:lnTo>
                    <a:pt x="751" y="590"/>
                  </a:lnTo>
                  <a:lnTo>
                    <a:pt x="756" y="557"/>
                  </a:lnTo>
                  <a:lnTo>
                    <a:pt x="762" y="516"/>
                  </a:lnTo>
                  <a:lnTo>
                    <a:pt x="767" y="522"/>
                  </a:lnTo>
                  <a:lnTo>
                    <a:pt x="773" y="471"/>
                  </a:lnTo>
                  <a:lnTo>
                    <a:pt x="778" y="447"/>
                  </a:lnTo>
                  <a:lnTo>
                    <a:pt x="783" y="290"/>
                  </a:lnTo>
                  <a:lnTo>
                    <a:pt x="789" y="413"/>
                  </a:lnTo>
                  <a:lnTo>
                    <a:pt x="794" y="457"/>
                  </a:lnTo>
                  <a:lnTo>
                    <a:pt x="800" y="421"/>
                  </a:lnTo>
                  <a:lnTo>
                    <a:pt x="805" y="421"/>
                  </a:lnTo>
                  <a:lnTo>
                    <a:pt x="810" y="474"/>
                  </a:lnTo>
                  <a:lnTo>
                    <a:pt x="816" y="478"/>
                  </a:lnTo>
                  <a:lnTo>
                    <a:pt x="821" y="502"/>
                  </a:lnTo>
                  <a:lnTo>
                    <a:pt x="827" y="500"/>
                  </a:lnTo>
                  <a:lnTo>
                    <a:pt x="832" y="512"/>
                  </a:lnTo>
                  <a:lnTo>
                    <a:pt x="837" y="399"/>
                  </a:lnTo>
                  <a:lnTo>
                    <a:pt x="843" y="429"/>
                  </a:lnTo>
                  <a:lnTo>
                    <a:pt x="848" y="476"/>
                  </a:lnTo>
                  <a:lnTo>
                    <a:pt x="854" y="476"/>
                  </a:lnTo>
                  <a:lnTo>
                    <a:pt x="859" y="456"/>
                  </a:lnTo>
                  <a:lnTo>
                    <a:pt x="864" y="420"/>
                  </a:lnTo>
                  <a:lnTo>
                    <a:pt x="870" y="419"/>
                  </a:lnTo>
                  <a:lnTo>
                    <a:pt x="875" y="442"/>
                  </a:lnTo>
                  <a:lnTo>
                    <a:pt x="881" y="473"/>
                  </a:lnTo>
                  <a:lnTo>
                    <a:pt x="886" y="493"/>
                  </a:lnTo>
                  <a:lnTo>
                    <a:pt x="891" y="414"/>
                  </a:lnTo>
                  <a:lnTo>
                    <a:pt x="897" y="428"/>
                  </a:lnTo>
                  <a:lnTo>
                    <a:pt x="902" y="399"/>
                  </a:lnTo>
                  <a:lnTo>
                    <a:pt x="908" y="441"/>
                  </a:lnTo>
                  <a:lnTo>
                    <a:pt x="913" y="441"/>
                  </a:lnTo>
                  <a:lnTo>
                    <a:pt x="918" y="393"/>
                  </a:lnTo>
                  <a:lnTo>
                    <a:pt x="924" y="376"/>
                  </a:lnTo>
                  <a:lnTo>
                    <a:pt x="929" y="419"/>
                  </a:lnTo>
                  <a:lnTo>
                    <a:pt x="935" y="379"/>
                  </a:lnTo>
                  <a:lnTo>
                    <a:pt x="940" y="350"/>
                  </a:lnTo>
                  <a:lnTo>
                    <a:pt x="946" y="240"/>
                  </a:lnTo>
                  <a:lnTo>
                    <a:pt x="951" y="93"/>
                  </a:lnTo>
                  <a:lnTo>
                    <a:pt x="956" y="0"/>
                  </a:lnTo>
                  <a:lnTo>
                    <a:pt x="962" y="190"/>
                  </a:lnTo>
                  <a:lnTo>
                    <a:pt x="967" y="23"/>
                  </a:lnTo>
                  <a:lnTo>
                    <a:pt x="973" y="298"/>
                  </a:lnTo>
                  <a:lnTo>
                    <a:pt x="978" y="365"/>
                  </a:lnTo>
                  <a:lnTo>
                    <a:pt x="983" y="404"/>
                  </a:lnTo>
                  <a:lnTo>
                    <a:pt x="989" y="388"/>
                  </a:lnTo>
                  <a:lnTo>
                    <a:pt x="994" y="442"/>
                  </a:lnTo>
                  <a:lnTo>
                    <a:pt x="1000" y="443"/>
                  </a:lnTo>
                  <a:lnTo>
                    <a:pt x="1005" y="447"/>
                  </a:lnTo>
                  <a:lnTo>
                    <a:pt x="1010" y="388"/>
                  </a:lnTo>
                  <a:lnTo>
                    <a:pt x="1016" y="521"/>
                  </a:lnTo>
                  <a:lnTo>
                    <a:pt x="1021" y="470"/>
                  </a:lnTo>
                  <a:lnTo>
                    <a:pt x="1027" y="374"/>
                  </a:lnTo>
                  <a:lnTo>
                    <a:pt x="1032" y="408"/>
                  </a:lnTo>
                  <a:lnTo>
                    <a:pt x="1037" y="447"/>
                  </a:lnTo>
                  <a:lnTo>
                    <a:pt x="1043" y="367"/>
                  </a:lnTo>
                  <a:lnTo>
                    <a:pt x="1048" y="416"/>
                  </a:lnTo>
                  <a:lnTo>
                    <a:pt x="1054" y="389"/>
                  </a:lnTo>
                  <a:lnTo>
                    <a:pt x="1059" y="387"/>
                  </a:lnTo>
                  <a:lnTo>
                    <a:pt x="1064" y="402"/>
                  </a:lnTo>
                  <a:lnTo>
                    <a:pt x="1070" y="466"/>
                  </a:lnTo>
                  <a:lnTo>
                    <a:pt x="1075" y="464"/>
                  </a:lnTo>
                  <a:lnTo>
                    <a:pt x="1081" y="473"/>
                  </a:lnTo>
                  <a:lnTo>
                    <a:pt x="1086" y="433"/>
                  </a:lnTo>
                  <a:lnTo>
                    <a:pt x="1091" y="414"/>
                  </a:lnTo>
                  <a:lnTo>
                    <a:pt x="1097" y="414"/>
                  </a:lnTo>
                  <a:lnTo>
                    <a:pt x="1102" y="399"/>
                  </a:lnTo>
                  <a:lnTo>
                    <a:pt x="1108" y="370"/>
                  </a:lnTo>
                  <a:lnTo>
                    <a:pt x="1113" y="324"/>
                  </a:lnTo>
                  <a:lnTo>
                    <a:pt x="1118" y="288"/>
                  </a:lnTo>
                  <a:lnTo>
                    <a:pt x="1124" y="230"/>
                  </a:lnTo>
                  <a:lnTo>
                    <a:pt x="1129" y="156"/>
                  </a:lnTo>
                  <a:lnTo>
                    <a:pt x="1135" y="240"/>
                  </a:lnTo>
                  <a:lnTo>
                    <a:pt x="1140" y="385"/>
                  </a:lnTo>
                  <a:lnTo>
                    <a:pt x="1145" y="415"/>
                  </a:lnTo>
                  <a:lnTo>
                    <a:pt x="1151" y="464"/>
                  </a:lnTo>
                  <a:lnTo>
                    <a:pt x="1156" y="466"/>
                  </a:lnTo>
                  <a:lnTo>
                    <a:pt x="1162" y="511"/>
                  </a:lnTo>
                  <a:lnTo>
                    <a:pt x="1167" y="522"/>
                  </a:lnTo>
                  <a:lnTo>
                    <a:pt x="1172" y="561"/>
                  </a:lnTo>
                  <a:lnTo>
                    <a:pt x="1178" y="593"/>
                  </a:lnTo>
                  <a:lnTo>
                    <a:pt x="1183" y="618"/>
                  </a:lnTo>
                  <a:lnTo>
                    <a:pt x="1189" y="599"/>
                  </a:lnTo>
                  <a:lnTo>
                    <a:pt x="1194" y="601"/>
                  </a:lnTo>
                  <a:lnTo>
                    <a:pt x="1200" y="624"/>
                  </a:lnTo>
                  <a:lnTo>
                    <a:pt x="1205" y="637"/>
                  </a:lnTo>
                  <a:lnTo>
                    <a:pt x="1210" y="645"/>
                  </a:lnTo>
                  <a:lnTo>
                    <a:pt x="1216" y="589"/>
                  </a:lnTo>
                  <a:lnTo>
                    <a:pt x="1221" y="607"/>
                  </a:lnTo>
                  <a:lnTo>
                    <a:pt x="1227" y="517"/>
                  </a:lnTo>
                  <a:lnTo>
                    <a:pt x="1232" y="500"/>
                  </a:lnTo>
                  <a:lnTo>
                    <a:pt x="1237" y="526"/>
                  </a:lnTo>
                  <a:lnTo>
                    <a:pt x="1243" y="582"/>
                  </a:lnTo>
                  <a:lnTo>
                    <a:pt x="1248" y="595"/>
                  </a:lnTo>
                  <a:lnTo>
                    <a:pt x="1254" y="589"/>
                  </a:lnTo>
                  <a:lnTo>
                    <a:pt x="1259" y="554"/>
                  </a:lnTo>
                  <a:lnTo>
                    <a:pt x="1264" y="564"/>
                  </a:lnTo>
                  <a:lnTo>
                    <a:pt x="1270" y="580"/>
                  </a:lnTo>
                  <a:lnTo>
                    <a:pt x="1275" y="602"/>
                  </a:lnTo>
                  <a:lnTo>
                    <a:pt x="1281" y="628"/>
                  </a:lnTo>
                  <a:lnTo>
                    <a:pt x="1286" y="612"/>
                  </a:lnTo>
                  <a:lnTo>
                    <a:pt x="1291" y="584"/>
                  </a:lnTo>
                  <a:lnTo>
                    <a:pt x="1297" y="591"/>
                  </a:lnTo>
                  <a:lnTo>
                    <a:pt x="1302" y="610"/>
                  </a:lnTo>
                  <a:lnTo>
                    <a:pt x="1308" y="616"/>
                  </a:lnTo>
                  <a:lnTo>
                    <a:pt x="1313" y="603"/>
                  </a:lnTo>
                  <a:lnTo>
                    <a:pt x="1318" y="600"/>
                  </a:lnTo>
                  <a:lnTo>
                    <a:pt x="1324" y="589"/>
                  </a:lnTo>
                  <a:lnTo>
                    <a:pt x="1329" y="594"/>
                  </a:lnTo>
                  <a:lnTo>
                    <a:pt x="1335" y="612"/>
                  </a:lnTo>
                  <a:lnTo>
                    <a:pt x="1340" y="620"/>
                  </a:lnTo>
                  <a:lnTo>
                    <a:pt x="1345" y="636"/>
                  </a:lnTo>
                  <a:lnTo>
                    <a:pt x="1351" y="652"/>
                  </a:lnTo>
                  <a:lnTo>
                    <a:pt x="1356" y="656"/>
                  </a:lnTo>
                  <a:lnTo>
                    <a:pt x="1362" y="691"/>
                  </a:lnTo>
                  <a:lnTo>
                    <a:pt x="1367" y="698"/>
                  </a:lnTo>
                  <a:lnTo>
                    <a:pt x="1372" y="714"/>
                  </a:lnTo>
                  <a:lnTo>
                    <a:pt x="1378" y="723"/>
                  </a:lnTo>
                  <a:lnTo>
                    <a:pt x="1383" y="701"/>
                  </a:lnTo>
                  <a:lnTo>
                    <a:pt x="1389" y="700"/>
                  </a:lnTo>
                  <a:lnTo>
                    <a:pt x="1394" y="678"/>
                  </a:lnTo>
                  <a:lnTo>
                    <a:pt x="1399" y="683"/>
                  </a:lnTo>
                  <a:lnTo>
                    <a:pt x="1405" y="683"/>
                  </a:lnTo>
                  <a:lnTo>
                    <a:pt x="1410" y="662"/>
                  </a:lnTo>
                </a:path>
              </a:pathLst>
            </a:custGeom>
            <a:noFill/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9" name="Freeform 375"/>
            <p:cNvSpPr>
              <a:spLocks/>
            </p:cNvSpPr>
            <p:nvPr/>
          </p:nvSpPr>
          <p:spPr bwMode="auto">
            <a:xfrm>
              <a:off x="532" y="1746"/>
              <a:ext cx="3710" cy="1476"/>
            </a:xfrm>
            <a:custGeom>
              <a:avLst/>
              <a:gdLst/>
              <a:ahLst/>
              <a:cxnLst>
                <a:cxn ang="0">
                  <a:pos x="21" y="444"/>
                </a:cxn>
                <a:cxn ang="0">
                  <a:pos x="48" y="485"/>
                </a:cxn>
                <a:cxn ang="0">
                  <a:pos x="75" y="504"/>
                </a:cxn>
                <a:cxn ang="0">
                  <a:pos x="102" y="489"/>
                </a:cxn>
                <a:cxn ang="0">
                  <a:pos x="129" y="508"/>
                </a:cxn>
                <a:cxn ang="0">
                  <a:pos x="156" y="510"/>
                </a:cxn>
                <a:cxn ang="0">
                  <a:pos x="183" y="520"/>
                </a:cxn>
                <a:cxn ang="0">
                  <a:pos x="210" y="526"/>
                </a:cxn>
                <a:cxn ang="0">
                  <a:pos x="238" y="519"/>
                </a:cxn>
                <a:cxn ang="0">
                  <a:pos x="265" y="536"/>
                </a:cxn>
                <a:cxn ang="0">
                  <a:pos x="292" y="523"/>
                </a:cxn>
                <a:cxn ang="0">
                  <a:pos x="319" y="528"/>
                </a:cxn>
                <a:cxn ang="0">
                  <a:pos x="346" y="529"/>
                </a:cxn>
                <a:cxn ang="0">
                  <a:pos x="373" y="514"/>
                </a:cxn>
                <a:cxn ang="0">
                  <a:pos x="400" y="500"/>
                </a:cxn>
                <a:cxn ang="0">
                  <a:pos x="427" y="508"/>
                </a:cxn>
                <a:cxn ang="0">
                  <a:pos x="454" y="505"/>
                </a:cxn>
                <a:cxn ang="0">
                  <a:pos x="481" y="508"/>
                </a:cxn>
                <a:cxn ang="0">
                  <a:pos x="508" y="534"/>
                </a:cxn>
                <a:cxn ang="0">
                  <a:pos x="535" y="559"/>
                </a:cxn>
                <a:cxn ang="0">
                  <a:pos x="562" y="541"/>
                </a:cxn>
                <a:cxn ang="0">
                  <a:pos x="589" y="504"/>
                </a:cxn>
                <a:cxn ang="0">
                  <a:pos x="616" y="458"/>
                </a:cxn>
                <a:cxn ang="0">
                  <a:pos x="643" y="424"/>
                </a:cxn>
                <a:cxn ang="0">
                  <a:pos x="670" y="395"/>
                </a:cxn>
                <a:cxn ang="0">
                  <a:pos x="697" y="422"/>
                </a:cxn>
                <a:cxn ang="0">
                  <a:pos x="724" y="446"/>
                </a:cxn>
                <a:cxn ang="0">
                  <a:pos x="751" y="444"/>
                </a:cxn>
                <a:cxn ang="0">
                  <a:pos x="778" y="412"/>
                </a:cxn>
                <a:cxn ang="0">
                  <a:pos x="805" y="389"/>
                </a:cxn>
                <a:cxn ang="0">
                  <a:pos x="832" y="399"/>
                </a:cxn>
                <a:cxn ang="0">
                  <a:pos x="859" y="423"/>
                </a:cxn>
                <a:cxn ang="0">
                  <a:pos x="886" y="413"/>
                </a:cxn>
                <a:cxn ang="0">
                  <a:pos x="913" y="335"/>
                </a:cxn>
                <a:cxn ang="0">
                  <a:pos x="940" y="324"/>
                </a:cxn>
                <a:cxn ang="0">
                  <a:pos x="967" y="257"/>
                </a:cxn>
                <a:cxn ang="0">
                  <a:pos x="994" y="187"/>
                </a:cxn>
                <a:cxn ang="0">
                  <a:pos x="1021" y="197"/>
                </a:cxn>
                <a:cxn ang="0">
                  <a:pos x="1048" y="232"/>
                </a:cxn>
                <a:cxn ang="0">
                  <a:pos x="1075" y="242"/>
                </a:cxn>
                <a:cxn ang="0">
                  <a:pos x="1102" y="168"/>
                </a:cxn>
                <a:cxn ang="0">
                  <a:pos x="1129" y="40"/>
                </a:cxn>
                <a:cxn ang="0">
                  <a:pos x="1156" y="61"/>
                </a:cxn>
                <a:cxn ang="0">
                  <a:pos x="1183" y="191"/>
                </a:cxn>
                <a:cxn ang="0">
                  <a:pos x="1210" y="269"/>
                </a:cxn>
                <a:cxn ang="0">
                  <a:pos x="1237" y="255"/>
                </a:cxn>
                <a:cxn ang="0">
                  <a:pos x="1264" y="248"/>
                </a:cxn>
                <a:cxn ang="0">
                  <a:pos x="1291" y="190"/>
                </a:cxn>
                <a:cxn ang="0">
                  <a:pos x="1318" y="133"/>
                </a:cxn>
                <a:cxn ang="0">
                  <a:pos x="1345" y="138"/>
                </a:cxn>
                <a:cxn ang="0">
                  <a:pos x="1372" y="142"/>
                </a:cxn>
                <a:cxn ang="0">
                  <a:pos x="1399" y="192"/>
                </a:cxn>
              </a:cxnLst>
              <a:rect l="0" t="0" r="r" b="b"/>
              <a:pathLst>
                <a:path w="1405" h="559">
                  <a:moveTo>
                    <a:pt x="0" y="463"/>
                  </a:moveTo>
                  <a:lnTo>
                    <a:pt x="5" y="442"/>
                  </a:lnTo>
                  <a:lnTo>
                    <a:pt x="11" y="452"/>
                  </a:lnTo>
                  <a:lnTo>
                    <a:pt x="16" y="446"/>
                  </a:lnTo>
                  <a:lnTo>
                    <a:pt x="21" y="444"/>
                  </a:lnTo>
                  <a:lnTo>
                    <a:pt x="27" y="456"/>
                  </a:lnTo>
                  <a:lnTo>
                    <a:pt x="32" y="473"/>
                  </a:lnTo>
                  <a:lnTo>
                    <a:pt x="38" y="469"/>
                  </a:lnTo>
                  <a:lnTo>
                    <a:pt x="43" y="471"/>
                  </a:lnTo>
                  <a:lnTo>
                    <a:pt x="48" y="485"/>
                  </a:lnTo>
                  <a:lnTo>
                    <a:pt x="54" y="485"/>
                  </a:lnTo>
                  <a:lnTo>
                    <a:pt x="59" y="486"/>
                  </a:lnTo>
                  <a:lnTo>
                    <a:pt x="65" y="490"/>
                  </a:lnTo>
                  <a:lnTo>
                    <a:pt x="70" y="497"/>
                  </a:lnTo>
                  <a:lnTo>
                    <a:pt x="75" y="504"/>
                  </a:lnTo>
                  <a:lnTo>
                    <a:pt x="81" y="499"/>
                  </a:lnTo>
                  <a:lnTo>
                    <a:pt x="86" y="497"/>
                  </a:lnTo>
                  <a:lnTo>
                    <a:pt x="92" y="492"/>
                  </a:lnTo>
                  <a:lnTo>
                    <a:pt x="97" y="492"/>
                  </a:lnTo>
                  <a:lnTo>
                    <a:pt x="102" y="489"/>
                  </a:lnTo>
                  <a:lnTo>
                    <a:pt x="108" y="496"/>
                  </a:lnTo>
                  <a:lnTo>
                    <a:pt x="113" y="510"/>
                  </a:lnTo>
                  <a:lnTo>
                    <a:pt x="119" y="521"/>
                  </a:lnTo>
                  <a:lnTo>
                    <a:pt x="124" y="514"/>
                  </a:lnTo>
                  <a:lnTo>
                    <a:pt x="129" y="508"/>
                  </a:lnTo>
                  <a:lnTo>
                    <a:pt x="135" y="512"/>
                  </a:lnTo>
                  <a:lnTo>
                    <a:pt x="140" y="513"/>
                  </a:lnTo>
                  <a:lnTo>
                    <a:pt x="146" y="504"/>
                  </a:lnTo>
                  <a:lnTo>
                    <a:pt x="151" y="502"/>
                  </a:lnTo>
                  <a:lnTo>
                    <a:pt x="156" y="510"/>
                  </a:lnTo>
                  <a:lnTo>
                    <a:pt x="162" y="516"/>
                  </a:lnTo>
                  <a:lnTo>
                    <a:pt x="167" y="517"/>
                  </a:lnTo>
                  <a:lnTo>
                    <a:pt x="173" y="516"/>
                  </a:lnTo>
                  <a:lnTo>
                    <a:pt x="178" y="514"/>
                  </a:lnTo>
                  <a:lnTo>
                    <a:pt x="183" y="520"/>
                  </a:lnTo>
                  <a:lnTo>
                    <a:pt x="189" y="524"/>
                  </a:lnTo>
                  <a:lnTo>
                    <a:pt x="194" y="525"/>
                  </a:lnTo>
                  <a:lnTo>
                    <a:pt x="200" y="525"/>
                  </a:lnTo>
                  <a:lnTo>
                    <a:pt x="205" y="526"/>
                  </a:lnTo>
                  <a:lnTo>
                    <a:pt x="210" y="526"/>
                  </a:lnTo>
                  <a:lnTo>
                    <a:pt x="216" y="525"/>
                  </a:lnTo>
                  <a:lnTo>
                    <a:pt x="221" y="525"/>
                  </a:lnTo>
                  <a:lnTo>
                    <a:pt x="227" y="521"/>
                  </a:lnTo>
                  <a:lnTo>
                    <a:pt x="232" y="521"/>
                  </a:lnTo>
                  <a:lnTo>
                    <a:pt x="238" y="519"/>
                  </a:lnTo>
                  <a:lnTo>
                    <a:pt x="243" y="518"/>
                  </a:lnTo>
                  <a:lnTo>
                    <a:pt x="248" y="522"/>
                  </a:lnTo>
                  <a:lnTo>
                    <a:pt x="254" y="524"/>
                  </a:lnTo>
                  <a:lnTo>
                    <a:pt x="259" y="545"/>
                  </a:lnTo>
                  <a:lnTo>
                    <a:pt x="265" y="536"/>
                  </a:lnTo>
                  <a:lnTo>
                    <a:pt x="270" y="532"/>
                  </a:lnTo>
                  <a:lnTo>
                    <a:pt x="275" y="525"/>
                  </a:lnTo>
                  <a:lnTo>
                    <a:pt x="281" y="529"/>
                  </a:lnTo>
                  <a:lnTo>
                    <a:pt x="286" y="527"/>
                  </a:lnTo>
                  <a:lnTo>
                    <a:pt x="292" y="523"/>
                  </a:lnTo>
                  <a:lnTo>
                    <a:pt x="297" y="528"/>
                  </a:lnTo>
                  <a:lnTo>
                    <a:pt x="302" y="530"/>
                  </a:lnTo>
                  <a:lnTo>
                    <a:pt x="308" y="530"/>
                  </a:lnTo>
                  <a:lnTo>
                    <a:pt x="313" y="536"/>
                  </a:lnTo>
                  <a:lnTo>
                    <a:pt x="319" y="528"/>
                  </a:lnTo>
                  <a:lnTo>
                    <a:pt x="324" y="535"/>
                  </a:lnTo>
                  <a:lnTo>
                    <a:pt x="329" y="534"/>
                  </a:lnTo>
                  <a:lnTo>
                    <a:pt x="335" y="533"/>
                  </a:lnTo>
                  <a:lnTo>
                    <a:pt x="340" y="530"/>
                  </a:lnTo>
                  <a:lnTo>
                    <a:pt x="346" y="529"/>
                  </a:lnTo>
                  <a:lnTo>
                    <a:pt x="351" y="525"/>
                  </a:lnTo>
                  <a:lnTo>
                    <a:pt x="356" y="521"/>
                  </a:lnTo>
                  <a:lnTo>
                    <a:pt x="362" y="516"/>
                  </a:lnTo>
                  <a:lnTo>
                    <a:pt x="367" y="516"/>
                  </a:lnTo>
                  <a:lnTo>
                    <a:pt x="373" y="514"/>
                  </a:lnTo>
                  <a:lnTo>
                    <a:pt x="378" y="508"/>
                  </a:lnTo>
                  <a:lnTo>
                    <a:pt x="383" y="509"/>
                  </a:lnTo>
                  <a:lnTo>
                    <a:pt x="389" y="496"/>
                  </a:lnTo>
                  <a:lnTo>
                    <a:pt x="394" y="499"/>
                  </a:lnTo>
                  <a:lnTo>
                    <a:pt x="400" y="500"/>
                  </a:lnTo>
                  <a:lnTo>
                    <a:pt x="405" y="495"/>
                  </a:lnTo>
                  <a:lnTo>
                    <a:pt x="410" y="494"/>
                  </a:lnTo>
                  <a:lnTo>
                    <a:pt x="416" y="494"/>
                  </a:lnTo>
                  <a:lnTo>
                    <a:pt x="421" y="504"/>
                  </a:lnTo>
                  <a:lnTo>
                    <a:pt x="427" y="508"/>
                  </a:lnTo>
                  <a:lnTo>
                    <a:pt x="432" y="507"/>
                  </a:lnTo>
                  <a:lnTo>
                    <a:pt x="437" y="509"/>
                  </a:lnTo>
                  <a:lnTo>
                    <a:pt x="443" y="510"/>
                  </a:lnTo>
                  <a:lnTo>
                    <a:pt x="448" y="514"/>
                  </a:lnTo>
                  <a:lnTo>
                    <a:pt x="454" y="505"/>
                  </a:lnTo>
                  <a:lnTo>
                    <a:pt x="459" y="504"/>
                  </a:lnTo>
                  <a:lnTo>
                    <a:pt x="464" y="504"/>
                  </a:lnTo>
                  <a:lnTo>
                    <a:pt x="470" y="509"/>
                  </a:lnTo>
                  <a:lnTo>
                    <a:pt x="475" y="506"/>
                  </a:lnTo>
                  <a:lnTo>
                    <a:pt x="481" y="508"/>
                  </a:lnTo>
                  <a:lnTo>
                    <a:pt x="486" y="518"/>
                  </a:lnTo>
                  <a:lnTo>
                    <a:pt x="492" y="519"/>
                  </a:lnTo>
                  <a:lnTo>
                    <a:pt x="497" y="520"/>
                  </a:lnTo>
                  <a:lnTo>
                    <a:pt x="502" y="527"/>
                  </a:lnTo>
                  <a:lnTo>
                    <a:pt x="508" y="534"/>
                  </a:lnTo>
                  <a:lnTo>
                    <a:pt x="513" y="535"/>
                  </a:lnTo>
                  <a:lnTo>
                    <a:pt x="519" y="539"/>
                  </a:lnTo>
                  <a:lnTo>
                    <a:pt x="524" y="544"/>
                  </a:lnTo>
                  <a:lnTo>
                    <a:pt x="529" y="551"/>
                  </a:lnTo>
                  <a:lnTo>
                    <a:pt x="535" y="559"/>
                  </a:lnTo>
                  <a:lnTo>
                    <a:pt x="540" y="557"/>
                  </a:lnTo>
                  <a:lnTo>
                    <a:pt x="546" y="556"/>
                  </a:lnTo>
                  <a:lnTo>
                    <a:pt x="551" y="552"/>
                  </a:lnTo>
                  <a:lnTo>
                    <a:pt x="556" y="544"/>
                  </a:lnTo>
                  <a:lnTo>
                    <a:pt x="562" y="541"/>
                  </a:lnTo>
                  <a:lnTo>
                    <a:pt x="567" y="526"/>
                  </a:lnTo>
                  <a:lnTo>
                    <a:pt x="573" y="527"/>
                  </a:lnTo>
                  <a:lnTo>
                    <a:pt x="578" y="525"/>
                  </a:lnTo>
                  <a:lnTo>
                    <a:pt x="583" y="503"/>
                  </a:lnTo>
                  <a:lnTo>
                    <a:pt x="589" y="504"/>
                  </a:lnTo>
                  <a:lnTo>
                    <a:pt x="594" y="501"/>
                  </a:lnTo>
                  <a:lnTo>
                    <a:pt x="600" y="484"/>
                  </a:lnTo>
                  <a:lnTo>
                    <a:pt x="605" y="486"/>
                  </a:lnTo>
                  <a:lnTo>
                    <a:pt x="610" y="468"/>
                  </a:lnTo>
                  <a:lnTo>
                    <a:pt x="616" y="458"/>
                  </a:lnTo>
                  <a:lnTo>
                    <a:pt x="621" y="456"/>
                  </a:lnTo>
                  <a:lnTo>
                    <a:pt x="627" y="464"/>
                  </a:lnTo>
                  <a:lnTo>
                    <a:pt x="632" y="456"/>
                  </a:lnTo>
                  <a:lnTo>
                    <a:pt x="637" y="437"/>
                  </a:lnTo>
                  <a:lnTo>
                    <a:pt x="643" y="424"/>
                  </a:lnTo>
                  <a:lnTo>
                    <a:pt x="648" y="373"/>
                  </a:lnTo>
                  <a:lnTo>
                    <a:pt x="654" y="373"/>
                  </a:lnTo>
                  <a:lnTo>
                    <a:pt x="659" y="379"/>
                  </a:lnTo>
                  <a:lnTo>
                    <a:pt x="664" y="386"/>
                  </a:lnTo>
                  <a:lnTo>
                    <a:pt x="670" y="395"/>
                  </a:lnTo>
                  <a:lnTo>
                    <a:pt x="675" y="405"/>
                  </a:lnTo>
                  <a:lnTo>
                    <a:pt x="681" y="427"/>
                  </a:lnTo>
                  <a:lnTo>
                    <a:pt x="686" y="422"/>
                  </a:lnTo>
                  <a:lnTo>
                    <a:pt x="691" y="425"/>
                  </a:lnTo>
                  <a:lnTo>
                    <a:pt x="697" y="422"/>
                  </a:lnTo>
                  <a:lnTo>
                    <a:pt x="702" y="428"/>
                  </a:lnTo>
                  <a:lnTo>
                    <a:pt x="708" y="434"/>
                  </a:lnTo>
                  <a:lnTo>
                    <a:pt x="713" y="443"/>
                  </a:lnTo>
                  <a:lnTo>
                    <a:pt x="719" y="447"/>
                  </a:lnTo>
                  <a:lnTo>
                    <a:pt x="724" y="446"/>
                  </a:lnTo>
                  <a:lnTo>
                    <a:pt x="729" y="451"/>
                  </a:lnTo>
                  <a:lnTo>
                    <a:pt x="735" y="446"/>
                  </a:lnTo>
                  <a:lnTo>
                    <a:pt x="740" y="438"/>
                  </a:lnTo>
                  <a:lnTo>
                    <a:pt x="746" y="441"/>
                  </a:lnTo>
                  <a:lnTo>
                    <a:pt x="751" y="444"/>
                  </a:lnTo>
                  <a:lnTo>
                    <a:pt x="756" y="442"/>
                  </a:lnTo>
                  <a:lnTo>
                    <a:pt x="762" y="422"/>
                  </a:lnTo>
                  <a:lnTo>
                    <a:pt x="767" y="416"/>
                  </a:lnTo>
                  <a:lnTo>
                    <a:pt x="773" y="408"/>
                  </a:lnTo>
                  <a:lnTo>
                    <a:pt x="778" y="412"/>
                  </a:lnTo>
                  <a:lnTo>
                    <a:pt x="783" y="405"/>
                  </a:lnTo>
                  <a:lnTo>
                    <a:pt x="789" y="402"/>
                  </a:lnTo>
                  <a:lnTo>
                    <a:pt x="794" y="389"/>
                  </a:lnTo>
                  <a:lnTo>
                    <a:pt x="800" y="372"/>
                  </a:lnTo>
                  <a:lnTo>
                    <a:pt x="805" y="389"/>
                  </a:lnTo>
                  <a:lnTo>
                    <a:pt x="810" y="391"/>
                  </a:lnTo>
                  <a:lnTo>
                    <a:pt x="816" y="397"/>
                  </a:lnTo>
                  <a:lnTo>
                    <a:pt x="821" y="401"/>
                  </a:lnTo>
                  <a:lnTo>
                    <a:pt x="827" y="395"/>
                  </a:lnTo>
                  <a:lnTo>
                    <a:pt x="832" y="399"/>
                  </a:lnTo>
                  <a:lnTo>
                    <a:pt x="837" y="389"/>
                  </a:lnTo>
                  <a:lnTo>
                    <a:pt x="843" y="406"/>
                  </a:lnTo>
                  <a:lnTo>
                    <a:pt x="848" y="412"/>
                  </a:lnTo>
                  <a:lnTo>
                    <a:pt x="854" y="422"/>
                  </a:lnTo>
                  <a:lnTo>
                    <a:pt x="859" y="423"/>
                  </a:lnTo>
                  <a:lnTo>
                    <a:pt x="864" y="420"/>
                  </a:lnTo>
                  <a:lnTo>
                    <a:pt x="870" y="414"/>
                  </a:lnTo>
                  <a:lnTo>
                    <a:pt x="875" y="405"/>
                  </a:lnTo>
                  <a:lnTo>
                    <a:pt x="881" y="403"/>
                  </a:lnTo>
                  <a:lnTo>
                    <a:pt x="886" y="413"/>
                  </a:lnTo>
                  <a:lnTo>
                    <a:pt x="891" y="382"/>
                  </a:lnTo>
                  <a:lnTo>
                    <a:pt x="897" y="356"/>
                  </a:lnTo>
                  <a:lnTo>
                    <a:pt x="902" y="338"/>
                  </a:lnTo>
                  <a:lnTo>
                    <a:pt x="908" y="337"/>
                  </a:lnTo>
                  <a:lnTo>
                    <a:pt x="913" y="335"/>
                  </a:lnTo>
                  <a:lnTo>
                    <a:pt x="918" y="328"/>
                  </a:lnTo>
                  <a:lnTo>
                    <a:pt x="924" y="328"/>
                  </a:lnTo>
                  <a:lnTo>
                    <a:pt x="929" y="335"/>
                  </a:lnTo>
                  <a:lnTo>
                    <a:pt x="935" y="338"/>
                  </a:lnTo>
                  <a:lnTo>
                    <a:pt x="940" y="324"/>
                  </a:lnTo>
                  <a:lnTo>
                    <a:pt x="946" y="319"/>
                  </a:lnTo>
                  <a:lnTo>
                    <a:pt x="951" y="314"/>
                  </a:lnTo>
                  <a:lnTo>
                    <a:pt x="956" y="286"/>
                  </a:lnTo>
                  <a:lnTo>
                    <a:pt x="962" y="275"/>
                  </a:lnTo>
                  <a:lnTo>
                    <a:pt x="967" y="257"/>
                  </a:lnTo>
                  <a:lnTo>
                    <a:pt x="973" y="245"/>
                  </a:lnTo>
                  <a:lnTo>
                    <a:pt x="978" y="236"/>
                  </a:lnTo>
                  <a:lnTo>
                    <a:pt x="983" y="228"/>
                  </a:lnTo>
                  <a:lnTo>
                    <a:pt x="989" y="212"/>
                  </a:lnTo>
                  <a:lnTo>
                    <a:pt x="994" y="187"/>
                  </a:lnTo>
                  <a:lnTo>
                    <a:pt x="1000" y="200"/>
                  </a:lnTo>
                  <a:lnTo>
                    <a:pt x="1005" y="195"/>
                  </a:lnTo>
                  <a:lnTo>
                    <a:pt x="1010" y="186"/>
                  </a:lnTo>
                  <a:lnTo>
                    <a:pt x="1016" y="195"/>
                  </a:lnTo>
                  <a:lnTo>
                    <a:pt x="1021" y="197"/>
                  </a:lnTo>
                  <a:lnTo>
                    <a:pt x="1027" y="169"/>
                  </a:lnTo>
                  <a:lnTo>
                    <a:pt x="1032" y="168"/>
                  </a:lnTo>
                  <a:lnTo>
                    <a:pt x="1037" y="209"/>
                  </a:lnTo>
                  <a:lnTo>
                    <a:pt x="1043" y="226"/>
                  </a:lnTo>
                  <a:lnTo>
                    <a:pt x="1048" y="232"/>
                  </a:lnTo>
                  <a:lnTo>
                    <a:pt x="1054" y="237"/>
                  </a:lnTo>
                  <a:lnTo>
                    <a:pt x="1059" y="252"/>
                  </a:lnTo>
                  <a:lnTo>
                    <a:pt x="1064" y="255"/>
                  </a:lnTo>
                  <a:lnTo>
                    <a:pt x="1070" y="240"/>
                  </a:lnTo>
                  <a:lnTo>
                    <a:pt x="1075" y="242"/>
                  </a:lnTo>
                  <a:lnTo>
                    <a:pt x="1081" y="230"/>
                  </a:lnTo>
                  <a:lnTo>
                    <a:pt x="1086" y="210"/>
                  </a:lnTo>
                  <a:lnTo>
                    <a:pt x="1091" y="173"/>
                  </a:lnTo>
                  <a:lnTo>
                    <a:pt x="1097" y="162"/>
                  </a:lnTo>
                  <a:lnTo>
                    <a:pt x="1102" y="168"/>
                  </a:lnTo>
                  <a:lnTo>
                    <a:pt x="1108" y="138"/>
                  </a:lnTo>
                  <a:lnTo>
                    <a:pt x="1113" y="108"/>
                  </a:lnTo>
                  <a:lnTo>
                    <a:pt x="1118" y="84"/>
                  </a:lnTo>
                  <a:lnTo>
                    <a:pt x="1124" y="68"/>
                  </a:lnTo>
                  <a:lnTo>
                    <a:pt x="1129" y="40"/>
                  </a:lnTo>
                  <a:lnTo>
                    <a:pt x="1135" y="0"/>
                  </a:lnTo>
                  <a:lnTo>
                    <a:pt x="1140" y="17"/>
                  </a:lnTo>
                  <a:lnTo>
                    <a:pt x="1145" y="37"/>
                  </a:lnTo>
                  <a:lnTo>
                    <a:pt x="1151" y="46"/>
                  </a:lnTo>
                  <a:lnTo>
                    <a:pt x="1156" y="61"/>
                  </a:lnTo>
                  <a:lnTo>
                    <a:pt x="1162" y="55"/>
                  </a:lnTo>
                  <a:lnTo>
                    <a:pt x="1167" y="23"/>
                  </a:lnTo>
                  <a:lnTo>
                    <a:pt x="1172" y="67"/>
                  </a:lnTo>
                  <a:lnTo>
                    <a:pt x="1178" y="99"/>
                  </a:lnTo>
                  <a:lnTo>
                    <a:pt x="1183" y="191"/>
                  </a:lnTo>
                  <a:lnTo>
                    <a:pt x="1189" y="213"/>
                  </a:lnTo>
                  <a:lnTo>
                    <a:pt x="1194" y="223"/>
                  </a:lnTo>
                  <a:lnTo>
                    <a:pt x="1200" y="268"/>
                  </a:lnTo>
                  <a:lnTo>
                    <a:pt x="1205" y="278"/>
                  </a:lnTo>
                  <a:lnTo>
                    <a:pt x="1210" y="269"/>
                  </a:lnTo>
                  <a:lnTo>
                    <a:pt x="1216" y="250"/>
                  </a:lnTo>
                  <a:lnTo>
                    <a:pt x="1221" y="234"/>
                  </a:lnTo>
                  <a:lnTo>
                    <a:pt x="1227" y="233"/>
                  </a:lnTo>
                  <a:lnTo>
                    <a:pt x="1232" y="248"/>
                  </a:lnTo>
                  <a:lnTo>
                    <a:pt x="1237" y="255"/>
                  </a:lnTo>
                  <a:lnTo>
                    <a:pt x="1243" y="254"/>
                  </a:lnTo>
                  <a:lnTo>
                    <a:pt x="1248" y="260"/>
                  </a:lnTo>
                  <a:lnTo>
                    <a:pt x="1254" y="278"/>
                  </a:lnTo>
                  <a:lnTo>
                    <a:pt x="1259" y="279"/>
                  </a:lnTo>
                  <a:lnTo>
                    <a:pt x="1264" y="248"/>
                  </a:lnTo>
                  <a:lnTo>
                    <a:pt x="1270" y="247"/>
                  </a:lnTo>
                  <a:lnTo>
                    <a:pt x="1275" y="236"/>
                  </a:lnTo>
                  <a:lnTo>
                    <a:pt x="1281" y="183"/>
                  </a:lnTo>
                  <a:lnTo>
                    <a:pt x="1286" y="174"/>
                  </a:lnTo>
                  <a:lnTo>
                    <a:pt x="1291" y="190"/>
                  </a:lnTo>
                  <a:lnTo>
                    <a:pt x="1297" y="203"/>
                  </a:lnTo>
                  <a:lnTo>
                    <a:pt x="1302" y="187"/>
                  </a:lnTo>
                  <a:lnTo>
                    <a:pt x="1308" y="168"/>
                  </a:lnTo>
                  <a:lnTo>
                    <a:pt x="1313" y="137"/>
                  </a:lnTo>
                  <a:lnTo>
                    <a:pt x="1318" y="133"/>
                  </a:lnTo>
                  <a:lnTo>
                    <a:pt x="1324" y="139"/>
                  </a:lnTo>
                  <a:lnTo>
                    <a:pt x="1329" y="133"/>
                  </a:lnTo>
                  <a:lnTo>
                    <a:pt x="1335" y="129"/>
                  </a:lnTo>
                  <a:lnTo>
                    <a:pt x="1340" y="166"/>
                  </a:lnTo>
                  <a:lnTo>
                    <a:pt x="1345" y="138"/>
                  </a:lnTo>
                  <a:lnTo>
                    <a:pt x="1351" y="90"/>
                  </a:lnTo>
                  <a:lnTo>
                    <a:pt x="1356" y="96"/>
                  </a:lnTo>
                  <a:lnTo>
                    <a:pt x="1362" y="144"/>
                  </a:lnTo>
                  <a:lnTo>
                    <a:pt x="1367" y="146"/>
                  </a:lnTo>
                  <a:lnTo>
                    <a:pt x="1372" y="142"/>
                  </a:lnTo>
                  <a:lnTo>
                    <a:pt x="1378" y="135"/>
                  </a:lnTo>
                  <a:lnTo>
                    <a:pt x="1383" y="154"/>
                  </a:lnTo>
                  <a:lnTo>
                    <a:pt x="1389" y="196"/>
                  </a:lnTo>
                  <a:lnTo>
                    <a:pt x="1394" y="207"/>
                  </a:lnTo>
                  <a:lnTo>
                    <a:pt x="1399" y="192"/>
                  </a:lnTo>
                  <a:lnTo>
                    <a:pt x="1405" y="18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0" name="Freeform 376"/>
            <p:cNvSpPr>
              <a:spLocks/>
            </p:cNvSpPr>
            <p:nvPr/>
          </p:nvSpPr>
          <p:spPr bwMode="auto">
            <a:xfrm>
              <a:off x="532" y="1332"/>
              <a:ext cx="3723" cy="1711"/>
            </a:xfrm>
            <a:custGeom>
              <a:avLst/>
              <a:gdLst/>
              <a:ahLst/>
              <a:cxnLst>
                <a:cxn ang="0">
                  <a:pos x="21" y="574"/>
                </a:cxn>
                <a:cxn ang="0">
                  <a:pos x="48" y="574"/>
                </a:cxn>
                <a:cxn ang="0">
                  <a:pos x="75" y="602"/>
                </a:cxn>
                <a:cxn ang="0">
                  <a:pos x="102" y="598"/>
                </a:cxn>
                <a:cxn ang="0">
                  <a:pos x="129" y="601"/>
                </a:cxn>
                <a:cxn ang="0">
                  <a:pos x="156" y="607"/>
                </a:cxn>
                <a:cxn ang="0">
                  <a:pos x="183" y="618"/>
                </a:cxn>
                <a:cxn ang="0">
                  <a:pos x="210" y="636"/>
                </a:cxn>
                <a:cxn ang="0">
                  <a:pos x="238" y="623"/>
                </a:cxn>
                <a:cxn ang="0">
                  <a:pos x="265" y="633"/>
                </a:cxn>
                <a:cxn ang="0">
                  <a:pos x="292" y="629"/>
                </a:cxn>
                <a:cxn ang="0">
                  <a:pos x="319" y="635"/>
                </a:cxn>
                <a:cxn ang="0">
                  <a:pos x="346" y="616"/>
                </a:cxn>
                <a:cxn ang="0">
                  <a:pos x="373" y="605"/>
                </a:cxn>
                <a:cxn ang="0">
                  <a:pos x="400" y="562"/>
                </a:cxn>
                <a:cxn ang="0">
                  <a:pos x="427" y="596"/>
                </a:cxn>
                <a:cxn ang="0">
                  <a:pos x="454" y="594"/>
                </a:cxn>
                <a:cxn ang="0">
                  <a:pos x="481" y="629"/>
                </a:cxn>
                <a:cxn ang="0">
                  <a:pos x="508" y="644"/>
                </a:cxn>
                <a:cxn ang="0">
                  <a:pos x="535" y="641"/>
                </a:cxn>
                <a:cxn ang="0">
                  <a:pos x="562" y="602"/>
                </a:cxn>
                <a:cxn ang="0">
                  <a:pos x="589" y="539"/>
                </a:cxn>
                <a:cxn ang="0">
                  <a:pos x="616" y="495"/>
                </a:cxn>
                <a:cxn ang="0">
                  <a:pos x="643" y="483"/>
                </a:cxn>
                <a:cxn ang="0">
                  <a:pos x="670" y="492"/>
                </a:cxn>
                <a:cxn ang="0">
                  <a:pos x="697" y="497"/>
                </a:cxn>
                <a:cxn ang="0">
                  <a:pos x="724" y="538"/>
                </a:cxn>
                <a:cxn ang="0">
                  <a:pos x="751" y="512"/>
                </a:cxn>
                <a:cxn ang="0">
                  <a:pos x="778" y="510"/>
                </a:cxn>
                <a:cxn ang="0">
                  <a:pos x="805" y="505"/>
                </a:cxn>
                <a:cxn ang="0">
                  <a:pos x="832" y="508"/>
                </a:cxn>
                <a:cxn ang="0">
                  <a:pos x="859" y="519"/>
                </a:cxn>
                <a:cxn ang="0">
                  <a:pos x="886" y="486"/>
                </a:cxn>
                <a:cxn ang="0">
                  <a:pos x="913" y="487"/>
                </a:cxn>
                <a:cxn ang="0">
                  <a:pos x="940" y="460"/>
                </a:cxn>
                <a:cxn ang="0">
                  <a:pos x="967" y="432"/>
                </a:cxn>
                <a:cxn ang="0">
                  <a:pos x="994" y="415"/>
                </a:cxn>
                <a:cxn ang="0">
                  <a:pos x="1021" y="398"/>
                </a:cxn>
                <a:cxn ang="0">
                  <a:pos x="1048" y="442"/>
                </a:cxn>
                <a:cxn ang="0">
                  <a:pos x="1075" y="396"/>
                </a:cxn>
                <a:cxn ang="0">
                  <a:pos x="1102" y="311"/>
                </a:cxn>
                <a:cxn ang="0">
                  <a:pos x="1129" y="201"/>
                </a:cxn>
                <a:cxn ang="0">
                  <a:pos x="1156" y="47"/>
                </a:cxn>
                <a:cxn ang="0">
                  <a:pos x="1183" y="375"/>
                </a:cxn>
                <a:cxn ang="0">
                  <a:pos x="1210" y="359"/>
                </a:cxn>
                <a:cxn ang="0">
                  <a:pos x="1237" y="261"/>
                </a:cxn>
                <a:cxn ang="0">
                  <a:pos x="1264" y="219"/>
                </a:cxn>
                <a:cxn ang="0">
                  <a:pos x="1291" y="249"/>
                </a:cxn>
                <a:cxn ang="0">
                  <a:pos x="1318" y="156"/>
                </a:cxn>
                <a:cxn ang="0">
                  <a:pos x="1345" y="15"/>
                </a:cxn>
                <a:cxn ang="0">
                  <a:pos x="1372" y="87"/>
                </a:cxn>
                <a:cxn ang="0">
                  <a:pos x="1399" y="24"/>
                </a:cxn>
              </a:cxnLst>
              <a:rect l="0" t="0" r="r" b="b"/>
              <a:pathLst>
                <a:path w="1410" h="648">
                  <a:moveTo>
                    <a:pt x="0" y="574"/>
                  </a:moveTo>
                  <a:lnTo>
                    <a:pt x="5" y="574"/>
                  </a:lnTo>
                  <a:lnTo>
                    <a:pt x="11" y="574"/>
                  </a:lnTo>
                  <a:lnTo>
                    <a:pt x="16" y="574"/>
                  </a:lnTo>
                  <a:lnTo>
                    <a:pt x="21" y="574"/>
                  </a:lnTo>
                  <a:lnTo>
                    <a:pt x="27" y="574"/>
                  </a:lnTo>
                  <a:lnTo>
                    <a:pt x="32" y="574"/>
                  </a:lnTo>
                  <a:lnTo>
                    <a:pt x="38" y="574"/>
                  </a:lnTo>
                  <a:lnTo>
                    <a:pt x="43" y="574"/>
                  </a:lnTo>
                  <a:lnTo>
                    <a:pt x="48" y="574"/>
                  </a:lnTo>
                  <a:lnTo>
                    <a:pt x="54" y="574"/>
                  </a:lnTo>
                  <a:lnTo>
                    <a:pt x="59" y="574"/>
                  </a:lnTo>
                  <a:lnTo>
                    <a:pt x="65" y="602"/>
                  </a:lnTo>
                  <a:lnTo>
                    <a:pt x="70" y="607"/>
                  </a:lnTo>
                  <a:lnTo>
                    <a:pt x="75" y="602"/>
                  </a:lnTo>
                  <a:lnTo>
                    <a:pt x="81" y="606"/>
                  </a:lnTo>
                  <a:lnTo>
                    <a:pt x="86" y="609"/>
                  </a:lnTo>
                  <a:lnTo>
                    <a:pt x="92" y="608"/>
                  </a:lnTo>
                  <a:lnTo>
                    <a:pt x="97" y="601"/>
                  </a:lnTo>
                  <a:lnTo>
                    <a:pt x="102" y="598"/>
                  </a:lnTo>
                  <a:lnTo>
                    <a:pt x="108" y="599"/>
                  </a:lnTo>
                  <a:lnTo>
                    <a:pt x="113" y="595"/>
                  </a:lnTo>
                  <a:lnTo>
                    <a:pt x="119" y="598"/>
                  </a:lnTo>
                  <a:lnTo>
                    <a:pt x="124" y="595"/>
                  </a:lnTo>
                  <a:lnTo>
                    <a:pt x="129" y="601"/>
                  </a:lnTo>
                  <a:lnTo>
                    <a:pt x="135" y="603"/>
                  </a:lnTo>
                  <a:lnTo>
                    <a:pt x="140" y="604"/>
                  </a:lnTo>
                  <a:lnTo>
                    <a:pt x="146" y="602"/>
                  </a:lnTo>
                  <a:lnTo>
                    <a:pt x="151" y="605"/>
                  </a:lnTo>
                  <a:lnTo>
                    <a:pt x="156" y="607"/>
                  </a:lnTo>
                  <a:lnTo>
                    <a:pt x="162" y="607"/>
                  </a:lnTo>
                  <a:lnTo>
                    <a:pt x="167" y="610"/>
                  </a:lnTo>
                  <a:lnTo>
                    <a:pt x="173" y="611"/>
                  </a:lnTo>
                  <a:lnTo>
                    <a:pt x="178" y="616"/>
                  </a:lnTo>
                  <a:lnTo>
                    <a:pt x="183" y="618"/>
                  </a:lnTo>
                  <a:lnTo>
                    <a:pt x="189" y="625"/>
                  </a:lnTo>
                  <a:lnTo>
                    <a:pt x="194" y="633"/>
                  </a:lnTo>
                  <a:lnTo>
                    <a:pt x="200" y="629"/>
                  </a:lnTo>
                  <a:lnTo>
                    <a:pt x="205" y="631"/>
                  </a:lnTo>
                  <a:lnTo>
                    <a:pt x="210" y="636"/>
                  </a:lnTo>
                  <a:lnTo>
                    <a:pt x="216" y="637"/>
                  </a:lnTo>
                  <a:lnTo>
                    <a:pt x="221" y="634"/>
                  </a:lnTo>
                  <a:lnTo>
                    <a:pt x="227" y="632"/>
                  </a:lnTo>
                  <a:lnTo>
                    <a:pt x="232" y="626"/>
                  </a:lnTo>
                  <a:lnTo>
                    <a:pt x="238" y="623"/>
                  </a:lnTo>
                  <a:lnTo>
                    <a:pt x="243" y="624"/>
                  </a:lnTo>
                  <a:lnTo>
                    <a:pt x="248" y="624"/>
                  </a:lnTo>
                  <a:lnTo>
                    <a:pt x="254" y="623"/>
                  </a:lnTo>
                  <a:lnTo>
                    <a:pt x="259" y="636"/>
                  </a:lnTo>
                  <a:lnTo>
                    <a:pt x="265" y="633"/>
                  </a:lnTo>
                  <a:lnTo>
                    <a:pt x="270" y="630"/>
                  </a:lnTo>
                  <a:lnTo>
                    <a:pt x="275" y="631"/>
                  </a:lnTo>
                  <a:lnTo>
                    <a:pt x="281" y="626"/>
                  </a:lnTo>
                  <a:lnTo>
                    <a:pt x="286" y="624"/>
                  </a:lnTo>
                  <a:lnTo>
                    <a:pt x="292" y="629"/>
                  </a:lnTo>
                  <a:lnTo>
                    <a:pt x="297" y="630"/>
                  </a:lnTo>
                  <a:lnTo>
                    <a:pt x="302" y="630"/>
                  </a:lnTo>
                  <a:lnTo>
                    <a:pt x="308" y="631"/>
                  </a:lnTo>
                  <a:lnTo>
                    <a:pt x="313" y="633"/>
                  </a:lnTo>
                  <a:lnTo>
                    <a:pt x="319" y="635"/>
                  </a:lnTo>
                  <a:lnTo>
                    <a:pt x="324" y="626"/>
                  </a:lnTo>
                  <a:lnTo>
                    <a:pt x="329" y="623"/>
                  </a:lnTo>
                  <a:lnTo>
                    <a:pt x="335" y="623"/>
                  </a:lnTo>
                  <a:lnTo>
                    <a:pt x="340" y="618"/>
                  </a:lnTo>
                  <a:lnTo>
                    <a:pt x="346" y="616"/>
                  </a:lnTo>
                  <a:lnTo>
                    <a:pt x="351" y="616"/>
                  </a:lnTo>
                  <a:lnTo>
                    <a:pt x="356" y="615"/>
                  </a:lnTo>
                  <a:lnTo>
                    <a:pt x="362" y="611"/>
                  </a:lnTo>
                  <a:lnTo>
                    <a:pt x="367" y="611"/>
                  </a:lnTo>
                  <a:lnTo>
                    <a:pt x="373" y="605"/>
                  </a:lnTo>
                  <a:lnTo>
                    <a:pt x="378" y="591"/>
                  </a:lnTo>
                  <a:lnTo>
                    <a:pt x="383" y="588"/>
                  </a:lnTo>
                  <a:lnTo>
                    <a:pt x="389" y="569"/>
                  </a:lnTo>
                  <a:lnTo>
                    <a:pt x="394" y="564"/>
                  </a:lnTo>
                  <a:lnTo>
                    <a:pt x="400" y="562"/>
                  </a:lnTo>
                  <a:lnTo>
                    <a:pt x="405" y="573"/>
                  </a:lnTo>
                  <a:lnTo>
                    <a:pt x="410" y="575"/>
                  </a:lnTo>
                  <a:lnTo>
                    <a:pt x="416" y="575"/>
                  </a:lnTo>
                  <a:lnTo>
                    <a:pt x="421" y="584"/>
                  </a:lnTo>
                  <a:lnTo>
                    <a:pt x="427" y="596"/>
                  </a:lnTo>
                  <a:lnTo>
                    <a:pt x="432" y="596"/>
                  </a:lnTo>
                  <a:lnTo>
                    <a:pt x="437" y="601"/>
                  </a:lnTo>
                  <a:lnTo>
                    <a:pt x="443" y="597"/>
                  </a:lnTo>
                  <a:lnTo>
                    <a:pt x="448" y="602"/>
                  </a:lnTo>
                  <a:lnTo>
                    <a:pt x="454" y="594"/>
                  </a:lnTo>
                  <a:lnTo>
                    <a:pt x="459" y="601"/>
                  </a:lnTo>
                  <a:lnTo>
                    <a:pt x="464" y="601"/>
                  </a:lnTo>
                  <a:lnTo>
                    <a:pt x="470" y="617"/>
                  </a:lnTo>
                  <a:lnTo>
                    <a:pt x="475" y="629"/>
                  </a:lnTo>
                  <a:lnTo>
                    <a:pt x="481" y="629"/>
                  </a:lnTo>
                  <a:lnTo>
                    <a:pt x="486" y="640"/>
                  </a:lnTo>
                  <a:lnTo>
                    <a:pt x="492" y="643"/>
                  </a:lnTo>
                  <a:lnTo>
                    <a:pt x="497" y="646"/>
                  </a:lnTo>
                  <a:lnTo>
                    <a:pt x="502" y="645"/>
                  </a:lnTo>
                  <a:lnTo>
                    <a:pt x="508" y="644"/>
                  </a:lnTo>
                  <a:lnTo>
                    <a:pt x="513" y="648"/>
                  </a:lnTo>
                  <a:lnTo>
                    <a:pt x="519" y="640"/>
                  </a:lnTo>
                  <a:lnTo>
                    <a:pt x="524" y="640"/>
                  </a:lnTo>
                  <a:lnTo>
                    <a:pt x="529" y="640"/>
                  </a:lnTo>
                  <a:lnTo>
                    <a:pt x="535" y="641"/>
                  </a:lnTo>
                  <a:lnTo>
                    <a:pt x="540" y="633"/>
                  </a:lnTo>
                  <a:lnTo>
                    <a:pt x="546" y="630"/>
                  </a:lnTo>
                  <a:lnTo>
                    <a:pt x="551" y="626"/>
                  </a:lnTo>
                  <a:lnTo>
                    <a:pt x="556" y="614"/>
                  </a:lnTo>
                  <a:lnTo>
                    <a:pt x="562" y="602"/>
                  </a:lnTo>
                  <a:lnTo>
                    <a:pt x="567" y="587"/>
                  </a:lnTo>
                  <a:lnTo>
                    <a:pt x="573" y="577"/>
                  </a:lnTo>
                  <a:lnTo>
                    <a:pt x="578" y="563"/>
                  </a:lnTo>
                  <a:lnTo>
                    <a:pt x="583" y="543"/>
                  </a:lnTo>
                  <a:lnTo>
                    <a:pt x="589" y="539"/>
                  </a:lnTo>
                  <a:lnTo>
                    <a:pt x="594" y="522"/>
                  </a:lnTo>
                  <a:lnTo>
                    <a:pt x="600" y="510"/>
                  </a:lnTo>
                  <a:lnTo>
                    <a:pt x="605" y="518"/>
                  </a:lnTo>
                  <a:lnTo>
                    <a:pt x="610" y="504"/>
                  </a:lnTo>
                  <a:lnTo>
                    <a:pt x="616" y="495"/>
                  </a:lnTo>
                  <a:lnTo>
                    <a:pt x="621" y="497"/>
                  </a:lnTo>
                  <a:lnTo>
                    <a:pt x="627" y="493"/>
                  </a:lnTo>
                  <a:lnTo>
                    <a:pt x="632" y="483"/>
                  </a:lnTo>
                  <a:lnTo>
                    <a:pt x="637" y="477"/>
                  </a:lnTo>
                  <a:lnTo>
                    <a:pt x="643" y="483"/>
                  </a:lnTo>
                  <a:lnTo>
                    <a:pt x="648" y="477"/>
                  </a:lnTo>
                  <a:lnTo>
                    <a:pt x="654" y="482"/>
                  </a:lnTo>
                  <a:lnTo>
                    <a:pt x="659" y="477"/>
                  </a:lnTo>
                  <a:lnTo>
                    <a:pt x="664" y="487"/>
                  </a:lnTo>
                  <a:lnTo>
                    <a:pt x="670" y="492"/>
                  </a:lnTo>
                  <a:lnTo>
                    <a:pt x="675" y="490"/>
                  </a:lnTo>
                  <a:lnTo>
                    <a:pt x="681" y="492"/>
                  </a:lnTo>
                  <a:lnTo>
                    <a:pt x="686" y="501"/>
                  </a:lnTo>
                  <a:lnTo>
                    <a:pt x="691" y="501"/>
                  </a:lnTo>
                  <a:lnTo>
                    <a:pt x="697" y="497"/>
                  </a:lnTo>
                  <a:lnTo>
                    <a:pt x="702" y="512"/>
                  </a:lnTo>
                  <a:lnTo>
                    <a:pt x="708" y="520"/>
                  </a:lnTo>
                  <a:lnTo>
                    <a:pt x="713" y="522"/>
                  </a:lnTo>
                  <a:lnTo>
                    <a:pt x="719" y="529"/>
                  </a:lnTo>
                  <a:lnTo>
                    <a:pt x="724" y="538"/>
                  </a:lnTo>
                  <a:lnTo>
                    <a:pt x="729" y="540"/>
                  </a:lnTo>
                  <a:lnTo>
                    <a:pt x="735" y="537"/>
                  </a:lnTo>
                  <a:lnTo>
                    <a:pt x="740" y="533"/>
                  </a:lnTo>
                  <a:lnTo>
                    <a:pt x="746" y="497"/>
                  </a:lnTo>
                  <a:lnTo>
                    <a:pt x="751" y="512"/>
                  </a:lnTo>
                  <a:lnTo>
                    <a:pt x="756" y="504"/>
                  </a:lnTo>
                  <a:lnTo>
                    <a:pt x="762" y="499"/>
                  </a:lnTo>
                  <a:lnTo>
                    <a:pt x="767" y="497"/>
                  </a:lnTo>
                  <a:lnTo>
                    <a:pt x="773" y="497"/>
                  </a:lnTo>
                  <a:lnTo>
                    <a:pt x="778" y="510"/>
                  </a:lnTo>
                  <a:lnTo>
                    <a:pt x="783" y="503"/>
                  </a:lnTo>
                  <a:lnTo>
                    <a:pt x="789" y="504"/>
                  </a:lnTo>
                  <a:lnTo>
                    <a:pt x="794" y="504"/>
                  </a:lnTo>
                  <a:lnTo>
                    <a:pt x="800" y="507"/>
                  </a:lnTo>
                  <a:lnTo>
                    <a:pt x="805" y="505"/>
                  </a:lnTo>
                  <a:lnTo>
                    <a:pt x="810" y="506"/>
                  </a:lnTo>
                  <a:lnTo>
                    <a:pt x="816" y="511"/>
                  </a:lnTo>
                  <a:lnTo>
                    <a:pt x="821" y="509"/>
                  </a:lnTo>
                  <a:lnTo>
                    <a:pt x="827" y="515"/>
                  </a:lnTo>
                  <a:lnTo>
                    <a:pt x="832" y="508"/>
                  </a:lnTo>
                  <a:lnTo>
                    <a:pt x="837" y="506"/>
                  </a:lnTo>
                  <a:lnTo>
                    <a:pt x="843" y="529"/>
                  </a:lnTo>
                  <a:lnTo>
                    <a:pt x="848" y="525"/>
                  </a:lnTo>
                  <a:lnTo>
                    <a:pt x="854" y="521"/>
                  </a:lnTo>
                  <a:lnTo>
                    <a:pt x="859" y="519"/>
                  </a:lnTo>
                  <a:lnTo>
                    <a:pt x="864" y="519"/>
                  </a:lnTo>
                  <a:lnTo>
                    <a:pt x="870" y="511"/>
                  </a:lnTo>
                  <a:lnTo>
                    <a:pt x="875" y="509"/>
                  </a:lnTo>
                  <a:lnTo>
                    <a:pt x="881" y="503"/>
                  </a:lnTo>
                  <a:lnTo>
                    <a:pt x="886" y="486"/>
                  </a:lnTo>
                  <a:lnTo>
                    <a:pt x="891" y="479"/>
                  </a:lnTo>
                  <a:lnTo>
                    <a:pt x="897" y="485"/>
                  </a:lnTo>
                  <a:lnTo>
                    <a:pt x="902" y="478"/>
                  </a:lnTo>
                  <a:lnTo>
                    <a:pt x="908" y="497"/>
                  </a:lnTo>
                  <a:lnTo>
                    <a:pt x="913" y="487"/>
                  </a:lnTo>
                  <a:lnTo>
                    <a:pt x="918" y="486"/>
                  </a:lnTo>
                  <a:lnTo>
                    <a:pt x="924" y="482"/>
                  </a:lnTo>
                  <a:lnTo>
                    <a:pt x="929" y="477"/>
                  </a:lnTo>
                  <a:lnTo>
                    <a:pt x="935" y="481"/>
                  </a:lnTo>
                  <a:lnTo>
                    <a:pt x="940" y="460"/>
                  </a:lnTo>
                  <a:lnTo>
                    <a:pt x="946" y="450"/>
                  </a:lnTo>
                  <a:lnTo>
                    <a:pt x="951" y="438"/>
                  </a:lnTo>
                  <a:lnTo>
                    <a:pt x="956" y="433"/>
                  </a:lnTo>
                  <a:lnTo>
                    <a:pt x="962" y="425"/>
                  </a:lnTo>
                  <a:lnTo>
                    <a:pt x="967" y="432"/>
                  </a:lnTo>
                  <a:lnTo>
                    <a:pt x="973" y="438"/>
                  </a:lnTo>
                  <a:lnTo>
                    <a:pt x="978" y="408"/>
                  </a:lnTo>
                  <a:lnTo>
                    <a:pt x="983" y="417"/>
                  </a:lnTo>
                  <a:lnTo>
                    <a:pt x="989" y="414"/>
                  </a:lnTo>
                  <a:lnTo>
                    <a:pt x="994" y="415"/>
                  </a:lnTo>
                  <a:lnTo>
                    <a:pt x="1000" y="404"/>
                  </a:lnTo>
                  <a:lnTo>
                    <a:pt x="1005" y="418"/>
                  </a:lnTo>
                  <a:lnTo>
                    <a:pt x="1010" y="397"/>
                  </a:lnTo>
                  <a:lnTo>
                    <a:pt x="1016" y="372"/>
                  </a:lnTo>
                  <a:lnTo>
                    <a:pt x="1021" y="398"/>
                  </a:lnTo>
                  <a:lnTo>
                    <a:pt x="1027" y="398"/>
                  </a:lnTo>
                  <a:lnTo>
                    <a:pt x="1032" y="390"/>
                  </a:lnTo>
                  <a:lnTo>
                    <a:pt x="1037" y="428"/>
                  </a:lnTo>
                  <a:lnTo>
                    <a:pt x="1043" y="441"/>
                  </a:lnTo>
                  <a:lnTo>
                    <a:pt x="1048" y="442"/>
                  </a:lnTo>
                  <a:lnTo>
                    <a:pt x="1054" y="430"/>
                  </a:lnTo>
                  <a:lnTo>
                    <a:pt x="1059" y="422"/>
                  </a:lnTo>
                  <a:lnTo>
                    <a:pt x="1064" y="428"/>
                  </a:lnTo>
                  <a:lnTo>
                    <a:pt x="1070" y="420"/>
                  </a:lnTo>
                  <a:lnTo>
                    <a:pt x="1075" y="396"/>
                  </a:lnTo>
                  <a:lnTo>
                    <a:pt x="1081" y="374"/>
                  </a:lnTo>
                  <a:lnTo>
                    <a:pt x="1086" y="348"/>
                  </a:lnTo>
                  <a:lnTo>
                    <a:pt x="1091" y="316"/>
                  </a:lnTo>
                  <a:lnTo>
                    <a:pt x="1097" y="313"/>
                  </a:lnTo>
                  <a:lnTo>
                    <a:pt x="1102" y="311"/>
                  </a:lnTo>
                  <a:lnTo>
                    <a:pt x="1108" y="284"/>
                  </a:lnTo>
                  <a:lnTo>
                    <a:pt x="1113" y="259"/>
                  </a:lnTo>
                  <a:lnTo>
                    <a:pt x="1118" y="235"/>
                  </a:lnTo>
                  <a:lnTo>
                    <a:pt x="1124" y="224"/>
                  </a:lnTo>
                  <a:lnTo>
                    <a:pt x="1129" y="201"/>
                  </a:lnTo>
                  <a:lnTo>
                    <a:pt x="1135" y="187"/>
                  </a:lnTo>
                  <a:lnTo>
                    <a:pt x="1140" y="141"/>
                  </a:lnTo>
                  <a:lnTo>
                    <a:pt x="1145" y="82"/>
                  </a:lnTo>
                  <a:lnTo>
                    <a:pt x="1151" y="50"/>
                  </a:lnTo>
                  <a:lnTo>
                    <a:pt x="1156" y="47"/>
                  </a:lnTo>
                  <a:lnTo>
                    <a:pt x="1162" y="113"/>
                  </a:lnTo>
                  <a:lnTo>
                    <a:pt x="1167" y="122"/>
                  </a:lnTo>
                  <a:lnTo>
                    <a:pt x="1172" y="243"/>
                  </a:lnTo>
                  <a:lnTo>
                    <a:pt x="1178" y="300"/>
                  </a:lnTo>
                  <a:lnTo>
                    <a:pt x="1183" y="375"/>
                  </a:lnTo>
                  <a:lnTo>
                    <a:pt x="1189" y="410"/>
                  </a:lnTo>
                  <a:lnTo>
                    <a:pt x="1194" y="427"/>
                  </a:lnTo>
                  <a:lnTo>
                    <a:pt x="1200" y="407"/>
                  </a:lnTo>
                  <a:lnTo>
                    <a:pt x="1205" y="395"/>
                  </a:lnTo>
                  <a:lnTo>
                    <a:pt x="1210" y="359"/>
                  </a:lnTo>
                  <a:lnTo>
                    <a:pt x="1216" y="321"/>
                  </a:lnTo>
                  <a:lnTo>
                    <a:pt x="1221" y="320"/>
                  </a:lnTo>
                  <a:lnTo>
                    <a:pt x="1227" y="285"/>
                  </a:lnTo>
                  <a:lnTo>
                    <a:pt x="1232" y="288"/>
                  </a:lnTo>
                  <a:lnTo>
                    <a:pt x="1237" y="261"/>
                  </a:lnTo>
                  <a:lnTo>
                    <a:pt x="1243" y="267"/>
                  </a:lnTo>
                  <a:lnTo>
                    <a:pt x="1248" y="237"/>
                  </a:lnTo>
                  <a:lnTo>
                    <a:pt x="1254" y="215"/>
                  </a:lnTo>
                  <a:lnTo>
                    <a:pt x="1259" y="264"/>
                  </a:lnTo>
                  <a:lnTo>
                    <a:pt x="1264" y="219"/>
                  </a:lnTo>
                  <a:lnTo>
                    <a:pt x="1270" y="220"/>
                  </a:lnTo>
                  <a:lnTo>
                    <a:pt x="1275" y="234"/>
                  </a:lnTo>
                  <a:lnTo>
                    <a:pt x="1281" y="229"/>
                  </a:lnTo>
                  <a:lnTo>
                    <a:pt x="1286" y="244"/>
                  </a:lnTo>
                  <a:lnTo>
                    <a:pt x="1291" y="249"/>
                  </a:lnTo>
                  <a:lnTo>
                    <a:pt x="1297" y="262"/>
                  </a:lnTo>
                  <a:lnTo>
                    <a:pt x="1302" y="234"/>
                  </a:lnTo>
                  <a:lnTo>
                    <a:pt x="1308" y="210"/>
                  </a:lnTo>
                  <a:lnTo>
                    <a:pt x="1313" y="186"/>
                  </a:lnTo>
                  <a:lnTo>
                    <a:pt x="1318" y="156"/>
                  </a:lnTo>
                  <a:lnTo>
                    <a:pt x="1324" y="111"/>
                  </a:lnTo>
                  <a:lnTo>
                    <a:pt x="1329" y="28"/>
                  </a:lnTo>
                  <a:lnTo>
                    <a:pt x="1335" y="11"/>
                  </a:lnTo>
                  <a:lnTo>
                    <a:pt x="1340" y="25"/>
                  </a:lnTo>
                  <a:lnTo>
                    <a:pt x="1345" y="15"/>
                  </a:lnTo>
                  <a:lnTo>
                    <a:pt x="1351" y="0"/>
                  </a:lnTo>
                  <a:lnTo>
                    <a:pt x="1356" y="15"/>
                  </a:lnTo>
                  <a:lnTo>
                    <a:pt x="1362" y="71"/>
                  </a:lnTo>
                  <a:lnTo>
                    <a:pt x="1367" y="101"/>
                  </a:lnTo>
                  <a:lnTo>
                    <a:pt x="1372" y="87"/>
                  </a:lnTo>
                  <a:lnTo>
                    <a:pt x="1378" y="64"/>
                  </a:lnTo>
                  <a:lnTo>
                    <a:pt x="1383" y="52"/>
                  </a:lnTo>
                  <a:lnTo>
                    <a:pt x="1389" y="49"/>
                  </a:lnTo>
                  <a:lnTo>
                    <a:pt x="1394" y="8"/>
                  </a:lnTo>
                  <a:lnTo>
                    <a:pt x="1399" y="24"/>
                  </a:lnTo>
                  <a:lnTo>
                    <a:pt x="1405" y="67"/>
                  </a:lnTo>
                  <a:lnTo>
                    <a:pt x="1410" y="73"/>
                  </a:lnTo>
                </a:path>
              </a:pathLst>
            </a:custGeom>
            <a:noFill/>
            <a:ln w="19050">
              <a:solidFill>
                <a:srgbClr val="33339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1" name="Rectangle 377"/>
            <p:cNvSpPr>
              <a:spLocks noChangeArrowheads="1"/>
            </p:cNvSpPr>
            <p:nvPr/>
          </p:nvSpPr>
          <p:spPr bwMode="auto">
            <a:xfrm>
              <a:off x="524" y="2840"/>
              <a:ext cx="15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2" name="Rectangle 378"/>
            <p:cNvSpPr>
              <a:spLocks noChangeArrowheads="1"/>
            </p:cNvSpPr>
            <p:nvPr/>
          </p:nvSpPr>
          <p:spPr bwMode="auto">
            <a:xfrm>
              <a:off x="537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3" name="Rectangle 379"/>
            <p:cNvSpPr>
              <a:spLocks noChangeArrowheads="1"/>
            </p:cNvSpPr>
            <p:nvPr/>
          </p:nvSpPr>
          <p:spPr bwMode="auto">
            <a:xfrm>
              <a:off x="553" y="2840"/>
              <a:ext cx="15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4" name="Rectangle 380"/>
            <p:cNvSpPr>
              <a:spLocks noChangeArrowheads="1"/>
            </p:cNvSpPr>
            <p:nvPr/>
          </p:nvSpPr>
          <p:spPr bwMode="auto">
            <a:xfrm>
              <a:off x="566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5" name="Rectangle 381"/>
            <p:cNvSpPr>
              <a:spLocks noChangeArrowheads="1"/>
            </p:cNvSpPr>
            <p:nvPr/>
          </p:nvSpPr>
          <p:spPr bwMode="auto">
            <a:xfrm>
              <a:off x="579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6" name="Rectangle 382"/>
            <p:cNvSpPr>
              <a:spLocks noChangeArrowheads="1"/>
            </p:cNvSpPr>
            <p:nvPr/>
          </p:nvSpPr>
          <p:spPr bwMode="auto">
            <a:xfrm>
              <a:off x="595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7" name="Rectangle 383"/>
            <p:cNvSpPr>
              <a:spLocks noChangeArrowheads="1"/>
            </p:cNvSpPr>
            <p:nvPr/>
          </p:nvSpPr>
          <p:spPr bwMode="auto">
            <a:xfrm>
              <a:off x="608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8" name="Rectangle 384"/>
            <p:cNvSpPr>
              <a:spLocks noChangeArrowheads="1"/>
            </p:cNvSpPr>
            <p:nvPr/>
          </p:nvSpPr>
          <p:spPr bwMode="auto">
            <a:xfrm>
              <a:off x="624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9" name="Rectangle 385"/>
            <p:cNvSpPr>
              <a:spLocks noChangeArrowheads="1"/>
            </p:cNvSpPr>
            <p:nvPr/>
          </p:nvSpPr>
          <p:spPr bwMode="auto">
            <a:xfrm>
              <a:off x="637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0" name="Rectangle 386"/>
            <p:cNvSpPr>
              <a:spLocks noChangeArrowheads="1"/>
            </p:cNvSpPr>
            <p:nvPr/>
          </p:nvSpPr>
          <p:spPr bwMode="auto">
            <a:xfrm>
              <a:off x="650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1" name="Rectangle 387"/>
            <p:cNvSpPr>
              <a:spLocks noChangeArrowheads="1"/>
            </p:cNvSpPr>
            <p:nvPr/>
          </p:nvSpPr>
          <p:spPr bwMode="auto">
            <a:xfrm>
              <a:off x="666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2" name="Rectangle 388"/>
            <p:cNvSpPr>
              <a:spLocks noChangeArrowheads="1"/>
            </p:cNvSpPr>
            <p:nvPr/>
          </p:nvSpPr>
          <p:spPr bwMode="auto">
            <a:xfrm>
              <a:off x="679" y="284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3" name="Rectangle 389"/>
            <p:cNvSpPr>
              <a:spLocks noChangeArrowheads="1"/>
            </p:cNvSpPr>
            <p:nvPr/>
          </p:nvSpPr>
          <p:spPr bwMode="auto">
            <a:xfrm>
              <a:off x="695" y="291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4" name="Rectangle 390"/>
            <p:cNvSpPr>
              <a:spLocks noChangeArrowheads="1"/>
            </p:cNvSpPr>
            <p:nvPr/>
          </p:nvSpPr>
          <p:spPr bwMode="auto">
            <a:xfrm>
              <a:off x="708" y="2927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5" name="Rectangle 391"/>
            <p:cNvSpPr>
              <a:spLocks noChangeArrowheads="1"/>
            </p:cNvSpPr>
            <p:nvPr/>
          </p:nvSpPr>
          <p:spPr bwMode="auto">
            <a:xfrm>
              <a:off x="722" y="2913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6" name="Rectangle 392"/>
            <p:cNvSpPr>
              <a:spLocks noChangeArrowheads="1"/>
            </p:cNvSpPr>
            <p:nvPr/>
          </p:nvSpPr>
          <p:spPr bwMode="auto">
            <a:xfrm>
              <a:off x="737" y="292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7" name="Rectangle 393"/>
            <p:cNvSpPr>
              <a:spLocks noChangeArrowheads="1"/>
            </p:cNvSpPr>
            <p:nvPr/>
          </p:nvSpPr>
          <p:spPr bwMode="auto">
            <a:xfrm>
              <a:off x="751" y="293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8" name="Rectangle 394"/>
            <p:cNvSpPr>
              <a:spLocks noChangeArrowheads="1"/>
            </p:cNvSpPr>
            <p:nvPr/>
          </p:nvSpPr>
          <p:spPr bwMode="auto">
            <a:xfrm>
              <a:off x="767" y="2929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9" name="Rectangle 395"/>
            <p:cNvSpPr>
              <a:spLocks noChangeArrowheads="1"/>
            </p:cNvSpPr>
            <p:nvPr/>
          </p:nvSpPr>
          <p:spPr bwMode="auto">
            <a:xfrm>
              <a:off x="780" y="291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0" name="Rectangle 396"/>
            <p:cNvSpPr>
              <a:spLocks noChangeArrowheads="1"/>
            </p:cNvSpPr>
            <p:nvPr/>
          </p:nvSpPr>
          <p:spPr bwMode="auto">
            <a:xfrm>
              <a:off x="793" y="290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1" name="Rectangle 397"/>
            <p:cNvSpPr>
              <a:spLocks noChangeArrowheads="1"/>
            </p:cNvSpPr>
            <p:nvPr/>
          </p:nvSpPr>
          <p:spPr bwMode="auto">
            <a:xfrm>
              <a:off x="809" y="2906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2" name="Rectangle 398"/>
            <p:cNvSpPr>
              <a:spLocks noChangeArrowheads="1"/>
            </p:cNvSpPr>
            <p:nvPr/>
          </p:nvSpPr>
          <p:spPr bwMode="auto">
            <a:xfrm>
              <a:off x="822" y="289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3" name="Rectangle 399"/>
            <p:cNvSpPr>
              <a:spLocks noChangeArrowheads="1"/>
            </p:cNvSpPr>
            <p:nvPr/>
          </p:nvSpPr>
          <p:spPr bwMode="auto">
            <a:xfrm>
              <a:off x="838" y="290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4" name="Rectangle 400"/>
            <p:cNvSpPr>
              <a:spLocks noChangeArrowheads="1"/>
            </p:cNvSpPr>
            <p:nvPr/>
          </p:nvSpPr>
          <p:spPr bwMode="auto">
            <a:xfrm>
              <a:off x="851" y="289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5" name="Rectangle 401"/>
            <p:cNvSpPr>
              <a:spLocks noChangeArrowheads="1"/>
            </p:cNvSpPr>
            <p:nvPr/>
          </p:nvSpPr>
          <p:spPr bwMode="auto">
            <a:xfrm>
              <a:off x="864" y="291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6" name="Rectangle 402"/>
            <p:cNvSpPr>
              <a:spLocks noChangeArrowheads="1"/>
            </p:cNvSpPr>
            <p:nvPr/>
          </p:nvSpPr>
          <p:spPr bwMode="auto">
            <a:xfrm>
              <a:off x="880" y="291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7" name="Rectangle 403"/>
            <p:cNvSpPr>
              <a:spLocks noChangeArrowheads="1"/>
            </p:cNvSpPr>
            <p:nvPr/>
          </p:nvSpPr>
          <p:spPr bwMode="auto">
            <a:xfrm>
              <a:off x="893" y="2919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8" name="Rectangle 404"/>
            <p:cNvSpPr>
              <a:spLocks noChangeArrowheads="1"/>
            </p:cNvSpPr>
            <p:nvPr/>
          </p:nvSpPr>
          <p:spPr bwMode="auto">
            <a:xfrm>
              <a:off x="909" y="291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9" name="Rectangle 405"/>
            <p:cNvSpPr>
              <a:spLocks noChangeArrowheads="1"/>
            </p:cNvSpPr>
            <p:nvPr/>
          </p:nvSpPr>
          <p:spPr bwMode="auto">
            <a:xfrm>
              <a:off x="922" y="292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0" name="Rectangle 406"/>
            <p:cNvSpPr>
              <a:spLocks noChangeArrowheads="1"/>
            </p:cNvSpPr>
            <p:nvPr/>
          </p:nvSpPr>
          <p:spPr bwMode="auto">
            <a:xfrm>
              <a:off x="936" y="2927"/>
              <a:ext cx="15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1" name="Rectangle 407"/>
            <p:cNvSpPr>
              <a:spLocks noChangeArrowheads="1"/>
            </p:cNvSpPr>
            <p:nvPr/>
          </p:nvSpPr>
          <p:spPr bwMode="auto">
            <a:xfrm>
              <a:off x="951" y="2927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2" name="Rectangle 408"/>
            <p:cNvSpPr>
              <a:spLocks noChangeArrowheads="1"/>
            </p:cNvSpPr>
            <p:nvPr/>
          </p:nvSpPr>
          <p:spPr bwMode="auto">
            <a:xfrm>
              <a:off x="965" y="2935"/>
              <a:ext cx="15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3" name="Rectangle 409"/>
            <p:cNvSpPr>
              <a:spLocks noChangeArrowheads="1"/>
            </p:cNvSpPr>
            <p:nvPr/>
          </p:nvSpPr>
          <p:spPr bwMode="auto">
            <a:xfrm>
              <a:off x="980" y="293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4" name="Rectangle 410"/>
            <p:cNvSpPr>
              <a:spLocks noChangeArrowheads="1"/>
            </p:cNvSpPr>
            <p:nvPr/>
          </p:nvSpPr>
          <p:spPr bwMode="auto">
            <a:xfrm>
              <a:off x="994" y="2950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5" name="Rectangle 411"/>
            <p:cNvSpPr>
              <a:spLocks noChangeArrowheads="1"/>
            </p:cNvSpPr>
            <p:nvPr/>
          </p:nvSpPr>
          <p:spPr bwMode="auto">
            <a:xfrm>
              <a:off x="1007" y="295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6" name="Rectangle 412"/>
            <p:cNvSpPr>
              <a:spLocks noChangeArrowheads="1"/>
            </p:cNvSpPr>
            <p:nvPr/>
          </p:nvSpPr>
          <p:spPr bwMode="auto">
            <a:xfrm>
              <a:off x="1023" y="297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7" name="Rectangle 413"/>
            <p:cNvSpPr>
              <a:spLocks noChangeArrowheads="1"/>
            </p:cNvSpPr>
            <p:nvPr/>
          </p:nvSpPr>
          <p:spPr bwMode="auto">
            <a:xfrm>
              <a:off x="1036" y="299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8" name="Rectangle 414"/>
            <p:cNvSpPr>
              <a:spLocks noChangeArrowheads="1"/>
            </p:cNvSpPr>
            <p:nvPr/>
          </p:nvSpPr>
          <p:spPr bwMode="auto">
            <a:xfrm>
              <a:off x="1052" y="298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9" name="Rectangle 415"/>
            <p:cNvSpPr>
              <a:spLocks noChangeArrowheads="1"/>
            </p:cNvSpPr>
            <p:nvPr/>
          </p:nvSpPr>
          <p:spPr bwMode="auto">
            <a:xfrm>
              <a:off x="1065" y="299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0" name="Rectangle 416"/>
            <p:cNvSpPr>
              <a:spLocks noChangeArrowheads="1"/>
            </p:cNvSpPr>
            <p:nvPr/>
          </p:nvSpPr>
          <p:spPr bwMode="auto">
            <a:xfrm>
              <a:off x="1078" y="300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1" name="Rectangle 417"/>
            <p:cNvSpPr>
              <a:spLocks noChangeArrowheads="1"/>
            </p:cNvSpPr>
            <p:nvPr/>
          </p:nvSpPr>
          <p:spPr bwMode="auto">
            <a:xfrm>
              <a:off x="1094" y="300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2" name="Rectangle 418"/>
            <p:cNvSpPr>
              <a:spLocks noChangeArrowheads="1"/>
            </p:cNvSpPr>
            <p:nvPr/>
          </p:nvSpPr>
          <p:spPr bwMode="auto">
            <a:xfrm>
              <a:off x="1107" y="2998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3" name="Rectangle 419"/>
            <p:cNvSpPr>
              <a:spLocks noChangeArrowheads="1"/>
            </p:cNvSpPr>
            <p:nvPr/>
          </p:nvSpPr>
          <p:spPr bwMode="auto">
            <a:xfrm>
              <a:off x="1123" y="299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4" name="Rectangle 420"/>
            <p:cNvSpPr>
              <a:spLocks noChangeArrowheads="1"/>
            </p:cNvSpPr>
            <p:nvPr/>
          </p:nvSpPr>
          <p:spPr bwMode="auto">
            <a:xfrm>
              <a:off x="1136" y="297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5" name="Rectangle 421"/>
            <p:cNvSpPr>
              <a:spLocks noChangeArrowheads="1"/>
            </p:cNvSpPr>
            <p:nvPr/>
          </p:nvSpPr>
          <p:spPr bwMode="auto">
            <a:xfrm>
              <a:off x="1152" y="2969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6" name="Rectangle 422"/>
            <p:cNvSpPr>
              <a:spLocks noChangeArrowheads="1"/>
            </p:cNvSpPr>
            <p:nvPr/>
          </p:nvSpPr>
          <p:spPr bwMode="auto">
            <a:xfrm>
              <a:off x="1165" y="2972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7" name="Rectangle 423"/>
            <p:cNvSpPr>
              <a:spLocks noChangeArrowheads="1"/>
            </p:cNvSpPr>
            <p:nvPr/>
          </p:nvSpPr>
          <p:spPr bwMode="auto">
            <a:xfrm>
              <a:off x="1178" y="2972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8" name="Rectangle 424"/>
            <p:cNvSpPr>
              <a:spLocks noChangeArrowheads="1"/>
            </p:cNvSpPr>
            <p:nvPr/>
          </p:nvSpPr>
          <p:spPr bwMode="auto">
            <a:xfrm>
              <a:off x="1194" y="2969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9" name="Rectangle 425"/>
            <p:cNvSpPr>
              <a:spLocks noChangeArrowheads="1"/>
            </p:cNvSpPr>
            <p:nvPr/>
          </p:nvSpPr>
          <p:spPr bwMode="auto">
            <a:xfrm>
              <a:off x="1208" y="3003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0" name="Rectangle 426"/>
            <p:cNvSpPr>
              <a:spLocks noChangeArrowheads="1"/>
            </p:cNvSpPr>
            <p:nvPr/>
          </p:nvSpPr>
          <p:spPr bwMode="auto">
            <a:xfrm>
              <a:off x="1223" y="299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1" name="Rectangle 427"/>
            <p:cNvSpPr>
              <a:spLocks noChangeArrowheads="1"/>
            </p:cNvSpPr>
            <p:nvPr/>
          </p:nvSpPr>
          <p:spPr bwMode="auto">
            <a:xfrm>
              <a:off x="1237" y="2987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2" name="Rectangle 428"/>
            <p:cNvSpPr>
              <a:spLocks noChangeArrowheads="1"/>
            </p:cNvSpPr>
            <p:nvPr/>
          </p:nvSpPr>
          <p:spPr bwMode="auto">
            <a:xfrm>
              <a:off x="1250" y="299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3" name="Rectangle 429"/>
            <p:cNvSpPr>
              <a:spLocks noChangeArrowheads="1"/>
            </p:cNvSpPr>
            <p:nvPr/>
          </p:nvSpPr>
          <p:spPr bwMode="auto">
            <a:xfrm>
              <a:off x="1266" y="2977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4" name="Rectangle 430"/>
            <p:cNvSpPr>
              <a:spLocks noChangeArrowheads="1"/>
            </p:cNvSpPr>
            <p:nvPr/>
          </p:nvSpPr>
          <p:spPr bwMode="auto">
            <a:xfrm>
              <a:off x="1279" y="2972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5" name="Rectangle 431"/>
            <p:cNvSpPr>
              <a:spLocks noChangeArrowheads="1"/>
            </p:cNvSpPr>
            <p:nvPr/>
          </p:nvSpPr>
          <p:spPr bwMode="auto">
            <a:xfrm>
              <a:off x="1295" y="298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6" name="Rectangle 432"/>
            <p:cNvSpPr>
              <a:spLocks noChangeArrowheads="1"/>
            </p:cNvSpPr>
            <p:nvPr/>
          </p:nvSpPr>
          <p:spPr bwMode="auto">
            <a:xfrm>
              <a:off x="1308" y="298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7" name="Rectangle 433"/>
            <p:cNvSpPr>
              <a:spLocks noChangeArrowheads="1"/>
            </p:cNvSpPr>
            <p:nvPr/>
          </p:nvSpPr>
          <p:spPr bwMode="auto">
            <a:xfrm>
              <a:off x="1321" y="298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8" name="Rectangle 434"/>
            <p:cNvSpPr>
              <a:spLocks noChangeArrowheads="1"/>
            </p:cNvSpPr>
            <p:nvPr/>
          </p:nvSpPr>
          <p:spPr bwMode="auto">
            <a:xfrm>
              <a:off x="1337" y="299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9" name="Rectangle 435"/>
            <p:cNvSpPr>
              <a:spLocks noChangeArrowheads="1"/>
            </p:cNvSpPr>
            <p:nvPr/>
          </p:nvSpPr>
          <p:spPr bwMode="auto">
            <a:xfrm>
              <a:off x="1350" y="299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0" name="Rectangle 436"/>
            <p:cNvSpPr>
              <a:spLocks noChangeArrowheads="1"/>
            </p:cNvSpPr>
            <p:nvPr/>
          </p:nvSpPr>
          <p:spPr bwMode="auto">
            <a:xfrm>
              <a:off x="1366" y="3001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1" name="Rectangle 437"/>
            <p:cNvSpPr>
              <a:spLocks noChangeArrowheads="1"/>
            </p:cNvSpPr>
            <p:nvPr/>
          </p:nvSpPr>
          <p:spPr bwMode="auto">
            <a:xfrm>
              <a:off x="1379" y="297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2" name="Rectangle 438"/>
            <p:cNvSpPr>
              <a:spLocks noChangeArrowheads="1"/>
            </p:cNvSpPr>
            <p:nvPr/>
          </p:nvSpPr>
          <p:spPr bwMode="auto">
            <a:xfrm>
              <a:off x="1392" y="2969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3" name="Rectangle 439"/>
            <p:cNvSpPr>
              <a:spLocks noChangeArrowheads="1"/>
            </p:cNvSpPr>
            <p:nvPr/>
          </p:nvSpPr>
          <p:spPr bwMode="auto">
            <a:xfrm>
              <a:off x="1408" y="2969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4" name="Rectangle 440"/>
            <p:cNvSpPr>
              <a:spLocks noChangeArrowheads="1"/>
            </p:cNvSpPr>
            <p:nvPr/>
          </p:nvSpPr>
          <p:spPr bwMode="auto">
            <a:xfrm>
              <a:off x="1421" y="295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5" name="Rectangle 441"/>
            <p:cNvSpPr>
              <a:spLocks noChangeArrowheads="1"/>
            </p:cNvSpPr>
            <p:nvPr/>
          </p:nvSpPr>
          <p:spPr bwMode="auto">
            <a:xfrm>
              <a:off x="1437" y="295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6" name="Rectangle 442"/>
            <p:cNvSpPr>
              <a:spLocks noChangeArrowheads="1"/>
            </p:cNvSpPr>
            <p:nvPr/>
          </p:nvSpPr>
          <p:spPr bwMode="auto">
            <a:xfrm>
              <a:off x="1450" y="295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7" name="Rectangle 443"/>
            <p:cNvSpPr>
              <a:spLocks noChangeArrowheads="1"/>
            </p:cNvSpPr>
            <p:nvPr/>
          </p:nvSpPr>
          <p:spPr bwMode="auto">
            <a:xfrm>
              <a:off x="1464" y="2948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8" name="Rectangle 444"/>
            <p:cNvSpPr>
              <a:spLocks noChangeArrowheads="1"/>
            </p:cNvSpPr>
            <p:nvPr/>
          </p:nvSpPr>
          <p:spPr bwMode="auto">
            <a:xfrm>
              <a:off x="1480" y="2937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9" name="Rectangle 445"/>
            <p:cNvSpPr>
              <a:spLocks noChangeArrowheads="1"/>
            </p:cNvSpPr>
            <p:nvPr/>
          </p:nvSpPr>
          <p:spPr bwMode="auto">
            <a:xfrm>
              <a:off x="1493" y="293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0" name="Rectangle 446"/>
            <p:cNvSpPr>
              <a:spLocks noChangeArrowheads="1"/>
            </p:cNvSpPr>
            <p:nvPr/>
          </p:nvSpPr>
          <p:spPr bwMode="auto">
            <a:xfrm>
              <a:off x="1509" y="2921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1" name="Rectangle 447"/>
            <p:cNvSpPr>
              <a:spLocks noChangeArrowheads="1"/>
            </p:cNvSpPr>
            <p:nvPr/>
          </p:nvSpPr>
          <p:spPr bwMode="auto">
            <a:xfrm>
              <a:off x="1522" y="288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2" name="Rectangle 448"/>
            <p:cNvSpPr>
              <a:spLocks noChangeArrowheads="1"/>
            </p:cNvSpPr>
            <p:nvPr/>
          </p:nvSpPr>
          <p:spPr bwMode="auto">
            <a:xfrm>
              <a:off x="1535" y="287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3" name="Rectangle 449"/>
            <p:cNvSpPr>
              <a:spLocks noChangeArrowheads="1"/>
            </p:cNvSpPr>
            <p:nvPr/>
          </p:nvSpPr>
          <p:spPr bwMode="auto">
            <a:xfrm>
              <a:off x="1551" y="282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4" name="Rectangle 450"/>
            <p:cNvSpPr>
              <a:spLocks noChangeArrowheads="1"/>
            </p:cNvSpPr>
            <p:nvPr/>
          </p:nvSpPr>
          <p:spPr bwMode="auto">
            <a:xfrm>
              <a:off x="1564" y="281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5" name="Rectangle 451"/>
            <p:cNvSpPr>
              <a:spLocks noChangeArrowheads="1"/>
            </p:cNvSpPr>
            <p:nvPr/>
          </p:nvSpPr>
          <p:spPr bwMode="auto">
            <a:xfrm>
              <a:off x="1580" y="2808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6" name="Rectangle 452"/>
            <p:cNvSpPr>
              <a:spLocks noChangeArrowheads="1"/>
            </p:cNvSpPr>
            <p:nvPr/>
          </p:nvSpPr>
          <p:spPr bwMode="auto">
            <a:xfrm>
              <a:off x="1593" y="283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7" name="Rectangle 453"/>
            <p:cNvSpPr>
              <a:spLocks noChangeArrowheads="1"/>
            </p:cNvSpPr>
            <p:nvPr/>
          </p:nvSpPr>
          <p:spPr bwMode="auto">
            <a:xfrm>
              <a:off x="1606" y="284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8" name="Rectangle 454"/>
            <p:cNvSpPr>
              <a:spLocks noChangeArrowheads="1"/>
            </p:cNvSpPr>
            <p:nvPr/>
          </p:nvSpPr>
          <p:spPr bwMode="auto">
            <a:xfrm>
              <a:off x="1622" y="284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9" name="Rectangle 455"/>
            <p:cNvSpPr>
              <a:spLocks noChangeArrowheads="1"/>
            </p:cNvSpPr>
            <p:nvPr/>
          </p:nvSpPr>
          <p:spPr bwMode="auto">
            <a:xfrm>
              <a:off x="1635" y="286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0" name="Rectangle 456"/>
            <p:cNvSpPr>
              <a:spLocks noChangeArrowheads="1"/>
            </p:cNvSpPr>
            <p:nvPr/>
          </p:nvSpPr>
          <p:spPr bwMode="auto">
            <a:xfrm>
              <a:off x="1651" y="2898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1" name="Rectangle 457"/>
            <p:cNvSpPr>
              <a:spLocks noChangeArrowheads="1"/>
            </p:cNvSpPr>
            <p:nvPr/>
          </p:nvSpPr>
          <p:spPr bwMode="auto">
            <a:xfrm>
              <a:off x="1664" y="2898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2" name="Rectangle 458"/>
            <p:cNvSpPr>
              <a:spLocks noChangeArrowheads="1"/>
            </p:cNvSpPr>
            <p:nvPr/>
          </p:nvSpPr>
          <p:spPr bwMode="auto">
            <a:xfrm>
              <a:off x="1678" y="2911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3" name="Rectangle 459"/>
            <p:cNvSpPr>
              <a:spLocks noChangeArrowheads="1"/>
            </p:cNvSpPr>
            <p:nvPr/>
          </p:nvSpPr>
          <p:spPr bwMode="auto">
            <a:xfrm>
              <a:off x="1693" y="290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4" name="Rectangle 460"/>
            <p:cNvSpPr>
              <a:spLocks noChangeArrowheads="1"/>
            </p:cNvSpPr>
            <p:nvPr/>
          </p:nvSpPr>
          <p:spPr bwMode="auto">
            <a:xfrm>
              <a:off x="1707" y="2913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5" name="Rectangle 461"/>
            <p:cNvSpPr>
              <a:spLocks noChangeArrowheads="1"/>
            </p:cNvSpPr>
            <p:nvPr/>
          </p:nvSpPr>
          <p:spPr bwMode="auto">
            <a:xfrm>
              <a:off x="1722" y="289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6" name="Rectangle 462"/>
            <p:cNvSpPr>
              <a:spLocks noChangeArrowheads="1"/>
            </p:cNvSpPr>
            <p:nvPr/>
          </p:nvSpPr>
          <p:spPr bwMode="auto">
            <a:xfrm>
              <a:off x="1736" y="291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7" name="Rectangle 463"/>
            <p:cNvSpPr>
              <a:spLocks noChangeArrowheads="1"/>
            </p:cNvSpPr>
            <p:nvPr/>
          </p:nvSpPr>
          <p:spPr bwMode="auto">
            <a:xfrm>
              <a:off x="1749" y="291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8" name="Rectangle 464"/>
            <p:cNvSpPr>
              <a:spLocks noChangeArrowheads="1"/>
            </p:cNvSpPr>
            <p:nvPr/>
          </p:nvSpPr>
          <p:spPr bwMode="auto">
            <a:xfrm>
              <a:off x="1765" y="295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9" name="Rectangle 465"/>
            <p:cNvSpPr>
              <a:spLocks noChangeArrowheads="1"/>
            </p:cNvSpPr>
            <p:nvPr/>
          </p:nvSpPr>
          <p:spPr bwMode="auto">
            <a:xfrm>
              <a:off x="1778" y="298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0" name="Rectangle 466"/>
            <p:cNvSpPr>
              <a:spLocks noChangeArrowheads="1"/>
            </p:cNvSpPr>
            <p:nvPr/>
          </p:nvSpPr>
          <p:spPr bwMode="auto">
            <a:xfrm>
              <a:off x="1794" y="298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1" name="Rectangle 467"/>
            <p:cNvSpPr>
              <a:spLocks noChangeArrowheads="1"/>
            </p:cNvSpPr>
            <p:nvPr/>
          </p:nvSpPr>
          <p:spPr bwMode="auto">
            <a:xfrm>
              <a:off x="1807" y="301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2" name="Rectangle 468"/>
            <p:cNvSpPr>
              <a:spLocks noChangeArrowheads="1"/>
            </p:cNvSpPr>
            <p:nvPr/>
          </p:nvSpPr>
          <p:spPr bwMode="auto">
            <a:xfrm>
              <a:off x="1823" y="302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3" name="Rectangle 469"/>
            <p:cNvSpPr>
              <a:spLocks noChangeArrowheads="1"/>
            </p:cNvSpPr>
            <p:nvPr/>
          </p:nvSpPr>
          <p:spPr bwMode="auto">
            <a:xfrm>
              <a:off x="1836" y="303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4" name="Rectangle 470"/>
            <p:cNvSpPr>
              <a:spLocks noChangeArrowheads="1"/>
            </p:cNvSpPr>
            <p:nvPr/>
          </p:nvSpPr>
          <p:spPr bwMode="auto">
            <a:xfrm>
              <a:off x="1849" y="302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5" name="Rectangle 471"/>
            <p:cNvSpPr>
              <a:spLocks noChangeArrowheads="1"/>
            </p:cNvSpPr>
            <p:nvPr/>
          </p:nvSpPr>
          <p:spPr bwMode="auto">
            <a:xfrm>
              <a:off x="1865" y="302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6" name="Rectangle 472"/>
            <p:cNvSpPr>
              <a:spLocks noChangeArrowheads="1"/>
            </p:cNvSpPr>
            <p:nvPr/>
          </p:nvSpPr>
          <p:spPr bwMode="auto">
            <a:xfrm>
              <a:off x="1878" y="303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7" name="Rectangle 473"/>
            <p:cNvSpPr>
              <a:spLocks noChangeArrowheads="1"/>
            </p:cNvSpPr>
            <p:nvPr/>
          </p:nvSpPr>
          <p:spPr bwMode="auto">
            <a:xfrm>
              <a:off x="1894" y="301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8" name="Rectangle 474"/>
            <p:cNvSpPr>
              <a:spLocks noChangeArrowheads="1"/>
            </p:cNvSpPr>
            <p:nvPr/>
          </p:nvSpPr>
          <p:spPr bwMode="auto">
            <a:xfrm>
              <a:off x="1907" y="301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9" name="Rectangle 475"/>
            <p:cNvSpPr>
              <a:spLocks noChangeArrowheads="1"/>
            </p:cNvSpPr>
            <p:nvPr/>
          </p:nvSpPr>
          <p:spPr bwMode="auto">
            <a:xfrm>
              <a:off x="1921" y="3014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0" name="Rectangle 476"/>
            <p:cNvSpPr>
              <a:spLocks noChangeArrowheads="1"/>
            </p:cNvSpPr>
            <p:nvPr/>
          </p:nvSpPr>
          <p:spPr bwMode="auto">
            <a:xfrm>
              <a:off x="1936" y="301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1" name="Rectangle 477"/>
            <p:cNvSpPr>
              <a:spLocks noChangeArrowheads="1"/>
            </p:cNvSpPr>
            <p:nvPr/>
          </p:nvSpPr>
          <p:spPr bwMode="auto">
            <a:xfrm>
              <a:off x="1950" y="2995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2" name="Rectangle 478"/>
            <p:cNvSpPr>
              <a:spLocks noChangeArrowheads="1"/>
            </p:cNvSpPr>
            <p:nvPr/>
          </p:nvSpPr>
          <p:spPr bwMode="auto">
            <a:xfrm>
              <a:off x="1965" y="298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3" name="Rectangle 479"/>
            <p:cNvSpPr>
              <a:spLocks noChangeArrowheads="1"/>
            </p:cNvSpPr>
            <p:nvPr/>
          </p:nvSpPr>
          <p:spPr bwMode="auto">
            <a:xfrm>
              <a:off x="1979" y="2977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4" name="Rectangle 480"/>
            <p:cNvSpPr>
              <a:spLocks noChangeArrowheads="1"/>
            </p:cNvSpPr>
            <p:nvPr/>
          </p:nvSpPr>
          <p:spPr bwMode="auto">
            <a:xfrm>
              <a:off x="1992" y="294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5" name="Rectangle 481"/>
            <p:cNvSpPr>
              <a:spLocks noChangeArrowheads="1"/>
            </p:cNvSpPr>
            <p:nvPr/>
          </p:nvSpPr>
          <p:spPr bwMode="auto">
            <a:xfrm>
              <a:off x="2008" y="291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6" name="Rectangle 482"/>
            <p:cNvSpPr>
              <a:spLocks noChangeArrowheads="1"/>
            </p:cNvSpPr>
            <p:nvPr/>
          </p:nvSpPr>
          <p:spPr bwMode="auto">
            <a:xfrm>
              <a:off x="2021" y="287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7" name="Rectangle 483"/>
            <p:cNvSpPr>
              <a:spLocks noChangeArrowheads="1"/>
            </p:cNvSpPr>
            <p:nvPr/>
          </p:nvSpPr>
          <p:spPr bwMode="auto">
            <a:xfrm>
              <a:off x="2037" y="284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8" name="Rectangle 484"/>
            <p:cNvSpPr>
              <a:spLocks noChangeArrowheads="1"/>
            </p:cNvSpPr>
            <p:nvPr/>
          </p:nvSpPr>
          <p:spPr bwMode="auto">
            <a:xfrm>
              <a:off x="2050" y="281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9" name="Rectangle 485"/>
            <p:cNvSpPr>
              <a:spLocks noChangeArrowheads="1"/>
            </p:cNvSpPr>
            <p:nvPr/>
          </p:nvSpPr>
          <p:spPr bwMode="auto">
            <a:xfrm>
              <a:off x="2063" y="2758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0" name="Rectangle 486"/>
            <p:cNvSpPr>
              <a:spLocks noChangeArrowheads="1"/>
            </p:cNvSpPr>
            <p:nvPr/>
          </p:nvSpPr>
          <p:spPr bwMode="auto">
            <a:xfrm>
              <a:off x="2079" y="274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1" name="Rectangle 487"/>
            <p:cNvSpPr>
              <a:spLocks noChangeArrowheads="1"/>
            </p:cNvSpPr>
            <p:nvPr/>
          </p:nvSpPr>
          <p:spPr bwMode="auto">
            <a:xfrm>
              <a:off x="2092" y="270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2" name="Rectangle 488"/>
            <p:cNvSpPr>
              <a:spLocks noChangeArrowheads="1"/>
            </p:cNvSpPr>
            <p:nvPr/>
          </p:nvSpPr>
          <p:spPr bwMode="auto">
            <a:xfrm>
              <a:off x="2108" y="2671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3" name="Rectangle 489"/>
            <p:cNvSpPr>
              <a:spLocks noChangeArrowheads="1"/>
            </p:cNvSpPr>
            <p:nvPr/>
          </p:nvSpPr>
          <p:spPr bwMode="auto">
            <a:xfrm>
              <a:off x="2121" y="2692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4" name="Rectangle 490"/>
            <p:cNvSpPr>
              <a:spLocks noChangeArrowheads="1"/>
            </p:cNvSpPr>
            <p:nvPr/>
          </p:nvSpPr>
          <p:spPr bwMode="auto">
            <a:xfrm>
              <a:off x="2134" y="265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5" name="Rectangle 491"/>
            <p:cNvSpPr>
              <a:spLocks noChangeArrowheads="1"/>
            </p:cNvSpPr>
            <p:nvPr/>
          </p:nvSpPr>
          <p:spPr bwMode="auto">
            <a:xfrm>
              <a:off x="2150" y="263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6" name="Rectangle 492"/>
            <p:cNvSpPr>
              <a:spLocks noChangeArrowheads="1"/>
            </p:cNvSpPr>
            <p:nvPr/>
          </p:nvSpPr>
          <p:spPr bwMode="auto">
            <a:xfrm>
              <a:off x="2163" y="263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7" name="Rectangle 493"/>
            <p:cNvSpPr>
              <a:spLocks noChangeArrowheads="1"/>
            </p:cNvSpPr>
            <p:nvPr/>
          </p:nvSpPr>
          <p:spPr bwMode="auto">
            <a:xfrm>
              <a:off x="2179" y="2626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8" name="Rectangle 494"/>
            <p:cNvSpPr>
              <a:spLocks noChangeArrowheads="1"/>
            </p:cNvSpPr>
            <p:nvPr/>
          </p:nvSpPr>
          <p:spPr bwMode="auto">
            <a:xfrm>
              <a:off x="2193" y="2599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9" name="Rectangle 495"/>
            <p:cNvSpPr>
              <a:spLocks noChangeArrowheads="1"/>
            </p:cNvSpPr>
            <p:nvPr/>
          </p:nvSpPr>
          <p:spPr bwMode="auto">
            <a:xfrm>
              <a:off x="2206" y="258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0" name="Rectangle 496"/>
            <p:cNvSpPr>
              <a:spLocks noChangeArrowheads="1"/>
            </p:cNvSpPr>
            <p:nvPr/>
          </p:nvSpPr>
          <p:spPr bwMode="auto">
            <a:xfrm>
              <a:off x="2222" y="2599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1" name="Rectangle 497"/>
            <p:cNvSpPr>
              <a:spLocks noChangeArrowheads="1"/>
            </p:cNvSpPr>
            <p:nvPr/>
          </p:nvSpPr>
          <p:spPr bwMode="auto">
            <a:xfrm>
              <a:off x="2235" y="258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2" name="Rectangle 498"/>
            <p:cNvSpPr>
              <a:spLocks noChangeArrowheads="1"/>
            </p:cNvSpPr>
            <p:nvPr/>
          </p:nvSpPr>
          <p:spPr bwMode="auto">
            <a:xfrm>
              <a:off x="2251" y="2597"/>
              <a:ext cx="15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3" name="Rectangle 499"/>
            <p:cNvSpPr>
              <a:spLocks noChangeArrowheads="1"/>
            </p:cNvSpPr>
            <p:nvPr/>
          </p:nvSpPr>
          <p:spPr bwMode="auto">
            <a:xfrm>
              <a:off x="2264" y="258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4" name="Rectangle 500"/>
            <p:cNvSpPr>
              <a:spLocks noChangeArrowheads="1"/>
            </p:cNvSpPr>
            <p:nvPr/>
          </p:nvSpPr>
          <p:spPr bwMode="auto">
            <a:xfrm>
              <a:off x="2277" y="261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5" name="Rectangle 501"/>
            <p:cNvSpPr>
              <a:spLocks noChangeArrowheads="1"/>
            </p:cNvSpPr>
            <p:nvPr/>
          </p:nvSpPr>
          <p:spPr bwMode="auto">
            <a:xfrm>
              <a:off x="2293" y="262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6" name="Rectangle 502"/>
            <p:cNvSpPr>
              <a:spLocks noChangeArrowheads="1"/>
            </p:cNvSpPr>
            <p:nvPr/>
          </p:nvSpPr>
          <p:spPr bwMode="auto">
            <a:xfrm>
              <a:off x="2306" y="2618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7" name="Rectangle 503"/>
            <p:cNvSpPr>
              <a:spLocks noChangeArrowheads="1"/>
            </p:cNvSpPr>
            <p:nvPr/>
          </p:nvSpPr>
          <p:spPr bwMode="auto">
            <a:xfrm>
              <a:off x="2322" y="262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8" name="Rectangle 504"/>
            <p:cNvSpPr>
              <a:spLocks noChangeArrowheads="1"/>
            </p:cNvSpPr>
            <p:nvPr/>
          </p:nvSpPr>
          <p:spPr bwMode="auto">
            <a:xfrm>
              <a:off x="2335" y="264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9" name="Rectangle 505"/>
            <p:cNvSpPr>
              <a:spLocks noChangeArrowheads="1"/>
            </p:cNvSpPr>
            <p:nvPr/>
          </p:nvSpPr>
          <p:spPr bwMode="auto">
            <a:xfrm>
              <a:off x="2348" y="264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0" name="Rectangle 506"/>
            <p:cNvSpPr>
              <a:spLocks noChangeArrowheads="1"/>
            </p:cNvSpPr>
            <p:nvPr/>
          </p:nvSpPr>
          <p:spPr bwMode="auto">
            <a:xfrm>
              <a:off x="2364" y="263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1" name="Rectangle 507"/>
            <p:cNvSpPr>
              <a:spLocks noChangeArrowheads="1"/>
            </p:cNvSpPr>
            <p:nvPr/>
          </p:nvSpPr>
          <p:spPr bwMode="auto">
            <a:xfrm>
              <a:off x="2377" y="267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2" name="Rectangle 508"/>
            <p:cNvSpPr>
              <a:spLocks noChangeArrowheads="1"/>
            </p:cNvSpPr>
            <p:nvPr/>
          </p:nvSpPr>
          <p:spPr bwMode="auto">
            <a:xfrm>
              <a:off x="2393" y="269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3" name="Rectangle 509"/>
            <p:cNvSpPr>
              <a:spLocks noChangeArrowheads="1"/>
            </p:cNvSpPr>
            <p:nvPr/>
          </p:nvSpPr>
          <p:spPr bwMode="auto">
            <a:xfrm>
              <a:off x="2406" y="270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4" name="Rectangle 510"/>
            <p:cNvSpPr>
              <a:spLocks noChangeArrowheads="1"/>
            </p:cNvSpPr>
            <p:nvPr/>
          </p:nvSpPr>
          <p:spPr bwMode="auto">
            <a:xfrm>
              <a:off x="2422" y="272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5" name="Rectangle 511"/>
            <p:cNvSpPr>
              <a:spLocks noChangeArrowheads="1"/>
            </p:cNvSpPr>
            <p:nvPr/>
          </p:nvSpPr>
          <p:spPr bwMode="auto">
            <a:xfrm>
              <a:off x="2435" y="274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6" name="Rectangle 512"/>
            <p:cNvSpPr>
              <a:spLocks noChangeArrowheads="1"/>
            </p:cNvSpPr>
            <p:nvPr/>
          </p:nvSpPr>
          <p:spPr bwMode="auto">
            <a:xfrm>
              <a:off x="2449" y="2750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7" name="Rectangle 513"/>
            <p:cNvSpPr>
              <a:spLocks noChangeArrowheads="1"/>
            </p:cNvSpPr>
            <p:nvPr/>
          </p:nvSpPr>
          <p:spPr bwMode="auto">
            <a:xfrm>
              <a:off x="2464" y="274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8" name="Rectangle 514"/>
            <p:cNvSpPr>
              <a:spLocks noChangeArrowheads="1"/>
            </p:cNvSpPr>
            <p:nvPr/>
          </p:nvSpPr>
          <p:spPr bwMode="auto">
            <a:xfrm>
              <a:off x="2478" y="273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9" name="Rectangle 515"/>
            <p:cNvSpPr>
              <a:spLocks noChangeArrowheads="1"/>
            </p:cNvSpPr>
            <p:nvPr/>
          </p:nvSpPr>
          <p:spPr bwMode="auto">
            <a:xfrm>
              <a:off x="2494" y="2636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0" name="Rectangle 516"/>
            <p:cNvSpPr>
              <a:spLocks noChangeArrowheads="1"/>
            </p:cNvSpPr>
            <p:nvPr/>
          </p:nvSpPr>
          <p:spPr bwMode="auto">
            <a:xfrm>
              <a:off x="2507" y="267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1" name="Rectangle 517"/>
            <p:cNvSpPr>
              <a:spLocks noChangeArrowheads="1"/>
            </p:cNvSpPr>
            <p:nvPr/>
          </p:nvSpPr>
          <p:spPr bwMode="auto">
            <a:xfrm>
              <a:off x="2520" y="265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2" name="Rectangle 518"/>
            <p:cNvSpPr>
              <a:spLocks noChangeArrowheads="1"/>
            </p:cNvSpPr>
            <p:nvPr/>
          </p:nvSpPr>
          <p:spPr bwMode="auto">
            <a:xfrm>
              <a:off x="2536" y="264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3" name="Rectangle 519"/>
            <p:cNvSpPr>
              <a:spLocks noChangeArrowheads="1"/>
            </p:cNvSpPr>
            <p:nvPr/>
          </p:nvSpPr>
          <p:spPr bwMode="auto">
            <a:xfrm>
              <a:off x="2549" y="263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4" name="Rectangle 520"/>
            <p:cNvSpPr>
              <a:spLocks noChangeArrowheads="1"/>
            </p:cNvSpPr>
            <p:nvPr/>
          </p:nvSpPr>
          <p:spPr bwMode="auto">
            <a:xfrm>
              <a:off x="2565" y="2636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5" name="Rectangle 521"/>
            <p:cNvSpPr>
              <a:spLocks noChangeArrowheads="1"/>
            </p:cNvSpPr>
            <p:nvPr/>
          </p:nvSpPr>
          <p:spPr bwMode="auto">
            <a:xfrm>
              <a:off x="2578" y="2671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6" name="Rectangle 522"/>
            <p:cNvSpPr>
              <a:spLocks noChangeArrowheads="1"/>
            </p:cNvSpPr>
            <p:nvPr/>
          </p:nvSpPr>
          <p:spPr bwMode="auto">
            <a:xfrm>
              <a:off x="2591" y="2652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7" name="Rectangle 523"/>
            <p:cNvSpPr>
              <a:spLocks noChangeArrowheads="1"/>
            </p:cNvSpPr>
            <p:nvPr/>
          </p:nvSpPr>
          <p:spPr bwMode="auto">
            <a:xfrm>
              <a:off x="2607" y="265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8" name="Rectangle 524"/>
            <p:cNvSpPr>
              <a:spLocks noChangeArrowheads="1"/>
            </p:cNvSpPr>
            <p:nvPr/>
          </p:nvSpPr>
          <p:spPr bwMode="auto">
            <a:xfrm>
              <a:off x="2620" y="2655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9" name="Rectangle 525"/>
            <p:cNvSpPr>
              <a:spLocks noChangeArrowheads="1"/>
            </p:cNvSpPr>
            <p:nvPr/>
          </p:nvSpPr>
          <p:spPr bwMode="auto">
            <a:xfrm>
              <a:off x="2636" y="2663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0" name="Rectangle 526"/>
            <p:cNvSpPr>
              <a:spLocks noChangeArrowheads="1"/>
            </p:cNvSpPr>
            <p:nvPr/>
          </p:nvSpPr>
          <p:spPr bwMode="auto">
            <a:xfrm>
              <a:off x="2649" y="2657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1" name="Rectangle 527"/>
            <p:cNvSpPr>
              <a:spLocks noChangeArrowheads="1"/>
            </p:cNvSpPr>
            <p:nvPr/>
          </p:nvSpPr>
          <p:spPr bwMode="auto">
            <a:xfrm>
              <a:off x="2663" y="2660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2" name="Rectangle 528"/>
            <p:cNvSpPr>
              <a:spLocks noChangeArrowheads="1"/>
            </p:cNvSpPr>
            <p:nvPr/>
          </p:nvSpPr>
          <p:spPr bwMode="auto">
            <a:xfrm>
              <a:off x="2678" y="2673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3" name="Rectangle 529"/>
            <p:cNvSpPr>
              <a:spLocks noChangeArrowheads="1"/>
            </p:cNvSpPr>
            <p:nvPr/>
          </p:nvSpPr>
          <p:spPr bwMode="auto">
            <a:xfrm>
              <a:off x="2692" y="2668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4" name="Rectangle 530"/>
            <p:cNvSpPr>
              <a:spLocks noChangeArrowheads="1"/>
            </p:cNvSpPr>
            <p:nvPr/>
          </p:nvSpPr>
          <p:spPr bwMode="auto">
            <a:xfrm>
              <a:off x="2707" y="268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5" name="Rectangle 531"/>
            <p:cNvSpPr>
              <a:spLocks noChangeArrowheads="1"/>
            </p:cNvSpPr>
            <p:nvPr/>
          </p:nvSpPr>
          <p:spPr bwMode="auto">
            <a:xfrm>
              <a:off x="2721" y="2665"/>
              <a:ext cx="15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6" name="Rectangle 532"/>
            <p:cNvSpPr>
              <a:spLocks noChangeArrowheads="1"/>
            </p:cNvSpPr>
            <p:nvPr/>
          </p:nvSpPr>
          <p:spPr bwMode="auto">
            <a:xfrm>
              <a:off x="2734" y="266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7" name="Rectangle 533"/>
            <p:cNvSpPr>
              <a:spLocks noChangeArrowheads="1"/>
            </p:cNvSpPr>
            <p:nvPr/>
          </p:nvSpPr>
          <p:spPr bwMode="auto">
            <a:xfrm>
              <a:off x="2750" y="2721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8" name="Rectangle 534"/>
            <p:cNvSpPr>
              <a:spLocks noChangeArrowheads="1"/>
            </p:cNvSpPr>
            <p:nvPr/>
          </p:nvSpPr>
          <p:spPr bwMode="auto">
            <a:xfrm>
              <a:off x="2763" y="2710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9" name="Rectangle 535"/>
            <p:cNvSpPr>
              <a:spLocks noChangeArrowheads="1"/>
            </p:cNvSpPr>
            <p:nvPr/>
          </p:nvSpPr>
          <p:spPr bwMode="auto">
            <a:xfrm>
              <a:off x="2779" y="2700"/>
              <a:ext cx="16" cy="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0" name="Rectangle 536"/>
            <p:cNvSpPr>
              <a:spLocks noChangeArrowheads="1"/>
            </p:cNvSpPr>
            <p:nvPr/>
          </p:nvSpPr>
          <p:spPr bwMode="auto">
            <a:xfrm>
              <a:off x="2792" y="2694"/>
              <a:ext cx="16" cy="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562" name="Rectangle 538"/>
          <p:cNvSpPr>
            <a:spLocks noChangeArrowheads="1"/>
          </p:cNvSpPr>
          <p:nvPr/>
        </p:nvSpPr>
        <p:spPr bwMode="auto">
          <a:xfrm>
            <a:off x="4452938" y="42767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3" name="Rectangle 539"/>
          <p:cNvSpPr>
            <a:spLocks noChangeArrowheads="1"/>
          </p:cNvSpPr>
          <p:nvPr/>
        </p:nvSpPr>
        <p:spPr bwMode="auto">
          <a:xfrm>
            <a:off x="4478338" y="42433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4" name="Rectangle 540"/>
          <p:cNvSpPr>
            <a:spLocks noChangeArrowheads="1"/>
          </p:cNvSpPr>
          <p:nvPr/>
        </p:nvSpPr>
        <p:spPr bwMode="auto">
          <a:xfrm>
            <a:off x="4498975" y="42354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5" name="Rectangle 541"/>
          <p:cNvSpPr>
            <a:spLocks noChangeArrowheads="1"/>
          </p:cNvSpPr>
          <p:nvPr/>
        </p:nvSpPr>
        <p:spPr bwMode="auto">
          <a:xfrm>
            <a:off x="4524375" y="42100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6" name="Rectangle 542"/>
          <p:cNvSpPr>
            <a:spLocks noChangeArrowheads="1"/>
          </p:cNvSpPr>
          <p:nvPr/>
        </p:nvSpPr>
        <p:spPr bwMode="auto">
          <a:xfrm>
            <a:off x="4545013" y="41386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7" name="Rectangle 543"/>
          <p:cNvSpPr>
            <a:spLocks noChangeArrowheads="1"/>
          </p:cNvSpPr>
          <p:nvPr/>
        </p:nvSpPr>
        <p:spPr bwMode="auto">
          <a:xfrm>
            <a:off x="4565650" y="4110038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8" name="Rectangle 544"/>
          <p:cNvSpPr>
            <a:spLocks noChangeArrowheads="1"/>
          </p:cNvSpPr>
          <p:nvPr/>
        </p:nvSpPr>
        <p:spPr bwMode="auto">
          <a:xfrm>
            <a:off x="4591050" y="41338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9" name="Rectangle 545"/>
          <p:cNvSpPr>
            <a:spLocks noChangeArrowheads="1"/>
          </p:cNvSpPr>
          <p:nvPr/>
        </p:nvSpPr>
        <p:spPr bwMode="auto">
          <a:xfrm>
            <a:off x="4611688" y="410527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0" name="Rectangle 546"/>
          <p:cNvSpPr>
            <a:spLocks noChangeArrowheads="1"/>
          </p:cNvSpPr>
          <p:nvPr/>
        </p:nvSpPr>
        <p:spPr bwMode="auto">
          <a:xfrm>
            <a:off x="4637088" y="41846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1" name="Rectangle 547"/>
          <p:cNvSpPr>
            <a:spLocks noChangeArrowheads="1"/>
          </p:cNvSpPr>
          <p:nvPr/>
        </p:nvSpPr>
        <p:spPr bwMode="auto">
          <a:xfrm>
            <a:off x="4659313" y="4143375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2" name="Rectangle 548"/>
          <p:cNvSpPr>
            <a:spLocks noChangeArrowheads="1"/>
          </p:cNvSpPr>
          <p:nvPr/>
        </p:nvSpPr>
        <p:spPr bwMode="auto">
          <a:xfrm>
            <a:off x="4679950" y="41386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3" name="Rectangle 549"/>
          <p:cNvSpPr>
            <a:spLocks noChangeArrowheads="1"/>
          </p:cNvSpPr>
          <p:nvPr/>
        </p:nvSpPr>
        <p:spPr bwMode="auto">
          <a:xfrm>
            <a:off x="4705350" y="4122738"/>
            <a:ext cx="23813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4" name="Rectangle 550"/>
          <p:cNvSpPr>
            <a:spLocks noChangeArrowheads="1"/>
          </p:cNvSpPr>
          <p:nvPr/>
        </p:nvSpPr>
        <p:spPr bwMode="auto">
          <a:xfrm>
            <a:off x="4725988" y="41005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5" name="Rectangle 551"/>
          <p:cNvSpPr>
            <a:spLocks noChangeArrowheads="1"/>
          </p:cNvSpPr>
          <p:nvPr/>
        </p:nvSpPr>
        <p:spPr bwMode="auto">
          <a:xfrm>
            <a:off x="4751388" y="4117975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6" name="Rectangle 552"/>
          <p:cNvSpPr>
            <a:spLocks noChangeArrowheads="1"/>
          </p:cNvSpPr>
          <p:nvPr/>
        </p:nvSpPr>
        <p:spPr bwMode="auto">
          <a:xfrm>
            <a:off x="4772025" y="402907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7" name="Rectangle 553"/>
          <p:cNvSpPr>
            <a:spLocks noChangeArrowheads="1"/>
          </p:cNvSpPr>
          <p:nvPr/>
        </p:nvSpPr>
        <p:spPr bwMode="auto">
          <a:xfrm>
            <a:off x="4797425" y="39878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8" name="Rectangle 554"/>
          <p:cNvSpPr>
            <a:spLocks noChangeArrowheads="1"/>
          </p:cNvSpPr>
          <p:nvPr/>
        </p:nvSpPr>
        <p:spPr bwMode="auto">
          <a:xfrm>
            <a:off x="4818063" y="39370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9" name="Rectangle 555"/>
          <p:cNvSpPr>
            <a:spLocks noChangeArrowheads="1"/>
          </p:cNvSpPr>
          <p:nvPr/>
        </p:nvSpPr>
        <p:spPr bwMode="auto">
          <a:xfrm>
            <a:off x="4838700" y="39163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0" name="Rectangle 556"/>
          <p:cNvSpPr>
            <a:spLocks noChangeArrowheads="1"/>
          </p:cNvSpPr>
          <p:nvPr/>
        </p:nvSpPr>
        <p:spPr bwMode="auto">
          <a:xfrm>
            <a:off x="4864100" y="38830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1" name="Rectangle 557"/>
          <p:cNvSpPr>
            <a:spLocks noChangeArrowheads="1"/>
          </p:cNvSpPr>
          <p:nvPr/>
        </p:nvSpPr>
        <p:spPr bwMode="auto">
          <a:xfrm>
            <a:off x="4884738" y="3913188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2" name="Rectangle 558"/>
          <p:cNvSpPr>
            <a:spLocks noChangeArrowheads="1"/>
          </p:cNvSpPr>
          <p:nvPr/>
        </p:nvSpPr>
        <p:spPr bwMode="auto">
          <a:xfrm>
            <a:off x="4910138" y="39370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3" name="Rectangle 559"/>
          <p:cNvSpPr>
            <a:spLocks noChangeArrowheads="1"/>
          </p:cNvSpPr>
          <p:nvPr/>
        </p:nvSpPr>
        <p:spPr bwMode="auto">
          <a:xfrm>
            <a:off x="4930775" y="38115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4" name="Rectangle 560"/>
          <p:cNvSpPr>
            <a:spLocks noChangeArrowheads="1"/>
          </p:cNvSpPr>
          <p:nvPr/>
        </p:nvSpPr>
        <p:spPr bwMode="auto">
          <a:xfrm>
            <a:off x="4951413" y="38496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5" name="Rectangle 561"/>
          <p:cNvSpPr>
            <a:spLocks noChangeArrowheads="1"/>
          </p:cNvSpPr>
          <p:nvPr/>
        </p:nvSpPr>
        <p:spPr bwMode="auto">
          <a:xfrm>
            <a:off x="4976813" y="38369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6" name="Rectangle 562"/>
          <p:cNvSpPr>
            <a:spLocks noChangeArrowheads="1"/>
          </p:cNvSpPr>
          <p:nvPr/>
        </p:nvSpPr>
        <p:spPr bwMode="auto">
          <a:xfrm>
            <a:off x="4997450" y="3841750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7" name="Rectangle 563"/>
          <p:cNvSpPr>
            <a:spLocks noChangeArrowheads="1"/>
          </p:cNvSpPr>
          <p:nvPr/>
        </p:nvSpPr>
        <p:spPr bwMode="auto">
          <a:xfrm>
            <a:off x="5022850" y="3795713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8" name="Rectangle 564"/>
          <p:cNvSpPr>
            <a:spLocks noChangeArrowheads="1"/>
          </p:cNvSpPr>
          <p:nvPr/>
        </p:nvSpPr>
        <p:spPr bwMode="auto">
          <a:xfrm>
            <a:off x="5043488" y="3854450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9" name="Rectangle 565"/>
          <p:cNvSpPr>
            <a:spLocks noChangeArrowheads="1"/>
          </p:cNvSpPr>
          <p:nvPr/>
        </p:nvSpPr>
        <p:spPr bwMode="auto">
          <a:xfrm>
            <a:off x="5065713" y="37655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0" name="Rectangle 566"/>
          <p:cNvSpPr>
            <a:spLocks noChangeArrowheads="1"/>
          </p:cNvSpPr>
          <p:nvPr/>
        </p:nvSpPr>
        <p:spPr bwMode="auto">
          <a:xfrm>
            <a:off x="5091113" y="3660775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1" name="Rectangle 567"/>
          <p:cNvSpPr>
            <a:spLocks noChangeArrowheads="1"/>
          </p:cNvSpPr>
          <p:nvPr/>
        </p:nvSpPr>
        <p:spPr bwMode="auto">
          <a:xfrm>
            <a:off x="5111750" y="37703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2" name="Rectangle 568"/>
          <p:cNvSpPr>
            <a:spLocks noChangeArrowheads="1"/>
          </p:cNvSpPr>
          <p:nvPr/>
        </p:nvSpPr>
        <p:spPr bwMode="auto">
          <a:xfrm>
            <a:off x="5137150" y="3770313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3" name="Rectangle 569"/>
          <p:cNvSpPr>
            <a:spLocks noChangeArrowheads="1"/>
          </p:cNvSpPr>
          <p:nvPr/>
        </p:nvSpPr>
        <p:spPr bwMode="auto">
          <a:xfrm>
            <a:off x="5157788" y="3736975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4" name="Rectangle 570"/>
          <p:cNvSpPr>
            <a:spLocks noChangeArrowheads="1"/>
          </p:cNvSpPr>
          <p:nvPr/>
        </p:nvSpPr>
        <p:spPr bwMode="auto">
          <a:xfrm>
            <a:off x="5178425" y="38957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5" name="Rectangle 571"/>
          <p:cNvSpPr>
            <a:spLocks noChangeArrowheads="1"/>
          </p:cNvSpPr>
          <p:nvPr/>
        </p:nvSpPr>
        <p:spPr bwMode="auto">
          <a:xfrm>
            <a:off x="5203825" y="39497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6" name="Rectangle 572"/>
          <p:cNvSpPr>
            <a:spLocks noChangeArrowheads="1"/>
          </p:cNvSpPr>
          <p:nvPr/>
        </p:nvSpPr>
        <p:spPr bwMode="auto">
          <a:xfrm>
            <a:off x="5224463" y="39544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7" name="Rectangle 573"/>
          <p:cNvSpPr>
            <a:spLocks noChangeArrowheads="1"/>
          </p:cNvSpPr>
          <p:nvPr/>
        </p:nvSpPr>
        <p:spPr bwMode="auto">
          <a:xfrm>
            <a:off x="5249863" y="39036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8" name="Rectangle 574"/>
          <p:cNvSpPr>
            <a:spLocks noChangeArrowheads="1"/>
          </p:cNvSpPr>
          <p:nvPr/>
        </p:nvSpPr>
        <p:spPr bwMode="auto">
          <a:xfrm>
            <a:off x="5270500" y="38703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9" name="Rectangle 575"/>
          <p:cNvSpPr>
            <a:spLocks noChangeArrowheads="1"/>
          </p:cNvSpPr>
          <p:nvPr/>
        </p:nvSpPr>
        <p:spPr bwMode="auto">
          <a:xfrm>
            <a:off x="5291138" y="38957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0" name="Rectangle 576"/>
          <p:cNvSpPr>
            <a:spLocks noChangeArrowheads="1"/>
          </p:cNvSpPr>
          <p:nvPr/>
        </p:nvSpPr>
        <p:spPr bwMode="auto">
          <a:xfrm>
            <a:off x="5316538" y="38623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1" name="Rectangle 577"/>
          <p:cNvSpPr>
            <a:spLocks noChangeArrowheads="1"/>
          </p:cNvSpPr>
          <p:nvPr/>
        </p:nvSpPr>
        <p:spPr bwMode="auto">
          <a:xfrm>
            <a:off x="5337175" y="37607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2" name="Rectangle 578"/>
          <p:cNvSpPr>
            <a:spLocks noChangeArrowheads="1"/>
          </p:cNvSpPr>
          <p:nvPr/>
        </p:nvSpPr>
        <p:spPr bwMode="auto">
          <a:xfrm>
            <a:off x="5362575" y="36687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3" name="Rectangle 579"/>
          <p:cNvSpPr>
            <a:spLocks noChangeArrowheads="1"/>
          </p:cNvSpPr>
          <p:nvPr/>
        </p:nvSpPr>
        <p:spPr bwMode="auto">
          <a:xfrm>
            <a:off x="5383213" y="35607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4" name="Rectangle 580"/>
          <p:cNvSpPr>
            <a:spLocks noChangeArrowheads="1"/>
          </p:cNvSpPr>
          <p:nvPr/>
        </p:nvSpPr>
        <p:spPr bwMode="auto">
          <a:xfrm>
            <a:off x="5405438" y="3425825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5" name="Rectangle 581"/>
          <p:cNvSpPr>
            <a:spLocks noChangeArrowheads="1"/>
          </p:cNvSpPr>
          <p:nvPr/>
        </p:nvSpPr>
        <p:spPr bwMode="auto">
          <a:xfrm>
            <a:off x="5429250" y="34131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6" name="Rectangle 582"/>
          <p:cNvSpPr>
            <a:spLocks noChangeArrowheads="1"/>
          </p:cNvSpPr>
          <p:nvPr/>
        </p:nvSpPr>
        <p:spPr bwMode="auto">
          <a:xfrm>
            <a:off x="5451475" y="3405188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7" name="Rectangle 583"/>
          <p:cNvSpPr>
            <a:spLocks noChangeArrowheads="1"/>
          </p:cNvSpPr>
          <p:nvPr/>
        </p:nvSpPr>
        <p:spPr bwMode="auto">
          <a:xfrm>
            <a:off x="5475288" y="329247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8" name="Rectangle 584"/>
          <p:cNvSpPr>
            <a:spLocks noChangeArrowheads="1"/>
          </p:cNvSpPr>
          <p:nvPr/>
        </p:nvSpPr>
        <p:spPr bwMode="auto">
          <a:xfrm>
            <a:off x="5497513" y="31877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9" name="Rectangle 585"/>
          <p:cNvSpPr>
            <a:spLocks noChangeArrowheads="1"/>
          </p:cNvSpPr>
          <p:nvPr/>
        </p:nvSpPr>
        <p:spPr bwMode="auto">
          <a:xfrm>
            <a:off x="5518150" y="30861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0" name="Rectangle 586"/>
          <p:cNvSpPr>
            <a:spLocks noChangeArrowheads="1"/>
          </p:cNvSpPr>
          <p:nvPr/>
        </p:nvSpPr>
        <p:spPr bwMode="auto">
          <a:xfrm>
            <a:off x="5543550" y="30400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1" name="Rectangle 587"/>
          <p:cNvSpPr>
            <a:spLocks noChangeArrowheads="1"/>
          </p:cNvSpPr>
          <p:nvPr/>
        </p:nvSpPr>
        <p:spPr bwMode="auto">
          <a:xfrm>
            <a:off x="5564188" y="2944813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2" name="Rectangle 588"/>
          <p:cNvSpPr>
            <a:spLocks noChangeArrowheads="1"/>
          </p:cNvSpPr>
          <p:nvPr/>
        </p:nvSpPr>
        <p:spPr bwMode="auto">
          <a:xfrm>
            <a:off x="5589588" y="2886075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3" name="Rectangle 589"/>
          <p:cNvSpPr>
            <a:spLocks noChangeArrowheads="1"/>
          </p:cNvSpPr>
          <p:nvPr/>
        </p:nvSpPr>
        <p:spPr bwMode="auto">
          <a:xfrm>
            <a:off x="5610225" y="26924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4" name="Rectangle 590"/>
          <p:cNvSpPr>
            <a:spLocks noChangeArrowheads="1"/>
          </p:cNvSpPr>
          <p:nvPr/>
        </p:nvSpPr>
        <p:spPr bwMode="auto">
          <a:xfrm>
            <a:off x="5630863" y="24447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5" name="Rectangle 591"/>
          <p:cNvSpPr>
            <a:spLocks noChangeArrowheads="1"/>
          </p:cNvSpPr>
          <p:nvPr/>
        </p:nvSpPr>
        <p:spPr bwMode="auto">
          <a:xfrm>
            <a:off x="5656263" y="23114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6" name="Rectangle 592"/>
          <p:cNvSpPr>
            <a:spLocks noChangeArrowheads="1"/>
          </p:cNvSpPr>
          <p:nvPr/>
        </p:nvSpPr>
        <p:spPr bwMode="auto">
          <a:xfrm>
            <a:off x="5676900" y="22987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7" name="Rectangle 593"/>
          <p:cNvSpPr>
            <a:spLocks noChangeArrowheads="1"/>
          </p:cNvSpPr>
          <p:nvPr/>
        </p:nvSpPr>
        <p:spPr bwMode="auto">
          <a:xfrm>
            <a:off x="5702300" y="25749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8" name="Rectangle 594"/>
          <p:cNvSpPr>
            <a:spLocks noChangeArrowheads="1"/>
          </p:cNvSpPr>
          <p:nvPr/>
        </p:nvSpPr>
        <p:spPr bwMode="auto">
          <a:xfrm>
            <a:off x="5722938" y="26130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9" name="Rectangle 595"/>
          <p:cNvSpPr>
            <a:spLocks noChangeArrowheads="1"/>
          </p:cNvSpPr>
          <p:nvPr/>
        </p:nvSpPr>
        <p:spPr bwMode="auto">
          <a:xfrm>
            <a:off x="5743575" y="31194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0" name="Rectangle 596"/>
          <p:cNvSpPr>
            <a:spLocks noChangeArrowheads="1"/>
          </p:cNvSpPr>
          <p:nvPr/>
        </p:nvSpPr>
        <p:spPr bwMode="auto">
          <a:xfrm>
            <a:off x="5768975" y="33591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1" name="Rectangle 597"/>
          <p:cNvSpPr>
            <a:spLocks noChangeArrowheads="1"/>
          </p:cNvSpPr>
          <p:nvPr/>
        </p:nvSpPr>
        <p:spPr bwMode="auto">
          <a:xfrm>
            <a:off x="5791200" y="3673475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2" name="Rectangle 598"/>
          <p:cNvSpPr>
            <a:spLocks noChangeArrowheads="1"/>
          </p:cNvSpPr>
          <p:nvPr/>
        </p:nvSpPr>
        <p:spPr bwMode="auto">
          <a:xfrm>
            <a:off x="5815013" y="38195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3" name="Rectangle 599"/>
          <p:cNvSpPr>
            <a:spLocks noChangeArrowheads="1"/>
          </p:cNvSpPr>
          <p:nvPr/>
        </p:nvSpPr>
        <p:spPr bwMode="auto">
          <a:xfrm>
            <a:off x="5837238" y="3890963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4" name="Rectangle 600"/>
          <p:cNvSpPr>
            <a:spLocks noChangeArrowheads="1"/>
          </p:cNvSpPr>
          <p:nvPr/>
        </p:nvSpPr>
        <p:spPr bwMode="auto">
          <a:xfrm>
            <a:off x="5861050" y="3808413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5" name="Rectangle 601"/>
          <p:cNvSpPr>
            <a:spLocks noChangeArrowheads="1"/>
          </p:cNvSpPr>
          <p:nvPr/>
        </p:nvSpPr>
        <p:spPr bwMode="auto">
          <a:xfrm>
            <a:off x="5883275" y="3757613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6" name="Rectangle 602"/>
          <p:cNvSpPr>
            <a:spLocks noChangeArrowheads="1"/>
          </p:cNvSpPr>
          <p:nvPr/>
        </p:nvSpPr>
        <p:spPr bwMode="auto">
          <a:xfrm>
            <a:off x="5903913" y="36068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7" name="Rectangle 603"/>
          <p:cNvSpPr>
            <a:spLocks noChangeArrowheads="1"/>
          </p:cNvSpPr>
          <p:nvPr/>
        </p:nvSpPr>
        <p:spPr bwMode="auto">
          <a:xfrm>
            <a:off x="5929313" y="3446463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8" name="Rectangle 604"/>
          <p:cNvSpPr>
            <a:spLocks noChangeArrowheads="1"/>
          </p:cNvSpPr>
          <p:nvPr/>
        </p:nvSpPr>
        <p:spPr bwMode="auto">
          <a:xfrm>
            <a:off x="5949950" y="34432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9" name="Rectangle 605"/>
          <p:cNvSpPr>
            <a:spLocks noChangeArrowheads="1"/>
          </p:cNvSpPr>
          <p:nvPr/>
        </p:nvSpPr>
        <p:spPr bwMode="auto">
          <a:xfrm>
            <a:off x="5975350" y="32956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0" name="Rectangle 606"/>
          <p:cNvSpPr>
            <a:spLocks noChangeArrowheads="1"/>
          </p:cNvSpPr>
          <p:nvPr/>
        </p:nvSpPr>
        <p:spPr bwMode="auto">
          <a:xfrm>
            <a:off x="5995988" y="33083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1" name="Rectangle 607"/>
          <p:cNvSpPr>
            <a:spLocks noChangeArrowheads="1"/>
          </p:cNvSpPr>
          <p:nvPr/>
        </p:nvSpPr>
        <p:spPr bwMode="auto">
          <a:xfrm>
            <a:off x="6016625" y="31956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2" name="Rectangle 608"/>
          <p:cNvSpPr>
            <a:spLocks noChangeArrowheads="1"/>
          </p:cNvSpPr>
          <p:nvPr/>
        </p:nvSpPr>
        <p:spPr bwMode="auto">
          <a:xfrm>
            <a:off x="6042025" y="32210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3" name="Rectangle 609"/>
          <p:cNvSpPr>
            <a:spLocks noChangeArrowheads="1"/>
          </p:cNvSpPr>
          <p:nvPr/>
        </p:nvSpPr>
        <p:spPr bwMode="auto">
          <a:xfrm>
            <a:off x="6062663" y="3095625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4" name="Rectangle 610"/>
          <p:cNvSpPr>
            <a:spLocks noChangeArrowheads="1"/>
          </p:cNvSpPr>
          <p:nvPr/>
        </p:nvSpPr>
        <p:spPr bwMode="auto">
          <a:xfrm>
            <a:off x="6088063" y="30019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5" name="Rectangle 611"/>
          <p:cNvSpPr>
            <a:spLocks noChangeArrowheads="1"/>
          </p:cNvSpPr>
          <p:nvPr/>
        </p:nvSpPr>
        <p:spPr bwMode="auto">
          <a:xfrm>
            <a:off x="6108700" y="32083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6" name="Rectangle 612"/>
          <p:cNvSpPr>
            <a:spLocks noChangeArrowheads="1"/>
          </p:cNvSpPr>
          <p:nvPr/>
        </p:nvSpPr>
        <p:spPr bwMode="auto">
          <a:xfrm>
            <a:off x="6129338" y="30194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7" name="Rectangle 613"/>
          <p:cNvSpPr>
            <a:spLocks noChangeArrowheads="1"/>
          </p:cNvSpPr>
          <p:nvPr/>
        </p:nvSpPr>
        <p:spPr bwMode="auto">
          <a:xfrm>
            <a:off x="6154738" y="30241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8" name="Rectangle 614"/>
          <p:cNvSpPr>
            <a:spLocks noChangeArrowheads="1"/>
          </p:cNvSpPr>
          <p:nvPr/>
        </p:nvSpPr>
        <p:spPr bwMode="auto">
          <a:xfrm>
            <a:off x="6175375" y="30829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" name="Rectangle 615"/>
          <p:cNvSpPr>
            <a:spLocks noChangeArrowheads="1"/>
          </p:cNvSpPr>
          <p:nvPr/>
        </p:nvSpPr>
        <p:spPr bwMode="auto">
          <a:xfrm>
            <a:off x="6200775" y="30607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0" name="Rectangle 616"/>
          <p:cNvSpPr>
            <a:spLocks noChangeArrowheads="1"/>
          </p:cNvSpPr>
          <p:nvPr/>
        </p:nvSpPr>
        <p:spPr bwMode="auto">
          <a:xfrm>
            <a:off x="6221413" y="31242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1" name="Rectangle 617"/>
          <p:cNvSpPr>
            <a:spLocks noChangeArrowheads="1"/>
          </p:cNvSpPr>
          <p:nvPr/>
        </p:nvSpPr>
        <p:spPr bwMode="auto">
          <a:xfrm>
            <a:off x="6243638" y="31448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2" name="Rectangle 618"/>
          <p:cNvSpPr>
            <a:spLocks noChangeArrowheads="1"/>
          </p:cNvSpPr>
          <p:nvPr/>
        </p:nvSpPr>
        <p:spPr bwMode="auto">
          <a:xfrm>
            <a:off x="6269038" y="3200400"/>
            <a:ext cx="23813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3" name="Rectangle 619"/>
          <p:cNvSpPr>
            <a:spLocks noChangeArrowheads="1"/>
          </p:cNvSpPr>
          <p:nvPr/>
        </p:nvSpPr>
        <p:spPr bwMode="auto">
          <a:xfrm>
            <a:off x="6289675" y="30829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4" name="Rectangle 620"/>
          <p:cNvSpPr>
            <a:spLocks noChangeArrowheads="1"/>
          </p:cNvSpPr>
          <p:nvPr/>
        </p:nvSpPr>
        <p:spPr bwMode="auto">
          <a:xfrm>
            <a:off x="6315075" y="2981325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5" name="Rectangle 621"/>
          <p:cNvSpPr>
            <a:spLocks noChangeArrowheads="1"/>
          </p:cNvSpPr>
          <p:nvPr/>
        </p:nvSpPr>
        <p:spPr bwMode="auto">
          <a:xfrm>
            <a:off x="6335713" y="28813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6" name="Rectangle 622"/>
          <p:cNvSpPr>
            <a:spLocks noChangeArrowheads="1"/>
          </p:cNvSpPr>
          <p:nvPr/>
        </p:nvSpPr>
        <p:spPr bwMode="auto">
          <a:xfrm>
            <a:off x="6356350" y="275590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7" name="Rectangle 623"/>
          <p:cNvSpPr>
            <a:spLocks noChangeArrowheads="1"/>
          </p:cNvSpPr>
          <p:nvPr/>
        </p:nvSpPr>
        <p:spPr bwMode="auto">
          <a:xfrm>
            <a:off x="6381750" y="25669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8" name="Rectangle 624"/>
          <p:cNvSpPr>
            <a:spLocks noChangeArrowheads="1"/>
          </p:cNvSpPr>
          <p:nvPr/>
        </p:nvSpPr>
        <p:spPr bwMode="auto">
          <a:xfrm>
            <a:off x="6402388" y="22193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9" name="Rectangle 625"/>
          <p:cNvSpPr>
            <a:spLocks noChangeArrowheads="1"/>
          </p:cNvSpPr>
          <p:nvPr/>
        </p:nvSpPr>
        <p:spPr bwMode="auto">
          <a:xfrm>
            <a:off x="6427788" y="21478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0" name="Rectangle 626"/>
          <p:cNvSpPr>
            <a:spLocks noChangeArrowheads="1"/>
          </p:cNvSpPr>
          <p:nvPr/>
        </p:nvSpPr>
        <p:spPr bwMode="auto">
          <a:xfrm>
            <a:off x="6448425" y="22066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1" name="Rectangle 627"/>
          <p:cNvSpPr>
            <a:spLocks noChangeArrowheads="1"/>
          </p:cNvSpPr>
          <p:nvPr/>
        </p:nvSpPr>
        <p:spPr bwMode="auto">
          <a:xfrm>
            <a:off x="6469063" y="21637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2" name="Rectangle 628"/>
          <p:cNvSpPr>
            <a:spLocks noChangeArrowheads="1"/>
          </p:cNvSpPr>
          <p:nvPr/>
        </p:nvSpPr>
        <p:spPr bwMode="auto">
          <a:xfrm>
            <a:off x="6494463" y="21018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3" name="Rectangle 629"/>
          <p:cNvSpPr>
            <a:spLocks noChangeArrowheads="1"/>
          </p:cNvSpPr>
          <p:nvPr/>
        </p:nvSpPr>
        <p:spPr bwMode="auto">
          <a:xfrm>
            <a:off x="6515100" y="21637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4" name="Rectangle 630"/>
          <p:cNvSpPr>
            <a:spLocks noChangeArrowheads="1"/>
          </p:cNvSpPr>
          <p:nvPr/>
        </p:nvSpPr>
        <p:spPr bwMode="auto">
          <a:xfrm>
            <a:off x="6540500" y="239871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5" name="Rectangle 631"/>
          <p:cNvSpPr>
            <a:spLocks noChangeArrowheads="1"/>
          </p:cNvSpPr>
          <p:nvPr/>
        </p:nvSpPr>
        <p:spPr bwMode="auto">
          <a:xfrm>
            <a:off x="6561138" y="2524125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6" name="Rectangle 632"/>
          <p:cNvSpPr>
            <a:spLocks noChangeArrowheads="1"/>
          </p:cNvSpPr>
          <p:nvPr/>
        </p:nvSpPr>
        <p:spPr bwMode="auto">
          <a:xfrm>
            <a:off x="6583363" y="2465388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7" name="Rectangle 633"/>
          <p:cNvSpPr>
            <a:spLocks noChangeArrowheads="1"/>
          </p:cNvSpPr>
          <p:nvPr/>
        </p:nvSpPr>
        <p:spPr bwMode="auto">
          <a:xfrm>
            <a:off x="6607175" y="23701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8" name="Rectangle 634"/>
          <p:cNvSpPr>
            <a:spLocks noChangeArrowheads="1"/>
          </p:cNvSpPr>
          <p:nvPr/>
        </p:nvSpPr>
        <p:spPr bwMode="auto">
          <a:xfrm>
            <a:off x="6629400" y="2319338"/>
            <a:ext cx="23813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9" name="Rectangle 635"/>
          <p:cNvSpPr>
            <a:spLocks noChangeArrowheads="1"/>
          </p:cNvSpPr>
          <p:nvPr/>
        </p:nvSpPr>
        <p:spPr bwMode="auto">
          <a:xfrm>
            <a:off x="6653213" y="230663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0" name="Rectangle 636"/>
          <p:cNvSpPr>
            <a:spLocks noChangeArrowheads="1"/>
          </p:cNvSpPr>
          <p:nvPr/>
        </p:nvSpPr>
        <p:spPr bwMode="auto">
          <a:xfrm>
            <a:off x="6675438" y="2135188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1" name="Rectangle 637"/>
          <p:cNvSpPr>
            <a:spLocks noChangeArrowheads="1"/>
          </p:cNvSpPr>
          <p:nvPr/>
        </p:nvSpPr>
        <p:spPr bwMode="auto">
          <a:xfrm>
            <a:off x="6696075" y="2201863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2" name="Rectangle 638"/>
          <p:cNvSpPr>
            <a:spLocks noChangeArrowheads="1"/>
          </p:cNvSpPr>
          <p:nvPr/>
        </p:nvSpPr>
        <p:spPr bwMode="auto">
          <a:xfrm>
            <a:off x="6721475" y="2382838"/>
            <a:ext cx="25400" cy="2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3" name="Rectangle 639"/>
          <p:cNvSpPr>
            <a:spLocks noChangeArrowheads="1"/>
          </p:cNvSpPr>
          <p:nvPr/>
        </p:nvSpPr>
        <p:spPr bwMode="auto">
          <a:xfrm>
            <a:off x="6742113" y="2406650"/>
            <a:ext cx="25400" cy="2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4" name="Rectangle 640"/>
          <p:cNvSpPr>
            <a:spLocks noChangeArrowheads="1"/>
          </p:cNvSpPr>
          <p:nvPr/>
        </p:nvSpPr>
        <p:spPr bwMode="auto">
          <a:xfrm>
            <a:off x="642938" y="5484813"/>
            <a:ext cx="1508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65" name="Rectangle 641"/>
          <p:cNvSpPr>
            <a:spLocks noChangeArrowheads="1"/>
          </p:cNvSpPr>
          <p:nvPr/>
        </p:nvSpPr>
        <p:spPr bwMode="auto">
          <a:xfrm>
            <a:off x="642938" y="5073650"/>
            <a:ext cx="1508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66" name="Rectangle 642"/>
          <p:cNvSpPr>
            <a:spLocks noChangeArrowheads="1"/>
          </p:cNvSpPr>
          <p:nvPr/>
        </p:nvSpPr>
        <p:spPr bwMode="auto">
          <a:xfrm>
            <a:off x="642938" y="4662488"/>
            <a:ext cx="1508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67" name="Rectangle 643"/>
          <p:cNvSpPr>
            <a:spLocks noChangeArrowheads="1"/>
          </p:cNvSpPr>
          <p:nvPr/>
        </p:nvSpPr>
        <p:spPr bwMode="auto">
          <a:xfrm>
            <a:off x="642938" y="4248150"/>
            <a:ext cx="1508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68" name="Rectangle 644"/>
          <p:cNvSpPr>
            <a:spLocks noChangeArrowheads="1"/>
          </p:cNvSpPr>
          <p:nvPr/>
        </p:nvSpPr>
        <p:spPr bwMode="auto">
          <a:xfrm>
            <a:off x="642938" y="3836988"/>
            <a:ext cx="1508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69" name="Rectangle 645"/>
          <p:cNvSpPr>
            <a:spLocks noChangeArrowheads="1"/>
          </p:cNvSpPr>
          <p:nvPr/>
        </p:nvSpPr>
        <p:spPr bwMode="auto">
          <a:xfrm>
            <a:off x="566738" y="3425825"/>
            <a:ext cx="2270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0" name="Rectangle 646"/>
          <p:cNvSpPr>
            <a:spLocks noChangeArrowheads="1"/>
          </p:cNvSpPr>
          <p:nvPr/>
        </p:nvSpPr>
        <p:spPr bwMode="auto">
          <a:xfrm>
            <a:off x="566738" y="3014663"/>
            <a:ext cx="2270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1" name="Rectangle 647"/>
          <p:cNvSpPr>
            <a:spLocks noChangeArrowheads="1"/>
          </p:cNvSpPr>
          <p:nvPr/>
        </p:nvSpPr>
        <p:spPr bwMode="auto">
          <a:xfrm>
            <a:off x="566738" y="2605088"/>
            <a:ext cx="2270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2" name="Rectangle 648"/>
          <p:cNvSpPr>
            <a:spLocks noChangeArrowheads="1"/>
          </p:cNvSpPr>
          <p:nvPr/>
        </p:nvSpPr>
        <p:spPr bwMode="auto">
          <a:xfrm>
            <a:off x="566738" y="2189163"/>
            <a:ext cx="2270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16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3" name="Rectangle 649"/>
          <p:cNvSpPr>
            <a:spLocks noChangeArrowheads="1"/>
          </p:cNvSpPr>
          <p:nvPr/>
        </p:nvSpPr>
        <p:spPr bwMode="auto">
          <a:xfrm>
            <a:off x="566738" y="1778000"/>
            <a:ext cx="2270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18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4" name="Rectangle 650"/>
          <p:cNvSpPr>
            <a:spLocks noChangeArrowheads="1"/>
          </p:cNvSpPr>
          <p:nvPr/>
        </p:nvSpPr>
        <p:spPr bwMode="auto">
          <a:xfrm>
            <a:off x="566738" y="1368425"/>
            <a:ext cx="227013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5" name="Rectangle 651"/>
          <p:cNvSpPr>
            <a:spLocks noChangeArrowheads="1"/>
          </p:cNvSpPr>
          <p:nvPr/>
        </p:nvSpPr>
        <p:spPr bwMode="auto">
          <a:xfrm>
            <a:off x="692150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1991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6" name="Rectangle 652"/>
          <p:cNvSpPr>
            <a:spLocks noChangeArrowheads="1"/>
          </p:cNvSpPr>
          <p:nvPr/>
        </p:nvSpPr>
        <p:spPr bwMode="auto">
          <a:xfrm>
            <a:off x="1506538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1994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7" name="Rectangle 653"/>
          <p:cNvSpPr>
            <a:spLocks noChangeArrowheads="1"/>
          </p:cNvSpPr>
          <p:nvPr/>
        </p:nvSpPr>
        <p:spPr bwMode="auto">
          <a:xfrm>
            <a:off x="2324100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1997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8" name="Rectangle 654"/>
          <p:cNvSpPr>
            <a:spLocks noChangeArrowheads="1"/>
          </p:cNvSpPr>
          <p:nvPr/>
        </p:nvSpPr>
        <p:spPr bwMode="auto">
          <a:xfrm>
            <a:off x="3136900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9" name="Rectangle 655"/>
          <p:cNvSpPr>
            <a:spLocks noChangeArrowheads="1"/>
          </p:cNvSpPr>
          <p:nvPr/>
        </p:nvSpPr>
        <p:spPr bwMode="auto">
          <a:xfrm>
            <a:off x="3954463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0" name="Rectangle 656"/>
          <p:cNvSpPr>
            <a:spLocks noChangeArrowheads="1"/>
          </p:cNvSpPr>
          <p:nvPr/>
        </p:nvSpPr>
        <p:spPr bwMode="auto">
          <a:xfrm>
            <a:off x="4772025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1" name="Rectangle 657"/>
          <p:cNvSpPr>
            <a:spLocks noChangeArrowheads="1"/>
          </p:cNvSpPr>
          <p:nvPr/>
        </p:nvSpPr>
        <p:spPr bwMode="auto">
          <a:xfrm>
            <a:off x="5584825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2009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2" name="Rectangle 658"/>
          <p:cNvSpPr>
            <a:spLocks noChangeArrowheads="1"/>
          </p:cNvSpPr>
          <p:nvPr/>
        </p:nvSpPr>
        <p:spPr bwMode="auto">
          <a:xfrm>
            <a:off x="6402388" y="5707063"/>
            <a:ext cx="3810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3" name="Rectangle 659"/>
          <p:cNvSpPr>
            <a:spLocks noChangeArrowheads="1"/>
          </p:cNvSpPr>
          <p:nvPr/>
        </p:nvSpPr>
        <p:spPr bwMode="auto">
          <a:xfrm rot="16200000">
            <a:off x="-119062" y="1666875"/>
            <a:ext cx="9302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$2012/MBtu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4" name="Line 660"/>
          <p:cNvSpPr>
            <a:spLocks noChangeShapeType="1"/>
          </p:cNvSpPr>
          <p:nvPr/>
        </p:nvSpPr>
        <p:spPr bwMode="auto">
          <a:xfrm>
            <a:off x="6997700" y="4779470"/>
            <a:ext cx="112713" cy="1587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85" name="Rectangle 661"/>
          <p:cNvSpPr>
            <a:spLocks noChangeArrowheads="1"/>
          </p:cNvSpPr>
          <p:nvPr/>
        </p:nvSpPr>
        <p:spPr bwMode="auto">
          <a:xfrm>
            <a:off x="7169150" y="4639770"/>
            <a:ext cx="14557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US (Henry Hub)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6" name="Line 662"/>
          <p:cNvSpPr>
            <a:spLocks noChangeShapeType="1"/>
          </p:cNvSpPr>
          <p:nvPr/>
        </p:nvSpPr>
        <p:spPr bwMode="auto">
          <a:xfrm>
            <a:off x="6997700" y="3433763"/>
            <a:ext cx="112713" cy="1587"/>
          </a:xfrm>
          <a:prstGeom prst="line">
            <a:avLst/>
          </a:prstGeom>
          <a:noFill/>
          <a:ln w="25400">
            <a:solidFill>
              <a:srgbClr val="00B05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87" name="Rectangle 663"/>
          <p:cNvSpPr>
            <a:spLocks noChangeArrowheads="1"/>
          </p:cNvSpPr>
          <p:nvPr/>
        </p:nvSpPr>
        <p:spPr bwMode="auto">
          <a:xfrm>
            <a:off x="7156450" y="3270250"/>
            <a:ext cx="17684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Europe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(German import)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88" name="Line 664"/>
          <p:cNvSpPr>
            <a:spLocks noChangeShapeType="1"/>
          </p:cNvSpPr>
          <p:nvPr/>
        </p:nvSpPr>
        <p:spPr bwMode="auto">
          <a:xfrm>
            <a:off x="6997700" y="2410318"/>
            <a:ext cx="112713" cy="1587"/>
          </a:xfrm>
          <a:prstGeom prst="line">
            <a:avLst/>
          </a:prstGeom>
          <a:noFill/>
          <a:ln w="25400">
            <a:solidFill>
              <a:srgbClr val="333399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90" name="Rectangle 666"/>
          <p:cNvSpPr>
            <a:spLocks noChangeArrowheads="1"/>
          </p:cNvSpPr>
          <p:nvPr/>
        </p:nvSpPr>
        <p:spPr bwMode="auto">
          <a:xfrm>
            <a:off x="7143750" y="2272205"/>
            <a:ext cx="1816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Japan (LNG import)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" name="Rectangle 717"/>
          <p:cNvSpPr/>
          <p:nvPr/>
        </p:nvSpPr>
        <p:spPr bwMode="auto">
          <a:xfrm>
            <a:off x="5549900" y="1828800"/>
            <a:ext cx="1295400" cy="3746500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9" descr="World Map 1.jpg"/>
          <p:cNvPicPr>
            <a:picLocks noChangeAspect="1"/>
          </p:cNvPicPr>
          <p:nvPr/>
        </p:nvPicPr>
        <p:blipFill>
          <a:blip r:embed="rId3" cstate="print"/>
          <a:srcRect l="4066" t="13959" r="48409" b="17863"/>
          <a:stretch>
            <a:fillRect/>
          </a:stretch>
        </p:blipFill>
        <p:spPr bwMode="auto">
          <a:xfrm>
            <a:off x="1200150" y="865188"/>
            <a:ext cx="7516813" cy="560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1311275" y="0"/>
            <a:ext cx="7832725" cy="884238"/>
          </a:xfrm>
        </p:spPr>
        <p:txBody>
          <a:bodyPr/>
          <a:lstStyle/>
          <a:p>
            <a:pPr eaLnBrk="1" hangingPunct="1"/>
            <a:r>
              <a:rPr lang="en-US" sz="2800" dirty="0" smtClean="0"/>
              <a:t>Security issues, depletion and domestic demand growth lead to tight LNG supply</a:t>
            </a:r>
          </a:p>
        </p:txBody>
      </p:sp>
      <p:grpSp>
        <p:nvGrpSpPr>
          <p:cNvPr id="2" name="Group 63"/>
          <p:cNvGrpSpPr/>
          <p:nvPr/>
        </p:nvGrpSpPr>
        <p:grpSpPr>
          <a:xfrm>
            <a:off x="1925638" y="1098550"/>
            <a:ext cx="6442075" cy="4694238"/>
            <a:chOff x="1925638" y="1098550"/>
            <a:chExt cx="6442075" cy="4694238"/>
          </a:xfrm>
        </p:grpSpPr>
        <p:grpSp>
          <p:nvGrpSpPr>
            <p:cNvPr id="3" name="Group 104"/>
            <p:cNvGrpSpPr>
              <a:grpSpLocks/>
            </p:cNvGrpSpPr>
            <p:nvPr/>
          </p:nvGrpSpPr>
          <p:grpSpPr bwMode="auto">
            <a:xfrm>
              <a:off x="1925638" y="1098550"/>
              <a:ext cx="6442075" cy="4694238"/>
              <a:chOff x="1971040" y="951405"/>
              <a:chExt cx="6441440" cy="4693920"/>
            </a:xfrm>
          </p:grpSpPr>
          <p:grpSp>
            <p:nvGrpSpPr>
              <p:cNvPr id="4" name="Group 58"/>
              <p:cNvGrpSpPr>
                <a:grpSpLocks/>
              </p:cNvGrpSpPr>
              <p:nvPr/>
            </p:nvGrpSpPr>
            <p:grpSpPr bwMode="auto">
              <a:xfrm>
                <a:off x="1971040" y="951405"/>
                <a:ext cx="6441440" cy="4693920"/>
                <a:chOff x="1971040" y="1087120"/>
                <a:chExt cx="6441440" cy="4693920"/>
              </a:xfrm>
            </p:grpSpPr>
            <p:sp>
              <p:nvSpPr>
                <p:cNvPr id="4139" name="Oval 8"/>
                <p:cNvSpPr>
                  <a:spLocks noChangeArrowheads="1"/>
                </p:cNvSpPr>
                <p:nvPr/>
              </p:nvSpPr>
              <p:spPr bwMode="auto">
                <a:xfrm>
                  <a:off x="2885440" y="108712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0" name="Oval 35"/>
                <p:cNvSpPr>
                  <a:spLocks noChangeArrowheads="1"/>
                </p:cNvSpPr>
                <p:nvPr/>
              </p:nvSpPr>
              <p:spPr bwMode="auto">
                <a:xfrm>
                  <a:off x="1971040" y="340360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1" name="Oval 36"/>
                <p:cNvSpPr>
                  <a:spLocks noChangeArrowheads="1"/>
                </p:cNvSpPr>
                <p:nvPr/>
              </p:nvSpPr>
              <p:spPr bwMode="auto">
                <a:xfrm>
                  <a:off x="2225040" y="338328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2" name="Oval 37"/>
                <p:cNvSpPr>
                  <a:spLocks noChangeArrowheads="1"/>
                </p:cNvSpPr>
                <p:nvPr/>
              </p:nvSpPr>
              <p:spPr bwMode="auto">
                <a:xfrm>
                  <a:off x="2275840" y="468376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3" name="Oval 38"/>
                <p:cNvSpPr>
                  <a:spLocks noChangeArrowheads="1"/>
                </p:cNvSpPr>
                <p:nvPr/>
              </p:nvSpPr>
              <p:spPr bwMode="auto">
                <a:xfrm>
                  <a:off x="2854960" y="357632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4" name="Oval 39"/>
                <p:cNvSpPr>
                  <a:spLocks noChangeArrowheads="1"/>
                </p:cNvSpPr>
                <p:nvPr/>
              </p:nvSpPr>
              <p:spPr bwMode="auto">
                <a:xfrm>
                  <a:off x="3322320" y="360680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5" name="Oval 40"/>
                <p:cNvSpPr>
                  <a:spLocks noChangeArrowheads="1"/>
                </p:cNvSpPr>
                <p:nvPr/>
              </p:nvSpPr>
              <p:spPr bwMode="auto">
                <a:xfrm>
                  <a:off x="3423920" y="36474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6" name="Oval 41"/>
                <p:cNvSpPr>
                  <a:spLocks noChangeArrowheads="1"/>
                </p:cNvSpPr>
                <p:nvPr/>
              </p:nvSpPr>
              <p:spPr bwMode="auto">
                <a:xfrm>
                  <a:off x="6268720" y="46634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7" name="Oval 44"/>
                <p:cNvSpPr>
                  <a:spLocks noChangeArrowheads="1"/>
                </p:cNvSpPr>
                <p:nvPr/>
              </p:nvSpPr>
              <p:spPr bwMode="auto">
                <a:xfrm>
                  <a:off x="4246880" y="39014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8" name="Oval 45"/>
                <p:cNvSpPr>
                  <a:spLocks noChangeArrowheads="1"/>
                </p:cNvSpPr>
                <p:nvPr/>
              </p:nvSpPr>
              <p:spPr bwMode="auto">
                <a:xfrm>
                  <a:off x="4064000" y="381000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9" name="Oval 46"/>
                <p:cNvSpPr>
                  <a:spLocks noChangeArrowheads="1"/>
                </p:cNvSpPr>
                <p:nvPr/>
              </p:nvSpPr>
              <p:spPr bwMode="auto">
                <a:xfrm>
                  <a:off x="4561840" y="399288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0" name="Oval 47"/>
                <p:cNvSpPr>
                  <a:spLocks noChangeArrowheads="1"/>
                </p:cNvSpPr>
                <p:nvPr/>
              </p:nvSpPr>
              <p:spPr bwMode="auto">
                <a:xfrm>
                  <a:off x="2387600" y="48158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1" name="Oval 48"/>
                <p:cNvSpPr>
                  <a:spLocks noChangeArrowheads="1"/>
                </p:cNvSpPr>
                <p:nvPr/>
              </p:nvSpPr>
              <p:spPr bwMode="auto">
                <a:xfrm>
                  <a:off x="7823200" y="495808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2" name="Oval 49"/>
                <p:cNvSpPr>
                  <a:spLocks noChangeArrowheads="1"/>
                </p:cNvSpPr>
                <p:nvPr/>
              </p:nvSpPr>
              <p:spPr bwMode="auto">
                <a:xfrm>
                  <a:off x="7721600" y="528320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3" name="Oval 50"/>
                <p:cNvSpPr>
                  <a:spLocks noChangeArrowheads="1"/>
                </p:cNvSpPr>
                <p:nvPr/>
              </p:nvSpPr>
              <p:spPr bwMode="auto">
                <a:xfrm>
                  <a:off x="3982720" y="431800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4" name="Oval 52"/>
                <p:cNvSpPr>
                  <a:spLocks noChangeArrowheads="1"/>
                </p:cNvSpPr>
                <p:nvPr/>
              </p:nvSpPr>
              <p:spPr bwMode="auto">
                <a:xfrm>
                  <a:off x="6990080" y="46634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5" name="Oval 53"/>
                <p:cNvSpPr>
                  <a:spLocks noChangeArrowheads="1"/>
                </p:cNvSpPr>
                <p:nvPr/>
              </p:nvSpPr>
              <p:spPr bwMode="auto">
                <a:xfrm>
                  <a:off x="6918960" y="47142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6" name="Oval 54"/>
                <p:cNvSpPr>
                  <a:spLocks noChangeArrowheads="1"/>
                </p:cNvSpPr>
                <p:nvPr/>
              </p:nvSpPr>
              <p:spPr bwMode="auto">
                <a:xfrm>
                  <a:off x="7112000" y="552704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7" name="Oval 55"/>
                <p:cNvSpPr>
                  <a:spLocks noChangeArrowheads="1"/>
                </p:cNvSpPr>
                <p:nvPr/>
              </p:nvSpPr>
              <p:spPr bwMode="auto">
                <a:xfrm>
                  <a:off x="6990080" y="563880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8" name="Oval 56"/>
                <p:cNvSpPr>
                  <a:spLocks noChangeArrowheads="1"/>
                </p:cNvSpPr>
                <p:nvPr/>
              </p:nvSpPr>
              <p:spPr bwMode="auto">
                <a:xfrm>
                  <a:off x="8270240" y="266192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9" name="Oval 57"/>
                <p:cNvSpPr>
                  <a:spLocks noChangeArrowheads="1"/>
                </p:cNvSpPr>
                <p:nvPr/>
              </p:nvSpPr>
              <p:spPr bwMode="auto">
                <a:xfrm>
                  <a:off x="7112000" y="4846320"/>
                  <a:ext cx="142240" cy="142240"/>
                </a:xfrm>
                <a:prstGeom prst="ellipse">
                  <a:avLst/>
                </a:prstGeom>
                <a:solidFill>
                  <a:srgbClr val="FF0000"/>
                </a:solidFill>
                <a:ln w="12700" cap="sq" algn="ctr">
                  <a:solidFill>
                    <a:schemeClr val="bg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9" name="Content Placeholder 2"/>
              <p:cNvSpPr txBox="1">
                <a:spLocks/>
              </p:cNvSpPr>
              <p:nvPr/>
            </p:nvSpPr>
            <p:spPr bwMode="auto">
              <a:xfrm>
                <a:off x="4274275" y="1360952"/>
                <a:ext cx="3555649" cy="140484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lIns="92075" tIns="46038" rIns="92075" bIns="46038"/>
              <a:lstStyle/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  <a:defRPr/>
                </a:pPr>
                <a:r>
                  <a:rPr kumimoji="1" lang="en-US" sz="1800" kern="0" dirty="0">
                    <a:solidFill>
                      <a:schemeClr val="bg2"/>
                    </a:solidFill>
                    <a:latin typeface="Calibri" pitchFamily="34" charset="0"/>
                  </a:rPr>
                  <a:t>LNG liquefaction plants</a:t>
                </a:r>
              </a:p>
            </p:txBody>
          </p:sp>
          <p:sp>
            <p:nvSpPr>
              <p:cNvPr id="4138" name="Oval 51"/>
              <p:cNvSpPr>
                <a:spLocks noChangeArrowheads="1"/>
              </p:cNvSpPr>
              <p:nvPr/>
            </p:nvSpPr>
            <p:spPr bwMode="auto">
              <a:xfrm>
                <a:off x="4435778" y="1467402"/>
                <a:ext cx="202530" cy="202530"/>
              </a:xfrm>
              <a:prstGeom prst="ellipse">
                <a:avLst/>
              </a:prstGeom>
              <a:solidFill>
                <a:srgbClr val="FF0000"/>
              </a:solidFill>
              <a:ln w="12700" cap="sq" algn="ctr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" name="Group 90"/>
            <p:cNvGrpSpPr>
              <a:grpSpLocks/>
            </p:cNvGrpSpPr>
            <p:nvPr/>
          </p:nvGrpSpPr>
          <p:grpSpPr bwMode="auto">
            <a:xfrm>
              <a:off x="2042776" y="3453270"/>
              <a:ext cx="1794926" cy="1464805"/>
              <a:chOff x="2087450" y="3261069"/>
              <a:chExt cx="1795139" cy="1464459"/>
            </a:xfrm>
          </p:grpSpPr>
          <p:pic>
            <p:nvPicPr>
              <p:cNvPr id="4132" name="Picture 62" descr="139_kalashnikov-rifle-vector-l.png"/>
              <p:cNvPicPr>
                <a:picLocks noChangeAspect="1"/>
              </p:cNvPicPr>
              <p:nvPr/>
            </p:nvPicPr>
            <p:blipFill>
              <a:blip r:embed="rId4" cstate="print"/>
              <a:srcRect t="29881" r="1573" b="14880"/>
              <a:stretch>
                <a:fillRect/>
              </a:stretch>
            </p:blipFill>
            <p:spPr bwMode="auto">
              <a:xfrm rot="18878826" flipH="1">
                <a:off x="2222227" y="3375825"/>
                <a:ext cx="327320" cy="97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3" name="Picture 63" descr="139_kalashnikov-rifle-vector-l.png"/>
              <p:cNvPicPr>
                <a:picLocks noChangeAspect="1"/>
              </p:cNvPicPr>
              <p:nvPr/>
            </p:nvPicPr>
            <p:blipFill>
              <a:blip r:embed="rId4" cstate="print"/>
              <a:srcRect t="29881" r="1573" b="14880"/>
              <a:stretch>
                <a:fillRect/>
              </a:stretch>
            </p:blipFill>
            <p:spPr bwMode="auto">
              <a:xfrm rot="18878826" flipH="1">
                <a:off x="2774676" y="3623474"/>
                <a:ext cx="327320" cy="97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4" name="Picture 64" descr="139_kalashnikov-rifle-vector-l.png"/>
              <p:cNvPicPr>
                <a:picLocks noChangeAspect="1"/>
              </p:cNvPicPr>
              <p:nvPr/>
            </p:nvPicPr>
            <p:blipFill>
              <a:blip r:embed="rId4" cstate="print"/>
              <a:srcRect t="29881" r="1573" b="14880"/>
              <a:stretch>
                <a:fillRect/>
              </a:stretch>
            </p:blipFill>
            <p:spPr bwMode="auto">
              <a:xfrm rot="18878826" flipH="1">
                <a:off x="3670026" y="4207674"/>
                <a:ext cx="327320" cy="97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35" name="Picture 65" descr="139_kalashnikov-rifle-vector-l.png"/>
              <p:cNvPicPr>
                <a:picLocks noChangeAspect="1"/>
              </p:cNvPicPr>
              <p:nvPr/>
            </p:nvPicPr>
            <p:blipFill>
              <a:blip r:embed="rId4" cstate="print"/>
              <a:srcRect t="29881" r="1573" b="14880"/>
              <a:stretch>
                <a:fillRect/>
              </a:stretch>
            </p:blipFill>
            <p:spPr bwMode="auto">
              <a:xfrm rot="18878826" flipH="1">
                <a:off x="1972694" y="4512964"/>
                <a:ext cx="327320" cy="97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5" name="Content Placeholder 2"/>
            <p:cNvSpPr txBox="1">
              <a:spLocks/>
            </p:cNvSpPr>
            <p:nvPr/>
          </p:nvSpPr>
          <p:spPr bwMode="auto">
            <a:xfrm>
              <a:off x="4229100" y="1514475"/>
              <a:ext cx="3556000" cy="1404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742950" lvl="1" indent="-285750" eaLnBrk="1" hangingPunct="1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endParaRPr kumimoji="1" lang="en-US" sz="1800" dirty="0">
                <a:solidFill>
                  <a:schemeClr val="bg2"/>
                </a:solidFill>
                <a:latin typeface="Calibri" pitchFamily="34" charset="0"/>
              </a:endParaRPr>
            </a:p>
            <a:p>
              <a:pPr marL="742950" lvl="1" indent="-285750" eaLnBrk="1" hangingPunct="1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None/>
              </a:pPr>
              <a:r>
                <a:rPr kumimoji="1" lang="en-US" sz="1800" dirty="0" smtClean="0">
                  <a:solidFill>
                    <a:schemeClr val="bg2"/>
                  </a:solidFill>
                  <a:latin typeface="Calibri" pitchFamily="34" charset="0"/>
                </a:rPr>
                <a:t>security issues</a:t>
              </a:r>
              <a:endParaRPr kumimoji="1" lang="en-US" sz="1800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  <p:pic>
          <p:nvPicPr>
            <p:cNvPr id="4130" name="Picture 84" descr="139_kalashnikov-rifle-vector-l.png"/>
            <p:cNvPicPr>
              <a:picLocks noChangeAspect="1"/>
            </p:cNvPicPr>
            <p:nvPr/>
          </p:nvPicPr>
          <p:blipFill>
            <a:blip r:embed="rId4" cstate="print"/>
            <a:srcRect t="29881" r="1573" b="14880"/>
            <a:stretch>
              <a:fillRect/>
            </a:stretch>
          </p:blipFill>
          <p:spPr bwMode="auto">
            <a:xfrm rot="18878826" flipH="1">
              <a:off x="4281565" y="1966628"/>
              <a:ext cx="437077" cy="130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106"/>
            <p:cNvGrpSpPr>
              <a:grpSpLocks/>
            </p:cNvGrpSpPr>
            <p:nvPr/>
          </p:nvGrpSpPr>
          <p:grpSpPr bwMode="auto">
            <a:xfrm>
              <a:off x="2295525" y="1511300"/>
              <a:ext cx="5489575" cy="3607019"/>
              <a:chOff x="2339974" y="1363924"/>
              <a:chExt cx="5490898" cy="3607611"/>
            </a:xfrm>
          </p:grpSpPr>
          <p:grpSp>
            <p:nvGrpSpPr>
              <p:cNvPr id="7" name="Group 91"/>
              <p:cNvGrpSpPr>
                <a:grpSpLocks/>
              </p:cNvGrpSpPr>
              <p:nvPr/>
            </p:nvGrpSpPr>
            <p:grpSpPr bwMode="auto">
              <a:xfrm>
                <a:off x="2339974" y="3171868"/>
                <a:ext cx="5174065" cy="1799667"/>
                <a:chOff x="2339974" y="3126713"/>
                <a:chExt cx="5174065" cy="1799667"/>
              </a:xfrm>
            </p:grpSpPr>
            <p:pic>
              <p:nvPicPr>
                <p:cNvPr id="4120" name="Picture 68" descr="天然ガスリグ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4878" r="34756"/>
                <a:stretch>
                  <a:fillRect/>
                </a:stretch>
              </p:blipFill>
              <p:spPr bwMode="auto">
                <a:xfrm>
                  <a:off x="6734454" y="4211936"/>
                  <a:ext cx="213526" cy="319210"/>
                </a:xfrm>
                <a:prstGeom prst="rect">
                  <a:avLst/>
                </a:prstGeom>
                <a:blipFill dpi="0" rotWithShape="1">
                  <a:blip r:embed="rId6" cstate="print"/>
                  <a:srcRect l="4878" r="34756"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2" name="Picture 70" descr="天然ガスリグ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4878" r="34756"/>
                <a:stretch>
                  <a:fillRect/>
                </a:stretch>
              </p:blipFill>
              <p:spPr bwMode="auto">
                <a:xfrm>
                  <a:off x="7300513" y="4607170"/>
                  <a:ext cx="213526" cy="319210"/>
                </a:xfrm>
                <a:prstGeom prst="rect">
                  <a:avLst/>
                </a:prstGeom>
                <a:blipFill dpi="0" rotWithShape="1">
                  <a:blip r:embed="rId6" cstate="print"/>
                  <a:srcRect l="4878" r="34756"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3" name="Picture 72" descr="天然ガスリグ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4878" r="34756"/>
                <a:stretch>
                  <a:fillRect/>
                </a:stretch>
              </p:blipFill>
              <p:spPr bwMode="auto">
                <a:xfrm>
                  <a:off x="2339974" y="3515248"/>
                  <a:ext cx="213526" cy="319210"/>
                </a:xfrm>
                <a:prstGeom prst="rect">
                  <a:avLst/>
                </a:prstGeom>
                <a:blipFill dpi="0" rotWithShape="1">
                  <a:blip r:embed="rId6" cstate="print"/>
                  <a:srcRect l="4878" r="34756"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5" name="Picture 74" descr="天然ガスリグ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4878" r="34756"/>
                <a:stretch>
                  <a:fillRect/>
                </a:stretch>
              </p:blipFill>
              <p:spPr bwMode="auto">
                <a:xfrm>
                  <a:off x="4713060" y="3727938"/>
                  <a:ext cx="213526" cy="319210"/>
                </a:xfrm>
                <a:prstGeom prst="rect">
                  <a:avLst/>
                </a:prstGeom>
                <a:blipFill dpi="0" rotWithShape="1">
                  <a:blip r:embed="rId6" cstate="print"/>
                  <a:srcRect l="4878" r="34756"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6" name="Picture 75" descr="天然ガスリグ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4878" r="34756"/>
                <a:stretch>
                  <a:fillRect/>
                </a:stretch>
              </p:blipFill>
              <p:spPr bwMode="auto">
                <a:xfrm>
                  <a:off x="3468739" y="3126713"/>
                  <a:ext cx="213526" cy="319210"/>
                </a:xfrm>
                <a:prstGeom prst="rect">
                  <a:avLst/>
                </a:prstGeom>
                <a:blipFill dpi="0" rotWithShape="1">
                  <a:blip r:embed="rId6" cstate="print"/>
                  <a:srcRect l="4878" r="34756"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27" name="Picture 76" descr="天然ガスリグ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4878" r="34756"/>
                <a:stretch>
                  <a:fillRect/>
                </a:stretch>
              </p:blipFill>
              <p:spPr bwMode="auto">
                <a:xfrm>
                  <a:off x="4389839" y="3434861"/>
                  <a:ext cx="213526" cy="319210"/>
                </a:xfrm>
                <a:prstGeom prst="rect">
                  <a:avLst/>
                </a:prstGeom>
                <a:blipFill dpi="0" rotWithShape="1">
                  <a:blip r:embed="rId6" cstate="print"/>
                  <a:srcRect l="4878" r="34756"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4116" name="Picture 85" descr="天然ガスリグ.gif"/>
              <p:cNvPicPr>
                <a:picLocks noChangeAspect="1"/>
              </p:cNvPicPr>
              <p:nvPr/>
            </p:nvPicPr>
            <p:blipFill>
              <a:blip r:embed="rId5" cstate="print"/>
              <a:srcRect l="4878" r="34756"/>
              <a:stretch>
                <a:fillRect/>
              </a:stretch>
            </p:blipFill>
            <p:spPr bwMode="auto">
              <a:xfrm>
                <a:off x="4412828" y="2053094"/>
                <a:ext cx="213526" cy="319210"/>
              </a:xfrm>
              <a:prstGeom prst="rect">
                <a:avLst/>
              </a:prstGeom>
              <a:blipFill dpi="0" rotWithShape="1">
                <a:blip r:embed="rId6" cstate="print"/>
                <a:srcRect l="4878" r="34756"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6" name="Content Placeholder 2"/>
              <p:cNvSpPr txBox="1">
                <a:spLocks/>
              </p:cNvSpPr>
              <p:nvPr/>
            </p:nvSpPr>
            <p:spPr bwMode="auto">
              <a:xfrm>
                <a:off x="4274015" y="1363924"/>
                <a:ext cx="3556857" cy="14035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/>
              <a:lstStyle/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1" lang="en-US" sz="1800" dirty="0">
                  <a:solidFill>
                    <a:schemeClr val="bg2"/>
                  </a:solidFill>
                  <a:latin typeface="Calibri" pitchFamily="34" charset="0"/>
                </a:endParaRPr>
              </a:p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1" lang="en-US" sz="1800" dirty="0">
                  <a:solidFill>
                    <a:schemeClr val="bg2"/>
                  </a:solidFill>
                  <a:latin typeface="Calibri" pitchFamily="34" charset="0"/>
                </a:endParaRPr>
              </a:p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1" lang="en-US" sz="1800" dirty="0" smtClean="0">
                    <a:solidFill>
                      <a:schemeClr val="bg2"/>
                    </a:solidFill>
                    <a:latin typeface="Calibri" pitchFamily="34" charset="0"/>
                  </a:rPr>
                  <a:t>declining </a:t>
                </a:r>
                <a:r>
                  <a:rPr kumimoji="1" lang="en-US" sz="1800" dirty="0">
                    <a:solidFill>
                      <a:schemeClr val="bg2"/>
                    </a:solidFill>
                    <a:latin typeface="Calibri" pitchFamily="34" charset="0"/>
                  </a:rPr>
                  <a:t>gas output</a:t>
                </a:r>
              </a:p>
            </p:txBody>
          </p:sp>
        </p:grpSp>
        <p:grpSp>
          <p:nvGrpSpPr>
            <p:cNvPr id="8" name="Group 107"/>
            <p:cNvGrpSpPr>
              <a:grpSpLocks/>
            </p:cNvGrpSpPr>
            <p:nvPr/>
          </p:nvGrpSpPr>
          <p:grpSpPr bwMode="auto">
            <a:xfrm>
              <a:off x="3599671" y="1506538"/>
              <a:ext cx="4185430" cy="3632831"/>
              <a:chOff x="3645220" y="1360311"/>
              <a:chExt cx="4185069" cy="3631689"/>
            </a:xfrm>
          </p:grpSpPr>
          <p:grpSp>
            <p:nvGrpSpPr>
              <p:cNvPr id="9" name="Group 92"/>
              <p:cNvGrpSpPr>
                <a:grpSpLocks/>
              </p:cNvGrpSpPr>
              <p:nvPr/>
            </p:nvGrpSpPr>
            <p:grpSpPr bwMode="auto">
              <a:xfrm>
                <a:off x="3645220" y="3233831"/>
                <a:ext cx="4125178" cy="1758169"/>
                <a:chOff x="3645220" y="3188676"/>
                <a:chExt cx="4125178" cy="1758169"/>
              </a:xfrm>
            </p:grpSpPr>
            <p:pic>
              <p:nvPicPr>
                <p:cNvPr id="4107" name="Picture 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611158" y="4531805"/>
                  <a:ext cx="271635" cy="28106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</p:pic>
            <p:pic>
              <p:nvPicPr>
                <p:cNvPr id="4109" name="Picture 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7498763" y="4665784"/>
                  <a:ext cx="271635" cy="28106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</p:pic>
            <p:pic>
              <p:nvPicPr>
                <p:cNvPr id="4110" name="Picture 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606512" y="3411414"/>
                  <a:ext cx="271635" cy="28106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</p:pic>
            <p:pic>
              <p:nvPicPr>
                <p:cNvPr id="4112" name="Picture 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3645220" y="3188676"/>
                  <a:ext cx="271635" cy="28106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</p:pic>
          </p:grpSp>
          <p:pic>
            <p:nvPicPr>
              <p:cNvPr id="4105" name="Picture 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81642" y="2403822"/>
                <a:ext cx="271635" cy="28106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sp>
            <p:nvSpPr>
              <p:cNvPr id="97" name="Content Placeholder 2"/>
              <p:cNvSpPr txBox="1">
                <a:spLocks/>
              </p:cNvSpPr>
              <p:nvPr/>
            </p:nvSpPr>
            <p:spPr bwMode="auto">
              <a:xfrm>
                <a:off x="4274595" y="1360311"/>
                <a:ext cx="3555694" cy="14044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2075" tIns="46038" rIns="92075" bIns="46038"/>
              <a:lstStyle/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1" lang="en-US" sz="1800" dirty="0">
                  <a:solidFill>
                    <a:schemeClr val="bg2"/>
                  </a:solidFill>
                  <a:latin typeface="Calibri" pitchFamily="34" charset="0"/>
                </a:endParaRPr>
              </a:p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1" lang="en-US" sz="1800" dirty="0">
                  <a:solidFill>
                    <a:schemeClr val="bg2"/>
                  </a:solidFill>
                  <a:latin typeface="Calibri" pitchFamily="34" charset="0"/>
                </a:endParaRPr>
              </a:p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endParaRPr kumimoji="1" lang="en-US" sz="1800" dirty="0">
                  <a:solidFill>
                    <a:schemeClr val="bg2"/>
                  </a:solidFill>
                  <a:latin typeface="Calibri" pitchFamily="34" charset="0"/>
                </a:endParaRPr>
              </a:p>
              <a:p>
                <a:pPr marL="742950" lvl="1" indent="-285750" eaLnBrk="1" hangingPunct="1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None/>
                </a:pPr>
                <a:r>
                  <a:rPr kumimoji="1" lang="en-US" sz="1800" dirty="0" smtClean="0">
                    <a:solidFill>
                      <a:schemeClr val="bg2"/>
                    </a:solidFill>
                    <a:latin typeface="Calibri" pitchFamily="34" charset="0"/>
                  </a:rPr>
                  <a:t>surging </a:t>
                </a:r>
                <a:r>
                  <a:rPr kumimoji="1" lang="en-US" sz="1800" dirty="0">
                    <a:solidFill>
                      <a:schemeClr val="bg2"/>
                    </a:solidFill>
                    <a:latin typeface="Calibri" pitchFamily="34" charset="0"/>
                  </a:rPr>
                  <a:t>domestic demand</a:t>
                </a: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1242204" y="6027003"/>
            <a:ext cx="6970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Supply shortfalls double the market impact of Japanese demand increase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LNG supply is predominantly backed by long-term contracts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388853" y="5322498"/>
            <a:ext cx="7289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Portfolio LNG and secondary re-exports both play an increasing role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8899" y="1217613"/>
            <a:ext cx="7311205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oil and gas still substitute products?</a:t>
            </a:r>
            <a:endParaRPr lang="en-GB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318917" y="1505118"/>
          <a:ext cx="7493310" cy="4232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57677" y="1359462"/>
            <a:ext cx="5696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2"/>
                </a:solidFill>
                <a:latin typeface="Calibri" pitchFamily="34" charset="0"/>
              </a:rPr>
              <a:t>Oil and gas fired power generation in the Asia Pacific</a:t>
            </a:r>
            <a:endParaRPr lang="en-GB" sz="2000" i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8542" y="1772156"/>
            <a:ext cx="574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bg2"/>
                </a:solidFill>
              </a:rPr>
              <a:t>Twh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99016" y="5551136"/>
            <a:ext cx="161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/>
                </a:solidFill>
                <a:latin typeface="Calibri" pitchFamily="34" charset="0"/>
              </a:rPr>
              <a:t>WEO 2012</a:t>
            </a:r>
            <a:endParaRPr lang="en-GB" sz="1800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1108609" y="0"/>
            <a:ext cx="77278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sz="4000" b="1" dirty="0" smtClean="0">
                <a:solidFill>
                  <a:srgbClr val="0099CC"/>
                </a:solidFill>
                <a:latin typeface="Calibri" pitchFamily="34" charset="0"/>
                <a:ea typeface="+mj-ea"/>
                <a:cs typeface="+mj-cs"/>
              </a:rPr>
              <a:t>Is a destination clause still essential for project financing?</a:t>
            </a:r>
            <a:endParaRPr kumimoji="1" lang="en-GB" sz="4000" b="1" dirty="0" smtClean="0">
              <a:solidFill>
                <a:srgbClr val="0099CC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1" name="Picture 70" descr="Pictur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9474" y="1246716"/>
            <a:ext cx="8095260" cy="56112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042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275" y="0"/>
            <a:ext cx="7832725" cy="1376995"/>
          </a:xfrm>
        </p:spPr>
        <p:txBody>
          <a:bodyPr/>
          <a:lstStyle/>
          <a:p>
            <a:r>
              <a:rPr lang="en-US" sz="2800" dirty="0" smtClean="0"/>
              <a:t>With non-conventional technology and new discoveries, resources will compete for markets</a:t>
            </a:r>
            <a:endParaRPr lang="en-GB" sz="28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75464" y="1475278"/>
          <a:ext cx="6994595" cy="4593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57678" y="1092425"/>
            <a:ext cx="5737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2"/>
                </a:solidFill>
                <a:latin typeface="Calibri" pitchFamily="34" charset="0"/>
              </a:rPr>
              <a:t>The proportion of proven reserves projected to be consumed till 2030</a:t>
            </a:r>
            <a:endParaRPr lang="en-GB" sz="2000" i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8542" y="6060935"/>
            <a:ext cx="7630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In 5 years discoveries and reserve additions exceeded production by 175 years worth of Japanese demand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793" y="152400"/>
            <a:ext cx="7992208" cy="884238"/>
          </a:xfrm>
        </p:spPr>
        <p:txBody>
          <a:bodyPr/>
          <a:lstStyle/>
          <a:p>
            <a:r>
              <a:rPr lang="en-US" sz="3200" dirty="0" smtClean="0"/>
              <a:t>The United States continues to lead non-conventional development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4859" y="1260475"/>
            <a:ext cx="3732453" cy="4596861"/>
          </a:xfrm>
        </p:spPr>
        <p:txBody>
          <a:bodyPr/>
          <a:lstStyle/>
          <a:p>
            <a:r>
              <a:rPr lang="en-US" dirty="0" smtClean="0"/>
              <a:t>Technological improvements in seismic, drilling and </a:t>
            </a:r>
            <a:r>
              <a:rPr lang="en-US" dirty="0" err="1" smtClean="0"/>
              <a:t>fracking</a:t>
            </a:r>
            <a:endParaRPr lang="en-US" dirty="0" smtClean="0"/>
          </a:p>
          <a:p>
            <a:r>
              <a:rPr lang="en-US" dirty="0" smtClean="0"/>
              <a:t>“Mass manufacturing” methods in oil field services</a:t>
            </a:r>
          </a:p>
          <a:p>
            <a:r>
              <a:rPr lang="en-US" dirty="0" smtClean="0"/>
              <a:t>Strong financial boost from liquids</a:t>
            </a:r>
            <a:endParaRPr lang="en-GB" dirty="0"/>
          </a:p>
        </p:txBody>
      </p:sp>
      <p:pic>
        <p:nvPicPr>
          <p:cNvPr id="5" name="Picture 2" descr="MTGMR_2013_USA_Shale_Gas_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155" y="1337095"/>
            <a:ext cx="4270399" cy="3158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213338" y="5859894"/>
            <a:ext cx="75174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With US markets saturated, Canadian production growth depends on LNG exports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300" y="0"/>
            <a:ext cx="7747000" cy="974725"/>
          </a:xfrm>
        </p:spPr>
        <p:txBody>
          <a:bodyPr/>
          <a:lstStyle/>
          <a:p>
            <a:r>
              <a:rPr lang="en-US" sz="3200" dirty="0" smtClean="0"/>
              <a:t>North America is emerging as a major exporter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1257300" y="5864469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Can Henry Hub+ emerge as a price signal for Asia? 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  <p:grpSp>
        <p:nvGrpSpPr>
          <p:cNvPr id="3" name="Group 19"/>
          <p:cNvGrpSpPr/>
          <p:nvPr/>
        </p:nvGrpSpPr>
        <p:grpSpPr>
          <a:xfrm>
            <a:off x="1095153" y="971744"/>
            <a:ext cx="7715642" cy="4888178"/>
            <a:chOff x="1268212" y="914400"/>
            <a:chExt cx="7487728" cy="4888178"/>
          </a:xfrm>
        </p:grpSpPr>
        <p:graphicFrame>
          <p:nvGraphicFramePr>
            <p:cNvPr id="5" name="Chart 4"/>
            <p:cNvGraphicFramePr/>
            <p:nvPr/>
          </p:nvGraphicFramePr>
          <p:xfrm>
            <a:off x="1268212" y="1230578"/>
            <a:ext cx="7487728" cy="457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7209991" y="3584976"/>
              <a:ext cx="8108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2"/>
                  </a:solidFill>
                  <a:latin typeface="Calibri" pitchFamily="34" charset="0"/>
                </a:rPr>
                <a:t>Algeria</a:t>
              </a:r>
              <a:endParaRPr lang="en-GB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08179" y="1775437"/>
              <a:ext cx="9834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2"/>
                  </a:solidFill>
                  <a:latin typeface="Calibri" pitchFamily="34" charset="0"/>
                  <a:cs typeface="+mn-cs"/>
                </a:rPr>
                <a:t>Contract signed</a:t>
              </a:r>
              <a:endParaRPr lang="en-GB" sz="1400" b="1" dirty="0" smtClean="0">
                <a:solidFill>
                  <a:schemeClr val="bg2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58461" y="914400"/>
              <a:ext cx="641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2"/>
                  </a:solidFill>
                  <a:latin typeface="Calibri" pitchFamily="34" charset="0"/>
                </a:rPr>
                <a:t>BCM</a:t>
              </a:r>
              <a:endParaRPr lang="en-GB" sz="1400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132" y="152400"/>
            <a:ext cx="7832725" cy="884238"/>
          </a:xfrm>
        </p:spPr>
        <p:txBody>
          <a:bodyPr/>
          <a:lstStyle/>
          <a:p>
            <a:r>
              <a:rPr lang="en-US" dirty="0" smtClean="0"/>
              <a:t>Russian gas: the East is the manifest destiny?</a:t>
            </a:r>
            <a:endParaRPr lang="en-GB" dirty="0"/>
          </a:p>
        </p:txBody>
      </p:sp>
      <p:pic>
        <p:nvPicPr>
          <p:cNvPr id="54274" name="Picture 2" descr="http://www.gazprom.com/f/posts/69/808097/map_4_31_new_e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0186" y="1115322"/>
            <a:ext cx="6418251" cy="388300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66092" y="5099539"/>
            <a:ext cx="7438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Production constrained by EU and domestic demand</a:t>
            </a:r>
          </a:p>
          <a:p>
            <a:pPr>
              <a:buFont typeface="Arial" pitchFamily="34" charset="0"/>
              <a:buChar char="•"/>
            </a:pPr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Surging independent production backed by NGLs</a:t>
            </a:r>
          </a:p>
          <a:p>
            <a:pPr>
              <a:buFont typeface="Arial" pitchFamily="34" charset="0"/>
              <a:buChar char="•"/>
            </a:pPr>
            <a:r>
              <a:rPr lang="en-US" b="1" i="1" dirty="0" smtClean="0">
                <a:solidFill>
                  <a:schemeClr val="bg2"/>
                </a:solidFill>
                <a:latin typeface="Calibri" pitchFamily="34" charset="0"/>
              </a:rPr>
              <a:t>Asian exports depend on capital-intensive infrastructure</a:t>
            </a:r>
            <a:endParaRPr lang="en-GB" b="1" i="1" dirty="0">
              <a:solidFill>
                <a:schemeClr val="bg2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3700" y="4957561"/>
            <a:ext cx="5626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2"/>
                </a:solidFill>
                <a:latin typeface="Calibri" pitchFamily="34" charset="0"/>
              </a:rPr>
              <a:t>Source: </a:t>
            </a:r>
            <a:r>
              <a:rPr lang="en-US" sz="1200" i="1" dirty="0" err="1" smtClean="0">
                <a:solidFill>
                  <a:schemeClr val="bg2"/>
                </a:solidFill>
                <a:latin typeface="Calibri" pitchFamily="34" charset="0"/>
              </a:rPr>
              <a:t>Gazprom</a:t>
            </a:r>
            <a:r>
              <a:rPr lang="en-US" sz="1200" i="1" dirty="0" smtClean="0">
                <a:solidFill>
                  <a:schemeClr val="bg2"/>
                </a:solidFill>
                <a:latin typeface="Calibri" pitchFamily="34" charset="0"/>
              </a:rPr>
              <a:t>. Note that political boundaries are not endorsed by the IEA </a:t>
            </a:r>
            <a:endParaRPr lang="en-GB" sz="1200" i="1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Facilitating market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6046" y="1155279"/>
            <a:ext cx="4061837" cy="4436318"/>
          </a:xfrm>
        </p:spPr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access and unbundling in gas </a:t>
            </a:r>
            <a:r>
              <a:rPr lang="en-US" i="1" dirty="0" smtClean="0"/>
              <a:t>AND</a:t>
            </a:r>
            <a:r>
              <a:rPr lang="en-US" dirty="0" smtClean="0"/>
              <a:t> electricity</a:t>
            </a:r>
          </a:p>
          <a:p>
            <a:r>
              <a:rPr lang="en-US" dirty="0" smtClean="0"/>
              <a:t>Wholesale price liberalization</a:t>
            </a:r>
          </a:p>
          <a:p>
            <a:r>
              <a:rPr lang="en-US" dirty="0" smtClean="0"/>
              <a:t>Flexible infrastructure</a:t>
            </a:r>
          </a:p>
          <a:p>
            <a:r>
              <a:rPr lang="en-US" dirty="0" smtClean="0"/>
              <a:t>Encouraging entry of new supply</a:t>
            </a:r>
          </a:p>
          <a:p>
            <a:r>
              <a:rPr lang="en-US" dirty="0" smtClean="0"/>
              <a:t>Diversifying the primary energy mix (nuclear, </a:t>
            </a:r>
            <a:r>
              <a:rPr lang="en-US" dirty="0" err="1" smtClean="0"/>
              <a:t>renewables</a:t>
            </a:r>
            <a:r>
              <a:rPr lang="en-US" dirty="0" smtClean="0"/>
              <a:t>)</a:t>
            </a:r>
          </a:p>
          <a:p>
            <a:endParaRPr lang="en-GB" dirty="0"/>
          </a:p>
        </p:txBody>
      </p:sp>
      <p:pic>
        <p:nvPicPr>
          <p:cNvPr id="4" name="Picture 18" descr="D:\Pictures\LNG Ship at RasGas Ber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5110" y="1267765"/>
            <a:ext cx="3510594" cy="29805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89529" y="5988106"/>
            <a:ext cx="7760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2"/>
                </a:solidFill>
                <a:latin typeface="Calibri" pitchFamily="34" charset="0"/>
              </a:rPr>
              <a:t>Investment security and producer confidence needs to be maintained</a:t>
            </a:r>
            <a:endParaRPr lang="en-GB" sz="2000" b="1" i="1" dirty="0">
              <a:solidFill>
                <a:schemeClr val="bg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4180" y="1661952"/>
            <a:ext cx="7927074" cy="1324081"/>
          </a:xfrm>
        </p:spPr>
        <p:txBody>
          <a:bodyPr/>
          <a:lstStyle/>
          <a:p>
            <a:r>
              <a:rPr lang="en-GB" dirty="0" smtClean="0"/>
              <a:t>Towards an efficient LNG market in the Asia - Pacific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352731" y="3167044"/>
            <a:ext cx="6997254" cy="1348704"/>
          </a:xfrm>
        </p:spPr>
        <p:txBody>
          <a:bodyPr/>
          <a:lstStyle/>
          <a:p>
            <a:r>
              <a:rPr lang="en-US" dirty="0" smtClean="0"/>
              <a:t>Maria van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Hoeven</a:t>
            </a:r>
            <a:endParaRPr lang="en-US" dirty="0" smtClean="0"/>
          </a:p>
          <a:p>
            <a:r>
              <a:rPr lang="en-US" dirty="0" smtClean="0"/>
              <a:t>Executive Director</a:t>
            </a:r>
          </a:p>
          <a:p>
            <a:r>
              <a:rPr lang="en-US" dirty="0" smtClean="0"/>
              <a:t>10 September, 2013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TGMR_2013">
  <a:themeElements>
    <a:clrScheme name="">
      <a:dk1>
        <a:srgbClr val="336699"/>
      </a:dk1>
      <a:lt1>
        <a:srgbClr val="FFFFFF"/>
      </a:lt1>
      <a:dk2>
        <a:srgbClr val="017896"/>
      </a:dk2>
      <a:lt2>
        <a:srgbClr val="000000"/>
      </a:lt2>
      <a:accent1>
        <a:srgbClr val="FF9900"/>
      </a:accent1>
      <a:accent2>
        <a:srgbClr val="0099CC"/>
      </a:accent2>
      <a:accent3>
        <a:srgbClr val="FFFFFF"/>
      </a:accent3>
      <a:accent4>
        <a:srgbClr val="2A5682"/>
      </a:accent4>
      <a:accent5>
        <a:srgbClr val="FFCAAA"/>
      </a:accent5>
      <a:accent6>
        <a:srgbClr val="008AB9"/>
      </a:accent6>
      <a:hlink>
        <a:srgbClr val="330099"/>
      </a:hlink>
      <a:folHlink>
        <a:srgbClr val="CBCBCB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TGMR_2013">
  <a:themeElements>
    <a:clrScheme name="">
      <a:dk1>
        <a:srgbClr val="336699"/>
      </a:dk1>
      <a:lt1>
        <a:srgbClr val="FFFFFF"/>
      </a:lt1>
      <a:dk2>
        <a:srgbClr val="017896"/>
      </a:dk2>
      <a:lt2>
        <a:srgbClr val="000000"/>
      </a:lt2>
      <a:accent1>
        <a:srgbClr val="FF9900"/>
      </a:accent1>
      <a:accent2>
        <a:srgbClr val="0099CC"/>
      </a:accent2>
      <a:accent3>
        <a:srgbClr val="FFFFFF"/>
      </a:accent3>
      <a:accent4>
        <a:srgbClr val="2A5682"/>
      </a:accent4>
      <a:accent5>
        <a:srgbClr val="FFCAAA"/>
      </a:accent5>
      <a:accent6>
        <a:srgbClr val="008AB9"/>
      </a:accent6>
      <a:hlink>
        <a:srgbClr val="330099"/>
      </a:hlink>
      <a:folHlink>
        <a:srgbClr val="CBCBCB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66CC"/>
    </a:dk2>
    <a:lt2>
      <a:srgbClr val="CBCBCB"/>
    </a:lt2>
    <a:accent1>
      <a:srgbClr val="009999"/>
    </a:accent1>
    <a:accent2>
      <a:srgbClr val="FF9933"/>
    </a:accent2>
    <a:accent3>
      <a:srgbClr val="AAB8E2"/>
    </a:accent3>
    <a:accent4>
      <a:srgbClr val="DADADA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66CC"/>
    </a:dk2>
    <a:lt2>
      <a:srgbClr val="CBCBCB"/>
    </a:lt2>
    <a:accent1>
      <a:srgbClr val="009999"/>
    </a:accent1>
    <a:accent2>
      <a:srgbClr val="FF9933"/>
    </a:accent2>
    <a:accent3>
      <a:srgbClr val="AAB8E2"/>
    </a:accent3>
    <a:accent4>
      <a:srgbClr val="DADADA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MTGMR_2013</Template>
  <TotalTime>9771</TotalTime>
  <Words>454</Words>
  <Application>Microsoft Office PowerPoint</Application>
  <PresentationFormat>On-screen Show (4:3)</PresentationFormat>
  <Paragraphs>112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MTGMR_2013</vt:lpstr>
      <vt:lpstr>1_MTGMR_2013</vt:lpstr>
      <vt:lpstr>Towards an efficient LNG market in the Asia - Pacific</vt:lpstr>
      <vt:lpstr>For gas the Asian century is just starting</vt:lpstr>
      <vt:lpstr>Natural gas is the key to improving air quality in Asia</vt:lpstr>
      <vt:lpstr>Economic growth and energy policies will raise the importance of Asia in global gas</vt:lpstr>
      <vt:lpstr>The old business model is an increasing competitiveness burden</vt:lpstr>
      <vt:lpstr>Security issues, depletion and domestic demand growth lead to tight LNG supply</vt:lpstr>
      <vt:lpstr>New LNG supply is predominantly backed by long-term contracts</vt:lpstr>
      <vt:lpstr>Are oil and gas still substitute products?</vt:lpstr>
      <vt:lpstr>Slide 9</vt:lpstr>
      <vt:lpstr>With non-conventional technology and new discoveries, resources will compete for markets</vt:lpstr>
      <vt:lpstr>The United States continues to lead non-conventional development</vt:lpstr>
      <vt:lpstr>North America is emerging as a major exporter</vt:lpstr>
      <vt:lpstr>Russian gas: the East is the manifest destiny?</vt:lpstr>
      <vt:lpstr>Facilitating market development</vt:lpstr>
      <vt:lpstr>Towards an efficient LNG market in the Asia - Pacific</vt:lpstr>
    </vt:vector>
  </TitlesOfParts>
  <Company>International Energy Agency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Laslo Varro</dc:creator>
  <cp:lastModifiedBy>BYRNE_JACINTA</cp:lastModifiedBy>
  <cp:revision>604</cp:revision>
  <dcterms:created xsi:type="dcterms:W3CDTF">2013-06-18T18:50:43Z</dcterms:created>
  <dcterms:modified xsi:type="dcterms:W3CDTF">2013-09-05T13:34:57Z</dcterms:modified>
</cp:coreProperties>
</file>