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0" r:id="rId4"/>
  </p:sldMasterIdLst>
  <p:notesMasterIdLst>
    <p:notesMasterId r:id="rId14"/>
  </p:notesMasterIdLst>
  <p:handoutMasterIdLst>
    <p:handoutMasterId r:id="rId15"/>
  </p:handoutMasterIdLst>
  <p:sldIdLst>
    <p:sldId id="618" r:id="rId5"/>
    <p:sldId id="684" r:id="rId6"/>
    <p:sldId id="680" r:id="rId7"/>
    <p:sldId id="686" r:id="rId8"/>
    <p:sldId id="685" r:id="rId9"/>
    <p:sldId id="683" r:id="rId10"/>
    <p:sldId id="682" r:id="rId11"/>
    <p:sldId id="690" r:id="rId12"/>
    <p:sldId id="674" r:id="rId13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  <a:srgbClr val="C6C20A"/>
    <a:srgbClr val="FFFFFF"/>
    <a:srgbClr val="FF6600"/>
    <a:srgbClr val="008000"/>
    <a:srgbClr val="003399"/>
    <a:srgbClr val="CCECFF"/>
    <a:srgbClr val="FFFFCC"/>
    <a:srgbClr val="CCFF66"/>
    <a:srgbClr val="66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05" autoAdjust="0"/>
    <p:restoredTop sz="98415" autoAdjust="0"/>
  </p:normalViewPr>
  <p:slideViewPr>
    <p:cSldViewPr snapToGrid="0" snapToObjects="1">
      <p:cViewPr>
        <p:scale>
          <a:sx n="100" d="100"/>
          <a:sy n="100" d="100"/>
        </p:scale>
        <p:origin x="-594" y="-186"/>
      </p:cViewPr>
      <p:guideLst>
        <p:guide orient="horz" pos="1880"/>
        <p:guide orient="horz" pos="4094"/>
        <p:guide orient="horz" pos="3331"/>
        <p:guide pos="427"/>
        <p:guide pos="2881"/>
        <p:guide pos="4807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-2172" y="-96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image" Target="../media/image17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470682179079326"/>
          <c:y val="7.3667529654531466E-2"/>
          <c:w val="0.84505040464473236"/>
          <c:h val="0.59027752479520434"/>
        </c:manualLayout>
      </c:layout>
      <c:barChart>
        <c:barDir val="col"/>
        <c:grouping val="stacked"/>
        <c:ser>
          <c:idx val="0"/>
          <c:order val="0"/>
          <c:tx>
            <c:strRef>
              <c:f>Feuil1!$B$1</c:f>
              <c:strCache>
                <c:ptCount val="1"/>
                <c:pt idx="0">
                  <c:v>LT LNG portfolio management</c:v>
                </c:pt>
              </c:strCache>
            </c:strRef>
          </c:tx>
          <c:spPr>
            <a:solidFill>
              <a:srgbClr val="0073CD"/>
            </a:solidFill>
          </c:spPr>
          <c:cat>
            <c:numRef>
              <c:f>Feuil1!$A$2:$A$5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Feuil1!$B$2:$B$5</c:f>
              <c:numCache>
                <c:formatCode>0%</c:formatCode>
                <c:ptCount val="4"/>
                <c:pt idx="0">
                  <c:v>0.86000000000000021</c:v>
                </c:pt>
                <c:pt idx="1">
                  <c:v>0.83203125000000022</c:v>
                </c:pt>
                <c:pt idx="2">
                  <c:v>0.75918367346938809</c:v>
                </c:pt>
                <c:pt idx="3">
                  <c:v>0.76131687242798363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External LNG sales</c:v>
                </c:pt>
              </c:strCache>
            </c:strRef>
          </c:tx>
          <c:spPr>
            <a:solidFill>
              <a:srgbClr val="92D050"/>
            </a:solidFill>
          </c:spPr>
          <c:cat>
            <c:numRef>
              <c:f>Feuil1!$A$2:$A$5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Feuil1!$C$2:$C$5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0.17</c:v>
                </c:pt>
                <c:pt idx="2">
                  <c:v>0.24100000000000005</c:v>
                </c:pt>
                <c:pt idx="3">
                  <c:v>0.23900000000000005</c:v>
                </c:pt>
              </c:numCache>
            </c:numRef>
          </c:val>
        </c:ser>
        <c:gapWidth val="85"/>
        <c:overlap val="100"/>
        <c:axId val="174096384"/>
        <c:axId val="174097920"/>
      </c:barChart>
      <c:catAx>
        <c:axId val="17409638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174097920"/>
        <c:crosses val="autoZero"/>
        <c:auto val="1"/>
        <c:lblAlgn val="ctr"/>
        <c:lblOffset val="100"/>
      </c:catAx>
      <c:valAx>
        <c:axId val="174097920"/>
        <c:scaling>
          <c:orientation val="minMax"/>
          <c:max val="1"/>
          <c:min val="0"/>
        </c:scaling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0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1740963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781710080027203"/>
          <c:w val="0.9995386632690817"/>
          <c:h val="9.830423615593227E-2"/>
        </c:manualLayout>
      </c:layout>
      <c:txPr>
        <a:bodyPr/>
        <a:lstStyle/>
        <a:p>
          <a:pPr>
            <a:defRPr sz="1000">
              <a:solidFill>
                <a:schemeClr val="tx2"/>
              </a:solidFill>
              <a:latin typeface="Arial" pitchFamily="34" charset="0"/>
              <a:cs typeface="Arial" pitchFamily="34" charset="0"/>
            </a:defRPr>
          </a:pPr>
          <a:endParaRPr lang="fr-FR"/>
        </a:p>
      </c:txPr>
    </c:legend>
    <c:plotVisOnly val="1"/>
  </c:chart>
  <c:txPr>
    <a:bodyPr/>
    <a:lstStyle/>
    <a:p>
      <a:pPr>
        <a:defRPr sz="1400"/>
      </a:pPr>
      <a:endParaRPr lang="fr-F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autoTitleDeleted val="1"/>
    <c:plotArea>
      <c:layout>
        <c:manualLayout>
          <c:layoutTarget val="inner"/>
          <c:xMode val="edge"/>
          <c:yMode val="edge"/>
          <c:x val="0.27071965223097116"/>
          <c:y val="6.8750000000000033E-2"/>
          <c:w val="0.62083333333333612"/>
          <c:h val="0.93125000000000002"/>
        </c:manualLayout>
      </c:layout>
      <c:doughnutChart>
        <c:varyColors val="1"/>
        <c:ser>
          <c:idx val="0"/>
          <c:order val="0"/>
          <c:tx>
            <c:strRef>
              <c:f>Feuil1!$A$2</c:f>
              <c:strCache>
                <c:ptCount val="1"/>
                <c:pt idx="0">
                  <c:v>est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spPr>
              <a:blipFill>
                <a:blip xmlns:r="http://schemas.openxmlformats.org/officeDocument/2006/relationships" r:embed="rId1">
                  <a:alphaModFix amt="99000"/>
                </a:blip>
                <a:tile tx="-57150" ty="0" sx="15000" sy="15000" flip="none" algn="tl"/>
              </a:blipFill>
              <a:ln w="19050">
                <a:solidFill>
                  <a:srgbClr val="E1C891"/>
                </a:solidFill>
              </a:ln>
            </c:spPr>
          </c:dPt>
          <c:dPt>
            <c:idx val="1"/>
            <c:spPr>
              <a:solidFill>
                <a:srgbClr val="E1C891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rgbClr val="FF9900"/>
              </a:solidFill>
              <a:ln w="19050">
                <a:solidFill>
                  <a:srgbClr val="FF9900"/>
                </a:solidFill>
              </a:ln>
            </c:spPr>
          </c:dPt>
          <c:dPt>
            <c:idx val="3"/>
            <c:spPr>
              <a:blipFill dpi="0" rotWithShape="1">
                <a:blip xmlns:r="http://schemas.openxmlformats.org/officeDocument/2006/relationships" r:embed="rId1"/>
                <a:srcRect/>
                <a:tile tx="-57150" ty="0" sx="15000" sy="15000" flip="none" algn="tl"/>
              </a:blipFill>
              <a:ln>
                <a:solidFill>
                  <a:srgbClr val="FF9900"/>
                </a:solidFill>
              </a:ln>
            </c:spPr>
          </c:dPt>
          <c:dPt>
            <c:idx val="4"/>
            <c:spPr>
              <a:blipFill dpi="0" rotWithShape="1">
                <a:blip xmlns:r="http://schemas.openxmlformats.org/officeDocument/2006/relationships" r:embed="rId1"/>
                <a:srcRect/>
                <a:tile tx="-57150" ty="0" sx="15000" sy="15000" flip="none" algn="tl"/>
              </a:blipFill>
              <a:ln w="19050">
                <a:solidFill>
                  <a:srgbClr val="FFFF00"/>
                </a:solidFill>
              </a:ln>
            </c:spPr>
          </c:dPt>
          <c:dPt>
            <c:idx val="5"/>
            <c:spPr>
              <a:blipFill dpi="0" rotWithShape="1">
                <a:blip xmlns:r="http://schemas.openxmlformats.org/officeDocument/2006/relationships" r:embed="rId1"/>
                <a:srcRect/>
                <a:tile tx="-57150" ty="0" sx="15000" sy="15000" flip="none" algn="tl"/>
              </a:blipFill>
              <a:ln w="19050">
                <a:solidFill>
                  <a:schemeClr val="bg2">
                    <a:lumMod val="75000"/>
                  </a:schemeClr>
                </a:solidFill>
              </a:ln>
            </c:spPr>
          </c:dPt>
          <c:dPt>
            <c:idx val="6"/>
            <c:spPr>
              <a:blipFill>
                <a:blip xmlns:r="http://schemas.openxmlformats.org/officeDocument/2006/relationships" r:embed="rId1"/>
                <a:tile tx="-57150" ty="0" sx="15000" sy="15000" flip="none" algn="tl"/>
              </a:blipFill>
              <a:ln w="19050">
                <a:solidFill>
                  <a:srgbClr val="C00000"/>
                </a:solidFill>
              </a:ln>
            </c:spPr>
          </c:dPt>
          <c:dPt>
            <c:idx val="7"/>
            <c:spPr>
              <a:solidFill>
                <a:srgbClr val="009900"/>
              </a:solidFill>
              <a:ln w="19050">
                <a:solidFill>
                  <a:schemeClr val="bg1"/>
                </a:solidFill>
              </a:ln>
            </c:spPr>
          </c:dPt>
          <c:dPt>
            <c:idx val="8"/>
            <c:spPr>
              <a:solidFill>
                <a:srgbClr val="7030A0"/>
              </a:solidFill>
              <a:ln w="19050">
                <a:solidFill>
                  <a:schemeClr val="bg1"/>
                </a:solidFill>
              </a:ln>
            </c:spPr>
          </c:dPt>
          <c:dPt>
            <c:idx val="9"/>
            <c:spPr>
              <a:solidFill>
                <a:srgbClr val="0070C0"/>
              </a:solidFill>
              <a:ln w="19050">
                <a:solidFill>
                  <a:schemeClr val="bg1"/>
                </a:solidFill>
              </a:ln>
            </c:spPr>
          </c:dPt>
          <c:dPt>
            <c:idx val="10"/>
            <c:spPr>
              <a:solidFill>
                <a:srgbClr val="CC3399"/>
              </a:solidFill>
              <a:ln w="19050">
                <a:solidFill>
                  <a:schemeClr val="bg1"/>
                </a:solidFill>
              </a:ln>
            </c:spPr>
          </c:dPt>
          <c:dPt>
            <c:idx val="11"/>
            <c:spPr>
              <a:blipFill>
                <a:blip xmlns:r="http://schemas.openxmlformats.org/officeDocument/2006/relationships" r:embed="rId1"/>
                <a:tile tx="-57150" ty="0" sx="15000" sy="15000" flip="none" algn="tl"/>
              </a:blipFill>
              <a:ln w="19050">
                <a:solidFill>
                  <a:schemeClr val="bg2">
                    <a:lumMod val="75000"/>
                  </a:schemeClr>
                </a:solidFill>
              </a:ln>
            </c:spPr>
          </c:dPt>
          <c:dPt>
            <c:idx val="12"/>
            <c:spPr>
              <a:solidFill>
                <a:srgbClr val="777777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Feuil1!$B$1:$N$1</c:f>
              <c:strCache>
                <c:ptCount val="13"/>
                <c:pt idx="0">
                  <c:v>norway GNL</c:v>
                </c:pt>
                <c:pt idx="1">
                  <c:v>Norway</c:v>
                </c:pt>
                <c:pt idx="2">
                  <c:v>Algeria</c:v>
                </c:pt>
                <c:pt idx="3">
                  <c:v>Algeria LNG</c:v>
                </c:pt>
                <c:pt idx="4">
                  <c:v>Trinidad
and Tobago</c:v>
                </c:pt>
                <c:pt idx="5">
                  <c:v>Egypt</c:v>
                </c:pt>
                <c:pt idx="6">
                  <c:v>Yemen</c:v>
                </c:pt>
                <c:pt idx="7">
                  <c:v>The Netherlands</c:v>
                </c:pt>
                <c:pt idx="8">
                  <c:v>Unspecified origin</c:v>
                </c:pt>
                <c:pt idx="9">
                  <c:v>Russia</c:v>
                </c:pt>
                <c:pt idx="10">
                  <c:v>UK</c:v>
                </c:pt>
                <c:pt idx="11">
                  <c:v>Nigeria</c:v>
                </c:pt>
                <c:pt idx="12">
                  <c:v>Others</c:v>
                </c:pt>
              </c:strCache>
            </c:strRef>
          </c:cat>
          <c:val>
            <c:numRef>
              <c:f>Feuil1!$B$2:$N$2</c:f>
              <c:numCache>
                <c:formatCode>General</c:formatCode>
                <c:ptCount val="13"/>
                <c:pt idx="0">
                  <c:v>2</c:v>
                </c:pt>
                <c:pt idx="1">
                  <c:v>22</c:v>
                </c:pt>
                <c:pt idx="2">
                  <c:v>1</c:v>
                </c:pt>
                <c:pt idx="3">
                  <c:v>11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10</c:v>
                </c:pt>
                <c:pt idx="8">
                  <c:v>10</c:v>
                </c:pt>
                <c:pt idx="9">
                  <c:v>17</c:v>
                </c:pt>
                <c:pt idx="10">
                  <c:v>4</c:v>
                </c:pt>
                <c:pt idx="11">
                  <c:v>2</c:v>
                </c:pt>
                <c:pt idx="12">
                  <c:v>7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fr-FR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FA6F7F-BBEB-46D1-BDF2-A81C817A7F6B}" type="datetimeFigureOut">
              <a:rPr lang="fr-FR"/>
              <a:pPr>
                <a:defRPr/>
              </a:pPr>
              <a:t>09/09/2013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1F16F2-2F9E-462E-BDD3-556600E8D9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C312BB-4869-40E7-888E-D1EF4C38FAC8}" type="datetimeFigureOut">
              <a:rPr lang="fr-FR"/>
              <a:pPr>
                <a:defRPr/>
              </a:pPr>
              <a:t>09/09/2013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C7DA43-615C-4E46-99D3-A558CF4E4C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C7DA43-615C-4E46-99D3-A558CF4E4C6A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§"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D58253-6CE9-4A9B-8296-5C2F63FE5EEC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C7DA43-615C-4E46-99D3-A558CF4E4C6A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C7DA43-615C-4E46-99D3-A558CF4E4C6A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'image des diapositives 7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" name="Espace réservé du numéro de diapositive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95C-1166-40A8-9E84-8E752E16B8A5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rgbClr val="5F5F5F"/>
                </a:solidFill>
              </a:rPr>
              <a:t>THANK YOU! 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ja-JP" sz="4000" dirty="0" smtClean="0">
              <a:solidFill>
                <a:srgbClr val="5F5F5F"/>
              </a:solidFill>
            </a:endParaRP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000" smtClean="0">
                <a:solidFill>
                  <a:srgbClr val="5F5F5F"/>
                </a:solidFill>
              </a:rPr>
              <a:t>ありがとう  </a:t>
            </a:r>
            <a:r>
              <a:rPr lang="fr-FR" altLang="ja-JP" sz="4000" dirty="0" smtClean="0">
                <a:solidFill>
                  <a:srgbClr val="5F5F5F"/>
                </a:solidFill>
              </a:rPr>
              <a:t>! </a:t>
            </a:r>
            <a:r>
              <a:rPr lang="fr-FR" altLang="ja-JP" sz="4000" dirty="0" smtClean="0">
                <a:solidFill>
                  <a:srgbClr val="5F5F5F"/>
                </a:solidFill>
                <a:sym typeface="Wingdings" pitchFamily="2" charset="2"/>
              </a:rPr>
              <a:t> A Li Ga do</a:t>
            </a:r>
            <a:endParaRPr lang="en-US" sz="4000" dirty="0" smtClean="0">
              <a:solidFill>
                <a:srgbClr val="5F5F5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C7DA43-615C-4E46-99D3-A558CF4E4C6A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3" descr="visuel couv-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532063"/>
            <a:ext cx="2239963" cy="264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 userDrawn="1"/>
        </p:nvSpPr>
        <p:spPr>
          <a:xfrm>
            <a:off x="2524125" y="142875"/>
            <a:ext cx="6477000" cy="65754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42875" y="5324475"/>
            <a:ext cx="2239963" cy="13938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0" name="Image 7" descr="vibration.png"/>
          <p:cNvPicPr>
            <a:picLocks noChangeAspect="1"/>
          </p:cNvPicPr>
          <p:nvPr userDrawn="1"/>
        </p:nvPicPr>
        <p:blipFill>
          <a:blip r:embed="rId3"/>
          <a:srcRect l="42999"/>
          <a:stretch>
            <a:fillRect/>
          </a:stretch>
        </p:blipFill>
        <p:spPr bwMode="auto">
          <a:xfrm>
            <a:off x="0" y="2260600"/>
            <a:ext cx="4622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8" descr="visuel couv-1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42875" y="142875"/>
            <a:ext cx="22399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re 1"/>
          <p:cNvSpPr>
            <a:spLocks noGrp="1"/>
          </p:cNvSpPr>
          <p:nvPr>
            <p:ph type="ctrTitle"/>
          </p:nvPr>
        </p:nvSpPr>
        <p:spPr bwMode="gray">
          <a:xfrm>
            <a:off x="2759680" y="1683693"/>
            <a:ext cx="6811040" cy="1077218"/>
          </a:xfrm>
        </p:spPr>
        <p:txBody>
          <a:bodyPr lIns="0" r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None/>
              <a:defRPr lang="fr-FR" sz="3200" b="1" kern="1200" dirty="0">
                <a:solidFill>
                  <a:schemeClr val="accent4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 bwMode="gray">
          <a:xfrm>
            <a:off x="2759684" y="3417505"/>
            <a:ext cx="6822697" cy="43815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1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12" name="Picture 2" descr="O:\MOMENTYS\PROD\IDENTITES VISUELLES\GDF_SUEZ\LOGOS\PNG\GDF-SUEZ_ENG WHITE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304088" y="363538"/>
            <a:ext cx="14827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O:\MOMENTYS\PROD\CLIENTS\GDF Suez\2012\12102_DECLINAISON_B3G_20022012\Publishing\Charte\imports charte\newFond\slide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re 1"/>
          <p:cNvSpPr>
            <a:spLocks noGrp="1"/>
          </p:cNvSpPr>
          <p:nvPr>
            <p:ph type="ctrTitle"/>
          </p:nvPr>
        </p:nvSpPr>
        <p:spPr bwMode="gray">
          <a:xfrm>
            <a:off x="2761973" y="2261592"/>
            <a:ext cx="6175377" cy="978729"/>
          </a:xfrm>
        </p:spPr>
        <p:txBody>
          <a:bodyPr lIns="0" r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200" b="0" kern="1200" dirty="0">
                <a:solidFill>
                  <a:schemeClr val="bg2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 bwMode="gray">
          <a:xfrm>
            <a:off x="2761663" y="3559176"/>
            <a:ext cx="6194738" cy="43815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F5F5F"/>
              </a:buClr>
              <a:buSzPct val="80000"/>
              <a:buFont typeface="Wingdings" pitchFamily="2" charset="2"/>
              <a:buNone/>
              <a:tabLst/>
              <a:defRPr lang="fr-FR" sz="2000" b="0" i="1" kern="1200" dirty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8" name="Picture 2" descr="O:\MOMENTYS\PROD\IDENTITES VISUELLES\GDF_SUEZ\LOGOS\PNG\GDF-SUEZ_ENG WHITE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04088" y="363538"/>
            <a:ext cx="14827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MOMENTYS\PROD\CLIENTS\GDF Suez\2012\12102_DECLINAISON_B3G_20022012\Publishing\Charte\imports charte\newFond\slide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re 1"/>
          <p:cNvSpPr>
            <a:spLocks noGrp="1"/>
          </p:cNvSpPr>
          <p:nvPr>
            <p:ph type="ctrTitle"/>
          </p:nvPr>
        </p:nvSpPr>
        <p:spPr bwMode="gray">
          <a:xfrm>
            <a:off x="2761973" y="2261592"/>
            <a:ext cx="6175377" cy="978729"/>
          </a:xfrm>
        </p:spPr>
        <p:txBody>
          <a:bodyPr lIns="0" rIns="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200" b="0" kern="1200" dirty="0">
                <a:solidFill>
                  <a:schemeClr val="bg2"/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13" name="Sous-titre 2"/>
          <p:cNvSpPr>
            <a:spLocks noGrp="1"/>
          </p:cNvSpPr>
          <p:nvPr>
            <p:ph type="subTitle" idx="1"/>
          </p:nvPr>
        </p:nvSpPr>
        <p:spPr bwMode="gray">
          <a:xfrm>
            <a:off x="2761663" y="3559176"/>
            <a:ext cx="6194738" cy="43815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F5F5F"/>
              </a:buClr>
              <a:buSzPct val="80000"/>
              <a:buFont typeface="Wingdings" pitchFamily="2" charset="2"/>
              <a:buNone/>
              <a:tabLst/>
              <a:defRPr lang="fr-FR" sz="2000" b="0" i="1" kern="1200" dirty="0">
                <a:solidFill>
                  <a:schemeClr val="bg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0"/>
          </p:nvPr>
        </p:nvSpPr>
        <p:spPr bwMode="gray">
          <a:xfrm>
            <a:off x="8783638" y="6657975"/>
            <a:ext cx="320675" cy="2000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700">
                <a:solidFill>
                  <a:schemeClr val="bg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fld id="{C65E7330-852F-4D06-8444-9D77990B8B0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Picture 2" descr="O:\MOMENTYS\PROD\IDENTITES VISUELLES\GDF_SUEZ\LOGOS\PNG\GDF-SUEZ_ENG WHITE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04088" y="363538"/>
            <a:ext cx="1482725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 userDrawn="1"/>
        </p:nvCxnSpPr>
        <p:spPr>
          <a:xfrm>
            <a:off x="3175" y="889000"/>
            <a:ext cx="9144000" cy="0"/>
          </a:xfrm>
          <a:prstGeom prst="line">
            <a:avLst/>
          </a:prstGeom>
          <a:ln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 bwMode="auto">
          <a:xfrm>
            <a:off x="0" y="0"/>
            <a:ext cx="190500" cy="889000"/>
          </a:xfrm>
          <a:prstGeom prst="rect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  <a:effectLst/>
        </p:spPr>
        <p:txBody>
          <a:bodyPr wrap="none" lIns="0" rIns="0" anchor="ctr"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2897024" y="6604000"/>
            <a:ext cx="5824701" cy="240707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pPr algn="r">
              <a:lnSpc>
                <a:spcPts val="1300"/>
              </a:lnSpc>
              <a:buSzPct val="150000"/>
              <a:buFont typeface="Arial" pitchFamily="34" charset="0"/>
              <a:buNone/>
            </a:pPr>
            <a:r>
              <a:rPr lang="en-GB" sz="800" b="1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2nd LNG Producer</a:t>
            </a:r>
            <a:r>
              <a:rPr lang="en-GB" sz="800" b="1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800" b="1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- Consumer Conference</a:t>
            </a:r>
            <a:r>
              <a:rPr lang="en-GB" sz="800" b="1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GB" sz="800" b="1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Tokyo, JAPAN</a:t>
            </a:r>
            <a:r>
              <a:rPr lang="en-GB" sz="800" b="1" kern="1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GB" sz="800" b="1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10 September 2013</a:t>
            </a:r>
            <a:endParaRPr lang="fr-FR" sz="800" b="1" dirty="0">
              <a:solidFill>
                <a:schemeClr val="bg2"/>
              </a:solidFill>
              <a:latin typeface="+mn-lt"/>
              <a:cs typeface="+mn-cs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797800" y="338138"/>
            <a:ext cx="10890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 descr="vibration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350" y="6642100"/>
            <a:ext cx="26971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300492" y="0"/>
            <a:ext cx="7346496" cy="886408"/>
          </a:xfrm>
        </p:spPr>
        <p:txBody>
          <a:bodyPr bIns="0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300492" y="1305985"/>
            <a:ext cx="8582025" cy="4735513"/>
          </a:xfrm>
          <a:prstGeom prst="rect">
            <a:avLst/>
          </a:prstGeom>
        </p:spPr>
        <p:txBody>
          <a:bodyPr/>
          <a:lstStyle>
            <a:lvl1pPr marL="269875" marR="0" indent="-2698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F5F5F"/>
              </a:buClr>
              <a:buSzPct val="100000"/>
              <a:buFontTx/>
              <a:buBlip>
                <a:blip r:embed="rId4"/>
              </a:buBlip>
              <a:tabLst/>
              <a:defRPr kumimoji="0" lang="fr-FR" sz="2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28179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defRPr>
            </a:lvl1pPr>
            <a:lvl2pPr marL="447675" marR="0" indent="-1778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itchFamily="2" charset="2"/>
              <a:buChar char="n"/>
              <a:tabLst/>
              <a:defRPr kumimoji="0" lang="fr-F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28B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defRPr>
            </a:lvl2pPr>
            <a:lvl3pPr marL="628650" marR="0" indent="-1809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85000"/>
              <a:buFont typeface="Wingdings" pitchFamily="2" charset="2"/>
              <a:buChar char=""/>
              <a:tabLst/>
              <a:def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5CC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defRPr>
            </a:lvl3pPr>
            <a:lvl4pPr marL="895350" marR="0" indent="-539750" algn="l" defTabSz="2667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8179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defRPr>
            </a:lvl4pPr>
            <a:lvl5pPr marL="1076325" marR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 sz="1800"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 noProof="0" dirty="0" smtClean="0"/>
              <a:t>Cliquez pour modifier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0"/>
          </p:nvPr>
        </p:nvSpPr>
        <p:spPr bwMode="gray">
          <a:xfrm>
            <a:off x="8747125" y="6634163"/>
            <a:ext cx="377825" cy="2159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fr-FR" sz="800" kern="1200">
                <a:solidFill>
                  <a:schemeClr val="bg2"/>
                </a:solidFill>
                <a:latin typeface="Arial Blac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1E2CC6-5C4B-4D02-8B2C-7DEF56D8EF9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295275" y="0"/>
            <a:ext cx="73469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5123" name="Espace réservé du texte 9"/>
          <p:cNvSpPr>
            <a:spLocks noGrp="1"/>
          </p:cNvSpPr>
          <p:nvPr>
            <p:ph type="body" idx="1"/>
          </p:nvPr>
        </p:nvSpPr>
        <p:spPr bwMode="auto">
          <a:xfrm>
            <a:off x="295275" y="1392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269875" indent="-269875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SzPct val="80000"/>
        <a:buFont typeface="Wingdings" pitchFamily="2" charset="2"/>
        <a:buChar char="n"/>
        <a:defRPr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47675" indent="-1778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28650" indent="-180975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Arial" pitchFamily="34" charset="0"/>
        <a:buChar char="‒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95350" indent="-1809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‒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76325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.xml"/><Relationship Id="rId5" Type="http://schemas.openxmlformats.org/officeDocument/2006/relationships/image" Target="../media/image17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jpe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>
          <a:xfrm>
            <a:off x="2605088" y="2533115"/>
            <a:ext cx="6475412" cy="2123658"/>
          </a:xfrm>
        </p:spPr>
        <p:txBody>
          <a:bodyPr/>
          <a:lstStyle/>
          <a:p>
            <a:pPr fontAlgn="auto">
              <a:defRPr/>
            </a:pPr>
            <a:r>
              <a:rPr lang="en-US" dirty="0" smtClean="0">
                <a:solidFill>
                  <a:schemeClr val="bg1"/>
                </a:solidFill>
              </a:rPr>
              <a:t>European natural gas market and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GDF SUEZ LNG activities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1800" i="1" dirty="0" smtClean="0">
                <a:solidFill>
                  <a:schemeClr val="bg1"/>
                </a:solidFill>
              </a:rPr>
              <a:t>Session 4 “New procurement behaviors by consumers”</a:t>
            </a:r>
            <a:br>
              <a:rPr lang="en-US" sz="1800" i="1" dirty="0" smtClean="0">
                <a:solidFill>
                  <a:schemeClr val="bg1"/>
                </a:solidFill>
              </a:rPr>
            </a:br>
            <a:r>
              <a:rPr lang="en-US" sz="1800" i="1" dirty="0" smtClean="0">
                <a:solidFill>
                  <a:schemeClr val="bg1"/>
                </a:solidFill>
              </a:rPr>
              <a:t/>
            </a:r>
            <a:br>
              <a:rPr lang="en-US" sz="1800" i="1" dirty="0" smtClean="0">
                <a:solidFill>
                  <a:schemeClr val="bg1"/>
                </a:solidFill>
              </a:rPr>
            </a:br>
            <a:endParaRPr lang="en-US" i="1" dirty="0" smtClean="0">
              <a:solidFill>
                <a:schemeClr val="bg1"/>
              </a:solidFill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79388" y="5354638"/>
            <a:ext cx="2308225" cy="1363662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lIns="108000" tIns="108000" rIns="108000" bIns="108000"/>
          <a:lstStyle/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r>
              <a:rPr lang="en-GB" sz="1400" b="1" dirty="0" smtClean="0">
                <a:solidFill>
                  <a:schemeClr val="bg1"/>
                </a:solidFill>
              </a:rPr>
              <a:t>2nd LNG Producer -Consumer Conference</a:t>
            </a: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endParaRPr lang="en-GB" sz="1400" b="1" dirty="0" smtClean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r>
              <a:rPr lang="en-GB" sz="1400" b="1" dirty="0" smtClean="0">
                <a:solidFill>
                  <a:schemeClr val="bg1"/>
                </a:solidFill>
              </a:rPr>
              <a:t>Tokyo, JAPAN</a:t>
            </a: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endParaRPr lang="en-GB" sz="1400" b="1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r>
              <a:rPr lang="en-GB" sz="1400" b="1" dirty="0" smtClean="0">
                <a:solidFill>
                  <a:schemeClr val="bg1"/>
                </a:solidFill>
              </a:rPr>
              <a:t>10 September 2013</a:t>
            </a:r>
            <a:r>
              <a:rPr lang="en-GB" sz="1400" b="1" dirty="0">
                <a:solidFill>
                  <a:schemeClr val="bg1"/>
                </a:solidFill>
              </a:rPr>
              <a:t/>
            </a:r>
            <a:br>
              <a:rPr lang="en-GB" sz="1400" b="1" dirty="0">
                <a:solidFill>
                  <a:schemeClr val="bg1"/>
                </a:solidFill>
              </a:rPr>
            </a:br>
            <a:endParaRPr lang="en-GB" sz="1400" b="1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endParaRPr lang="en-GB" sz="1400" b="1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endParaRPr lang="en-GB" sz="1400" b="1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endParaRPr lang="en-GB" sz="1400" b="1" dirty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  <a:buSzPct val="150000"/>
              <a:buFont typeface="Arial" pitchFamily="34" charset="0"/>
              <a:buNone/>
            </a:pPr>
            <a:r>
              <a:rPr lang="en-GB" sz="1400" b="1" dirty="0">
                <a:solidFill>
                  <a:schemeClr val="bg1"/>
                </a:solidFill>
              </a:rPr>
              <a:t/>
            </a:r>
            <a:br>
              <a:rPr lang="en-GB" sz="1400" b="1" dirty="0">
                <a:solidFill>
                  <a:schemeClr val="bg1"/>
                </a:solidFill>
              </a:rPr>
            </a:b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2605088" y="4916487"/>
            <a:ext cx="6822697" cy="438151"/>
          </a:xfrm>
        </p:spPr>
        <p:txBody>
          <a:bodyPr/>
          <a:lstStyle/>
          <a:p>
            <a:r>
              <a:rPr lang="fr-FR" dirty="0" smtClean="0"/>
              <a:t>Philip Olivier</a:t>
            </a:r>
          </a:p>
          <a:p>
            <a:r>
              <a:rPr lang="fr-FR" dirty="0" err="1" smtClean="0"/>
              <a:t>President</a:t>
            </a:r>
            <a:r>
              <a:rPr lang="fr-FR" dirty="0" smtClean="0"/>
              <a:t> of GDF SUEZ LNG</a:t>
            </a:r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781024" y="2256211"/>
            <a:ext cx="6175377" cy="147841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European Natural Gas Supply and Demand Balance Outlook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8801100" y="6661150"/>
            <a:ext cx="342900" cy="1984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893CDF-141F-4EC7-B5D9-D317A4D7B9A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itre 1"/>
          <p:cNvSpPr>
            <a:spLocks noGrp="1"/>
          </p:cNvSpPr>
          <p:nvPr>
            <p:ph type="title"/>
          </p:nvPr>
        </p:nvSpPr>
        <p:spPr>
          <a:xfrm>
            <a:off x="300038" y="222250"/>
            <a:ext cx="7346950" cy="679450"/>
          </a:xfrm>
        </p:spPr>
        <p:txBody>
          <a:bodyPr/>
          <a:lstStyle/>
          <a:p>
            <a:pPr eaLnBrk="1" hangingPunct="1"/>
            <a:r>
              <a:rPr lang="en-US" dirty="0" smtClean="0"/>
              <a:t>Europe Long Term Natural Gas Supply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7835AA-535A-4E2B-9DE6-EDB471E2F28A}" type="slidenum">
              <a:rPr smtClean="0">
                <a:solidFill>
                  <a:srgbClr val="5F5F5F"/>
                </a:solidFill>
              </a:rPr>
              <a:pPr>
                <a:defRPr/>
              </a:pPr>
              <a:t>3</a:t>
            </a:fld>
            <a:endParaRPr dirty="0">
              <a:solidFill>
                <a:srgbClr val="5F5F5F"/>
              </a:solidFill>
            </a:endParaRPr>
          </a:p>
        </p:txBody>
      </p:sp>
      <p:sp>
        <p:nvSpPr>
          <p:cNvPr id="40965" name="ZoneTexte 12"/>
          <p:cNvSpPr txBox="1">
            <a:spLocks noChangeArrowheads="1"/>
          </p:cNvSpPr>
          <p:nvPr/>
        </p:nvSpPr>
        <p:spPr bwMode="auto">
          <a:xfrm>
            <a:off x="329066" y="6399406"/>
            <a:ext cx="8447087" cy="1095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800" i="1" dirty="0" smtClean="0">
                <a:solidFill>
                  <a:srgbClr val="000000"/>
                </a:solidFill>
                <a:latin typeface="Tahomai"/>
                <a:cs typeface="Tahoma" pitchFamily="34" charset="0"/>
              </a:rPr>
              <a:t>CERA</a:t>
            </a:r>
            <a:r>
              <a:rPr lang="en-US" sz="800" i="1" dirty="0">
                <a:solidFill>
                  <a:srgbClr val="000000"/>
                </a:solidFill>
                <a:latin typeface="Tahomai"/>
                <a:cs typeface="Tahoma" pitchFamily="34" charset="0"/>
              </a:rPr>
              <a:t>, Global Redesign, </a:t>
            </a:r>
            <a:r>
              <a:rPr lang="en-US" sz="800" i="1" dirty="0" smtClean="0">
                <a:solidFill>
                  <a:srgbClr val="000000"/>
                </a:solidFill>
                <a:latin typeface="Tahomai"/>
                <a:cs typeface="Tahoma" pitchFamily="34" charset="0"/>
              </a:rPr>
              <a:t>2012, GDF </a:t>
            </a:r>
            <a:r>
              <a:rPr lang="en-US" sz="800" i="1" dirty="0">
                <a:solidFill>
                  <a:srgbClr val="000000"/>
                </a:solidFill>
                <a:latin typeface="Tahomai"/>
                <a:cs typeface="Tahoma" pitchFamily="34" charset="0"/>
              </a:rPr>
              <a:t>SUEZ </a:t>
            </a:r>
            <a:r>
              <a:rPr lang="en-US" sz="800" i="1" dirty="0" smtClean="0">
                <a:solidFill>
                  <a:srgbClr val="000000"/>
                </a:solidFill>
                <a:latin typeface="Tahomai"/>
                <a:cs typeface="Tahoma" pitchFamily="34" charset="0"/>
              </a:rPr>
              <a:t>simulations   </a:t>
            </a:r>
            <a:r>
              <a:rPr lang="en-US" sz="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*Historical data include spot LNG </a:t>
            </a:r>
          </a:p>
        </p:txBody>
      </p:sp>
      <p:sp>
        <p:nvSpPr>
          <p:cNvPr id="40967" name="Espace réservé du contenu 2"/>
          <p:cNvSpPr>
            <a:spLocks noGrp="1"/>
          </p:cNvSpPr>
          <p:nvPr>
            <p:ph idx="1"/>
          </p:nvPr>
        </p:nvSpPr>
        <p:spPr>
          <a:xfrm>
            <a:off x="159654" y="935457"/>
            <a:ext cx="9015272" cy="1117601"/>
          </a:xfrm>
        </p:spPr>
        <p:txBody>
          <a:bodyPr/>
          <a:lstStyle/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</a:rPr>
              <a:t>Gas demand: Slow </a:t>
            </a:r>
            <a:r>
              <a:rPr lang="en-US" sz="1600" i="0" dirty="0">
                <a:solidFill>
                  <a:schemeClr val="tx2"/>
                </a:solidFill>
                <a:latin typeface="Arial" pitchFamily="34" charset="0"/>
              </a:rPr>
              <a:t>E</a:t>
            </a: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</a:rPr>
              <a:t>uropean </a:t>
            </a:r>
            <a:r>
              <a:rPr lang="en-US" sz="1600" i="0" dirty="0">
                <a:solidFill>
                  <a:schemeClr val="tx2"/>
                </a:solidFill>
                <a:latin typeface="Arial" pitchFamily="34" charset="0"/>
              </a:rPr>
              <a:t>gas demand </a:t>
            </a: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</a:rPr>
              <a:t>growth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  <a:sym typeface="Wingdings 3"/>
              </a:rPr>
              <a:t>Gas supply: Continuous domestic </a:t>
            </a:r>
            <a:r>
              <a:rPr lang="en-US" sz="1600" i="0" dirty="0">
                <a:solidFill>
                  <a:schemeClr val="tx2"/>
                </a:solidFill>
                <a:latin typeface="Arial" pitchFamily="34" charset="0"/>
                <a:sym typeface="Wingdings 3"/>
              </a:rPr>
              <a:t>production </a:t>
            </a: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</a:rPr>
              <a:t>decline, i</a:t>
            </a: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  <a:sym typeface="Wingdings 3"/>
              </a:rPr>
              <a:t>ncreasing pipeline imports…</a:t>
            </a:r>
          </a:p>
          <a:p>
            <a:pPr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1600" i="0" dirty="0" smtClean="0">
                <a:solidFill>
                  <a:schemeClr val="tx2"/>
                </a:solidFill>
                <a:latin typeface="Arial" pitchFamily="34" charset="0"/>
                <a:sym typeface="Wingdings 3"/>
              </a:rPr>
              <a:t>LNG </a:t>
            </a:r>
            <a:r>
              <a:rPr lang="en-US" sz="1600" i="0" dirty="0">
                <a:solidFill>
                  <a:schemeClr val="tx2"/>
                </a:solidFill>
                <a:latin typeface="Arial" pitchFamily="34" charset="0"/>
                <a:sym typeface="Wingdings 3"/>
              </a:rPr>
              <a:t>imports: the return of flexible LNG?</a:t>
            </a:r>
          </a:p>
          <a:p>
            <a:pPr fontAlgn="base">
              <a:lnSpc>
                <a:spcPct val="150000"/>
              </a:lnSpc>
              <a:spcAft>
                <a:spcPct val="0"/>
              </a:spcAft>
            </a:pPr>
            <a:endParaRPr sz="1600" i="0" dirty="0">
              <a:latin typeface="Arial" pitchFamily="34" charset="0"/>
            </a:endParaRPr>
          </a:p>
          <a:p>
            <a:pPr fontAlgn="base">
              <a:lnSpc>
                <a:spcPct val="150000"/>
              </a:lnSpc>
              <a:spcAft>
                <a:spcPct val="0"/>
              </a:spcAft>
              <a:buFontTx/>
              <a:buNone/>
            </a:pPr>
            <a:endParaRPr sz="1600" i="0" dirty="0"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24750" y="5613400"/>
            <a:ext cx="981074" cy="209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3790" y="2053058"/>
            <a:ext cx="7110548" cy="433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Learnt from European Gas Markets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5433" y="1079500"/>
            <a:ext cx="8882516" cy="203459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i="0" smtClean="0">
                <a:solidFill>
                  <a:schemeClr val="tx2"/>
                </a:solidFill>
              </a:rPr>
              <a:t>NG </a:t>
            </a:r>
            <a:r>
              <a:rPr lang="en-US" sz="1600" i="0" dirty="0" smtClean="0">
                <a:solidFill>
                  <a:schemeClr val="tx2"/>
                </a:solidFill>
              </a:rPr>
              <a:t>price competitiveness: </a:t>
            </a:r>
            <a:r>
              <a:rPr lang="en-US" sz="1600" i="0" dirty="0" smtClean="0">
                <a:solidFill>
                  <a:schemeClr val="tx1"/>
                </a:solidFill>
              </a:rPr>
              <a:t>Numerous LT contracts prices reviews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i="0" dirty="0">
                <a:solidFill>
                  <a:schemeClr val="tx2"/>
                </a:solidFill>
              </a:rPr>
              <a:t>Failed carbon market,  </a:t>
            </a:r>
            <a:r>
              <a:rPr lang="en-US" sz="1600" i="0" dirty="0">
                <a:solidFill>
                  <a:schemeClr val="tx1"/>
                </a:solidFill>
              </a:rPr>
              <a:t>Increasing coal and </a:t>
            </a:r>
            <a:r>
              <a:rPr lang="en-US" sz="1600" i="0" dirty="0" err="1">
                <a:solidFill>
                  <a:schemeClr val="tx1"/>
                </a:solidFill>
              </a:rPr>
              <a:t>renewables</a:t>
            </a:r>
            <a:r>
              <a:rPr lang="en-US" sz="1600" i="0" dirty="0">
                <a:solidFill>
                  <a:schemeClr val="tx1"/>
                </a:solidFill>
              </a:rPr>
              <a:t> in power production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i="0" dirty="0" smtClean="0">
                <a:solidFill>
                  <a:schemeClr val="tx2"/>
                </a:solidFill>
              </a:rPr>
              <a:t>Visibility </a:t>
            </a:r>
            <a:r>
              <a:rPr lang="en-US" sz="1600" i="0" dirty="0">
                <a:solidFill>
                  <a:schemeClr val="tx2"/>
                </a:solidFill>
              </a:rPr>
              <a:t>on long term investment: </a:t>
            </a:r>
            <a:r>
              <a:rPr lang="en-US" sz="1600" i="0" dirty="0" smtClean="0"/>
              <a:t>European regulatory environment.</a:t>
            </a:r>
          </a:p>
          <a:p>
            <a:pPr lvl="0">
              <a:lnSpc>
                <a:spcPct val="150000"/>
              </a:lnSpc>
            </a:pPr>
            <a:endParaRPr lang="en-US" sz="1600" i="0" dirty="0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1600" i="0" dirty="0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1600" i="0" dirty="0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1600" i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E2CC6-5C4B-4D02-8B2C-7DEF56D8EF98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493" y="3798152"/>
            <a:ext cx="3725408" cy="24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7"/>
          <p:cNvSpPr txBox="1">
            <a:spLocks noChangeArrowheads="1"/>
          </p:cNvSpPr>
          <p:nvPr/>
        </p:nvSpPr>
        <p:spPr bwMode="auto">
          <a:xfrm>
            <a:off x="300492" y="3391612"/>
            <a:ext cx="3725409" cy="3831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fr-FR" sz="1050" b="1" dirty="0" err="1" smtClean="0">
                <a:solidFill>
                  <a:srgbClr val="000000"/>
                </a:solidFill>
                <a:latin typeface="Arial Black" pitchFamily="34" charset="0"/>
              </a:rPr>
              <a:t>Load</a:t>
            </a:r>
            <a:r>
              <a:rPr lang="fr-FR" sz="1050" b="1" dirty="0" smtClean="0">
                <a:solidFill>
                  <a:srgbClr val="000000"/>
                </a:solidFill>
                <a:latin typeface="Arial Black" pitchFamily="34" charset="0"/>
              </a:rPr>
              <a:t> factor of </a:t>
            </a:r>
            <a:r>
              <a:rPr lang="fr-FR" sz="1050" b="1" dirty="0" err="1" smtClean="0">
                <a:solidFill>
                  <a:srgbClr val="000000"/>
                </a:solidFill>
                <a:latin typeface="Arial Black" pitchFamily="34" charset="0"/>
              </a:rPr>
              <a:t>natural</a:t>
            </a:r>
            <a:r>
              <a:rPr lang="fr-FR" sz="1050" b="1" dirty="0" smtClean="0">
                <a:solidFill>
                  <a:srgbClr val="000000"/>
                </a:solidFill>
                <a:latin typeface="Arial Black" pitchFamily="34" charset="0"/>
              </a:rPr>
              <a:t> </a:t>
            </a:r>
            <a:r>
              <a:rPr lang="fr-FR" sz="1050" b="1" dirty="0" err="1" smtClean="0">
                <a:solidFill>
                  <a:srgbClr val="000000"/>
                </a:solidFill>
                <a:latin typeface="Arial Black" pitchFamily="34" charset="0"/>
              </a:rPr>
              <a:t>gas</a:t>
            </a:r>
            <a:r>
              <a:rPr lang="fr-FR" sz="1050" b="1" dirty="0" smtClean="0">
                <a:solidFill>
                  <a:srgbClr val="000000"/>
                </a:solidFill>
                <a:latin typeface="Arial Black" pitchFamily="34" charset="0"/>
              </a:rPr>
              <a:t> and </a:t>
            </a:r>
            <a:r>
              <a:rPr lang="fr-FR" sz="1050" b="1" dirty="0" err="1" smtClean="0">
                <a:solidFill>
                  <a:srgbClr val="000000"/>
                </a:solidFill>
                <a:latin typeface="Arial Black" pitchFamily="34" charset="0"/>
              </a:rPr>
              <a:t>coal</a:t>
            </a:r>
            <a:r>
              <a:rPr lang="fr-FR" sz="1050" b="1" dirty="0" smtClean="0">
                <a:solidFill>
                  <a:srgbClr val="000000"/>
                </a:solidFill>
                <a:latin typeface="Arial Black" pitchFamily="34" charset="0"/>
              </a:rPr>
              <a:t> plants for power production in Europe</a:t>
            </a:r>
            <a:endParaRPr lang="fr-FR" sz="1050" b="1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4899699" y="6266577"/>
            <a:ext cx="24409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5F5F5F"/>
                </a:solidFill>
              </a:rPr>
              <a:t>Source: </a:t>
            </a:r>
            <a:r>
              <a:rPr lang="fr-FR" sz="1000" dirty="0" smtClean="0">
                <a:solidFill>
                  <a:srgbClr val="5F5F5F"/>
                </a:solidFill>
              </a:rPr>
              <a:t>CERA and DOE EIA, 2013</a:t>
            </a:r>
            <a:endParaRPr lang="fr-FR" sz="1000" dirty="0">
              <a:solidFill>
                <a:srgbClr val="5F5F5F"/>
              </a:solidFill>
            </a:endParaRPr>
          </a:p>
        </p:txBody>
      </p:sp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300493" y="6228477"/>
            <a:ext cx="439850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fr-FR" sz="1000" dirty="0">
                <a:solidFill>
                  <a:srgbClr val="5F5F5F"/>
                </a:solidFill>
              </a:rPr>
              <a:t>Source: CERA </a:t>
            </a:r>
            <a:r>
              <a:rPr lang="fr-FR" sz="1000" dirty="0" smtClean="0">
                <a:solidFill>
                  <a:srgbClr val="5F5F5F"/>
                </a:solidFill>
              </a:rPr>
              <a:t>August 2013</a:t>
            </a:r>
            <a:endParaRPr lang="fr-FR" sz="1000" dirty="0">
              <a:solidFill>
                <a:srgbClr val="5F5F5F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t="10112"/>
          <a:stretch>
            <a:fillRect/>
          </a:stretch>
        </p:blipFill>
        <p:spPr bwMode="auto">
          <a:xfrm>
            <a:off x="4203701" y="3798152"/>
            <a:ext cx="4232275" cy="24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7340601" y="4591050"/>
            <a:ext cx="1095375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0601" y="5210175"/>
            <a:ext cx="5429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40601" y="4981575"/>
            <a:ext cx="571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40601" y="4791075"/>
            <a:ext cx="12287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40601" y="4524375"/>
            <a:ext cx="9525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 rot="16200000">
            <a:off x="3854810" y="4185009"/>
            <a:ext cx="5966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solidFill>
                  <a:srgbClr val="000000"/>
                </a:solidFill>
              </a:rPr>
              <a:t>$/</a:t>
            </a:r>
            <a:r>
              <a:rPr lang="fr-FR" sz="800" dirty="0" err="1" smtClean="0">
                <a:solidFill>
                  <a:srgbClr val="000000"/>
                </a:solidFill>
              </a:rPr>
              <a:t>MMBtu</a:t>
            </a:r>
            <a:endParaRPr lang="fr-FR" sz="800" dirty="0">
              <a:solidFill>
                <a:srgbClr val="000000"/>
              </a:solidFill>
            </a:endParaRPr>
          </a:p>
        </p:txBody>
      </p:sp>
      <p:sp>
        <p:nvSpPr>
          <p:cNvPr id="16" name="ZoneTexte 7"/>
          <p:cNvSpPr txBox="1">
            <a:spLocks noChangeArrowheads="1"/>
          </p:cNvSpPr>
          <p:nvPr/>
        </p:nvSpPr>
        <p:spPr bwMode="auto">
          <a:xfrm>
            <a:off x="4311190" y="3655915"/>
            <a:ext cx="3184985" cy="23775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fr-FR" sz="1050" b="1" dirty="0" smtClean="0">
                <a:solidFill>
                  <a:srgbClr val="000000"/>
                </a:solidFill>
                <a:latin typeface="Arial Black" pitchFamily="34" charset="0"/>
              </a:rPr>
              <a:t>Benchmark </a:t>
            </a:r>
            <a:r>
              <a:rPr lang="fr-FR" sz="1050" b="1" dirty="0" err="1" smtClean="0">
                <a:solidFill>
                  <a:srgbClr val="000000"/>
                </a:solidFill>
                <a:latin typeface="Arial Black" pitchFamily="34" charset="0"/>
              </a:rPr>
              <a:t>prices</a:t>
            </a:r>
            <a:endParaRPr lang="fr-FR" sz="1050" b="1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2761663" y="3359531"/>
            <a:ext cx="6175377" cy="83099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Strategy of GDF SUEZ in LNG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E2CC6-5C4B-4D02-8B2C-7DEF56D8EF98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Rectangle 756"/>
          <p:cNvSpPr/>
          <p:nvPr/>
        </p:nvSpPr>
        <p:spPr>
          <a:xfrm>
            <a:off x="430466" y="4599096"/>
            <a:ext cx="85574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lvl="0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3"/>
              </a:buBlip>
            </a:pPr>
            <a:r>
              <a:rPr lang="en-US" sz="1600" b="1" dirty="0" smtClean="0">
                <a:solidFill>
                  <a:srgbClr val="007DC3"/>
                </a:solidFill>
              </a:rPr>
              <a:t>A large and diversified 16 </a:t>
            </a:r>
            <a:r>
              <a:rPr lang="en-US" sz="1600" b="1" dirty="0" err="1" smtClean="0">
                <a:solidFill>
                  <a:srgbClr val="007DC3"/>
                </a:solidFill>
              </a:rPr>
              <a:t>mmtpa</a:t>
            </a:r>
            <a:r>
              <a:rPr lang="en-US" sz="1600" b="1" dirty="0" smtClean="0">
                <a:solidFill>
                  <a:srgbClr val="007DC3"/>
                </a:solidFill>
              </a:rPr>
              <a:t> LNG supply portfolio: 3</a:t>
            </a:r>
            <a:r>
              <a:rPr lang="en-US" sz="1600" b="1" baseline="30000" dirty="0" smtClean="0">
                <a:solidFill>
                  <a:srgbClr val="007DC3"/>
                </a:solidFill>
              </a:rPr>
              <a:t>rd</a:t>
            </a:r>
            <a:r>
              <a:rPr lang="en-US" sz="1600" b="1" dirty="0" smtClean="0">
                <a:solidFill>
                  <a:srgbClr val="007DC3"/>
                </a:solidFill>
              </a:rPr>
              <a:t> largest in the world</a:t>
            </a:r>
          </a:p>
          <a:p>
            <a:pPr marL="7270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969187"/>
                </a:solidFill>
              </a:rPr>
              <a:t>In 2012, LNG supply accounted for  30% GDF SUEZ  long-term gas supply portfolio</a:t>
            </a:r>
          </a:p>
          <a:p>
            <a:pPr marL="269875" lvl="0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3"/>
              </a:buBlip>
            </a:pPr>
            <a:r>
              <a:rPr lang="en-US" sz="1600" b="1" dirty="0" smtClean="0">
                <a:solidFill>
                  <a:srgbClr val="007DC3"/>
                </a:solidFill>
              </a:rPr>
              <a:t>Large and diversified sales portfolio</a:t>
            </a:r>
          </a:p>
          <a:p>
            <a:pPr marL="7270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969187"/>
                </a:solidFill>
              </a:rPr>
              <a:t> Internal and external sales to optimize portfolio management</a:t>
            </a:r>
          </a:p>
          <a:p>
            <a:pPr marL="7270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969187"/>
                </a:solidFill>
              </a:rPr>
              <a:t> Medium term and short term sales to third parties</a:t>
            </a:r>
            <a:endParaRPr lang="en-US" sz="1600" dirty="0" smtClean="0"/>
          </a:p>
        </p:txBody>
      </p:sp>
      <p:sp>
        <p:nvSpPr>
          <p:cNvPr id="763" name="Espace réservé du contenu 44"/>
          <p:cNvSpPr txBox="1">
            <a:spLocks/>
          </p:cNvSpPr>
          <p:nvPr/>
        </p:nvSpPr>
        <p:spPr bwMode="gray">
          <a:xfrm>
            <a:off x="5579926" y="1016926"/>
            <a:ext cx="3167199" cy="236167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2400"/>
              </a:spcBef>
              <a:spcAft>
                <a:spcPts val="0"/>
              </a:spcAft>
              <a:buClr>
                <a:srgbClr val="009187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3C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Wingdings" pitchFamily="2" charset="2"/>
              </a:rPr>
              <a:t>Diversified LNG sales portfolio</a:t>
            </a:r>
          </a:p>
        </p:txBody>
      </p:sp>
      <p:graphicFrame>
        <p:nvGraphicFramePr>
          <p:cNvPr id="764" name="Graphique 763"/>
          <p:cNvGraphicFramePr/>
          <p:nvPr/>
        </p:nvGraphicFramePr>
        <p:xfrm>
          <a:off x="5579926" y="1587121"/>
          <a:ext cx="3167199" cy="3011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65" name="Espace réservé du contenu 44"/>
          <p:cNvSpPr txBox="1">
            <a:spLocks/>
          </p:cNvSpPr>
          <p:nvPr/>
        </p:nvSpPr>
        <p:spPr bwMode="gray">
          <a:xfrm>
            <a:off x="5167603" y="1372656"/>
            <a:ext cx="3818954" cy="112578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 algn="ctr">
              <a:buClr>
                <a:srgbClr val="009187"/>
              </a:buClr>
              <a:defRPr/>
            </a:pPr>
            <a:r>
              <a:rPr lang="en-US" sz="1200" i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Breakdown of  LNG sales by type </a:t>
            </a:r>
            <a:br>
              <a:rPr lang="en-US" sz="1200" i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en-US" sz="1200" i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of contracts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492" y="0"/>
            <a:ext cx="7624308" cy="886408"/>
          </a:xfrm>
        </p:spPr>
        <p:txBody>
          <a:bodyPr/>
          <a:lstStyle/>
          <a:p>
            <a:r>
              <a:rPr lang="en-US" dirty="0" smtClean="0"/>
              <a:t>GDF SUEZ’s response to challenging gas markets</a:t>
            </a:r>
            <a:br>
              <a:rPr lang="en-US" dirty="0" smtClean="0"/>
            </a:br>
            <a:r>
              <a:rPr lang="en-US" sz="2000" b="0" i="1" dirty="0" smtClean="0"/>
              <a:t>A diversified supply and sales portfolio</a:t>
            </a:r>
            <a:endParaRPr lang="en-US" b="0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E2CC6-5C4B-4D02-8B2C-7DEF56D8EF98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1780230" y="4273401"/>
            <a:ext cx="503921" cy="134325"/>
          </a:xfrm>
          <a:prstGeom prst="rect">
            <a:avLst/>
          </a:prstGeom>
          <a:blipFill>
            <a:blip r:embed="rId5"/>
            <a:tile tx="-57150" ty="0" sx="15000" sy="15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b="1" dirty="0"/>
          </a:p>
        </p:txBody>
      </p:sp>
      <p:sp>
        <p:nvSpPr>
          <p:cNvPr id="45" name="ZoneTexte 7"/>
          <p:cNvSpPr txBox="1">
            <a:spLocks noChangeArrowheads="1"/>
          </p:cNvSpPr>
          <p:nvPr/>
        </p:nvSpPr>
        <p:spPr bwMode="auto">
          <a:xfrm>
            <a:off x="2199021" y="4235301"/>
            <a:ext cx="106100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fr-FR" sz="1000" dirty="0" smtClean="0">
                <a:solidFill>
                  <a:srgbClr val="5F5F5F"/>
                </a:solidFill>
              </a:rPr>
              <a:t>LNG </a:t>
            </a:r>
            <a:r>
              <a:rPr lang="fr-FR" sz="1000" dirty="0" err="1" smtClean="0">
                <a:solidFill>
                  <a:srgbClr val="5F5F5F"/>
                </a:solidFill>
              </a:rPr>
              <a:t>supply</a:t>
            </a:r>
            <a:endParaRPr lang="fr-FR" sz="1000" dirty="0">
              <a:solidFill>
                <a:srgbClr val="5F5F5F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84543" y="1582270"/>
            <a:ext cx="3670933" cy="2476204"/>
            <a:chOff x="300492" y="1275478"/>
            <a:chExt cx="5173038" cy="3234097"/>
          </a:xfrm>
        </p:grpSpPr>
        <p:sp>
          <p:nvSpPr>
            <p:cNvPr id="55" name="Bouée 54"/>
            <p:cNvSpPr/>
            <p:nvPr/>
          </p:nvSpPr>
          <p:spPr bwMode="auto">
            <a:xfrm>
              <a:off x="1868412" y="1602520"/>
              <a:ext cx="2447199" cy="2447199"/>
            </a:xfrm>
            <a:prstGeom prst="donut">
              <a:avLst>
                <a:gd name="adj" fmla="val 24514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sm"/>
              <a:tailEnd type="none" w="med" len="sm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839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AutoShape 65"/>
            <p:cNvSpPr>
              <a:spLocks noChangeArrowheads="1"/>
            </p:cNvSpPr>
            <p:nvPr/>
          </p:nvSpPr>
          <p:spPr bwMode="gray">
            <a:xfrm>
              <a:off x="2652792" y="2698882"/>
              <a:ext cx="868955" cy="298146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72000" tIns="36000" rIns="72000" bIns="36000" anchor="ctr" anchorCtr="0">
              <a:spAutoFit/>
            </a:bodyPr>
            <a:lstStyle/>
            <a:p>
              <a:pPr algn="ctr" eaLnBrk="0" hangingPunct="0"/>
              <a:r>
                <a:rPr lang="en-US" sz="1100" b="0" dirty="0" smtClean="0">
                  <a:latin typeface="Arial Black" pitchFamily="34" charset="0"/>
                </a:rPr>
                <a:t>686 </a:t>
              </a:r>
              <a:r>
                <a:rPr lang="en-US" sz="1100" b="0" dirty="0" err="1" smtClean="0">
                  <a:latin typeface="Arial Black" pitchFamily="34" charset="0"/>
                </a:rPr>
                <a:t>TWh</a:t>
              </a:r>
              <a:endParaRPr lang="en-US" sz="1100" b="0" dirty="0">
                <a:latin typeface="Arial Black" pitchFamily="34" charset="0"/>
              </a:endParaRPr>
            </a:p>
          </p:txBody>
        </p:sp>
        <p:sp>
          <p:nvSpPr>
            <p:cNvPr id="57" name="AutoShape 43"/>
            <p:cNvSpPr>
              <a:spLocks noChangeArrowheads="1"/>
            </p:cNvSpPr>
            <p:nvPr/>
          </p:nvSpPr>
          <p:spPr bwMode="gray">
            <a:xfrm>
              <a:off x="4334661" y="3137792"/>
              <a:ext cx="897443" cy="208568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100" b="0" dirty="0" smtClean="0">
                  <a:solidFill>
                    <a:srgbClr val="FF9900"/>
                  </a:solidFill>
                  <a:latin typeface="Arial Black" pitchFamily="34" charset="0"/>
                </a:rPr>
                <a:t>11%  </a:t>
              </a:r>
              <a:r>
                <a:rPr lang="en-US" sz="1100" b="0" dirty="0" smtClean="0">
                  <a:solidFill>
                    <a:srgbClr val="5F5F5F"/>
                  </a:solidFill>
                </a:rPr>
                <a:t>Algeria</a:t>
              </a:r>
              <a:endParaRPr lang="en-US" sz="1100" b="0" dirty="0">
                <a:solidFill>
                  <a:srgbClr val="5F5F5F"/>
                </a:solidFill>
              </a:endParaRPr>
            </a:p>
          </p:txBody>
        </p:sp>
        <p:sp>
          <p:nvSpPr>
            <p:cNvPr id="58" name="AutoShape 44"/>
            <p:cNvSpPr>
              <a:spLocks noChangeArrowheads="1"/>
            </p:cNvSpPr>
            <p:nvPr/>
          </p:nvSpPr>
          <p:spPr bwMode="gray">
            <a:xfrm>
              <a:off x="4129754" y="1735245"/>
              <a:ext cx="1306088" cy="208568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 eaLnBrk="0" hangingPunct="0"/>
              <a:r>
                <a:rPr lang="fr-FR" sz="1100" b="0" dirty="0" smtClean="0">
                  <a:solidFill>
                    <a:srgbClr val="E1C891"/>
                  </a:solidFill>
                  <a:latin typeface="Arial Black" pitchFamily="34" charset="0"/>
                </a:rPr>
                <a:t>26% </a:t>
              </a:r>
              <a:r>
                <a:rPr lang="en-US" sz="1100" b="0" dirty="0" smtClean="0">
                  <a:solidFill>
                    <a:srgbClr val="5F5F5F"/>
                  </a:solidFill>
                </a:rPr>
                <a:t>Norway</a:t>
              </a:r>
              <a:endParaRPr lang="en-US" sz="1100" b="0" dirty="0" smtClean="0">
                <a:solidFill>
                  <a:srgbClr val="E1C891"/>
                </a:solidFill>
                <a:latin typeface="Arial Black" pitchFamily="34" charset="0"/>
              </a:endParaRPr>
            </a:p>
          </p:txBody>
        </p:sp>
        <p:sp>
          <p:nvSpPr>
            <p:cNvPr id="59" name="AutoShape 45"/>
            <p:cNvSpPr>
              <a:spLocks noChangeArrowheads="1"/>
            </p:cNvSpPr>
            <p:nvPr/>
          </p:nvSpPr>
          <p:spPr bwMode="gray">
            <a:xfrm>
              <a:off x="2058664" y="1275478"/>
              <a:ext cx="752872" cy="208568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eaLnBrk="0" hangingPunct="0"/>
              <a:r>
                <a:rPr lang="en-US" sz="1100" b="0" dirty="0" smtClean="0">
                  <a:solidFill>
                    <a:srgbClr val="5F5F5F"/>
                  </a:solidFill>
                </a:rPr>
                <a:t>Other * </a:t>
              </a:r>
              <a:r>
                <a:rPr lang="fr-FR" sz="1100" b="0" dirty="0" smtClean="0">
                  <a:solidFill>
                    <a:schemeClr val="bg1">
                      <a:lumMod val="50000"/>
                    </a:schemeClr>
                  </a:solidFill>
                  <a:latin typeface="Arial Black" pitchFamily="34" charset="0"/>
                </a:rPr>
                <a:t>9%</a:t>
              </a:r>
            </a:p>
          </p:txBody>
        </p:sp>
        <p:sp>
          <p:nvSpPr>
            <p:cNvPr id="60" name="AutoShape 46"/>
            <p:cNvSpPr>
              <a:spLocks noChangeArrowheads="1"/>
            </p:cNvSpPr>
            <p:nvPr/>
          </p:nvSpPr>
          <p:spPr bwMode="gray">
            <a:xfrm>
              <a:off x="300492" y="3308617"/>
              <a:ext cx="1688306" cy="625703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 eaLnBrk="0" hangingPunct="0"/>
              <a:r>
                <a:rPr lang="fr-FR" sz="1100" b="0" dirty="0" smtClean="0">
                  <a:solidFill>
                    <a:srgbClr val="7030A0"/>
                  </a:solidFill>
                  <a:latin typeface="Arial Black" pitchFamily="34" charset="0"/>
                </a:rPr>
                <a:t>10%</a:t>
              </a:r>
            </a:p>
            <a:p>
              <a:pPr algn="r" eaLnBrk="0" hangingPunct="0"/>
              <a:r>
                <a:rPr lang="en-US" sz="1100" b="0" dirty="0" smtClean="0">
                  <a:solidFill>
                    <a:srgbClr val="5F5F5F"/>
                  </a:solidFill>
                </a:rPr>
                <a:t>Unspecified </a:t>
              </a:r>
              <a:br>
                <a:rPr lang="en-US" sz="1100" b="0" dirty="0" smtClean="0">
                  <a:solidFill>
                    <a:srgbClr val="5F5F5F"/>
                  </a:solidFill>
                </a:rPr>
              </a:br>
              <a:r>
                <a:rPr lang="en-US" sz="1100" b="0" dirty="0" smtClean="0">
                  <a:solidFill>
                    <a:srgbClr val="5F5F5F"/>
                  </a:solidFill>
                </a:rPr>
                <a:t>origin</a:t>
              </a:r>
              <a:endParaRPr lang="en-US" sz="1100" b="0" dirty="0">
                <a:solidFill>
                  <a:srgbClr val="5F5F5F"/>
                </a:solidFill>
              </a:endParaRPr>
            </a:p>
          </p:txBody>
        </p:sp>
        <p:sp>
          <p:nvSpPr>
            <p:cNvPr id="61" name="AutoShape 47"/>
            <p:cNvSpPr>
              <a:spLocks noChangeArrowheads="1"/>
            </p:cNvSpPr>
            <p:nvPr/>
          </p:nvSpPr>
          <p:spPr bwMode="gray">
            <a:xfrm>
              <a:off x="1281269" y="2379542"/>
              <a:ext cx="512341" cy="417135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eaLnBrk="0" hangingPunct="0"/>
              <a:r>
                <a:rPr lang="fr-FR" sz="1100" b="0" dirty="0" smtClean="0">
                  <a:solidFill>
                    <a:srgbClr val="0070C0"/>
                  </a:solidFill>
                  <a:latin typeface="Arial Black" pitchFamily="34" charset="0"/>
                </a:rPr>
                <a:t>17%</a:t>
              </a:r>
            </a:p>
            <a:p>
              <a:pPr algn="r" eaLnBrk="0" hangingPunct="0"/>
              <a:r>
                <a:rPr lang="en-US" sz="1100" b="0" dirty="0" smtClean="0">
                  <a:solidFill>
                    <a:srgbClr val="5F5F5F"/>
                  </a:solidFill>
                </a:rPr>
                <a:t>Russia</a:t>
              </a:r>
              <a:endParaRPr lang="en-US" sz="1100" b="0" dirty="0">
                <a:solidFill>
                  <a:srgbClr val="5F5F5F"/>
                </a:solidFill>
              </a:endParaRPr>
            </a:p>
          </p:txBody>
        </p:sp>
        <p:sp>
          <p:nvSpPr>
            <p:cNvPr id="62" name="AutoShape 48"/>
            <p:cNvSpPr>
              <a:spLocks noChangeArrowheads="1"/>
            </p:cNvSpPr>
            <p:nvPr/>
          </p:nvSpPr>
          <p:spPr bwMode="gray">
            <a:xfrm>
              <a:off x="3939253" y="3751682"/>
              <a:ext cx="1534277" cy="417135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/>
              <a:r>
                <a:rPr lang="fr-FR" sz="1100" b="0" dirty="0" smtClean="0">
                  <a:solidFill>
                    <a:srgbClr val="FFFF00"/>
                  </a:solidFill>
                  <a:latin typeface="Arial Black" pitchFamily="34" charset="0"/>
                </a:rPr>
                <a:t>5% </a:t>
              </a:r>
              <a:r>
                <a:rPr lang="en-US" sz="1100" b="0" dirty="0" smtClean="0">
                  <a:solidFill>
                    <a:srgbClr val="5F5F5F"/>
                  </a:solidFill>
                </a:rPr>
                <a:t>Trinidad and Tobago</a:t>
              </a:r>
              <a:endParaRPr lang="en-US" sz="1100" b="0" dirty="0">
                <a:solidFill>
                  <a:srgbClr val="5F5F5F"/>
                </a:solidFill>
              </a:endParaRPr>
            </a:p>
          </p:txBody>
        </p:sp>
        <p:sp>
          <p:nvSpPr>
            <p:cNvPr id="63" name="AutoShape 49"/>
            <p:cNvSpPr>
              <a:spLocks noChangeArrowheads="1"/>
            </p:cNvSpPr>
            <p:nvPr/>
          </p:nvSpPr>
          <p:spPr bwMode="gray">
            <a:xfrm>
              <a:off x="3612108" y="4259269"/>
              <a:ext cx="680105" cy="208568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fr-FR" sz="1100" b="0" dirty="0" smtClean="0">
                  <a:solidFill>
                    <a:srgbClr val="009999"/>
                  </a:solidFill>
                  <a:latin typeface="Arial Black" pitchFamily="34" charset="0"/>
                </a:rPr>
                <a:t>4% </a:t>
              </a:r>
              <a:r>
                <a:rPr lang="en-US" sz="1100" b="0" dirty="0" smtClean="0">
                  <a:solidFill>
                    <a:srgbClr val="5F5F5F"/>
                  </a:solidFill>
                </a:rPr>
                <a:t>Egypt</a:t>
              </a:r>
              <a:endParaRPr lang="fr-FR" sz="1100" b="0" dirty="0" smtClean="0">
                <a:solidFill>
                  <a:srgbClr val="5F5F5F"/>
                </a:solidFill>
              </a:endParaRPr>
            </a:p>
          </p:txBody>
        </p:sp>
        <p:sp>
          <p:nvSpPr>
            <p:cNvPr id="64" name="AutoShape 52"/>
            <p:cNvSpPr>
              <a:spLocks noChangeArrowheads="1"/>
            </p:cNvSpPr>
            <p:nvPr/>
          </p:nvSpPr>
          <p:spPr bwMode="gray">
            <a:xfrm>
              <a:off x="1113535" y="4139708"/>
              <a:ext cx="1650376" cy="272405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eaLnBrk="0" hangingPunct="0"/>
              <a:r>
                <a:rPr lang="en-US" sz="1100" b="0" dirty="0" smtClean="0">
                  <a:solidFill>
                    <a:srgbClr val="5F5F5F"/>
                  </a:solidFill>
                </a:rPr>
                <a:t>Netherlands</a:t>
              </a:r>
              <a:r>
                <a:rPr lang="fr-FR" sz="1100" b="0" dirty="0" smtClean="0">
                  <a:solidFill>
                    <a:srgbClr val="009900"/>
                  </a:solidFill>
                  <a:latin typeface="Arial Black" pitchFamily="34" charset="0"/>
                </a:rPr>
                <a:t> 10%</a:t>
              </a:r>
              <a:endParaRPr lang="fr-FR" sz="1100" b="0" dirty="0" smtClean="0">
                <a:solidFill>
                  <a:srgbClr val="5F5F5F"/>
                </a:solidFill>
              </a:endParaRPr>
            </a:p>
          </p:txBody>
        </p:sp>
        <p:sp>
          <p:nvSpPr>
            <p:cNvPr id="65" name="AutoShape 49"/>
            <p:cNvSpPr>
              <a:spLocks noChangeArrowheads="1"/>
            </p:cNvSpPr>
            <p:nvPr/>
          </p:nvSpPr>
          <p:spPr bwMode="gray">
            <a:xfrm>
              <a:off x="2754100" y="4301007"/>
              <a:ext cx="804967" cy="208568"/>
            </a:xfrm>
            <a:prstGeom prst="roundRect">
              <a:avLst>
                <a:gd name="adj" fmla="val 33037"/>
              </a:avLst>
            </a:prstGeom>
            <a:noFill/>
            <a:ln w="19050">
              <a:noFill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eaLnBrk="0" hangingPunct="0"/>
              <a:r>
                <a:rPr lang="en-US" sz="1100" b="0" dirty="0" smtClean="0">
                  <a:solidFill>
                    <a:srgbClr val="5F5F5F"/>
                  </a:solidFill>
                </a:rPr>
                <a:t>Yemen </a:t>
              </a:r>
              <a:r>
                <a:rPr lang="fr-FR" sz="1100" b="0" dirty="0" smtClean="0">
                  <a:solidFill>
                    <a:srgbClr val="CC0000"/>
                  </a:solidFill>
                  <a:latin typeface="Arial Black" pitchFamily="34" charset="0"/>
                </a:rPr>
                <a:t>4% </a:t>
              </a:r>
            </a:p>
          </p:txBody>
        </p:sp>
      </p:grpSp>
      <p:graphicFrame>
        <p:nvGraphicFramePr>
          <p:cNvPr id="66" name="Graphique 65"/>
          <p:cNvGraphicFramePr/>
          <p:nvPr/>
        </p:nvGraphicFramePr>
        <p:xfrm>
          <a:off x="1059504" y="1668466"/>
          <a:ext cx="2946299" cy="2106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Espace réservé du contenu 44"/>
          <p:cNvSpPr txBox="1">
            <a:spLocks/>
          </p:cNvSpPr>
          <p:nvPr/>
        </p:nvSpPr>
        <p:spPr bwMode="gray">
          <a:xfrm>
            <a:off x="1102043" y="1160593"/>
            <a:ext cx="3645533" cy="464168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2400"/>
              </a:spcBef>
              <a:spcAft>
                <a:spcPts val="0"/>
              </a:spcAft>
              <a:buClr>
                <a:srgbClr val="009187"/>
              </a:buClr>
              <a:buSzTx/>
              <a:buFontTx/>
              <a:buNone/>
              <a:tabLst/>
              <a:defRPr/>
            </a:pPr>
            <a:r>
              <a:rPr kumimoji="0" lang="en-US" sz="1200" i="1" u="none" strike="noStrike" kern="0" cap="none" spc="0" normalizeH="0" baseline="0" noProof="0" dirty="0" smtClean="0">
                <a:ln>
                  <a:noFill/>
                </a:ln>
                <a:solidFill>
                  <a:srgbClr val="0073C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Wingdings" pitchFamily="2" charset="2"/>
              </a:rPr>
              <a:t>Breakdown</a:t>
            </a:r>
            <a:r>
              <a:rPr lang="en-US" sz="1200" i="1" kern="0" dirty="0" smtClean="0">
                <a:solidFill>
                  <a:srgbClr val="0073CD"/>
                </a:solidFill>
                <a:sym typeface="Wingdings" pitchFamily="2" charset="2"/>
              </a:rPr>
              <a:t>n of  gas supply by source countries (including natural gas and LNG)</a:t>
            </a:r>
            <a:endParaRPr kumimoji="0" lang="en-US" sz="1200" i="1" u="none" strike="noStrike" kern="0" cap="none" spc="0" normalizeH="0" baseline="0" noProof="0" dirty="0" smtClean="0">
              <a:ln>
                <a:noFill/>
              </a:ln>
              <a:solidFill>
                <a:srgbClr val="0073CD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7" name="Espace réservé du contenu 44"/>
          <p:cNvSpPr txBox="1">
            <a:spLocks/>
          </p:cNvSpPr>
          <p:nvPr/>
        </p:nvSpPr>
        <p:spPr bwMode="gray">
          <a:xfrm>
            <a:off x="1254443" y="915007"/>
            <a:ext cx="3087699" cy="280936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2400"/>
              </a:spcBef>
              <a:spcAft>
                <a:spcPts val="0"/>
              </a:spcAft>
              <a:buClr>
                <a:srgbClr val="009187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3C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Wingdings" pitchFamily="2" charset="2"/>
              </a:rPr>
              <a:t>Diversified  Gas</a:t>
            </a:r>
            <a:r>
              <a:rPr kumimoji="0" lang="en-US" sz="1400" b="1" i="0" u="none" strike="noStrike" kern="0" cap="none" spc="0" normalizeH="0" noProof="0" dirty="0" smtClean="0">
                <a:ln>
                  <a:noFill/>
                </a:ln>
                <a:solidFill>
                  <a:srgbClr val="0073C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3CD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Wingdings" pitchFamily="2" charset="2"/>
              </a:rPr>
              <a:t>Supply Portfolio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47576" y="1668466"/>
            <a:ext cx="420027" cy="265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6157622" y="179579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solidFill>
                  <a:srgbClr val="000000"/>
                </a:solidFill>
              </a:rPr>
              <a:t>14%</a:t>
            </a:r>
            <a:endParaRPr lang="fr-FR" sz="1200">
              <a:solidFill>
                <a:srgbClr val="00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800862" y="1809693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17%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7510777" y="1851721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24%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8154017" y="1846571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000000"/>
                </a:solidFill>
              </a:rPr>
              <a:t>24%</a:t>
            </a:r>
            <a:endParaRPr lang="fr-FR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à coins arrondis 47"/>
          <p:cNvSpPr/>
          <p:nvPr/>
        </p:nvSpPr>
        <p:spPr bwMode="gray">
          <a:xfrm>
            <a:off x="384174" y="1231900"/>
            <a:ext cx="8443913" cy="2425699"/>
          </a:xfrm>
          <a:prstGeom prst="roundRect">
            <a:avLst>
              <a:gd name="adj" fmla="val 3262"/>
            </a:avLst>
          </a:prstGeom>
          <a:solidFill>
            <a:schemeClr val="bg1"/>
          </a:solidFill>
          <a:ln w="1905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prstClr val="white"/>
              </a:solidFill>
            </a:endParaRPr>
          </a:p>
        </p:txBody>
      </p:sp>
      <p:sp>
        <p:nvSpPr>
          <p:cNvPr id="50" name="Rectangle à coins arrondis 49"/>
          <p:cNvSpPr/>
          <p:nvPr/>
        </p:nvSpPr>
        <p:spPr bwMode="gray">
          <a:xfrm>
            <a:off x="384174" y="3885831"/>
            <a:ext cx="8445600" cy="2685968"/>
          </a:xfrm>
          <a:prstGeom prst="roundRect">
            <a:avLst>
              <a:gd name="adj" fmla="val 3262"/>
            </a:avLst>
          </a:prstGeom>
          <a:noFill/>
          <a:ln w="1905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GDF SUEZ Ambitions in LNG</a:t>
            </a:r>
            <a:endParaRPr lang="en-GB" dirty="0"/>
          </a:p>
        </p:txBody>
      </p:sp>
      <p:sp>
        <p:nvSpPr>
          <p:cNvPr id="14" name="Line 38"/>
          <p:cNvSpPr>
            <a:spLocks noChangeShapeType="1"/>
          </p:cNvSpPr>
          <p:nvPr/>
        </p:nvSpPr>
        <p:spPr bwMode="gray">
          <a:xfrm>
            <a:off x="385225" y="4536662"/>
            <a:ext cx="601255" cy="0"/>
          </a:xfrm>
          <a:prstGeom prst="line">
            <a:avLst/>
          </a:prstGeom>
          <a:noFill/>
          <a:ln w="12700">
            <a:solidFill>
              <a:srgbClr val="0073CD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fr-FR">
              <a:solidFill>
                <a:srgbClr val="EE9ABE"/>
              </a:solidFill>
            </a:endParaRPr>
          </a:p>
        </p:txBody>
      </p:sp>
      <p:sp>
        <p:nvSpPr>
          <p:cNvPr id="15" name="Rectangle 37"/>
          <p:cNvSpPr>
            <a:spLocks noChangeArrowheads="1"/>
          </p:cNvSpPr>
          <p:nvPr/>
        </p:nvSpPr>
        <p:spPr bwMode="gray">
          <a:xfrm>
            <a:off x="578129" y="4271680"/>
            <a:ext cx="497251" cy="2641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anchor="b" anchorCtr="0">
            <a:spAutoFit/>
          </a:bodyPr>
          <a:lstStyle/>
          <a:p>
            <a:pPr algn="r">
              <a:lnSpc>
                <a:spcPct val="110000"/>
              </a:lnSpc>
              <a:spcBef>
                <a:spcPct val="50000"/>
              </a:spcBef>
            </a:pPr>
            <a:r>
              <a:rPr lang="fr-FR" sz="1100" i="1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mtpa</a:t>
            </a:r>
            <a:endParaRPr lang="fr-FR" sz="1100" i="1" dirty="0" smtClean="0">
              <a:solidFill>
                <a:srgbClr val="0073C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431602" y="3695331"/>
            <a:ext cx="39818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smtClean="0">
                <a:solidFill>
                  <a:srgbClr val="0073C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Ambitious portfolio development</a:t>
            </a:r>
            <a:endParaRPr lang="en-US" b="1" dirty="0" smtClean="0">
              <a:solidFill>
                <a:srgbClr val="0073CD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59" name="Forme libre 58"/>
          <p:cNvSpPr/>
          <p:nvPr/>
        </p:nvSpPr>
        <p:spPr>
          <a:xfrm>
            <a:off x="3962400" y="4496100"/>
            <a:ext cx="904875" cy="625156"/>
          </a:xfrm>
          <a:custGeom>
            <a:avLst/>
            <a:gdLst>
              <a:gd name="connsiteX0" fmla="*/ 0 w 904875"/>
              <a:gd name="connsiteY0" fmla="*/ 266700 h 476250"/>
              <a:gd name="connsiteX1" fmla="*/ 904875 w 904875"/>
              <a:gd name="connsiteY1" fmla="*/ 0 h 476250"/>
              <a:gd name="connsiteX2" fmla="*/ 900113 w 904875"/>
              <a:gd name="connsiteY2" fmla="*/ 342900 h 476250"/>
              <a:gd name="connsiteX3" fmla="*/ 4763 w 904875"/>
              <a:gd name="connsiteY3" fmla="*/ 476250 h 476250"/>
              <a:gd name="connsiteX4" fmla="*/ 0 w 904875"/>
              <a:gd name="connsiteY4" fmla="*/ 26670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4875" h="476250">
                <a:moveTo>
                  <a:pt x="0" y="266700"/>
                </a:moveTo>
                <a:lnTo>
                  <a:pt x="904875" y="0"/>
                </a:lnTo>
                <a:cubicBezTo>
                  <a:pt x="903288" y="114300"/>
                  <a:pt x="901700" y="228600"/>
                  <a:pt x="900113" y="342900"/>
                </a:cubicBezTo>
                <a:lnTo>
                  <a:pt x="4763" y="476250"/>
                </a:lnTo>
                <a:lnTo>
                  <a:pt x="0" y="266700"/>
                </a:lnTo>
                <a:close/>
              </a:path>
            </a:pathLst>
          </a:custGeom>
          <a:gradFill>
            <a:gsLst>
              <a:gs pos="0">
                <a:srgbClr val="F3AB77"/>
              </a:gs>
              <a:gs pos="50000">
                <a:srgbClr val="FF66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e 12"/>
          <p:cNvGrpSpPr>
            <a:grpSpLocks/>
          </p:cNvGrpSpPr>
          <p:nvPr/>
        </p:nvGrpSpPr>
        <p:grpSpPr bwMode="auto">
          <a:xfrm>
            <a:off x="3440525" y="4830803"/>
            <a:ext cx="536429" cy="1478112"/>
            <a:chOff x="2463800" y="2830435"/>
            <a:chExt cx="533400" cy="3151266"/>
          </a:xfrm>
        </p:grpSpPr>
        <p:sp>
          <p:nvSpPr>
            <p:cNvPr id="46" name="Rectangle 45"/>
            <p:cNvSpPr/>
            <p:nvPr/>
          </p:nvSpPr>
          <p:spPr>
            <a:xfrm>
              <a:off x="2464400" y="2830435"/>
              <a:ext cx="532800" cy="623966"/>
            </a:xfrm>
            <a:prstGeom prst="rect">
              <a:avLst/>
            </a:prstGeom>
            <a:solidFill>
              <a:srgbClr val="F3AB77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latin typeface="Arial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463800" y="3452111"/>
              <a:ext cx="533400" cy="2529590"/>
            </a:xfrm>
            <a:prstGeom prst="rect">
              <a:avLst/>
            </a:prstGeom>
            <a:solidFill>
              <a:srgbClr val="0073CD"/>
            </a:solidFill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latin typeface="Arial" pitchFamily="34" charset="0"/>
              </a:endParaRPr>
            </a:p>
          </p:txBody>
        </p:sp>
      </p:grpSp>
      <p:grpSp>
        <p:nvGrpSpPr>
          <p:cNvPr id="4" name="Groupe 80"/>
          <p:cNvGrpSpPr>
            <a:grpSpLocks/>
          </p:cNvGrpSpPr>
          <p:nvPr/>
        </p:nvGrpSpPr>
        <p:grpSpPr bwMode="auto">
          <a:xfrm>
            <a:off x="2132598" y="5439587"/>
            <a:ext cx="536429" cy="869330"/>
            <a:chOff x="927100" y="4128332"/>
            <a:chExt cx="533400" cy="1853369"/>
          </a:xfrm>
        </p:grpSpPr>
        <p:sp>
          <p:nvSpPr>
            <p:cNvPr id="44" name="Rectangle 43"/>
            <p:cNvSpPr/>
            <p:nvPr/>
          </p:nvSpPr>
          <p:spPr>
            <a:xfrm>
              <a:off x="927700" y="4128332"/>
              <a:ext cx="532800" cy="202368"/>
            </a:xfrm>
            <a:prstGeom prst="rect">
              <a:avLst/>
            </a:prstGeom>
            <a:solidFill>
              <a:srgbClr val="BCCEE8"/>
            </a:solidFill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latin typeface="Arial" pitchFamily="34" charset="0"/>
              </a:endParaRPr>
            </a:p>
          </p:txBody>
        </p:sp>
        <p:sp>
          <p:nvSpPr>
            <p:cNvPr id="45" name="Rectangle 7"/>
            <p:cNvSpPr/>
            <p:nvPr/>
          </p:nvSpPr>
          <p:spPr>
            <a:xfrm>
              <a:off x="927100" y="4329035"/>
              <a:ext cx="533400" cy="1652666"/>
            </a:xfrm>
            <a:prstGeom prst="rect">
              <a:avLst/>
            </a:prstGeom>
            <a:solidFill>
              <a:srgbClr val="0073CD"/>
            </a:solidFill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latin typeface="Arial" pitchFamily="34" charset="0"/>
              </a:endParaRPr>
            </a:p>
          </p:txBody>
        </p:sp>
      </p:grpSp>
      <p:grpSp>
        <p:nvGrpSpPr>
          <p:cNvPr id="5" name="Groupe 13"/>
          <p:cNvGrpSpPr>
            <a:grpSpLocks/>
          </p:cNvGrpSpPr>
          <p:nvPr/>
        </p:nvGrpSpPr>
        <p:grpSpPr bwMode="auto">
          <a:xfrm>
            <a:off x="4843322" y="4474165"/>
            <a:ext cx="536429" cy="1834748"/>
            <a:chOff x="4000500" y="2070100"/>
            <a:chExt cx="533400" cy="3911600"/>
          </a:xfrm>
        </p:grpSpPr>
        <p:sp>
          <p:nvSpPr>
            <p:cNvPr id="42" name="Rectangle 41"/>
            <p:cNvSpPr/>
            <p:nvPr/>
          </p:nvSpPr>
          <p:spPr>
            <a:xfrm>
              <a:off x="4000500" y="2070100"/>
              <a:ext cx="532800" cy="1028700"/>
            </a:xfrm>
            <a:prstGeom prst="rect">
              <a:avLst/>
            </a:prstGeom>
            <a:solidFill>
              <a:srgbClr val="FF6600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latin typeface="Arial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000500" y="3097968"/>
              <a:ext cx="533400" cy="2883732"/>
            </a:xfrm>
            <a:prstGeom prst="rect">
              <a:avLst/>
            </a:prstGeom>
            <a:solidFill>
              <a:srgbClr val="0073CD"/>
            </a:solidFill>
            <a:ln>
              <a:noFill/>
            </a:ln>
            <a:effectLst>
              <a:outerShdw blurRad="50800" dist="38100" dir="270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latin typeface="Arial" pitchFamily="34" charset="0"/>
              </a:endParaRPr>
            </a:p>
          </p:txBody>
        </p:sp>
      </p:grpSp>
      <p:cxnSp>
        <p:nvCxnSpPr>
          <p:cNvPr id="29" name="Connecteur droit 43"/>
          <p:cNvCxnSpPr/>
          <p:nvPr/>
        </p:nvCxnSpPr>
        <p:spPr bwMode="auto">
          <a:xfrm>
            <a:off x="1926432" y="6308826"/>
            <a:ext cx="3578269" cy="0"/>
          </a:xfrm>
          <a:prstGeom prst="line">
            <a:avLst/>
          </a:prstGeom>
          <a:ln w="12700">
            <a:solidFill>
              <a:srgbClr val="5F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44"/>
          <p:cNvSpPr txBox="1">
            <a:spLocks noChangeArrowheads="1"/>
          </p:cNvSpPr>
          <p:nvPr/>
        </p:nvSpPr>
        <p:spPr bwMode="auto">
          <a:xfrm>
            <a:off x="2227180" y="5782104"/>
            <a:ext cx="327587" cy="18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dirty="0" smtClean="0">
                <a:solidFill>
                  <a:schemeClr val="bg1"/>
                </a:solidFill>
                <a:latin typeface="Arial" pitchFamily="34" charset="0"/>
              </a:rPr>
              <a:t>9.5</a:t>
            </a:r>
            <a:endParaRPr lang="fr-FR" sz="11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1" name="ZoneTexte 46"/>
          <p:cNvSpPr txBox="1">
            <a:spLocks noChangeArrowheads="1"/>
          </p:cNvSpPr>
          <p:nvPr/>
        </p:nvSpPr>
        <p:spPr bwMode="auto">
          <a:xfrm>
            <a:off x="3537860" y="5594390"/>
            <a:ext cx="341760" cy="34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smtClean="0">
                <a:solidFill>
                  <a:schemeClr val="bg1"/>
                </a:solidFill>
                <a:latin typeface="Arial" pitchFamily="34" charset="0"/>
              </a:rPr>
              <a:t>14</a:t>
            </a:r>
            <a:endParaRPr lang="fr-FR" sz="11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2" name="ZoneTexte 47"/>
          <p:cNvSpPr txBox="1">
            <a:spLocks noChangeArrowheads="1"/>
          </p:cNvSpPr>
          <p:nvPr/>
        </p:nvSpPr>
        <p:spPr bwMode="auto">
          <a:xfrm>
            <a:off x="4718371" y="5510034"/>
            <a:ext cx="786330" cy="214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050" dirty="0" err="1" smtClean="0">
                <a:solidFill>
                  <a:schemeClr val="bg1"/>
                </a:solidFill>
                <a:latin typeface="Arial" pitchFamily="34" charset="0"/>
              </a:rPr>
              <a:t>Up</a:t>
            </a:r>
            <a:r>
              <a:rPr lang="fr-FR" sz="1050" dirty="0" smtClean="0">
                <a:solidFill>
                  <a:schemeClr val="bg1"/>
                </a:solidFill>
                <a:latin typeface="Arial" pitchFamily="34" charset="0"/>
              </a:rPr>
              <a:t> to 16</a:t>
            </a:r>
            <a:endParaRPr lang="fr-FR" sz="105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3" name="ZoneTexte 48"/>
          <p:cNvSpPr txBox="1">
            <a:spLocks noChangeArrowheads="1"/>
          </p:cNvSpPr>
          <p:nvPr/>
        </p:nvSpPr>
        <p:spPr bwMode="auto">
          <a:xfrm>
            <a:off x="2227180" y="5344262"/>
            <a:ext cx="327587" cy="18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dirty="0" smtClean="0">
                <a:solidFill>
                  <a:srgbClr val="5F5F5F"/>
                </a:solidFill>
                <a:latin typeface="Arial" pitchFamily="34" charset="0"/>
              </a:rPr>
              <a:t>0.5</a:t>
            </a:r>
            <a:endParaRPr lang="fr-FR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34" name="ZoneTexte 49"/>
          <p:cNvSpPr txBox="1">
            <a:spLocks noChangeArrowheads="1"/>
          </p:cNvSpPr>
          <p:nvPr/>
        </p:nvSpPr>
        <p:spPr bwMode="auto">
          <a:xfrm>
            <a:off x="3577132" y="4826466"/>
            <a:ext cx="263214" cy="34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35" name="ZoneTexte 50"/>
          <p:cNvSpPr txBox="1">
            <a:spLocks noChangeArrowheads="1"/>
          </p:cNvSpPr>
          <p:nvPr/>
        </p:nvSpPr>
        <p:spPr bwMode="auto">
          <a:xfrm>
            <a:off x="4979929" y="4560617"/>
            <a:ext cx="263214" cy="34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b="1" dirty="0">
                <a:solidFill>
                  <a:schemeClr val="bg1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36" name="ZoneTexte 51"/>
          <p:cNvSpPr txBox="1">
            <a:spLocks noChangeArrowheads="1"/>
          </p:cNvSpPr>
          <p:nvPr/>
        </p:nvSpPr>
        <p:spPr bwMode="auto">
          <a:xfrm>
            <a:off x="2243752" y="5122402"/>
            <a:ext cx="294442" cy="18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dirty="0">
                <a:solidFill>
                  <a:srgbClr val="5F5F5F"/>
                </a:solidFill>
                <a:latin typeface="Arial" pitchFamily="34" charset="0"/>
              </a:rPr>
              <a:t>10</a:t>
            </a:r>
          </a:p>
        </p:txBody>
      </p:sp>
      <p:sp>
        <p:nvSpPr>
          <p:cNvPr id="37" name="ZoneTexte 52"/>
          <p:cNvSpPr txBox="1">
            <a:spLocks noChangeArrowheads="1"/>
          </p:cNvSpPr>
          <p:nvPr/>
        </p:nvSpPr>
        <p:spPr bwMode="auto">
          <a:xfrm>
            <a:off x="3537858" y="4543970"/>
            <a:ext cx="341760" cy="34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100" smtClean="0">
                <a:solidFill>
                  <a:srgbClr val="5F5F5F"/>
                </a:solidFill>
                <a:latin typeface="Arial" pitchFamily="34" charset="0"/>
              </a:rPr>
              <a:t>16</a:t>
            </a:r>
            <a:endParaRPr lang="fr-FR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38" name="ZoneTexte 53"/>
          <p:cNvSpPr txBox="1">
            <a:spLocks noChangeArrowheads="1"/>
          </p:cNvSpPr>
          <p:nvPr/>
        </p:nvSpPr>
        <p:spPr bwMode="auto">
          <a:xfrm>
            <a:off x="4662648" y="4114431"/>
            <a:ext cx="897776" cy="27241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3CD"/>
            </a:solidFill>
            <a:miter lim="800000"/>
            <a:headEnd/>
            <a:tailEnd/>
          </a:ln>
        </p:spPr>
        <p:txBody>
          <a:bodyPr wrap="square" tIns="0" bIns="0">
            <a:spAutoFit/>
          </a:bodyPr>
          <a:lstStyle/>
          <a:p>
            <a:pPr algn="ctr"/>
            <a:r>
              <a:rPr lang="fr-FR" sz="1600" b="1" smtClean="0">
                <a:solidFill>
                  <a:srgbClr val="0073CD"/>
                </a:solidFill>
                <a:latin typeface="Arial Narrow" pitchFamily="34" charset="0"/>
                <a:cs typeface="Arial" pitchFamily="34" charset="0"/>
              </a:rPr>
              <a:t>20 </a:t>
            </a:r>
            <a:r>
              <a:rPr lang="en-US" sz="1600" b="1" smtClean="0">
                <a:solidFill>
                  <a:srgbClr val="0073CD"/>
                </a:solidFill>
                <a:latin typeface="Arial Narrow" pitchFamily="34" charset="0"/>
                <a:cs typeface="Arial" pitchFamily="34" charset="0"/>
              </a:rPr>
              <a:t>mtpa </a:t>
            </a:r>
            <a:endParaRPr lang="fr-FR" sz="1600" b="1" dirty="0">
              <a:solidFill>
                <a:srgbClr val="0073CD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1" name="Rectangle 1" descr="Diagonales larges vers le bas"/>
          <p:cNvSpPr>
            <a:spLocks noChangeArrowheads="1"/>
          </p:cNvSpPr>
          <p:nvPr/>
        </p:nvSpPr>
        <p:spPr bwMode="auto">
          <a:xfrm>
            <a:off x="4843322" y="4956289"/>
            <a:ext cx="536429" cy="277296"/>
          </a:xfrm>
          <a:prstGeom prst="rect">
            <a:avLst/>
          </a:prstGeom>
          <a:pattFill prst="wdDnDiag">
            <a:fgClr>
              <a:srgbClr val="0073CD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dirty="0">
              <a:latin typeface="Arial" pitchFamily="34" charset="0"/>
            </a:endParaRPr>
          </a:p>
        </p:txBody>
      </p:sp>
      <p:sp>
        <p:nvSpPr>
          <p:cNvPr id="19" name="TextBox 5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431726" y="4254135"/>
            <a:ext cx="1498989" cy="34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100" smtClean="0">
                <a:solidFill>
                  <a:srgbClr val="5F5F5F"/>
                </a:solidFill>
                <a:latin typeface="Arial" pitchFamily="34" charset="0"/>
              </a:rPr>
              <a:t>External markets</a:t>
            </a:r>
            <a:endParaRPr lang="en-GB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20" name="TextBox 5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04662" y="5540736"/>
            <a:ext cx="1753116" cy="34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100" smtClean="0">
                <a:solidFill>
                  <a:srgbClr val="5F5F5F"/>
                </a:solidFill>
                <a:latin typeface="Arial" pitchFamily="34" charset="0"/>
              </a:rPr>
              <a:t>Internal markets</a:t>
            </a:r>
            <a:endParaRPr lang="en-GB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5803220" y="4547262"/>
            <a:ext cx="756000" cy="346316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400" b="1" smtClean="0">
                <a:solidFill>
                  <a:schemeClr val="bg1"/>
                </a:solidFill>
                <a:latin typeface="Arial" pitchFamily="34" charset="0"/>
              </a:rPr>
              <a:t>20-30%</a:t>
            </a:r>
            <a:endParaRPr lang="en-US" sz="14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5803220" y="5839237"/>
            <a:ext cx="756000" cy="346316"/>
          </a:xfrm>
          <a:prstGeom prst="roundRect">
            <a:avLst/>
          </a:prstGeom>
          <a:solidFill>
            <a:srgbClr val="007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sz="1400" smtClean="0">
                <a:latin typeface="Arial" pitchFamily="34" charset="0"/>
              </a:rPr>
              <a:t>70-80</a:t>
            </a:r>
            <a:r>
              <a:rPr lang="en-US" sz="1400" dirty="0" smtClean="0">
                <a:latin typeface="Arial" pitchFamily="34" charset="0"/>
              </a:rPr>
              <a:t>%</a:t>
            </a:r>
            <a:endParaRPr lang="en-US" sz="1400" dirty="0">
              <a:latin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72109" y="6342693"/>
            <a:ext cx="429786" cy="184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dirty="0" smtClean="0">
                <a:solidFill>
                  <a:srgbClr val="5F5F5F"/>
                </a:solidFill>
                <a:latin typeface="Arial" pitchFamily="34" charset="0"/>
              </a:rPr>
              <a:t>2000</a:t>
            </a:r>
            <a:endParaRPr lang="fr-FR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59312" y="6342693"/>
            <a:ext cx="498854" cy="343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dirty="0" smtClean="0">
                <a:solidFill>
                  <a:srgbClr val="5F5F5F"/>
                </a:solidFill>
                <a:latin typeface="Arial" pitchFamily="34" charset="0"/>
              </a:rPr>
              <a:t>2010</a:t>
            </a:r>
            <a:endParaRPr lang="fr-FR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96643" y="6342693"/>
            <a:ext cx="429786" cy="184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dirty="0" smtClean="0">
                <a:solidFill>
                  <a:srgbClr val="5F5F5F"/>
                </a:solidFill>
                <a:latin typeface="Arial" pitchFamily="34" charset="0"/>
              </a:rPr>
              <a:t>2020</a:t>
            </a:r>
            <a:endParaRPr lang="fr-FR" sz="1100" dirty="0">
              <a:solidFill>
                <a:srgbClr val="5F5F5F"/>
              </a:solidFill>
              <a:latin typeface="Arial" pitchFamily="34" charset="0"/>
            </a:endParaRPr>
          </a:p>
        </p:txBody>
      </p:sp>
      <p:sp>
        <p:nvSpPr>
          <p:cNvPr id="56" name="ZoneTexte 53"/>
          <p:cNvSpPr txBox="1">
            <a:spLocks noChangeArrowheads="1"/>
          </p:cNvSpPr>
          <p:nvPr/>
        </p:nvSpPr>
        <p:spPr bwMode="auto">
          <a:xfrm>
            <a:off x="4240258" y="4649213"/>
            <a:ext cx="360000" cy="360001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 lIns="0" tIns="0" rIns="0" bIns="0" anchor="ctr" anchorCtr="0">
            <a:noAutofit/>
          </a:bodyPr>
          <a:lstStyle/>
          <a:p>
            <a:pPr algn="ctr"/>
            <a:r>
              <a:rPr lang="fr-FR" sz="1400" b="1" smtClean="0">
                <a:solidFill>
                  <a:srgbClr val="FF6600"/>
                </a:solidFill>
                <a:latin typeface="Arial" pitchFamily="34" charset="0"/>
              </a:rPr>
              <a:t>x2</a:t>
            </a:r>
            <a:endParaRPr lang="fr-FR" sz="1400" b="1" dirty="0">
              <a:solidFill>
                <a:srgbClr val="FF6600"/>
              </a:solidFill>
              <a:latin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22275" y="1222950"/>
            <a:ext cx="822801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5"/>
              </a:buBlip>
              <a:defRPr/>
            </a:pPr>
            <a:r>
              <a:rPr lang="en-US" sz="1600" b="1" dirty="0" smtClean="0">
                <a:solidFill>
                  <a:srgbClr val="007DC3"/>
                </a:solidFill>
              </a:rPr>
              <a:t>Devel</a:t>
            </a: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op our own liquefaction / production projects </a:t>
            </a: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increase our presence</a:t>
            </a:r>
            <a:b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along the LNG value chain</a:t>
            </a:r>
          </a:p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5"/>
              </a:buBlip>
              <a:defRPr/>
            </a:pP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Increase portfolio to 20 </a:t>
            </a:r>
            <a:r>
              <a:rPr lang="en-US" sz="1600" b="1" dirty="0" err="1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mtpa</a:t>
            </a: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 by 2020 </a:t>
            </a: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with new supply sources and equity LNG</a:t>
            </a:r>
          </a:p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5"/>
              </a:buBlip>
              <a:defRPr/>
            </a:pP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x2 external LNG sales </a:t>
            </a: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(from 2 to 4 </a:t>
            </a:r>
            <a:r>
              <a:rPr lang="en-US" sz="1600" dirty="0" err="1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mtpa</a:t>
            </a: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) mainly in emerging markets by 2020</a:t>
            </a:r>
          </a:p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5"/>
              </a:buBlip>
              <a:defRPr/>
            </a:pP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Develop / manage </a:t>
            </a:r>
            <a:r>
              <a:rPr lang="en-US" sz="1600" b="1" dirty="0" err="1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regas</a:t>
            </a: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. assets </a:t>
            </a:r>
            <a:r>
              <a:rPr lang="en-US" sz="1600" dirty="0" smtClean="0">
                <a:solidFill>
                  <a:srgbClr val="969187"/>
                </a:solidFill>
                <a:latin typeface="Arial" pitchFamily="34" charset="0"/>
                <a:cs typeface="Arial" pitchFamily="34" charset="0"/>
              </a:rPr>
              <a:t>in new markets (Asia, Latin America) </a:t>
            </a:r>
          </a:p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5"/>
              </a:buBlip>
              <a:defRPr/>
            </a:pPr>
            <a:r>
              <a:rPr lang="en-US" sz="1600" b="1" dirty="0" smtClean="0">
                <a:solidFill>
                  <a:srgbClr val="0073CD"/>
                </a:solidFill>
                <a:latin typeface="Arial" pitchFamily="34" charset="0"/>
                <a:cs typeface="Arial" pitchFamily="34" charset="0"/>
              </a:rPr>
              <a:t>Develop the retail LNG market</a:t>
            </a:r>
          </a:p>
          <a:p>
            <a:pPr marL="266700" lvl="1" indent="-184150" defTabSz="912813" eaLnBrk="0" fontAlgn="base" hangingPunct="0">
              <a:spcBef>
                <a:spcPts val="1200"/>
              </a:spcBef>
              <a:buClr>
                <a:srgbClr val="0073CD"/>
              </a:buClr>
              <a:buSzPct val="100000"/>
              <a:buFont typeface="Arial" pitchFamily="34" charset="0"/>
              <a:buChar char="•"/>
              <a:tabLst>
                <a:tab pos="3589338" algn="r"/>
              </a:tabLst>
              <a:defRPr/>
            </a:pPr>
            <a:endParaRPr lang="en-US" sz="1600" b="1" dirty="0" smtClean="0">
              <a:solidFill>
                <a:srgbClr val="0073C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8747125" y="6634163"/>
            <a:ext cx="377825" cy="215900"/>
          </a:xfrm>
        </p:spPr>
        <p:txBody>
          <a:bodyPr/>
          <a:lstStyle/>
          <a:p>
            <a:pPr>
              <a:defRPr/>
            </a:pPr>
            <a:fld id="{497835AA-535A-4E2B-9DE6-EDB471E2F28A}" type="slidenum">
              <a:rPr smtClean="0">
                <a:solidFill>
                  <a:srgbClr val="5F5F5F"/>
                </a:solidFill>
              </a:rPr>
              <a:pPr>
                <a:defRPr/>
              </a:pPr>
              <a:t>7</a:t>
            </a:fld>
            <a:endParaRPr dirty="0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491" y="0"/>
            <a:ext cx="8582025" cy="886408"/>
          </a:xfrm>
        </p:spPr>
        <p:txBody>
          <a:bodyPr/>
          <a:lstStyle/>
          <a:p>
            <a:r>
              <a:rPr lang="en-US" dirty="0" smtClean="0"/>
              <a:t>Diversification of GDF SUEZ LNG supply portfolio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E2CC6-5C4B-4D02-8B2C-7DEF56D8EF98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5" name="Rectangle à coins arrondis 9"/>
          <p:cNvSpPr/>
          <p:nvPr/>
        </p:nvSpPr>
        <p:spPr bwMode="gray">
          <a:xfrm>
            <a:off x="6289954" y="1516280"/>
            <a:ext cx="2714068" cy="3641907"/>
          </a:xfrm>
          <a:prstGeom prst="roundRect">
            <a:avLst>
              <a:gd name="adj" fmla="val 3262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prstClr val="white"/>
              </a:solidFill>
            </a:endParaRPr>
          </a:p>
        </p:txBody>
      </p:sp>
      <p:sp>
        <p:nvSpPr>
          <p:cNvPr id="6" name="Rectangle à coins arrondis 10"/>
          <p:cNvSpPr/>
          <p:nvPr/>
        </p:nvSpPr>
        <p:spPr bwMode="gray">
          <a:xfrm>
            <a:off x="3306780" y="1516281"/>
            <a:ext cx="2714068" cy="3641906"/>
          </a:xfrm>
          <a:prstGeom prst="roundRect">
            <a:avLst>
              <a:gd name="adj" fmla="val 3262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600" kern="0" dirty="0">
              <a:solidFill>
                <a:prstClr val="white"/>
              </a:solidFill>
            </a:endParaRPr>
          </a:p>
        </p:txBody>
      </p:sp>
      <p:sp>
        <p:nvSpPr>
          <p:cNvPr id="7" name="Rectangle à coins arrondis 25"/>
          <p:cNvSpPr/>
          <p:nvPr/>
        </p:nvSpPr>
        <p:spPr bwMode="gray">
          <a:xfrm>
            <a:off x="300492" y="1516280"/>
            <a:ext cx="2714068" cy="3641907"/>
          </a:xfrm>
          <a:prstGeom prst="roundRect">
            <a:avLst>
              <a:gd name="adj" fmla="val 3262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 dirty="0">
              <a:solidFill>
                <a:prstClr val="white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email"/>
          <a:srcRect l="4028" r="21121"/>
          <a:stretch>
            <a:fillRect/>
          </a:stretch>
        </p:blipFill>
        <p:spPr bwMode="auto">
          <a:xfrm>
            <a:off x="3304903" y="2026336"/>
            <a:ext cx="2715945" cy="114389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9" name="Picture 2" descr="O:\MOMENTYS\PROD\CLIENTS\GDF Suez\2012\12281_IDay décembre 2012\Publishing\Images sources\cameroon lng.jpg"/>
          <p:cNvPicPr>
            <a:picLocks noChangeAspect="1" noChangeArrowheads="1"/>
          </p:cNvPicPr>
          <p:nvPr/>
        </p:nvPicPr>
        <p:blipFill>
          <a:blip r:embed="rId4"/>
          <a:srcRect t="29839"/>
          <a:stretch>
            <a:fillRect/>
          </a:stretch>
        </p:blipFill>
        <p:spPr bwMode="auto">
          <a:xfrm>
            <a:off x="6277254" y="2026336"/>
            <a:ext cx="2714068" cy="114389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0" name="Espace réservé du contenu 44"/>
          <p:cNvSpPr txBox="1">
            <a:spLocks/>
          </p:cNvSpPr>
          <p:nvPr/>
        </p:nvSpPr>
        <p:spPr bwMode="gray">
          <a:xfrm>
            <a:off x="3756511" y="1537761"/>
            <a:ext cx="2046738" cy="273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ctr" anchorCtr="0">
            <a:noAutofit/>
          </a:bodyPr>
          <a:lstStyle/>
          <a:p>
            <a:pPr lvl="0" algn="ctr">
              <a:lnSpc>
                <a:spcPts val="1800"/>
              </a:lnSpc>
              <a:spcBef>
                <a:spcPts val="2400"/>
              </a:spcBef>
              <a:buClr>
                <a:srgbClr val="009187"/>
              </a:buClr>
              <a:defRPr/>
            </a:pP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Integrated Projects</a:t>
            </a:r>
          </a:p>
        </p:txBody>
      </p:sp>
      <p:sp>
        <p:nvSpPr>
          <p:cNvPr id="11" name="Espace réservé du contenu 44"/>
          <p:cNvSpPr txBox="1">
            <a:spLocks/>
          </p:cNvSpPr>
          <p:nvPr/>
        </p:nvSpPr>
        <p:spPr bwMode="gray">
          <a:xfrm>
            <a:off x="3756511" y="1780280"/>
            <a:ext cx="1992406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182563" indent="-182563" algn="ctr">
              <a:buClr>
                <a:srgbClr val="5F5F5F"/>
              </a:buClr>
              <a:defRPr/>
            </a:pPr>
            <a:r>
              <a:rPr lang="en-US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BONAPARTE LNG</a:t>
            </a:r>
          </a:p>
        </p:txBody>
      </p:sp>
      <p:sp>
        <p:nvSpPr>
          <p:cNvPr id="12" name="Espace réservé du contenu 44"/>
          <p:cNvSpPr txBox="1">
            <a:spLocks/>
          </p:cNvSpPr>
          <p:nvPr/>
        </p:nvSpPr>
        <p:spPr bwMode="gray">
          <a:xfrm>
            <a:off x="6918754" y="1541681"/>
            <a:ext cx="1455692" cy="273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ctr" anchorCtr="0">
            <a:noAutofit/>
          </a:bodyPr>
          <a:lstStyle/>
          <a:p>
            <a:pPr lvl="0" algn="ctr">
              <a:lnSpc>
                <a:spcPts val="1800"/>
              </a:lnSpc>
              <a:spcBef>
                <a:spcPts val="2400"/>
              </a:spcBef>
              <a:buClr>
                <a:srgbClr val="009187"/>
              </a:buClr>
              <a:defRPr/>
            </a:pPr>
            <a:r>
              <a:rPr lang="en-US" sz="16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Aggregator</a:t>
            </a:r>
          </a:p>
        </p:txBody>
      </p:sp>
      <p:sp>
        <p:nvSpPr>
          <p:cNvPr id="13" name="Espace réservé du contenu 44"/>
          <p:cNvSpPr txBox="1">
            <a:spLocks/>
          </p:cNvSpPr>
          <p:nvPr/>
        </p:nvSpPr>
        <p:spPr bwMode="gray">
          <a:xfrm>
            <a:off x="6470109" y="1780280"/>
            <a:ext cx="2352982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182563" indent="-182563" algn="ctr">
              <a:buClr>
                <a:srgbClr val="5F5F5F"/>
              </a:buClr>
              <a:defRPr/>
            </a:pPr>
            <a:r>
              <a:rPr lang="en-US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CAMEROON LNG</a:t>
            </a:r>
          </a:p>
        </p:txBody>
      </p:sp>
      <p:sp>
        <p:nvSpPr>
          <p:cNvPr id="14" name="Espace réservé du contenu 44"/>
          <p:cNvSpPr txBox="1">
            <a:spLocks/>
          </p:cNvSpPr>
          <p:nvPr/>
        </p:nvSpPr>
        <p:spPr bwMode="gray">
          <a:xfrm>
            <a:off x="3384530" y="3222601"/>
            <a:ext cx="2733560" cy="10772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Upstream and floating liquefaction offshore Australia</a:t>
            </a:r>
          </a:p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Commercialization of the LNG</a:t>
            </a:r>
            <a:b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in Asia Pacific markets</a:t>
            </a:r>
          </a:p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FID in 2015, first gas in 2019</a:t>
            </a:r>
          </a:p>
        </p:txBody>
      </p:sp>
      <p:sp>
        <p:nvSpPr>
          <p:cNvPr id="15" name="Espace réservé du contenu 44"/>
          <p:cNvSpPr txBox="1">
            <a:spLocks/>
          </p:cNvSpPr>
          <p:nvPr/>
        </p:nvSpPr>
        <p:spPr bwMode="gray">
          <a:xfrm>
            <a:off x="6277240" y="3222601"/>
            <a:ext cx="2726782" cy="15758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182563" indent="-182563">
              <a:lnSpc>
                <a:spcPct val="90000"/>
              </a:lnSpc>
              <a:spcBef>
                <a:spcPts val="3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Aggregation of the </a:t>
            </a:r>
            <a:r>
              <a:rPr lang="en-US" sz="1200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feedgas</a:t>
            </a: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</a:p>
          <a:p>
            <a:pPr marL="182563" indent="-182563">
              <a:lnSpc>
                <a:spcPct val="90000"/>
              </a:lnSpc>
              <a:spcBef>
                <a:spcPts val="3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Onshore liquefaction plant development</a:t>
            </a:r>
          </a:p>
          <a:p>
            <a:pPr marL="182563" indent="-182563">
              <a:lnSpc>
                <a:spcPct val="90000"/>
              </a:lnSpc>
              <a:spcBef>
                <a:spcPts val="3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Commercialization of the LNG and </a:t>
            </a:r>
            <a:r>
              <a:rPr lang="en-US" sz="1200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offtake</a:t>
            </a: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LNG volumes</a:t>
            </a:r>
          </a:p>
          <a:p>
            <a:pPr marL="182563" indent="-182563">
              <a:lnSpc>
                <a:spcPct val="90000"/>
              </a:lnSpc>
              <a:spcBef>
                <a:spcPts val="3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Opportunity for geographical optimization</a:t>
            </a:r>
          </a:p>
          <a:p>
            <a:pPr marL="182563" indent="-182563">
              <a:lnSpc>
                <a:spcPct val="90000"/>
              </a:lnSpc>
              <a:spcBef>
                <a:spcPts val="3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FID in 2016, first gas in 2020</a:t>
            </a:r>
          </a:p>
        </p:txBody>
      </p:sp>
      <p:graphicFrame>
        <p:nvGraphicFramePr>
          <p:cNvPr id="16" name="Object 7"/>
          <p:cNvGraphicFramePr>
            <a:graphicFrameLocks noChangeAspect="1"/>
          </p:cNvGraphicFramePr>
          <p:nvPr/>
        </p:nvGraphicFramePr>
        <p:xfrm>
          <a:off x="7375160" y="4741496"/>
          <a:ext cx="535667" cy="416691"/>
        </p:xfrm>
        <a:graphic>
          <a:graphicData uri="http://schemas.openxmlformats.org/presentationml/2006/ole">
            <p:oleObj spid="_x0000_s22530" name="Image bitmap" r:id="rId5" imgW="1647619" imgH="1514686" progId="PBrush">
              <p:embed/>
            </p:oleObj>
          </a:graphicData>
        </a:graphic>
      </p:graphicFrame>
      <p:pic>
        <p:nvPicPr>
          <p:cNvPr id="17" name="Picture 14" descr="C:\Users\emmalee.stanton\AppData\Local\Microsoft\Windows\Temporary Internet Files\Content.Outlook\HLVOGS01\Santos_logo_colour (2)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68799" y="4848897"/>
            <a:ext cx="1196975" cy="21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O:\MOMENTYS\PROD\CLIENTS\GDF Suez\2012\12281_IDay décembre 2012\Publishing\Images sources\us export.jpg"/>
          <p:cNvPicPr>
            <a:picLocks noChangeAspect="1" noChangeArrowheads="1"/>
          </p:cNvPicPr>
          <p:nvPr/>
        </p:nvPicPr>
        <p:blipFill>
          <a:blip r:embed="rId7"/>
          <a:srcRect r="32571"/>
          <a:stretch>
            <a:fillRect/>
          </a:stretch>
        </p:blipFill>
        <p:spPr bwMode="auto">
          <a:xfrm>
            <a:off x="300492" y="2026336"/>
            <a:ext cx="2714068" cy="114389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19" name="Espace réservé du contenu 44"/>
          <p:cNvSpPr txBox="1">
            <a:spLocks/>
          </p:cNvSpPr>
          <p:nvPr/>
        </p:nvSpPr>
        <p:spPr bwMode="gray">
          <a:xfrm>
            <a:off x="520501" y="1537303"/>
            <a:ext cx="2290732" cy="273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 anchor="ctr" anchorCtr="0">
            <a:noAutofit/>
          </a:bodyPr>
          <a:lstStyle/>
          <a:p>
            <a:pPr lvl="0" algn="ctr">
              <a:lnSpc>
                <a:spcPts val="1800"/>
              </a:lnSpc>
              <a:spcBef>
                <a:spcPts val="2400"/>
              </a:spcBef>
              <a:buClr>
                <a:srgbClr val="009187"/>
              </a:buClr>
              <a:defRPr/>
            </a:pPr>
            <a:r>
              <a:rPr lang="en-US" sz="16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LNG Liquefier/Tolling</a:t>
            </a:r>
          </a:p>
        </p:txBody>
      </p:sp>
      <p:sp>
        <p:nvSpPr>
          <p:cNvPr id="20" name="Espace réservé du contenu 44"/>
          <p:cNvSpPr txBox="1">
            <a:spLocks/>
          </p:cNvSpPr>
          <p:nvPr/>
        </p:nvSpPr>
        <p:spPr bwMode="gray">
          <a:xfrm>
            <a:off x="300492" y="1780280"/>
            <a:ext cx="251074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182563" indent="-182563" algn="ctr">
              <a:buClr>
                <a:srgbClr val="5F5F5F"/>
              </a:buClr>
              <a:defRPr/>
            </a:pPr>
            <a:r>
              <a:rPr lang="en-US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US EXPORTS - </a:t>
            </a:r>
            <a:r>
              <a:rPr lang="en-US" sz="1200" b="1" dirty="0" smtClean="0">
                <a:solidFill>
                  <a:srgbClr val="5F5F5F"/>
                </a:solidFill>
                <a:sym typeface="Wingdings" pitchFamily="2" charset="2"/>
              </a:rPr>
              <a:t>Cameron LNG</a:t>
            </a:r>
            <a:endParaRPr lang="en-US" sz="1200" b="1" dirty="0" smtClean="0">
              <a:solidFill>
                <a:srgbClr val="5F5F5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1" name="Espace réservé du contenu 44"/>
          <p:cNvSpPr txBox="1">
            <a:spLocks/>
          </p:cNvSpPr>
          <p:nvPr/>
        </p:nvSpPr>
        <p:spPr bwMode="gray">
          <a:xfrm>
            <a:off x="296507" y="3222601"/>
            <a:ext cx="2793052" cy="14865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Access to liquefaction capacity </a:t>
            </a:r>
          </a:p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Access to flexible LNG</a:t>
            </a:r>
          </a:p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Opportunity to sell to Asia Pacific with a variety of indexation exposure (HH, Brent)</a:t>
            </a:r>
          </a:p>
          <a:p>
            <a:pPr marL="182563" indent="-182563">
              <a:lnSpc>
                <a:spcPct val="90000"/>
              </a:lnSpc>
              <a:spcBef>
                <a:spcPts val="600"/>
              </a:spcBef>
              <a:buClr>
                <a:srgbClr val="5F5F5F"/>
              </a:buClr>
              <a:buFont typeface="Arial" pitchFamily="34" charset="0"/>
              <a:buChar char="•"/>
              <a:defRPr/>
            </a:pPr>
            <a:r>
              <a:rPr lang="en-US" sz="12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FID in 2014, early start up of supply 2017</a:t>
            </a:r>
          </a:p>
        </p:txBody>
      </p:sp>
      <p:pic>
        <p:nvPicPr>
          <p:cNvPr id="22" name="Picture 2" descr="http://www.dividend.com/blog/wp-content/uploads/storypics/sempra-energy.jpg"/>
          <p:cNvPicPr>
            <a:picLocks noChangeAspect="1" noChangeArrowheads="1"/>
          </p:cNvPicPr>
          <p:nvPr/>
        </p:nvPicPr>
        <p:blipFill>
          <a:blip r:embed="rId8" cstate="print"/>
          <a:srcRect t="31667" b="31333"/>
          <a:stretch>
            <a:fillRect/>
          </a:stretch>
        </p:blipFill>
        <p:spPr bwMode="auto">
          <a:xfrm>
            <a:off x="732789" y="4713421"/>
            <a:ext cx="1688421" cy="42264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ontent Placeholder 2"/>
          <p:cNvSpPr txBox="1">
            <a:spLocks/>
          </p:cNvSpPr>
          <p:nvPr/>
        </p:nvSpPr>
        <p:spPr bwMode="gray">
          <a:xfrm>
            <a:off x="409297" y="5403271"/>
            <a:ext cx="8582025" cy="76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5F5F5F"/>
              </a:buClr>
              <a:buSzPct val="100000"/>
              <a:buFontTx/>
              <a:buBlip>
                <a:blip r:embed="rId9"/>
              </a:buBlip>
              <a:tabLst/>
              <a:defRPr/>
            </a:pP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rgbClr val="92817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26" name="Rectangle à coins arrondis 47"/>
          <p:cNvSpPr/>
          <p:nvPr/>
        </p:nvSpPr>
        <p:spPr bwMode="gray">
          <a:xfrm>
            <a:off x="268061" y="1175654"/>
            <a:ext cx="8712000" cy="3982533"/>
          </a:xfrm>
          <a:prstGeom prst="roundRect">
            <a:avLst>
              <a:gd name="adj" fmla="val 3262"/>
            </a:avLst>
          </a:prstGeom>
          <a:noFill/>
          <a:ln w="1905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GB" sz="1600" b="1" dirty="0" smtClean="0">
                <a:solidFill>
                  <a:schemeClr val="tx2"/>
                </a:solidFill>
                <a:latin typeface="Arial"/>
              </a:rPr>
              <a:t>GDF SUEZ liquefaction projects</a:t>
            </a:r>
          </a:p>
          <a:p>
            <a:pPr algn="ctr">
              <a:defRPr/>
            </a:pPr>
            <a:endParaRPr lang="fr-FR" sz="1600" b="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27" name="Rectangle à coins arrondis 49"/>
          <p:cNvSpPr/>
          <p:nvPr/>
        </p:nvSpPr>
        <p:spPr bwMode="gray">
          <a:xfrm>
            <a:off x="268061" y="5389768"/>
            <a:ext cx="8712000" cy="1188000"/>
          </a:xfrm>
          <a:prstGeom prst="roundRect">
            <a:avLst>
              <a:gd name="adj" fmla="val 11814"/>
            </a:avLst>
          </a:prstGeom>
          <a:solidFill>
            <a:schemeClr val="tx2"/>
          </a:solidFill>
          <a:ln w="1905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9"/>
              </a:buBlip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GDF SUEZ aims to collaborate with Asian counterparts to develop its projects</a:t>
            </a:r>
          </a:p>
          <a:p>
            <a:pPr marL="269875" lvl="1" indent="-269875">
              <a:lnSpc>
                <a:spcPct val="150000"/>
              </a:lnSpc>
              <a:spcBef>
                <a:spcPts val="0"/>
              </a:spcBef>
              <a:buClr>
                <a:srgbClr val="5F5F5F"/>
              </a:buClr>
              <a:buSzPct val="100000"/>
              <a:buBlip>
                <a:blip r:embed="rId9"/>
              </a:buBlip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O</a:t>
            </a:r>
            <a:r>
              <a:rPr lang="en-US" sz="1600" b="1" dirty="0" smtClean="0">
                <a:solidFill>
                  <a:schemeClr val="bg1"/>
                </a:solidFill>
                <a:latin typeface="Arial"/>
              </a:rPr>
              <a:t>pportunities for Japanese buyers to access oil / hub indexed volumes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re 1"/>
          <p:cNvSpPr>
            <a:spLocks noGrp="1"/>
          </p:cNvSpPr>
          <p:nvPr>
            <p:ph type="title"/>
          </p:nvPr>
        </p:nvSpPr>
        <p:spPr>
          <a:xfrm>
            <a:off x="300038" y="0"/>
            <a:ext cx="7346950" cy="885825"/>
          </a:xfrm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50179" name="Espace réservé du contenu 2"/>
          <p:cNvSpPr>
            <a:spLocks noGrp="1"/>
          </p:cNvSpPr>
          <p:nvPr>
            <p:ph idx="1"/>
          </p:nvPr>
        </p:nvSpPr>
        <p:spPr>
          <a:xfrm>
            <a:off x="300038" y="1306513"/>
            <a:ext cx="8582025" cy="4735512"/>
          </a:xfrm>
        </p:spPr>
        <p:txBody>
          <a:bodyPr/>
          <a:lstStyle/>
          <a:p>
            <a:pPr fontAlgn="base">
              <a:spcAft>
                <a:spcPct val="0"/>
              </a:spcAft>
            </a:pPr>
            <a:endParaRPr>
              <a:latin typeface="Arial" pitchFamily="34" charset="0"/>
            </a:endParaRPr>
          </a:p>
        </p:txBody>
      </p:sp>
      <p:sp>
        <p:nvSpPr>
          <p:cNvPr id="1843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ln>
            <a:miter lim="800000"/>
            <a:headEnd/>
            <a:tailEnd/>
          </a:ln>
        </p:spPr>
        <p:txBody>
          <a:bodyPr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8E783D-7E00-40B9-A529-DA6F8AC99DCE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smtClean="0"/>
          </a:p>
        </p:txBody>
      </p:sp>
      <p:sp>
        <p:nvSpPr>
          <p:cNvPr id="5" name="Rectangle 4"/>
          <p:cNvSpPr/>
          <p:nvPr/>
        </p:nvSpPr>
        <p:spPr>
          <a:xfrm>
            <a:off x="-242887" y="-7937"/>
            <a:ext cx="91249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THANK YOU !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05038" y="2514600"/>
            <a:ext cx="47339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800186" y="4664849"/>
            <a:ext cx="34503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9875" lvl="1" indent="-269875">
              <a:spcBef>
                <a:spcPct val="20000"/>
              </a:spcBef>
              <a:buClr>
                <a:srgbClr val="5F5F5F"/>
              </a:buClr>
              <a:buSzPct val="100000"/>
              <a:defRPr/>
            </a:pPr>
            <a:r>
              <a:rPr lang="en-US" sz="4000" dirty="0" smtClean="0">
                <a:solidFill>
                  <a:srgbClr val="5F5F5F"/>
                </a:solidFill>
              </a:rPr>
              <a:t>THANK YOU!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s0WAYuorUCPDsSkTkyn9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crNZag24kuf.6oxdAm8cQ"/>
</p:tagLst>
</file>

<file path=ppt/theme/theme1.xml><?xml version="1.0" encoding="utf-8"?>
<a:theme xmlns:a="http://schemas.openxmlformats.org/drawingml/2006/main" name="Groupe">
  <a:themeElements>
    <a:clrScheme name="Personnalisé 25">
      <a:dk1>
        <a:srgbClr val="928179"/>
      </a:dk1>
      <a:lt1>
        <a:srgbClr val="FFFFFF"/>
      </a:lt1>
      <a:dk2>
        <a:srgbClr val="007DC3"/>
      </a:dk2>
      <a:lt2>
        <a:srgbClr val="00928B"/>
      </a:lt2>
      <a:accent1>
        <a:srgbClr val="D9531E"/>
      </a:accent1>
      <a:accent2>
        <a:srgbClr val="ED1C24"/>
      </a:accent2>
      <a:accent3>
        <a:srgbClr val="00B5CC"/>
      </a:accent3>
      <a:accent4>
        <a:srgbClr val="7CC4CB"/>
      </a:accent4>
      <a:accent5>
        <a:srgbClr val="9F9F9F"/>
      </a:accent5>
      <a:accent6>
        <a:srgbClr val="BFBFBF"/>
      </a:accent6>
      <a:hlink>
        <a:srgbClr val="DFDFDF"/>
      </a:hlink>
      <a:folHlink>
        <a:srgbClr val="F395A7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d">
    <a:dk1>
      <a:sysClr val="windowText" lastClr="000000"/>
    </a:dk1>
    <a:lt1>
      <a:sysClr val="window" lastClr="FFFFFF"/>
    </a:lt1>
    <a:dk2>
      <a:srgbClr val="7F7F7F"/>
    </a:dk2>
    <a:lt2>
      <a:srgbClr val="694164"/>
    </a:lt2>
    <a:accent1>
      <a:srgbClr val="8BC8EA"/>
    </a:accent1>
    <a:accent2>
      <a:srgbClr val="009187"/>
    </a:accent2>
    <a:accent3>
      <a:srgbClr val="C9C530"/>
    </a:accent3>
    <a:accent4>
      <a:srgbClr val="EB731D"/>
    </a:accent4>
    <a:accent5>
      <a:srgbClr val="C0C0C0"/>
    </a:accent5>
    <a:accent6>
      <a:srgbClr val="969187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42AC6AF9A9224EAD6CBC8A85258992" ma:contentTypeVersion="1" ma:contentTypeDescription="Create a new document." ma:contentTypeScope="" ma:versionID="0aaec67eb89d79b19251e3a61a00198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BEE0BC8-E52F-4D2E-82CF-8C32BDAF46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047433-1E2A-4FAA-8CE3-C8971BFE56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B4CA4E92-9550-4014-A266-2730241C484C}">
  <ds:schemaRefs>
    <ds:schemaRef ds:uri="http://schemas.microsoft.com/office/2006/metadata/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19651</TotalTime>
  <Words>485</Words>
  <Application>Microsoft Office PowerPoint</Application>
  <PresentationFormat>Affichage à l'écran (4:3)</PresentationFormat>
  <Paragraphs>123</Paragraphs>
  <Slides>9</Slides>
  <Notes>6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1" baseType="lpstr">
      <vt:lpstr>Groupe</vt:lpstr>
      <vt:lpstr>Image bitmap</vt:lpstr>
      <vt:lpstr>European natural gas market and GDF SUEZ LNG activities Session 4 “New procurement behaviors by consumers”  </vt:lpstr>
      <vt:lpstr>European Natural Gas Supply and Demand Balance Outlook</vt:lpstr>
      <vt:lpstr>Europe Long Term Natural Gas Supply</vt:lpstr>
      <vt:lpstr>Lessons Learnt from European Gas Markets</vt:lpstr>
      <vt:lpstr>Strategy of GDF SUEZ in LNG</vt:lpstr>
      <vt:lpstr>GDF SUEZ’s response to challenging gas markets A diversified supply and sales portfolio</vt:lpstr>
      <vt:lpstr>GDF SUEZ Ambitions in LNG</vt:lpstr>
      <vt:lpstr>Diversification of GDF SUEZ LNG supply portfolio </vt:lpstr>
      <vt:lpstr>Diapositive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Guillaume Ferry</dc:creator>
  <cp:lastModifiedBy>MQ2007</cp:lastModifiedBy>
  <cp:revision>2447</cp:revision>
  <dcterms:created xsi:type="dcterms:W3CDTF">2011-06-27T10:20:00Z</dcterms:created>
  <dcterms:modified xsi:type="dcterms:W3CDTF">2013-09-09T11:46:09Z</dcterms:modified>
</cp:coreProperties>
</file>