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60" r:id="rId3"/>
  </p:sldMasterIdLst>
  <p:notesMasterIdLst>
    <p:notesMasterId r:id="rId15"/>
  </p:notesMasterIdLst>
  <p:sldIdLst>
    <p:sldId id="256" r:id="rId4"/>
    <p:sldId id="299" r:id="rId5"/>
    <p:sldId id="303" r:id="rId6"/>
    <p:sldId id="293" r:id="rId7"/>
    <p:sldId id="294" r:id="rId8"/>
    <p:sldId id="302" r:id="rId9"/>
    <p:sldId id="297" r:id="rId10"/>
    <p:sldId id="296" r:id="rId11"/>
    <p:sldId id="298" r:id="rId12"/>
    <p:sldId id="300" r:id="rId13"/>
    <p:sldId id="301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CC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78235" autoAdjust="0"/>
  </p:normalViewPr>
  <p:slideViewPr>
    <p:cSldViewPr>
      <p:cViewPr varScale="1">
        <p:scale>
          <a:sx n="57" d="100"/>
          <a:sy n="57" d="100"/>
        </p:scale>
        <p:origin x="-48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40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875B41-E21E-48D7-A0EF-B7F4D807BA50}" type="datetimeFigureOut">
              <a:rPr lang="zh-CN" altLang="en-US" smtClean="0"/>
              <a:pPr/>
              <a:t>2013/9/4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240C3-3A6A-48F6-B8B7-E5108F74BB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38661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240C3-3A6A-48F6-B8B7-E5108F74BBB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4899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240C3-3A6A-48F6-B8B7-E5108F74BBB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240C3-3A6A-48F6-B8B7-E5108F74BBB7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240C3-3A6A-48F6-B8B7-E5108F74BBB7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240C3-3A6A-48F6-B8B7-E5108F74BBB7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65121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240C3-3A6A-48F6-B8B7-E5108F74BBB7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240C3-3A6A-48F6-B8B7-E5108F74BBB7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endParaRPr lang="en-CA" sz="24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240C3-3A6A-48F6-B8B7-E5108F74BBB7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240C3-3A6A-48F6-B8B7-E5108F74BBB7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54AB0-086F-466C-96CA-112C737F97C3}" type="datetime1">
              <a:rPr lang="zh-CN" altLang="en-US" smtClean="0"/>
              <a:pPr/>
              <a:t>2013/9/4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16728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3052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D6C7-73C0-4AD9-B8B5-2A0B3A03A6CF}" type="datetime1">
              <a:rPr lang="zh-CN" altLang="en-US" smtClean="0"/>
              <a:pPr/>
              <a:t>2013/9/4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73918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5193-AE85-49B9-ADA2-86DBCCC18C67}" type="datetime1">
              <a:rPr lang="zh-CN" altLang="en-US" smtClean="0"/>
              <a:pPr/>
              <a:t>2013/9/4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6027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3052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E4319-E231-441E-9FD6-85EB39B337D0}" type="datetime1">
              <a:rPr lang="zh-CN" altLang="en-US" smtClean="0"/>
              <a:pPr/>
              <a:t>2013/9/4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67451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3052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90AD6-0F39-4C38-AD47-33807124D7CF}" type="datetime1">
              <a:rPr lang="zh-CN" altLang="en-US" smtClean="0"/>
              <a:pPr/>
              <a:t>2013/9/4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82876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3052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99AB6-D541-4F2E-970E-2D471A5EEF00}" type="datetime1">
              <a:rPr lang="zh-CN" altLang="en-US" smtClean="0"/>
              <a:pPr/>
              <a:t>2013/9/4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76487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1BFA9-C86B-46E5-BA6A-C90F47532E0B}" type="datetime1">
              <a:rPr lang="zh-CN" altLang="en-US" smtClean="0"/>
              <a:pPr/>
              <a:t>2013/9/4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70716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9D7F9-746B-49E1-880D-71B98680CEDB}" type="datetime1">
              <a:rPr lang="zh-CN" altLang="en-US" smtClean="0"/>
              <a:pPr/>
              <a:t>2013/9/4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7526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6556-BF2F-4C65-8714-389E1A979C2E}" type="datetime1">
              <a:rPr lang="zh-CN" altLang="en-US" smtClean="0"/>
              <a:pPr/>
              <a:t>2013/9/4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8181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3052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0875-0FAE-40E8-A06D-278BA9343CDF}" type="datetime1">
              <a:rPr lang="zh-CN" altLang="en-US" smtClean="0"/>
              <a:pPr/>
              <a:t>2013/9/4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57658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1187-E0C5-44DF-B0FB-72C64AABBFA0}" type="datetime1">
              <a:rPr lang="zh-CN" altLang="en-US" smtClean="0"/>
              <a:pPr/>
              <a:t>2013/9/4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8664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DC7E-16D5-4CC0-87FA-F5D8CCDB5365}" type="datetime1">
              <a:rPr lang="zh-CN" altLang="en-US" smtClean="0"/>
              <a:pPr/>
              <a:t>2013/9/4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531" t="30878" r="24420" b="62889"/>
          <a:stretch/>
        </p:blipFill>
        <p:spPr bwMode="auto">
          <a:xfrm>
            <a:off x="-42146" y="0"/>
            <a:ext cx="9186146" cy="8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51204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B9E35-E3BC-4028-908B-2667F627E155}" type="datetime1">
              <a:rPr lang="zh-CN" altLang="en-US" smtClean="0"/>
              <a:pPr/>
              <a:t>2013/9/4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531" t="30878" r="24420" b="27700"/>
          <a:stretch/>
        </p:blipFill>
        <p:spPr bwMode="auto">
          <a:xfrm>
            <a:off x="5928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 descr="CSH_BC-CAN_rev_cmyk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878" y="6093296"/>
            <a:ext cx="1487810" cy="52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51204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 </a:t>
            </a:r>
            <a:r>
              <a:rPr lang="en-US" altLang="zh-CN" dirty="0" err="1" smtClean="0"/>
              <a:t>dE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66E2C-C485-4084-BDEE-723E52E708B1}" type="datetime1">
              <a:rPr lang="zh-CN" altLang="en-US" smtClean="0"/>
              <a:pPr/>
              <a:t>2013/9/4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FD44A-B563-43C3-8264-CB95D2E505EC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Picture 14" descr="CSH_BC-CAN_rev_cmyk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9512" y="6165304"/>
            <a:ext cx="1487810" cy="52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"/>
            <a:ext cx="2975422" cy="620688"/>
          </a:xfrm>
          <a:prstGeom prst="rect">
            <a:avLst/>
          </a:prstGeom>
          <a:pattFill prst="pct5">
            <a:fgClr>
              <a:schemeClr val="tx2">
                <a:lumMod val="75000"/>
              </a:schemeClr>
            </a:fgClr>
            <a:bgClr>
              <a:schemeClr val="tx2">
                <a:lumMod val="75000"/>
              </a:schemeClr>
            </a:bgClr>
          </a:pattFill>
          <a:ln w="9525">
            <a:noFill/>
            <a:miter lim="800000"/>
            <a:headEnd/>
            <a:tailEnd/>
          </a:ln>
          <a:effectLst>
            <a:softEdge rad="12700"/>
          </a:effectLst>
        </p:spPr>
      </p:pic>
      <p:sp>
        <p:nvSpPr>
          <p:cNvPr id="9" name="标题占位符 1"/>
          <p:cNvSpPr txBox="1">
            <a:spLocks/>
          </p:cNvSpPr>
          <p:nvPr userDrawn="1"/>
        </p:nvSpPr>
        <p:spPr>
          <a:xfrm>
            <a:off x="611560" y="1977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 smtClean="0">
                <a:latin typeface="Arial" pitchFamily="34" charset="0"/>
                <a:cs typeface="Arial" pitchFamily="34" charset="0"/>
              </a:rPr>
              <a:t>Liquefied Natural Gas </a:t>
            </a:r>
            <a:r>
              <a:rPr kumimoji="0" lang="en-US" altLang="zh-CN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Development in B.C.</a:t>
            </a:r>
            <a:br>
              <a:rPr kumimoji="0" lang="en-US" altLang="zh-CN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altLang="zh-CN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altLang="zh-CN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altLang="zh-CN" dirty="0" smtClean="0"/>
              <a:t>  </a:t>
            </a:r>
            <a:br>
              <a:rPr lang="en-US" altLang="zh-CN" dirty="0" smtClean="0"/>
            </a:br>
            <a:endParaRPr lang="zh-CN" altLang="en-US" dirty="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531" t="30878" r="24420" b="27700"/>
          <a:stretch/>
        </p:blipFill>
        <p:spPr bwMode="auto">
          <a:xfrm>
            <a:off x="5928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CSH_BC-CAN_rev_cmyk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5536" y="6077130"/>
            <a:ext cx="1487810" cy="52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64583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1600" b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 </a:t>
            </a:r>
            <a:r>
              <a:rPr lang="en-US" altLang="zh-CN" dirty="0" err="1" smtClean="0"/>
              <a:t>dE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45DBB-0AD9-4F40-ADA3-4B86A863A472}" type="datetime1">
              <a:rPr lang="zh-CN" altLang="en-US" smtClean="0"/>
              <a:pPr/>
              <a:t>2013/9/4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FD44A-B563-43C3-8264-CB95D2E505EC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Picture 14" descr="CSH_BC-CAN_rev_cmyk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165304"/>
            <a:ext cx="1487810" cy="52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"/>
            <a:ext cx="2975422" cy="620688"/>
          </a:xfrm>
          <a:prstGeom prst="rect">
            <a:avLst/>
          </a:prstGeom>
          <a:pattFill prst="pct5">
            <a:fgClr>
              <a:schemeClr val="tx2">
                <a:lumMod val="75000"/>
              </a:schemeClr>
            </a:fgClr>
            <a:bgClr>
              <a:schemeClr val="tx2">
                <a:lumMod val="75000"/>
              </a:schemeClr>
            </a:bgClr>
          </a:pattFill>
          <a:ln w="9525">
            <a:noFill/>
            <a:miter lim="800000"/>
            <a:headEnd/>
            <a:tailEnd/>
          </a:ln>
          <a:effectLst>
            <a:softEdge rad="12700"/>
          </a:effectLst>
        </p:spPr>
      </p:pic>
      <p:sp>
        <p:nvSpPr>
          <p:cNvPr id="9" name="标题占位符 1"/>
          <p:cNvSpPr txBox="1">
            <a:spLocks/>
          </p:cNvSpPr>
          <p:nvPr userDrawn="1"/>
        </p:nvSpPr>
        <p:spPr>
          <a:xfrm>
            <a:off x="611560" y="1977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 smtClean="0">
                <a:latin typeface="Arial" pitchFamily="34" charset="0"/>
                <a:cs typeface="Arial" pitchFamily="34" charset="0"/>
              </a:rPr>
              <a:t>Liquefied Natural Gas </a:t>
            </a:r>
            <a:r>
              <a:rPr kumimoji="0" lang="en-US" altLang="zh-CN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Development in B.C.</a:t>
            </a:r>
            <a:br>
              <a:rPr kumimoji="0" lang="en-US" altLang="zh-CN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altLang="zh-CN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altLang="zh-CN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altLang="zh-CN" dirty="0" smtClean="0"/>
              <a:t>  </a:t>
            </a:r>
            <a:br>
              <a:rPr lang="en-US" altLang="zh-CN" dirty="0" smtClean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9678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1600" b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 </a:t>
            </a:r>
            <a:r>
              <a:rPr lang="en-US" altLang="zh-CN" dirty="0" err="1" smtClean="0"/>
              <a:t>dE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1F56B-6418-467E-A5B0-EAC19481DE07}" type="datetime1">
              <a:rPr lang="zh-CN" altLang="en-US" smtClean="0"/>
              <a:pPr/>
              <a:t>2013/9/4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FD44A-B563-43C3-8264-CB95D2E505EC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Picture 14" descr="CSH_BC-CAN_rev_cmyk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165304"/>
            <a:ext cx="1487810" cy="52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"/>
            <a:ext cx="2975422" cy="620688"/>
          </a:xfrm>
          <a:prstGeom prst="rect">
            <a:avLst/>
          </a:prstGeom>
          <a:pattFill prst="pct5">
            <a:fgClr>
              <a:schemeClr val="tx2">
                <a:lumMod val="75000"/>
              </a:schemeClr>
            </a:fgClr>
            <a:bgClr>
              <a:schemeClr val="tx2">
                <a:lumMod val="75000"/>
              </a:schemeClr>
            </a:bgClr>
          </a:pattFill>
          <a:ln w="9525">
            <a:noFill/>
            <a:miter lim="800000"/>
            <a:headEnd/>
            <a:tailEnd/>
          </a:ln>
          <a:effectLst>
            <a:softEdge rad="12700"/>
          </a:effectLst>
        </p:spPr>
      </p:pic>
      <p:sp>
        <p:nvSpPr>
          <p:cNvPr id="9" name="标题占位符 1"/>
          <p:cNvSpPr txBox="1">
            <a:spLocks/>
          </p:cNvSpPr>
          <p:nvPr userDrawn="1"/>
        </p:nvSpPr>
        <p:spPr>
          <a:xfrm>
            <a:off x="611560" y="1977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 smtClean="0">
                <a:latin typeface="Arial" pitchFamily="34" charset="0"/>
                <a:cs typeface="Arial" pitchFamily="34" charset="0"/>
              </a:rPr>
              <a:t>Liquefied Natural Gas </a:t>
            </a:r>
            <a:r>
              <a:rPr kumimoji="0" lang="en-US" altLang="zh-CN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Development in B.C.</a:t>
            </a:r>
            <a:br>
              <a:rPr kumimoji="0" lang="en-US" altLang="zh-CN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altLang="zh-CN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altLang="zh-CN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altLang="zh-CN" dirty="0" smtClean="0"/>
              <a:t>  </a:t>
            </a:r>
            <a:br>
              <a:rPr lang="en-US" altLang="zh-CN" dirty="0" smtClean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9678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1600" b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560" y="2030983"/>
            <a:ext cx="7772400" cy="965969"/>
          </a:xfrm>
        </p:spPr>
        <p:txBody>
          <a:bodyPr>
            <a:no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</a:rPr>
              <a:t> </a:t>
            </a:r>
            <a:r>
              <a:rPr lang="en-US" altLang="zh-CN" sz="3600" b="1" dirty="0" smtClean="0">
                <a:solidFill>
                  <a:schemeClr val="bg1"/>
                </a:solidFill>
              </a:rPr>
              <a:t/>
            </a:r>
            <a:br>
              <a:rPr lang="en-US" altLang="zh-CN" sz="3600" b="1" dirty="0" smtClean="0">
                <a:solidFill>
                  <a:schemeClr val="bg1"/>
                </a:solidFill>
              </a:rPr>
            </a:br>
            <a:endParaRPr lang="zh-CN" altLang="en-US" sz="3600" dirty="0">
              <a:latin typeface="+mj-ea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55576" y="3429000"/>
            <a:ext cx="7632848" cy="2520280"/>
          </a:xfrm>
        </p:spPr>
        <p:txBody>
          <a:bodyPr>
            <a:normAutofit lnSpcReduction="10000"/>
          </a:bodyPr>
          <a:lstStyle/>
          <a:p>
            <a:endParaRPr lang="en-US" altLang="zh-CN" sz="2400" dirty="0" smtClean="0">
              <a:solidFill>
                <a:schemeClr val="bg1"/>
              </a:solidFill>
            </a:endParaRPr>
          </a:p>
          <a:p>
            <a:r>
              <a:rPr lang="en-US" altLang="zh-CN" sz="2400" dirty="0" smtClean="0">
                <a:solidFill>
                  <a:schemeClr val="bg1"/>
                </a:solidFill>
              </a:rPr>
              <a:t>Steve Carr – Deputy Minister</a:t>
            </a:r>
          </a:p>
          <a:p>
            <a:r>
              <a:rPr lang="en-US" altLang="zh-CN" sz="2400" dirty="0" smtClean="0">
                <a:solidFill>
                  <a:schemeClr val="bg1"/>
                </a:solidFill>
              </a:rPr>
              <a:t>Ministry of Natural Gas Development – British Columbia</a:t>
            </a:r>
          </a:p>
          <a:p>
            <a:r>
              <a:rPr lang="en-US" altLang="zh-CN" sz="2400" dirty="0" smtClean="0">
                <a:solidFill>
                  <a:schemeClr val="bg1"/>
                </a:solidFill>
              </a:rPr>
              <a:t>September 10, 2013</a:t>
            </a:r>
          </a:p>
          <a:p>
            <a:r>
              <a:rPr lang="en-US" altLang="zh-CN" sz="2400" dirty="0" smtClean="0">
                <a:solidFill>
                  <a:schemeClr val="bg1"/>
                </a:solidFill>
              </a:rPr>
              <a:t>2</a:t>
            </a:r>
            <a:r>
              <a:rPr lang="en-US" altLang="zh-CN" sz="2400" baseline="30000" dirty="0" smtClean="0">
                <a:solidFill>
                  <a:schemeClr val="bg1"/>
                </a:solidFill>
              </a:rPr>
              <a:t>nd</a:t>
            </a:r>
            <a:r>
              <a:rPr lang="en-US" altLang="zh-CN" sz="2400" dirty="0" smtClean="0">
                <a:solidFill>
                  <a:schemeClr val="bg1"/>
                </a:solidFill>
              </a:rPr>
              <a:t> LNG Producer-Consumer Conference</a:t>
            </a:r>
          </a:p>
          <a:p>
            <a:r>
              <a:rPr lang="en-US" altLang="zh-CN" sz="2400" dirty="0" smtClean="0">
                <a:solidFill>
                  <a:schemeClr val="bg1"/>
                </a:solidFill>
              </a:rPr>
              <a:t>Tokyo, Japan</a:t>
            </a:r>
          </a:p>
          <a:p>
            <a:endParaRPr lang="zh-CN" altLang="en-US" sz="2400" dirty="0" smtClean="0">
              <a:solidFill>
                <a:schemeClr val="bg1"/>
              </a:solidFill>
            </a:endParaRPr>
          </a:p>
          <a:p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05325" y="1732547"/>
            <a:ext cx="8157411" cy="122502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600" b="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CA" sz="3600" b="1" dirty="0" smtClean="0"/>
          </a:p>
          <a:p>
            <a:pPr algn="ctr"/>
            <a:r>
              <a:rPr lang="en-CA" sz="6600" b="1" dirty="0" smtClean="0"/>
              <a:t>LNG in BC</a:t>
            </a:r>
            <a:endParaRPr lang="en-US" sz="66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90430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9647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CA" sz="4400" dirty="0" smtClean="0">
                <a:solidFill>
                  <a:schemeClr val="bg1"/>
                </a:solidFill>
              </a:rPr>
              <a:t>B.C.’s Competitive Advantages</a:t>
            </a:r>
            <a:endParaRPr lang="en-CA" sz="44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99592" y="2060848"/>
            <a:ext cx="7704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sz="3000" dirty="0" smtClean="0">
                <a:solidFill>
                  <a:schemeClr val="bg1"/>
                </a:solidFill>
              </a:rPr>
              <a:t>Transportation Advantage</a:t>
            </a:r>
          </a:p>
          <a:p>
            <a:pPr>
              <a:buFont typeface="Arial" pitchFamily="34" charset="0"/>
              <a:buChar char="•"/>
            </a:pPr>
            <a:r>
              <a:rPr lang="en-CA" sz="3000" dirty="0" smtClean="0">
                <a:solidFill>
                  <a:schemeClr val="bg1"/>
                </a:solidFill>
              </a:rPr>
              <a:t>Ambient Temperature</a:t>
            </a:r>
          </a:p>
          <a:p>
            <a:pPr>
              <a:buFont typeface="Arial" pitchFamily="34" charset="0"/>
              <a:buChar char="•"/>
            </a:pPr>
            <a:r>
              <a:rPr lang="en-CA" sz="3000" dirty="0" smtClean="0">
                <a:solidFill>
                  <a:schemeClr val="bg1"/>
                </a:solidFill>
              </a:rPr>
              <a:t>Vast Resources</a:t>
            </a:r>
          </a:p>
          <a:p>
            <a:pPr>
              <a:buFont typeface="Arial" pitchFamily="34" charset="0"/>
              <a:buChar char="•"/>
            </a:pPr>
            <a:r>
              <a:rPr lang="en-CA" sz="3000" dirty="0" smtClean="0">
                <a:solidFill>
                  <a:schemeClr val="bg1"/>
                </a:solidFill>
              </a:rPr>
              <a:t>Stable Jurisdiction</a:t>
            </a:r>
          </a:p>
          <a:p>
            <a:pPr>
              <a:buFont typeface="Arial" pitchFamily="34" charset="0"/>
              <a:buChar char="•"/>
            </a:pPr>
            <a:r>
              <a:rPr lang="en-CA" sz="3000" dirty="0" smtClean="0">
                <a:solidFill>
                  <a:schemeClr val="bg1"/>
                </a:solidFill>
              </a:rPr>
              <a:t>Workforce Strategy – Industry collaboration</a:t>
            </a:r>
          </a:p>
          <a:p>
            <a:pPr>
              <a:buFont typeface="Arial" pitchFamily="34" charset="0"/>
              <a:buChar char="•"/>
            </a:pPr>
            <a:r>
              <a:rPr lang="en-CA" sz="3000" dirty="0" smtClean="0">
                <a:solidFill>
                  <a:schemeClr val="bg1"/>
                </a:solidFill>
              </a:rPr>
              <a:t>Strong Regulatory Regime</a:t>
            </a:r>
          </a:p>
          <a:p>
            <a:pPr>
              <a:buFont typeface="Arial" pitchFamily="34" charset="0"/>
              <a:buChar char="•"/>
            </a:pPr>
            <a:r>
              <a:rPr lang="en-CA" sz="3000" dirty="0" smtClean="0">
                <a:solidFill>
                  <a:schemeClr val="bg1"/>
                </a:solidFill>
              </a:rPr>
              <a:t>First Nations engagement </a:t>
            </a:r>
          </a:p>
          <a:p>
            <a:pPr>
              <a:buFont typeface="Arial" pitchFamily="34" charset="0"/>
              <a:buChar char="•"/>
            </a:pPr>
            <a:r>
              <a:rPr lang="en-CA" sz="3000" dirty="0" smtClean="0">
                <a:solidFill>
                  <a:schemeClr val="bg1"/>
                </a:solidFill>
              </a:rPr>
              <a:t>Competitive Fiscal Regime</a:t>
            </a:r>
            <a:endParaRPr lang="en-CA" sz="3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24744"/>
            <a:ext cx="7715200" cy="676671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CA" sz="4400" dirty="0" smtClean="0">
                <a:solidFill>
                  <a:schemeClr val="bg1"/>
                </a:solidFill>
              </a:rPr>
              <a:t>Transportation Advantage</a:t>
            </a:r>
            <a:endParaRPr lang="en-CA" sz="4400" dirty="0">
              <a:solidFill>
                <a:schemeClr val="bg1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823020" y="1180597"/>
            <a:ext cx="3328367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5000"/>
              </a:lnSpc>
            </a:pPr>
            <a:endParaRPr lang="en-CA" altLang="zh-TW" sz="2400" b="1" u="sng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32040" y="2492896"/>
            <a:ext cx="4000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altLang="zh-CN" sz="1600" dirty="0" smtClean="0">
                <a:solidFill>
                  <a:schemeClr val="bg1"/>
                </a:solidFill>
                <a:latin typeface="+mj-lt"/>
              </a:rPr>
              <a:t>Vessel Transit Times, in Days, from Major North American Ports to Major Asian Cities</a:t>
            </a:r>
            <a:endParaRPr lang="zh-CN" altLang="en-US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67944" y="6093296"/>
            <a:ext cx="4365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Source: B.C., Canada Prospects in Mining and Natural Gas</a:t>
            </a:r>
            <a:endParaRPr lang="zh-CN" alt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755576" y="1916832"/>
            <a:ext cx="7283482" cy="40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 smtClean="0">
                <a:solidFill>
                  <a:schemeClr val="bg1"/>
                </a:solidFill>
                <a:latin typeface="+mj-lt"/>
              </a:rPr>
              <a:t>Closest Gateway to Asia</a:t>
            </a:r>
            <a:endParaRPr lang="en-CA" altLang="zh-TW" sz="24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492896"/>
            <a:ext cx="439248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7"/>
          <p:cNvSpPr txBox="1">
            <a:spLocks/>
          </p:cNvSpPr>
          <p:nvPr/>
        </p:nvSpPr>
        <p:spPr>
          <a:xfrm>
            <a:off x="6692652" y="62843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FD44A-B563-43C3-8264-CB95D2E505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572001" y="3212976"/>
          <a:ext cx="4464496" cy="2016224"/>
        </p:xfrm>
        <a:graphic>
          <a:graphicData uri="http://schemas.openxmlformats.org/drawingml/2006/table">
            <a:tbl>
              <a:tblPr/>
              <a:tblGrid>
                <a:gridCol w="911661"/>
                <a:gridCol w="847173"/>
                <a:gridCol w="758756"/>
                <a:gridCol w="814009"/>
                <a:gridCol w="487879"/>
                <a:gridCol w="645018"/>
              </a:tblGrid>
              <a:tr h="298366">
                <a:tc>
                  <a:txBody>
                    <a:bodyPr/>
                    <a:lstStyle/>
                    <a:p>
                      <a:pPr algn="l" fontAlgn="b"/>
                      <a:r>
                        <a:rPr lang="en-CA" sz="15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Hong Kong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Shanghai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Yokohama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Pusan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Chennai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190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Prince Rupert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11.1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9.9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7.92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9.5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17.1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417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Vancouver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10.6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8.92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9.7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417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Los Angeles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13.2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11.9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10.08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19.3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417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Louisiana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22.1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20.8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19.1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19.9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24.0</a:t>
                      </a:r>
                      <a:endParaRPr lang="en-CA" sz="14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417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CA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*Estimated based on vessel speed of 20 knots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8229600" cy="1143000"/>
          </a:xfrm>
        </p:spPr>
        <p:txBody>
          <a:bodyPr/>
          <a:lstStyle/>
          <a:p>
            <a:r>
              <a:rPr lang="en-CA" dirty="0" smtClean="0"/>
              <a:t>“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7859216" cy="9647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CA" sz="4400" dirty="0" smtClean="0">
                <a:solidFill>
                  <a:schemeClr val="bg1"/>
                </a:solidFill>
              </a:rPr>
              <a:t>Operating Cost Advantage</a:t>
            </a:r>
            <a:endParaRPr lang="en-CA" sz="44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628800"/>
            <a:ext cx="8496944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CA" sz="8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CA" sz="2200" dirty="0" smtClean="0">
                <a:solidFill>
                  <a:schemeClr val="bg1"/>
                </a:solidFill>
              </a:rPr>
              <a:t>  B.C. Gas has a cooler ambient temperature than most competitors.</a:t>
            </a:r>
            <a:br>
              <a:rPr lang="en-CA" sz="2200" dirty="0" smtClean="0">
                <a:solidFill>
                  <a:schemeClr val="bg1"/>
                </a:solidFill>
              </a:rPr>
            </a:br>
            <a:endParaRPr lang="en-CA" sz="22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CA" sz="2200" dirty="0" smtClean="0">
                <a:solidFill>
                  <a:schemeClr val="bg1"/>
                </a:solidFill>
              </a:rPr>
              <a:t>  As ambient temperature decreases by 1 degree centigrade; energy efficiency for power consumption increases by 1.7% </a:t>
            </a:r>
            <a:br>
              <a:rPr lang="en-CA" sz="2200" dirty="0" smtClean="0">
                <a:solidFill>
                  <a:schemeClr val="bg1"/>
                </a:solidFill>
              </a:rPr>
            </a:br>
            <a:endParaRPr lang="en-CA" sz="22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CA" sz="2200" dirty="0" smtClean="0">
                <a:solidFill>
                  <a:schemeClr val="bg1"/>
                </a:solidFill>
              </a:rPr>
              <a:t>  Located in northern B.C., Prince Rupert and </a:t>
            </a:r>
            <a:r>
              <a:rPr lang="en-CA" sz="2200" dirty="0" err="1" smtClean="0">
                <a:solidFill>
                  <a:schemeClr val="bg1"/>
                </a:solidFill>
              </a:rPr>
              <a:t>Kitimat</a:t>
            </a:r>
            <a:r>
              <a:rPr lang="en-CA" sz="2200" dirty="0" smtClean="0">
                <a:solidFill>
                  <a:schemeClr val="bg1"/>
                </a:solidFill>
              </a:rPr>
              <a:t> average temperature is 7 degrees Celsius which provides a competitive advantage over other jurisdictions:</a:t>
            </a:r>
          </a:p>
          <a:p>
            <a:pPr lvl="1"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  Australia: 27c = approx </a:t>
            </a:r>
            <a:r>
              <a:rPr lang="en-CA" sz="2000" b="1" dirty="0" smtClean="0">
                <a:solidFill>
                  <a:schemeClr val="accent3"/>
                </a:solidFill>
              </a:rPr>
              <a:t>34% </a:t>
            </a:r>
            <a:r>
              <a:rPr lang="en-CA" sz="2000" dirty="0" smtClean="0">
                <a:solidFill>
                  <a:schemeClr val="bg1"/>
                </a:solidFill>
              </a:rPr>
              <a:t>BC energy efficiency advantage </a:t>
            </a:r>
          </a:p>
          <a:p>
            <a:pPr lvl="1"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  Qatar:  26c* = approx </a:t>
            </a:r>
            <a:r>
              <a:rPr lang="en-CA" sz="2000" b="1" dirty="0" smtClean="0">
                <a:solidFill>
                  <a:schemeClr val="accent3"/>
                </a:solidFill>
              </a:rPr>
              <a:t>32.3%</a:t>
            </a:r>
            <a:r>
              <a:rPr lang="en-CA" sz="2000" b="1" dirty="0" smtClean="0">
                <a:solidFill>
                  <a:schemeClr val="bg1"/>
                </a:solidFill>
              </a:rPr>
              <a:t>  </a:t>
            </a:r>
            <a:r>
              <a:rPr lang="en-CA" sz="2000" dirty="0" smtClean="0">
                <a:solidFill>
                  <a:schemeClr val="bg1"/>
                </a:solidFill>
              </a:rPr>
              <a:t>BC advantage</a:t>
            </a:r>
          </a:p>
          <a:p>
            <a:pPr lvl="1"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  Mozambique: 23c* = approx </a:t>
            </a:r>
            <a:r>
              <a:rPr lang="en-CA" sz="2000" b="1" dirty="0" smtClean="0">
                <a:solidFill>
                  <a:schemeClr val="accent3"/>
                </a:solidFill>
              </a:rPr>
              <a:t>27.2%</a:t>
            </a:r>
            <a:r>
              <a:rPr lang="en-CA" sz="2000" b="1" dirty="0" smtClean="0">
                <a:solidFill>
                  <a:schemeClr val="bg1"/>
                </a:solidFill>
              </a:rPr>
              <a:t> </a:t>
            </a:r>
            <a:r>
              <a:rPr lang="en-CA" sz="2000" dirty="0" smtClean="0">
                <a:solidFill>
                  <a:schemeClr val="bg1"/>
                </a:solidFill>
              </a:rPr>
              <a:t>BC advantage</a:t>
            </a:r>
          </a:p>
          <a:p>
            <a:pPr lvl="1"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  Louisiana: 22c* = approx </a:t>
            </a:r>
            <a:r>
              <a:rPr lang="en-CA" sz="2000" b="1" dirty="0" smtClean="0">
                <a:solidFill>
                  <a:schemeClr val="accent3"/>
                </a:solidFill>
              </a:rPr>
              <a:t>25.5% </a:t>
            </a:r>
            <a:r>
              <a:rPr lang="en-CA" sz="2000" dirty="0" smtClean="0">
                <a:solidFill>
                  <a:schemeClr val="bg1"/>
                </a:solidFill>
              </a:rPr>
              <a:t>BC advantage</a:t>
            </a:r>
          </a:p>
          <a:p>
            <a:pPr lvl="1" algn="ctr"/>
            <a:r>
              <a:rPr lang="en-CA" sz="900" dirty="0" smtClean="0">
                <a:solidFill>
                  <a:schemeClr val="bg1"/>
                </a:solidFill>
              </a:rPr>
              <a:t>*</a:t>
            </a:r>
            <a:r>
              <a:rPr lang="en-CA" sz="800" dirty="0" smtClean="0">
                <a:solidFill>
                  <a:schemeClr val="bg1"/>
                </a:solidFill>
              </a:rPr>
              <a:t>degrees from National Oceanic and Atmospheric Administration (NOAA)</a:t>
            </a:r>
          </a:p>
          <a:p>
            <a:pPr lvl="1">
              <a:buFont typeface="Arial" pitchFamily="34" charset="0"/>
              <a:buChar char="•"/>
            </a:pPr>
            <a:endParaRPr lang="en-CA" dirty="0" smtClean="0">
              <a:solidFill>
                <a:schemeClr val="bg1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en-CA" dirty="0" smtClean="0">
              <a:solidFill>
                <a:schemeClr val="bg1"/>
              </a:solidFill>
            </a:endParaRPr>
          </a:p>
          <a:p>
            <a:pPr lvl="1"/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03848" y="6627168"/>
            <a:ext cx="31646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00" dirty="0" smtClean="0">
                <a:solidFill>
                  <a:schemeClr val="bg1"/>
                </a:solidFill>
              </a:rPr>
              <a:t>All data is subject to engineering design, calculations may vary</a:t>
            </a:r>
            <a:endParaRPr lang="en-CA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331640" y="1196752"/>
            <a:ext cx="58326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altLang="zh-CN" sz="4400" dirty="0" smtClean="0">
                <a:solidFill>
                  <a:schemeClr val="bg1"/>
                </a:solidFill>
              </a:rPr>
              <a:t>Vast Resources</a:t>
            </a:r>
            <a:endParaRPr lang="zh-CN" altLang="zh-CN" sz="4400" dirty="0" smtClean="0">
              <a:solidFill>
                <a:schemeClr val="bg1"/>
              </a:solidFill>
            </a:endParaRPr>
          </a:p>
          <a:p>
            <a:pPr algn="ctr"/>
            <a:endParaRPr lang="zh-CN" alt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35487" y="1988840"/>
            <a:ext cx="4608513" cy="467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es-AR" sz="24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s-A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Currently1,400 Tcf of </a:t>
            </a:r>
            <a:r>
              <a:rPr lang="es-AR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shale</a:t>
            </a:r>
            <a:r>
              <a:rPr lang="es-A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gas </a:t>
            </a:r>
            <a:r>
              <a:rPr lang="es-AR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resource</a:t>
            </a:r>
            <a:r>
              <a:rPr lang="es-A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 place</a:t>
            </a:r>
          </a:p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CA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1/3 </a:t>
            </a:r>
            <a:r>
              <a:rPr lang="en-CA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of B.C.’s shale gas or 400 Tcf could support LNG exports for 84 </a:t>
            </a:r>
            <a:r>
              <a:rPr lang="en-CA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years</a:t>
            </a:r>
          </a:p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CA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Infrastructure in place to extract and process gas (roads, pipe and plants) </a:t>
            </a:r>
          </a:p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CA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Proven ability to get gas out of the ground without environmental impacts</a:t>
            </a:r>
            <a:endParaRPr lang="es-AR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en-CA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400050" lvl="1" indent="-285750">
              <a:lnSpc>
                <a:spcPct val="80000"/>
              </a:lnSpc>
              <a:spcBef>
                <a:spcPct val="20000"/>
              </a:spcBef>
            </a:pPr>
            <a:endParaRPr lang="es-AR" sz="240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Picture 2" descr="I:\@MEM.SHR\gmclaren\51 Encana frac site wellhead.JPG"/>
          <p:cNvPicPr>
            <a:picLocks noChangeAspect="1" noChangeArrowheads="1"/>
          </p:cNvPicPr>
          <p:nvPr/>
        </p:nvPicPr>
        <p:blipFill>
          <a:blip r:embed="rId3" cstate="print"/>
          <a:srcRect l="46939"/>
          <a:stretch>
            <a:fillRect/>
          </a:stretch>
        </p:blipFill>
        <p:spPr bwMode="auto">
          <a:xfrm>
            <a:off x="755576" y="2204864"/>
            <a:ext cx="3528392" cy="3447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Slide Number Placeholder 4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FD44A-B563-43C3-8264-CB95D2E505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88840"/>
            <a:ext cx="1479884" cy="1992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674" y="2993257"/>
            <a:ext cx="1479884" cy="1839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3717032"/>
            <a:ext cx="1572541" cy="1983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51520" y="980728"/>
            <a:ext cx="8229600" cy="824347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cs typeface="Arial" pitchFamily="34" charset="0"/>
              </a:rPr>
              <a:t>Stable </a:t>
            </a:r>
            <a:r>
              <a:rPr lang="en-US" sz="4400" b="1" dirty="0" err="1" smtClean="0">
                <a:cs typeface="Arial" pitchFamily="34" charset="0"/>
              </a:rPr>
              <a:t>Jurisdication</a:t>
            </a:r>
            <a:endParaRPr lang="en-US" sz="4400" b="1" dirty="0">
              <a:cs typeface="Arial" pitchFamily="34" charset="0"/>
            </a:endParaRPr>
          </a:p>
        </p:txBody>
      </p:sp>
      <p:sp>
        <p:nvSpPr>
          <p:cNvPr id="12" name="Rectangle 5"/>
          <p:cNvSpPr/>
          <p:nvPr/>
        </p:nvSpPr>
        <p:spPr>
          <a:xfrm>
            <a:off x="1900619" y="1988840"/>
            <a:ext cx="7243381" cy="5521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en-CA" sz="22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CA" sz="2200" dirty="0" smtClean="0">
                <a:solidFill>
                  <a:schemeClr val="bg1"/>
                </a:solidFill>
                <a:cs typeface="Arial" pitchFamily="34" charset="0"/>
              </a:rPr>
              <a:t>Direct line of sight from senior elected officials to all regulatory agencies.</a:t>
            </a:r>
            <a:br>
              <a:rPr lang="en-CA" sz="2200" dirty="0" smtClean="0">
                <a:solidFill>
                  <a:schemeClr val="bg1"/>
                </a:solidFill>
                <a:cs typeface="Arial" pitchFamily="34" charset="0"/>
              </a:rPr>
            </a:br>
            <a:endParaRPr lang="en-CA" sz="22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857250" lvl="2" indent="-28575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CA" sz="2200" dirty="0" smtClean="0">
                <a:solidFill>
                  <a:schemeClr val="bg1"/>
                </a:solidFill>
                <a:cs typeface="Arial" pitchFamily="34" charset="0"/>
              </a:rPr>
              <a:t>Strategies and plans in place to ensure B.C. is a competitive and reliable exporter of LNG.</a:t>
            </a:r>
          </a:p>
          <a:p>
            <a:pPr marL="857250" lvl="2" indent="-28575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en-CA" sz="22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1771650" lvl="4" indent="-28575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CA" sz="2200" dirty="0" smtClean="0">
                <a:solidFill>
                  <a:schemeClr val="bg1"/>
                </a:solidFill>
                <a:cs typeface="Arial" pitchFamily="34" charset="0"/>
              </a:rPr>
              <a:t>B.C. has clear government commitments to maximize the LNG development opportunity.</a:t>
            </a:r>
            <a:br>
              <a:rPr lang="en-CA" sz="2200" dirty="0" smtClean="0">
                <a:solidFill>
                  <a:schemeClr val="bg1"/>
                </a:solidFill>
                <a:cs typeface="Arial" pitchFamily="34" charset="0"/>
              </a:rPr>
            </a:br>
            <a:endParaRPr lang="en-CA" sz="22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2686050" lvl="6" indent="-28575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CA" sz="2200" dirty="0" smtClean="0">
                <a:solidFill>
                  <a:schemeClr val="bg1"/>
                </a:solidFill>
                <a:cs typeface="Arial" pitchFamily="34" charset="0"/>
              </a:rPr>
              <a:t>B.C. is open for business, establishing a one stop Task Force focusing on the LNG sector.</a:t>
            </a:r>
          </a:p>
          <a:p>
            <a:pPr marL="1314450" lvl="3" indent="-28575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en-CA" sz="22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en-CA" sz="2200" dirty="0" smtClean="0">
              <a:solidFill>
                <a:schemeClr val="bg1"/>
              </a:solidFill>
              <a:cs typeface="Arial" pitchFamily="34" charset="0"/>
            </a:endParaRPr>
          </a:p>
          <a:p>
            <a:pPr marL="1485900" lvl="4">
              <a:lnSpc>
                <a:spcPct val="80000"/>
              </a:lnSpc>
              <a:spcBef>
                <a:spcPct val="20000"/>
              </a:spcBef>
            </a:pPr>
            <a:r>
              <a:rPr lang="en-CA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CA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771650" lvl="4" indent="-285750">
              <a:lnSpc>
                <a:spcPct val="80000"/>
              </a:lnSpc>
              <a:spcBef>
                <a:spcPct val="20000"/>
              </a:spcBef>
            </a:pPr>
            <a:endParaRPr lang="en-CA" sz="1600" dirty="0" smtClean="0">
              <a:solidFill>
                <a:schemeClr val="bg1"/>
              </a:solidFill>
              <a:cs typeface="Arial"/>
            </a:endParaRPr>
          </a:p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en-CA" sz="2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7704" y="4509120"/>
            <a:ext cx="144016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643216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268760"/>
            <a:ext cx="8532440" cy="7920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CA" sz="4400" dirty="0" smtClean="0">
                <a:solidFill>
                  <a:schemeClr val="bg1"/>
                </a:solidFill>
              </a:rPr>
              <a:t>B.C. Natural Gas Workforce Strategy</a:t>
            </a:r>
            <a:endParaRPr lang="en-CA" sz="44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23528" y="1700808"/>
            <a:ext cx="856895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endParaRPr lang="en-CA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  B.C. embraces the employment opportunities that the LNG industry will bring to communities</a:t>
            </a:r>
            <a:br>
              <a:rPr lang="en-CA" sz="2000" dirty="0" smtClean="0">
                <a:solidFill>
                  <a:schemeClr val="bg1"/>
                </a:solidFill>
              </a:rPr>
            </a:br>
            <a:endParaRPr lang="en-CA" sz="20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  We are ready to deliver a skilled workforce to respond to industry needs through the Natural Gas Workforce Strategy</a:t>
            </a:r>
            <a:br>
              <a:rPr lang="en-CA" sz="2000" dirty="0" smtClean="0">
                <a:solidFill>
                  <a:schemeClr val="bg1"/>
                </a:solidFill>
              </a:rPr>
            </a:br>
            <a:endParaRPr lang="en-CA" sz="20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  B.C. has an advantage over other jurisdictions with access to a large labour pool across </a:t>
            </a:r>
            <a:r>
              <a:rPr lang="en-CA" sz="2000" dirty="0" smtClean="0">
                <a:solidFill>
                  <a:schemeClr val="bg1"/>
                </a:solidFill>
              </a:rPr>
              <a:t>Canada and the United States.</a:t>
            </a:r>
            <a:r>
              <a:rPr lang="en-CA" sz="2000" dirty="0" smtClean="0">
                <a:solidFill>
                  <a:schemeClr val="bg1"/>
                </a:solidFill>
              </a:rPr>
              <a:t/>
            </a:r>
            <a:br>
              <a:rPr lang="en-CA" sz="2000" dirty="0" smtClean="0">
                <a:solidFill>
                  <a:schemeClr val="bg1"/>
                </a:solidFill>
              </a:rPr>
            </a:br>
            <a:endParaRPr lang="en-CA" sz="20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  We have a plan in place for specific trades training and will work with employers to sequence workforce requirement and actively recruit workers</a:t>
            </a:r>
          </a:p>
          <a:p>
            <a:endParaRPr lang="en-CA" sz="20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  B.C. will be taking early and decisive action to address workforce needs</a:t>
            </a:r>
          </a:p>
          <a:p>
            <a:pPr lvl="1">
              <a:buFont typeface="Arial" pitchFamily="34" charset="0"/>
              <a:buChar char="•"/>
            </a:pPr>
            <a:endParaRPr lang="en-C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6792" y="980728"/>
            <a:ext cx="7787208" cy="8926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CA" sz="4400" dirty="0" smtClean="0">
                <a:solidFill>
                  <a:schemeClr val="bg1"/>
                </a:solidFill>
              </a:rPr>
              <a:t>Strong Regulatory Regime</a:t>
            </a:r>
            <a:endParaRPr lang="en-CA" sz="44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5" name="Rectangle 4"/>
          <p:cNvSpPr/>
          <p:nvPr/>
        </p:nvSpPr>
        <p:spPr>
          <a:xfrm>
            <a:off x="827584" y="1772816"/>
            <a:ext cx="7704856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Modernized Oil and Gas Activities Act</a:t>
            </a:r>
          </a:p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Effective single window regulator: B.C. Oil and Gas Commission</a:t>
            </a:r>
          </a:p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Canada and B.C. regulatory alignment and common priority in the development of the LNG sector</a:t>
            </a:r>
          </a:p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Alignment across government on environmental assessment process</a:t>
            </a:r>
          </a:p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Commitment to streamlined and efficient processes with defined timelines.</a:t>
            </a:r>
          </a:p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en-US" sz="1400" dirty="0" smtClean="0">
              <a:solidFill>
                <a:schemeClr val="bg1"/>
              </a:solidFill>
              <a:cs typeface="Arial"/>
            </a:endParaRPr>
          </a:p>
        </p:txBody>
      </p:sp>
      <p:pic>
        <p:nvPicPr>
          <p:cNvPr id="1026" name="Picture 2" descr="\\SPECTRUM\JOOBERG$\PROFILE\DESKTOP\BC121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5085184"/>
            <a:ext cx="2808312" cy="1440160"/>
          </a:xfrm>
          <a:prstGeom prst="rect">
            <a:avLst/>
          </a:prstGeom>
          <a:noFill/>
        </p:spPr>
      </p:pic>
      <p:pic>
        <p:nvPicPr>
          <p:cNvPr id="1027" name="Picture 3" descr="\\SPECTRUM\JOOBERG$\PROFILE\DESKTOP\Flag_of_Canada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5085184"/>
            <a:ext cx="2857500" cy="144016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1800" y="908720"/>
            <a:ext cx="3384376" cy="7486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CA" sz="4400" dirty="0" smtClean="0">
                <a:solidFill>
                  <a:schemeClr val="bg1"/>
                </a:solidFill>
              </a:rPr>
              <a:t>First Nations</a:t>
            </a:r>
          </a:p>
          <a:p>
            <a:endParaRPr lang="en-CA" sz="44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323528" y="1340768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>
              <a:solidFill>
                <a:schemeClr val="bg1"/>
              </a:solidFill>
              <a:cs typeface="Arial"/>
            </a:endParaRPr>
          </a:p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Strong support for LNG development from First Nations</a:t>
            </a:r>
          </a:p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Many partnerships already in place</a:t>
            </a:r>
          </a:p>
          <a:p>
            <a:pPr marL="857250" lvl="2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First Nations Limited Partnership – 15 First Nations on pipeline route supporting Chevron/Apache project</a:t>
            </a:r>
          </a:p>
          <a:p>
            <a:pPr marL="857250" lvl="2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bg1"/>
                </a:solidFill>
                <a:cs typeface="Arial"/>
              </a:rPr>
              <a:t>Haisla</a:t>
            </a:r>
            <a:r>
              <a:rPr lang="en-US" sz="2400" dirty="0" smtClean="0">
                <a:solidFill>
                  <a:schemeClr val="bg1"/>
                </a:solidFill>
                <a:cs typeface="Arial"/>
              </a:rPr>
              <a:t> First Nation in </a:t>
            </a:r>
            <a:r>
              <a:rPr lang="en-US" sz="2400" dirty="0" err="1" smtClean="0">
                <a:solidFill>
                  <a:schemeClr val="bg1"/>
                </a:solidFill>
                <a:cs typeface="Arial"/>
              </a:rPr>
              <a:t>Kitimat</a:t>
            </a:r>
            <a:r>
              <a:rPr lang="en-US" sz="2400" dirty="0" smtClean="0">
                <a:solidFill>
                  <a:schemeClr val="bg1"/>
                </a:solidFill>
                <a:cs typeface="Arial"/>
              </a:rPr>
              <a:t> are partnering on several LNG projects including the LNG Canada project</a:t>
            </a:r>
          </a:p>
          <a:p>
            <a:pPr marL="857250" lvl="2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Economic benefit agreements signed and others advancing</a:t>
            </a:r>
          </a:p>
          <a:p>
            <a:pPr marL="857250" lvl="2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Industrial Benefits Agreements are being negotiated by industry with First Nations </a:t>
            </a:r>
          </a:p>
          <a:p>
            <a:pPr marL="400050" lvl="1" indent="-28575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B.C. is committed to working with First Nations on training opportunities, jobs and economic benefits</a:t>
            </a:r>
          </a:p>
          <a:p>
            <a:pPr marL="857250" lvl="2" indent="-285750">
              <a:lnSpc>
                <a:spcPct val="80000"/>
              </a:lnSpc>
              <a:spcBef>
                <a:spcPct val="20000"/>
              </a:spcBef>
            </a:pPr>
            <a:endParaRPr lang="en-US" sz="2400" dirty="0" smtClean="0">
              <a:solidFill>
                <a:schemeClr val="bg1"/>
              </a:solidFill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10081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CA" sz="4400" dirty="0" smtClean="0">
                <a:solidFill>
                  <a:schemeClr val="bg1"/>
                </a:solidFill>
              </a:rPr>
              <a:t>Competitive Fiscal Regime</a:t>
            </a:r>
            <a:endParaRPr lang="en-CA" sz="44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10</a:t>
            </a:fld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27584" y="1916832"/>
            <a:ext cx="741682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</a:rPr>
              <a:t>B.C. Is committed to providing certainty on tax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</a:rPr>
              <a:t>We have conducted research across jurisdictions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</a:rPr>
              <a:t>We will be the most competitive jurisdiction on tax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</a:rPr>
              <a:t>Competitive Upstream Royalty Regime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  <a:cs typeface="Arial" pitchFamily="34" charset="0"/>
              </a:rPr>
              <a:t>Support for Upstream Infrastructure development: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  <a:cs typeface="Arial" pitchFamily="34" charset="0"/>
              </a:rPr>
              <a:t>$120 M in provincial royalty credits for 2013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  <a:cs typeface="Arial" pitchFamily="34" charset="0"/>
              </a:rPr>
              <a:t>Facilitates new road and pipeline projects and increases natural gas production.</a:t>
            </a:r>
          </a:p>
          <a:p>
            <a:endParaRPr lang="en-CA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CA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349080"/>
          </a:xfrm>
        </p:spPr>
        <p:txBody>
          <a:bodyPr>
            <a:norm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LNG is the highest priority of B.C. government</a:t>
            </a:r>
          </a:p>
          <a:p>
            <a:r>
              <a:rPr lang="en-CA" dirty="0" smtClean="0">
                <a:solidFill>
                  <a:schemeClr val="bg1"/>
                </a:solidFill>
              </a:rPr>
              <a:t>B.C. has a competitive and secure fiscal regime</a:t>
            </a:r>
          </a:p>
          <a:p>
            <a:r>
              <a:rPr lang="en-CA" dirty="0" smtClean="0">
                <a:solidFill>
                  <a:schemeClr val="bg1"/>
                </a:solidFill>
              </a:rPr>
              <a:t>We have a vast energy resource which will bring great benefits to global markets</a:t>
            </a:r>
          </a:p>
          <a:p>
            <a:r>
              <a:rPr lang="en-CA" dirty="0" smtClean="0">
                <a:solidFill>
                  <a:schemeClr val="bg1"/>
                </a:solidFill>
              </a:rPr>
              <a:t>B.C. can offer lower operating costs for transportation and liquefaction</a:t>
            </a:r>
          </a:p>
          <a:p>
            <a:r>
              <a:rPr lang="en-CA" dirty="0" smtClean="0">
                <a:solidFill>
                  <a:schemeClr val="bg1"/>
                </a:solidFill>
              </a:rPr>
              <a:t>B.C. has access to a large, skilled labour force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FD44A-B563-43C3-8264-CB95D2E505EC}" type="slidenum">
              <a:rPr lang="zh-CN" altLang="en-US" smtClean="0"/>
              <a:pPr/>
              <a:t>11</a:t>
            </a:fld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23528" y="1052736"/>
            <a:ext cx="89315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400" dirty="0" smtClean="0">
                <a:solidFill>
                  <a:schemeClr val="bg1"/>
                </a:solidFill>
              </a:rPr>
              <a:t>BC’s Competitive Advantage Summary</a:t>
            </a:r>
            <a:endParaRPr lang="en-CA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2948</TotalTime>
  <Words>517</Words>
  <Application>Microsoft Office PowerPoint</Application>
  <PresentationFormat>On-screen Show (4:3)</PresentationFormat>
  <Paragraphs>140</Paragraphs>
  <Slides>11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Office 主题​​</vt:lpstr>
      <vt:lpstr>2_Office 主题​​</vt:lpstr>
      <vt:lpstr>1_Office 主题​​</vt:lpstr>
      <vt:lpstr>  </vt:lpstr>
      <vt:lpstr>Slide 2</vt:lpstr>
      <vt:lpstr>Slide 3</vt:lpstr>
      <vt:lpstr>“</vt:lpstr>
      <vt:lpstr>Slide 5</vt:lpstr>
      <vt:lpstr>Stable Jurisdication</vt:lpstr>
      <vt:lpstr>Slide 7</vt:lpstr>
      <vt:lpstr>Slide 8</vt:lpstr>
      <vt:lpstr>Slide 9</vt:lpstr>
      <vt:lpstr>Slide 10</vt:lpstr>
      <vt:lpstr>Slide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不列颠哥伦比亚省天然气产业发展</dc:title>
  <dc:creator>绿叶家园</dc:creator>
  <cp:lastModifiedBy>smanahan</cp:lastModifiedBy>
  <cp:revision>376</cp:revision>
  <dcterms:created xsi:type="dcterms:W3CDTF">2013-03-11T02:11:49Z</dcterms:created>
  <dcterms:modified xsi:type="dcterms:W3CDTF">2013-09-05T01:25:00Z</dcterms:modified>
</cp:coreProperties>
</file>