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83" r:id="rId2"/>
    <p:sldId id="331" r:id="rId3"/>
    <p:sldId id="332" r:id="rId4"/>
    <p:sldId id="323" r:id="rId5"/>
    <p:sldId id="322" r:id="rId6"/>
    <p:sldId id="327" r:id="rId7"/>
    <p:sldId id="329" r:id="rId8"/>
    <p:sldId id="330" r:id="rId9"/>
    <p:sldId id="316" r:id="rId10"/>
  </p:sldIdLst>
  <p:sldSz cx="9906000" cy="6858000" type="A4"/>
  <p:notesSz cx="6858000" cy="9144000"/>
  <p:custDataLst>
    <p:tags r:id="rId12"/>
  </p:custDataLst>
  <p:defaultTextStyle>
    <a:defPPr>
      <a:defRPr lang="en-US"/>
    </a:defPPr>
    <a:lvl1pPr algn="l" defTabSz="1030288" rtl="0" fontAlgn="base">
      <a:spcBef>
        <a:spcPct val="0"/>
      </a:spcBef>
      <a:spcAft>
        <a:spcPct val="0"/>
      </a:spcAft>
      <a:defRPr sz="2000" kern="1200">
        <a:solidFill>
          <a:schemeClr val="tx1"/>
        </a:solidFill>
        <a:latin typeface="Calibri" pitchFamily="34" charset="0"/>
        <a:ea typeface="+mn-ea"/>
        <a:cs typeface="Arial" pitchFamily="34" charset="0"/>
      </a:defRPr>
    </a:lvl1pPr>
    <a:lvl2pPr marL="514350" indent="-57150" algn="l" defTabSz="1030288" rtl="0" fontAlgn="base">
      <a:spcBef>
        <a:spcPct val="0"/>
      </a:spcBef>
      <a:spcAft>
        <a:spcPct val="0"/>
      </a:spcAft>
      <a:defRPr sz="2000" kern="1200">
        <a:solidFill>
          <a:schemeClr val="tx1"/>
        </a:solidFill>
        <a:latin typeface="Calibri" pitchFamily="34" charset="0"/>
        <a:ea typeface="+mn-ea"/>
        <a:cs typeface="Arial" pitchFamily="34" charset="0"/>
      </a:defRPr>
    </a:lvl2pPr>
    <a:lvl3pPr marL="1030288" indent="-115888" algn="l" defTabSz="1030288" rtl="0" fontAlgn="base">
      <a:spcBef>
        <a:spcPct val="0"/>
      </a:spcBef>
      <a:spcAft>
        <a:spcPct val="0"/>
      </a:spcAft>
      <a:defRPr sz="2000" kern="1200">
        <a:solidFill>
          <a:schemeClr val="tx1"/>
        </a:solidFill>
        <a:latin typeface="Calibri" pitchFamily="34" charset="0"/>
        <a:ea typeface="+mn-ea"/>
        <a:cs typeface="Arial" pitchFamily="34" charset="0"/>
      </a:defRPr>
    </a:lvl3pPr>
    <a:lvl4pPr marL="1546225" indent="-174625" algn="l" defTabSz="1030288" rtl="0" fontAlgn="base">
      <a:spcBef>
        <a:spcPct val="0"/>
      </a:spcBef>
      <a:spcAft>
        <a:spcPct val="0"/>
      </a:spcAft>
      <a:defRPr sz="2000" kern="1200">
        <a:solidFill>
          <a:schemeClr val="tx1"/>
        </a:solidFill>
        <a:latin typeface="Calibri" pitchFamily="34" charset="0"/>
        <a:ea typeface="+mn-ea"/>
        <a:cs typeface="Arial" pitchFamily="34" charset="0"/>
      </a:defRPr>
    </a:lvl4pPr>
    <a:lvl5pPr marL="2062163" indent="-233363" algn="l" defTabSz="1030288" rtl="0" fontAlgn="base">
      <a:spcBef>
        <a:spcPct val="0"/>
      </a:spcBef>
      <a:spcAft>
        <a:spcPct val="0"/>
      </a:spcAft>
      <a:defRPr sz="2000" kern="1200">
        <a:solidFill>
          <a:schemeClr val="tx1"/>
        </a:solidFill>
        <a:latin typeface="Calibri" pitchFamily="34" charset="0"/>
        <a:ea typeface="+mn-ea"/>
        <a:cs typeface="Arial" pitchFamily="34" charset="0"/>
      </a:defRPr>
    </a:lvl5pPr>
    <a:lvl6pPr marL="2286000" algn="l" defTabSz="914400" rtl="0" eaLnBrk="1" latinLnBrk="0" hangingPunct="1">
      <a:defRPr sz="2000" kern="1200">
        <a:solidFill>
          <a:schemeClr val="tx1"/>
        </a:solidFill>
        <a:latin typeface="Calibri" pitchFamily="34" charset="0"/>
        <a:ea typeface="+mn-ea"/>
        <a:cs typeface="Arial" pitchFamily="34" charset="0"/>
      </a:defRPr>
    </a:lvl6pPr>
    <a:lvl7pPr marL="2743200" algn="l" defTabSz="914400" rtl="0" eaLnBrk="1" latinLnBrk="0" hangingPunct="1">
      <a:defRPr sz="2000" kern="1200">
        <a:solidFill>
          <a:schemeClr val="tx1"/>
        </a:solidFill>
        <a:latin typeface="Calibri" pitchFamily="34" charset="0"/>
        <a:ea typeface="+mn-ea"/>
        <a:cs typeface="Arial" pitchFamily="34" charset="0"/>
      </a:defRPr>
    </a:lvl7pPr>
    <a:lvl8pPr marL="3200400" algn="l" defTabSz="914400" rtl="0" eaLnBrk="1" latinLnBrk="0" hangingPunct="1">
      <a:defRPr sz="2000" kern="1200">
        <a:solidFill>
          <a:schemeClr val="tx1"/>
        </a:solidFill>
        <a:latin typeface="Calibri" pitchFamily="34" charset="0"/>
        <a:ea typeface="+mn-ea"/>
        <a:cs typeface="Arial" pitchFamily="34" charset="0"/>
      </a:defRPr>
    </a:lvl8pPr>
    <a:lvl9pPr marL="3657600" algn="l" defTabSz="914400" rtl="0" eaLnBrk="1" latinLnBrk="0" hangingPunct="1">
      <a:defRPr sz="2000" kern="1200">
        <a:solidFill>
          <a:schemeClr val="tx1"/>
        </a:solidFill>
        <a:latin typeface="Calibri"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B2B4D"/>
    <a:srgbClr val="FFD79B"/>
    <a:srgbClr val="31231F"/>
    <a:srgbClr val="CCFF33"/>
    <a:srgbClr val="CCFF66"/>
    <a:srgbClr val="A27B00"/>
    <a:srgbClr val="E7E200"/>
    <a:srgbClr val="CC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08" autoAdjust="0"/>
    <p:restoredTop sz="85435" autoAdjust="0"/>
  </p:normalViewPr>
  <p:slideViewPr>
    <p:cSldViewPr snapToGrid="0">
      <p:cViewPr>
        <p:scale>
          <a:sx n="60" d="100"/>
          <a:sy n="60" d="100"/>
        </p:scale>
        <p:origin x="-581" y="538"/>
      </p:cViewPr>
      <p:guideLst>
        <p:guide orient="horz" pos="772"/>
        <p:guide orient="horz" pos="3593"/>
        <p:guide pos="6188"/>
        <p:guide pos="91"/>
        <p:guide pos="487"/>
      </p:guideLst>
    </p:cSldViewPr>
  </p:slideViewPr>
  <p:outlineViewPr>
    <p:cViewPr>
      <p:scale>
        <a:sx n="33" d="100"/>
        <a:sy n="33" d="100"/>
      </p:scale>
      <p:origin x="3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barChart>
        <c:barDir val="col"/>
        <c:grouping val="clustered"/>
        <c:ser>
          <c:idx val="0"/>
          <c:order val="0"/>
          <c:tx>
            <c:strRef>
              <c:f>'Domestik vs Ekspor '!$C$7</c:f>
              <c:strCache>
                <c:ptCount val="1"/>
                <c:pt idx="0">
                  <c:v>Export</c:v>
                </c:pt>
              </c:strCache>
            </c:strRef>
          </c:tx>
          <c:spPr>
            <a:solidFill>
              <a:srgbClr val="00B0F0"/>
            </a:solidFill>
          </c:spPr>
          <c:dPt>
            <c:idx val="10"/>
            <c:spPr>
              <a:solidFill>
                <a:srgbClr val="00B0F0">
                  <a:alpha val="50196"/>
                </a:srgbClr>
              </a:solidFill>
              <a:ln>
                <a:noFill/>
              </a:ln>
            </c:spPr>
          </c:dPt>
          <c:dLbls>
            <c:txPr>
              <a:bodyPr rot="-5400000"/>
              <a:lstStyle/>
              <a:p>
                <a:pPr>
                  <a:defRPr lang="id-ID" sz="1400" b="1"/>
                </a:pPr>
                <a:endParaRPr lang="en-US"/>
              </a:p>
            </c:txPr>
            <c:dLblPos val="ctr"/>
            <c:showVal val="1"/>
          </c:dLbls>
          <c:cat>
            <c:strRef>
              <c:f>'Domestik vs Ekspor '!$D$6:$N$6</c:f>
              <c:strCache>
                <c:ptCount val="11"/>
                <c:pt idx="0">
                  <c:v>2003</c:v>
                </c:pt>
                <c:pt idx="1">
                  <c:v>2004</c:v>
                </c:pt>
                <c:pt idx="2">
                  <c:v>2005</c:v>
                </c:pt>
                <c:pt idx="3">
                  <c:v>2006</c:v>
                </c:pt>
                <c:pt idx="4">
                  <c:v>2007</c:v>
                </c:pt>
                <c:pt idx="5">
                  <c:v>2008</c:v>
                </c:pt>
                <c:pt idx="6">
                  <c:v>2009</c:v>
                </c:pt>
                <c:pt idx="7">
                  <c:v>2010</c:v>
                </c:pt>
                <c:pt idx="8">
                  <c:v>2011</c:v>
                </c:pt>
                <c:pt idx="9">
                  <c:v>2012</c:v>
                </c:pt>
                <c:pt idx="10">
                  <c:v>2013*</c:v>
                </c:pt>
              </c:strCache>
            </c:strRef>
          </c:cat>
          <c:val>
            <c:numRef>
              <c:f>'Domestik vs Ekspor '!$D$7:$N$7</c:f>
              <c:numCache>
                <c:formatCode>_(* #,##0_);_(* \(#,##0\);_(* "-"??_);_(@_)</c:formatCode>
                <c:ptCount val="11"/>
                <c:pt idx="0">
                  <c:v>4397</c:v>
                </c:pt>
                <c:pt idx="1">
                  <c:v>4416</c:v>
                </c:pt>
                <c:pt idx="2">
                  <c:v>4202</c:v>
                </c:pt>
                <c:pt idx="3">
                  <c:v>4008</c:v>
                </c:pt>
                <c:pt idx="4">
                  <c:v>3820</c:v>
                </c:pt>
                <c:pt idx="5">
                  <c:v>3775</c:v>
                </c:pt>
                <c:pt idx="6">
                  <c:v>3681</c:v>
                </c:pt>
                <c:pt idx="7">
                  <c:v>4336</c:v>
                </c:pt>
                <c:pt idx="8">
                  <c:v>4078</c:v>
                </c:pt>
                <c:pt idx="9">
                  <c:v>3631</c:v>
                </c:pt>
                <c:pt idx="10">
                  <c:v>3413.3741033333367</c:v>
                </c:pt>
              </c:numCache>
            </c:numRef>
          </c:val>
        </c:ser>
        <c:ser>
          <c:idx val="1"/>
          <c:order val="1"/>
          <c:tx>
            <c:strRef>
              <c:f>'Domestik vs Ekspor '!$C$8</c:f>
              <c:strCache>
                <c:ptCount val="1"/>
                <c:pt idx="0">
                  <c:v>Domestic</c:v>
                </c:pt>
              </c:strCache>
            </c:strRef>
          </c:tx>
          <c:spPr>
            <a:solidFill>
              <a:schemeClr val="accent5">
                <a:lumMod val="50000"/>
              </a:schemeClr>
            </a:solidFill>
          </c:spPr>
          <c:dPt>
            <c:idx val="10"/>
            <c:spPr>
              <a:solidFill>
                <a:srgbClr val="215968">
                  <a:alpha val="50196"/>
                </a:srgbClr>
              </a:solidFill>
              <a:ln>
                <a:noFill/>
              </a:ln>
            </c:spPr>
          </c:dPt>
          <c:dLbls>
            <c:dLbl>
              <c:idx val="10"/>
              <c:spPr/>
              <c:txPr>
                <a:bodyPr rot="-5400000"/>
                <a:lstStyle/>
                <a:p>
                  <a:pPr>
                    <a:defRPr lang="id-ID" sz="1400" b="1">
                      <a:solidFill>
                        <a:schemeClr val="tx1"/>
                      </a:solidFill>
                    </a:defRPr>
                  </a:pPr>
                  <a:endParaRPr lang="en-US"/>
                </a:p>
              </c:txPr>
            </c:dLbl>
            <c:txPr>
              <a:bodyPr rot="-5400000"/>
              <a:lstStyle/>
              <a:p>
                <a:pPr>
                  <a:defRPr lang="id-ID" sz="1400" b="1">
                    <a:solidFill>
                      <a:schemeClr val="bg1"/>
                    </a:solidFill>
                  </a:defRPr>
                </a:pPr>
                <a:endParaRPr lang="en-US"/>
              </a:p>
            </c:txPr>
            <c:dLblPos val="ctr"/>
            <c:showVal val="1"/>
          </c:dLbls>
          <c:cat>
            <c:strRef>
              <c:f>'Domestik vs Ekspor '!$D$6:$N$6</c:f>
              <c:strCache>
                <c:ptCount val="11"/>
                <c:pt idx="0">
                  <c:v>2003</c:v>
                </c:pt>
                <c:pt idx="1">
                  <c:v>2004</c:v>
                </c:pt>
                <c:pt idx="2">
                  <c:v>2005</c:v>
                </c:pt>
                <c:pt idx="3">
                  <c:v>2006</c:v>
                </c:pt>
                <c:pt idx="4">
                  <c:v>2007</c:v>
                </c:pt>
                <c:pt idx="5">
                  <c:v>2008</c:v>
                </c:pt>
                <c:pt idx="6">
                  <c:v>2009</c:v>
                </c:pt>
                <c:pt idx="7">
                  <c:v>2010</c:v>
                </c:pt>
                <c:pt idx="8">
                  <c:v>2011</c:v>
                </c:pt>
                <c:pt idx="9">
                  <c:v>2012</c:v>
                </c:pt>
                <c:pt idx="10">
                  <c:v>2013*</c:v>
                </c:pt>
              </c:strCache>
            </c:strRef>
          </c:cat>
          <c:val>
            <c:numRef>
              <c:f>'Domestik vs Ekspor '!$D$8:$N$8</c:f>
              <c:numCache>
                <c:formatCode>_(* #,##0_);_(* \(#,##0\);_(* "-"??_);_(@_)</c:formatCode>
                <c:ptCount val="11"/>
                <c:pt idx="0">
                  <c:v>1480</c:v>
                </c:pt>
                <c:pt idx="1">
                  <c:v>1466</c:v>
                </c:pt>
                <c:pt idx="2">
                  <c:v>1513</c:v>
                </c:pt>
                <c:pt idx="3">
                  <c:v>2341</c:v>
                </c:pt>
                <c:pt idx="4">
                  <c:v>2527</c:v>
                </c:pt>
                <c:pt idx="5">
                  <c:v>2913</c:v>
                </c:pt>
                <c:pt idx="6">
                  <c:v>3323</c:v>
                </c:pt>
                <c:pt idx="7">
                  <c:v>3379</c:v>
                </c:pt>
                <c:pt idx="8">
                  <c:v>3267</c:v>
                </c:pt>
                <c:pt idx="9">
                  <c:v>3550</c:v>
                </c:pt>
                <c:pt idx="10">
                  <c:v>3605.9091541113353</c:v>
                </c:pt>
              </c:numCache>
            </c:numRef>
          </c:val>
        </c:ser>
        <c:dLbls>
          <c:showVal val="1"/>
        </c:dLbls>
        <c:gapWidth val="50"/>
        <c:axId val="202469760"/>
        <c:axId val="202471296"/>
      </c:barChart>
      <c:catAx>
        <c:axId val="202469760"/>
        <c:scaling>
          <c:orientation val="minMax"/>
        </c:scaling>
        <c:axPos val="b"/>
        <c:numFmt formatCode="General" sourceLinked="1"/>
        <c:tickLblPos val="nextTo"/>
        <c:txPr>
          <a:bodyPr/>
          <a:lstStyle/>
          <a:p>
            <a:pPr>
              <a:defRPr lang="id-ID" sz="1400" b="0"/>
            </a:pPr>
            <a:endParaRPr lang="en-US"/>
          </a:p>
        </c:txPr>
        <c:crossAx val="202471296"/>
        <c:crosses val="autoZero"/>
        <c:auto val="1"/>
        <c:lblAlgn val="ctr"/>
        <c:lblOffset val="100"/>
      </c:catAx>
      <c:valAx>
        <c:axId val="202471296"/>
        <c:scaling>
          <c:orientation val="minMax"/>
        </c:scaling>
        <c:axPos val="l"/>
        <c:majorGridlines>
          <c:spPr>
            <a:ln>
              <a:solidFill>
                <a:sysClr val="window" lastClr="FFFFFF">
                  <a:lumMod val="85000"/>
                </a:sysClr>
              </a:solidFill>
            </a:ln>
          </c:spPr>
        </c:majorGridlines>
        <c:title>
          <c:tx>
            <c:rich>
              <a:bodyPr rot="-5400000" vert="horz"/>
              <a:lstStyle/>
              <a:p>
                <a:pPr>
                  <a:defRPr lang="id-ID" sz="1200"/>
                </a:pPr>
                <a:r>
                  <a:rPr lang="en-US" sz="1200"/>
                  <a:t>BBTUD</a:t>
                </a:r>
              </a:p>
            </c:rich>
          </c:tx>
          <c:layout/>
        </c:title>
        <c:numFmt formatCode="_(* #,##0_);_(* \(#,##0\);_(* &quot;-&quot;??_);_(@_)" sourceLinked="1"/>
        <c:tickLblPos val="nextTo"/>
        <c:txPr>
          <a:bodyPr/>
          <a:lstStyle/>
          <a:p>
            <a:pPr>
              <a:defRPr lang="id-ID" sz="1400" b="0"/>
            </a:pPr>
            <a:endParaRPr lang="en-US"/>
          </a:p>
        </c:txPr>
        <c:crossAx val="202469760"/>
        <c:crosses val="autoZero"/>
        <c:crossBetween val="between"/>
        <c:majorUnit val="1000"/>
      </c:valAx>
    </c:plotArea>
    <c:legend>
      <c:legendPos val="b"/>
      <c:layout/>
      <c:txPr>
        <a:bodyPr/>
        <a:lstStyle/>
        <a:p>
          <a:pPr>
            <a:defRPr lang="id-ID" sz="1200" b="0"/>
          </a:pPr>
          <a:endParaRPr lang="en-US"/>
        </a:p>
      </c:txPr>
    </c:legend>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lang="id-ID" sz="1400"/>
            </a:pPr>
            <a:r>
              <a:rPr lang="en-US" sz="1400" dirty="0" smtClean="0"/>
              <a:t>Upcoming New Oil and Gas Projects</a:t>
            </a:r>
            <a:endParaRPr lang="en-US" sz="1400" dirty="0"/>
          </a:p>
        </c:rich>
      </c:tx>
      <c:layout>
        <c:manualLayout>
          <c:xMode val="edge"/>
          <c:yMode val="edge"/>
          <c:x val="0.32354025115245955"/>
          <c:y val="0"/>
        </c:manualLayout>
      </c:layout>
    </c:title>
    <c:plotArea>
      <c:layout>
        <c:manualLayout>
          <c:layoutTarget val="inner"/>
          <c:xMode val="edge"/>
          <c:yMode val="edge"/>
          <c:x val="7.993390145395253E-2"/>
          <c:y val="6.8977092282383828E-2"/>
          <c:w val="0.90321886245948502"/>
          <c:h val="0.39106293084498656"/>
        </c:manualLayout>
      </c:layout>
      <c:barChart>
        <c:barDir val="col"/>
        <c:grouping val="clustered"/>
        <c:ser>
          <c:idx val="0"/>
          <c:order val="0"/>
          <c:tx>
            <c:strRef>
              <c:f>'Future Project'!$C$23</c:f>
              <c:strCache>
                <c:ptCount val="1"/>
                <c:pt idx="0">
                  <c:v>Minyak</c:v>
                </c:pt>
              </c:strCache>
            </c:strRef>
          </c:tx>
          <c:spPr>
            <a:solidFill>
              <a:srgbClr val="92D050"/>
            </a:solidFill>
          </c:spPr>
          <c:cat>
            <c:numRef>
              <c:f>'Future Project'!$D$22:$I$22</c:f>
              <c:numCache>
                <c:formatCode>General</c:formatCode>
                <c:ptCount val="6"/>
                <c:pt idx="0">
                  <c:v>2014</c:v>
                </c:pt>
                <c:pt idx="1">
                  <c:v>2015</c:v>
                </c:pt>
                <c:pt idx="2">
                  <c:v>2016</c:v>
                </c:pt>
                <c:pt idx="3">
                  <c:v>2017</c:v>
                </c:pt>
                <c:pt idx="4">
                  <c:v>2018</c:v>
                </c:pt>
                <c:pt idx="5">
                  <c:v>2019</c:v>
                </c:pt>
              </c:numCache>
            </c:numRef>
          </c:cat>
          <c:val>
            <c:numRef>
              <c:f>'Future Project'!$D$23:$I$23</c:f>
              <c:numCache>
                <c:formatCode>#,##0</c:formatCode>
                <c:ptCount val="6"/>
                <c:pt idx="0">
                  <c:v>51570</c:v>
                </c:pt>
                <c:pt idx="1">
                  <c:v>30470</c:v>
                </c:pt>
                <c:pt idx="2">
                  <c:v>1800</c:v>
                </c:pt>
                <c:pt idx="3">
                  <c:v>2910</c:v>
                </c:pt>
                <c:pt idx="4">
                  <c:v>17630</c:v>
                </c:pt>
                <c:pt idx="5">
                  <c:v>3190</c:v>
                </c:pt>
              </c:numCache>
            </c:numRef>
          </c:val>
        </c:ser>
        <c:ser>
          <c:idx val="1"/>
          <c:order val="1"/>
          <c:tx>
            <c:strRef>
              <c:f>'Future Project'!$C$24</c:f>
              <c:strCache>
                <c:ptCount val="1"/>
                <c:pt idx="0">
                  <c:v>Gas</c:v>
                </c:pt>
              </c:strCache>
            </c:strRef>
          </c:tx>
          <c:cat>
            <c:numRef>
              <c:f>'Future Project'!$D$22:$I$22</c:f>
              <c:numCache>
                <c:formatCode>General</c:formatCode>
                <c:ptCount val="6"/>
                <c:pt idx="0">
                  <c:v>2014</c:v>
                </c:pt>
                <c:pt idx="1">
                  <c:v>2015</c:v>
                </c:pt>
                <c:pt idx="2">
                  <c:v>2016</c:v>
                </c:pt>
                <c:pt idx="3">
                  <c:v>2017</c:v>
                </c:pt>
                <c:pt idx="4">
                  <c:v>2018</c:v>
                </c:pt>
                <c:pt idx="5">
                  <c:v>2019</c:v>
                </c:pt>
              </c:numCache>
            </c:numRef>
          </c:cat>
          <c:val>
            <c:numRef>
              <c:f>'Future Project'!$D$24:$I$24</c:f>
              <c:numCache>
                <c:formatCode>#,##0</c:formatCode>
                <c:ptCount val="6"/>
                <c:pt idx="0">
                  <c:v>40520</c:v>
                </c:pt>
                <c:pt idx="1">
                  <c:v>27530</c:v>
                </c:pt>
                <c:pt idx="2">
                  <c:v>78470</c:v>
                </c:pt>
                <c:pt idx="3">
                  <c:v>31820</c:v>
                </c:pt>
                <c:pt idx="4">
                  <c:v>78100</c:v>
                </c:pt>
                <c:pt idx="5">
                  <c:v>96940</c:v>
                </c:pt>
              </c:numCache>
            </c:numRef>
          </c:val>
        </c:ser>
        <c:gapWidth val="50"/>
        <c:axId val="132434560"/>
        <c:axId val="132440448"/>
      </c:barChart>
      <c:catAx>
        <c:axId val="132434560"/>
        <c:scaling>
          <c:orientation val="minMax"/>
        </c:scaling>
        <c:axPos val="b"/>
        <c:numFmt formatCode="General" sourceLinked="1"/>
        <c:tickLblPos val="nextTo"/>
        <c:txPr>
          <a:bodyPr/>
          <a:lstStyle/>
          <a:p>
            <a:pPr>
              <a:defRPr lang="id-ID" b="1"/>
            </a:pPr>
            <a:endParaRPr lang="en-US"/>
          </a:p>
        </c:txPr>
        <c:crossAx val="132440448"/>
        <c:crosses val="autoZero"/>
        <c:auto val="1"/>
        <c:lblAlgn val="ctr"/>
        <c:lblOffset val="100"/>
      </c:catAx>
      <c:valAx>
        <c:axId val="132440448"/>
        <c:scaling>
          <c:orientation val="minMax"/>
          <c:max val="100000"/>
        </c:scaling>
        <c:axPos val="l"/>
        <c:majorGridlines>
          <c:spPr>
            <a:ln>
              <a:prstDash val="sysDash"/>
            </a:ln>
          </c:spPr>
        </c:majorGridlines>
        <c:numFmt formatCode="#,##0" sourceLinked="1"/>
        <c:tickLblPos val="nextTo"/>
        <c:txPr>
          <a:bodyPr/>
          <a:lstStyle/>
          <a:p>
            <a:pPr>
              <a:defRPr lang="id-ID"/>
            </a:pPr>
            <a:endParaRPr lang="en-US"/>
          </a:p>
        </c:txPr>
        <c:crossAx val="132434560"/>
        <c:crosses val="autoZero"/>
        <c:crossBetween val="between"/>
        <c:majorUnit val="25000"/>
        <c:dispUnits>
          <c:builtInUnit val="thousands"/>
          <c:dispUnitsLbl>
            <c:layout>
              <c:manualLayout>
                <c:xMode val="edge"/>
                <c:yMode val="edge"/>
                <c:x val="4.3426620913073729E-3"/>
                <c:y val="0.17456289222860111"/>
              </c:manualLayout>
            </c:layout>
            <c:tx>
              <c:rich>
                <a:bodyPr/>
                <a:lstStyle/>
                <a:p>
                  <a:pPr>
                    <a:defRPr lang="id-ID"/>
                  </a:pPr>
                  <a:r>
                    <a:rPr lang="en-US"/>
                    <a:t>MBOEPD</a:t>
                  </a:r>
                </a:p>
              </c:rich>
            </c:tx>
          </c:dispUnitsLbl>
        </c:dispUnits>
      </c:valAx>
    </c:plotArea>
    <c:plotVisOnly val="1"/>
    <c:dispBlanksAs val="gap"/>
  </c:chart>
  <c:spPr>
    <a:solidFill>
      <a:schemeClr val="bg1"/>
    </a:solidFill>
    <a:effectLst>
      <a:outerShdw blurRad="50800" dist="38100" dir="2700000" algn="tl" rotWithShape="0">
        <a:prstClr val="black">
          <a:alpha val="40000"/>
        </a:prstClr>
      </a:outerShdw>
    </a:effectLst>
  </c:spPr>
  <c:txPr>
    <a:bodyPr/>
    <a:lstStyle/>
    <a:p>
      <a:pPr>
        <a:defRPr sz="14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1031626"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1031626" fontAlgn="auto">
              <a:spcBef>
                <a:spcPts val="0"/>
              </a:spcBef>
              <a:spcAft>
                <a:spcPts val="0"/>
              </a:spcAft>
              <a:defRPr sz="1200">
                <a:latin typeface="+mn-lt"/>
                <a:cs typeface="+mn-cs"/>
              </a:defRPr>
            </a:lvl1pPr>
          </a:lstStyle>
          <a:p>
            <a:pPr>
              <a:defRPr/>
            </a:pPr>
            <a:fld id="{5CED1FE0-9314-4EA1-9AA0-D1D2FBDF3666}" type="datetimeFigureOut">
              <a:rPr lang="en-US"/>
              <a:pPr>
                <a:defRPr/>
              </a:pPr>
              <a:t>9/10/2013</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031626"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1031626" fontAlgn="auto">
              <a:spcBef>
                <a:spcPts val="0"/>
              </a:spcBef>
              <a:spcAft>
                <a:spcPts val="0"/>
              </a:spcAft>
              <a:defRPr sz="1200">
                <a:latin typeface="+mn-lt"/>
                <a:cs typeface="+mn-cs"/>
              </a:defRPr>
            </a:lvl1pPr>
          </a:lstStyle>
          <a:p>
            <a:pPr>
              <a:defRPr/>
            </a:pPr>
            <a:fld id="{E00B5A86-1E13-4419-A786-BD6EB0E14704}" type="slidenum">
              <a:rPr lang="en-US"/>
              <a:pPr>
                <a:defRPr/>
              </a:pPr>
              <a:t>‹#›</a:t>
            </a:fld>
            <a:endParaRPr lang="en-US"/>
          </a:p>
        </p:txBody>
      </p:sp>
    </p:spTree>
    <p:extLst>
      <p:ext uri="{BB962C8B-B14F-4D97-AF65-F5344CB8AC3E}">
        <p14:creationId xmlns:p14="http://schemas.microsoft.com/office/powerpoint/2010/main" xmlns="" val="157918535"/>
      </p:ext>
    </p:extLst>
  </p:cSld>
  <p:clrMap bg1="lt1" tx1="dk1" bg2="lt2" tx2="dk2" accent1="accent1" accent2="accent2" accent3="accent3" accent4="accent4" accent5="accent5" accent6="accent6" hlink="hlink" folHlink="folHlink"/>
  <p:notesStyle>
    <a:lvl1pPr algn="l" defTabSz="1030288" rtl="0" eaLnBrk="0" fontAlgn="base" hangingPunct="0">
      <a:spcBef>
        <a:spcPct val="30000"/>
      </a:spcBef>
      <a:spcAft>
        <a:spcPct val="0"/>
      </a:spcAft>
      <a:defRPr sz="1400" kern="1200">
        <a:solidFill>
          <a:schemeClr val="tx1"/>
        </a:solidFill>
        <a:latin typeface="+mn-lt"/>
        <a:ea typeface="+mn-ea"/>
        <a:cs typeface="+mn-cs"/>
      </a:defRPr>
    </a:lvl1pPr>
    <a:lvl2pPr marL="514350" algn="l" defTabSz="1030288" rtl="0" eaLnBrk="0" fontAlgn="base" hangingPunct="0">
      <a:spcBef>
        <a:spcPct val="30000"/>
      </a:spcBef>
      <a:spcAft>
        <a:spcPct val="0"/>
      </a:spcAft>
      <a:defRPr sz="1400" kern="1200">
        <a:solidFill>
          <a:schemeClr val="tx1"/>
        </a:solidFill>
        <a:latin typeface="+mn-lt"/>
        <a:ea typeface="+mn-ea"/>
        <a:cs typeface="+mn-cs"/>
      </a:defRPr>
    </a:lvl2pPr>
    <a:lvl3pPr marL="1030288" algn="l" defTabSz="1030288" rtl="0" eaLnBrk="0" fontAlgn="base" hangingPunct="0">
      <a:spcBef>
        <a:spcPct val="30000"/>
      </a:spcBef>
      <a:spcAft>
        <a:spcPct val="0"/>
      </a:spcAft>
      <a:defRPr sz="1400" kern="1200">
        <a:solidFill>
          <a:schemeClr val="tx1"/>
        </a:solidFill>
        <a:latin typeface="+mn-lt"/>
        <a:ea typeface="+mn-ea"/>
        <a:cs typeface="+mn-cs"/>
      </a:defRPr>
    </a:lvl3pPr>
    <a:lvl4pPr marL="1546225" algn="l" defTabSz="1030288" rtl="0" eaLnBrk="0" fontAlgn="base" hangingPunct="0">
      <a:spcBef>
        <a:spcPct val="30000"/>
      </a:spcBef>
      <a:spcAft>
        <a:spcPct val="0"/>
      </a:spcAft>
      <a:defRPr sz="1400" kern="1200">
        <a:solidFill>
          <a:schemeClr val="tx1"/>
        </a:solidFill>
        <a:latin typeface="+mn-lt"/>
        <a:ea typeface="+mn-ea"/>
        <a:cs typeface="+mn-cs"/>
      </a:defRPr>
    </a:lvl4pPr>
    <a:lvl5pPr marL="2062163" algn="l" defTabSz="1030288" rtl="0" eaLnBrk="0" fontAlgn="base" hangingPunct="0">
      <a:spcBef>
        <a:spcPct val="30000"/>
      </a:spcBef>
      <a:spcAft>
        <a:spcPct val="0"/>
      </a:spcAft>
      <a:defRPr sz="1400" kern="1200">
        <a:solidFill>
          <a:schemeClr val="tx1"/>
        </a:solidFill>
        <a:latin typeface="+mn-lt"/>
        <a:ea typeface="+mn-ea"/>
        <a:cs typeface="+mn-cs"/>
      </a:defRPr>
    </a:lvl5pPr>
    <a:lvl6pPr marL="2579065" algn="l" defTabSz="1031626" rtl="0" eaLnBrk="1" latinLnBrk="0" hangingPunct="1">
      <a:defRPr sz="1400" kern="1200">
        <a:solidFill>
          <a:schemeClr val="tx1"/>
        </a:solidFill>
        <a:latin typeface="+mn-lt"/>
        <a:ea typeface="+mn-ea"/>
        <a:cs typeface="+mn-cs"/>
      </a:defRPr>
    </a:lvl6pPr>
    <a:lvl7pPr marL="3094878" algn="l" defTabSz="1031626" rtl="0" eaLnBrk="1" latinLnBrk="0" hangingPunct="1">
      <a:defRPr sz="1400" kern="1200">
        <a:solidFill>
          <a:schemeClr val="tx1"/>
        </a:solidFill>
        <a:latin typeface="+mn-lt"/>
        <a:ea typeface="+mn-ea"/>
        <a:cs typeface="+mn-cs"/>
      </a:defRPr>
    </a:lvl7pPr>
    <a:lvl8pPr marL="3610691" algn="l" defTabSz="1031626" rtl="0" eaLnBrk="1" latinLnBrk="0" hangingPunct="1">
      <a:defRPr sz="1400" kern="1200">
        <a:solidFill>
          <a:schemeClr val="tx1"/>
        </a:solidFill>
        <a:latin typeface="+mn-lt"/>
        <a:ea typeface="+mn-ea"/>
        <a:cs typeface="+mn-cs"/>
      </a:defRPr>
    </a:lvl8pPr>
    <a:lvl9pPr marL="4126504" algn="l" defTabSz="103162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E00B5A86-1E13-4419-A786-BD6EB0E14704}" type="slidenum">
              <a:rPr lang="en-US" smtClean="0"/>
              <a:pPr>
                <a:defRPr/>
              </a:pPr>
              <a:t>1</a:t>
            </a:fld>
            <a:endParaRPr lang="en-US"/>
          </a:p>
        </p:txBody>
      </p:sp>
    </p:spTree>
    <p:extLst>
      <p:ext uri="{BB962C8B-B14F-4D97-AF65-F5344CB8AC3E}">
        <p14:creationId xmlns:p14="http://schemas.microsoft.com/office/powerpoint/2010/main" xmlns="" val="3076324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xmlns:mc="http://schemas.openxmlformats.org/markup-compatibility/2006" val="FFFFFF" mc:Ignorable=""/>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id-ID" dirty="0" smtClean="0"/>
              <a:t>The History</a:t>
            </a:r>
            <a:r>
              <a:rPr lang="id-ID" baseline="0" dirty="0" smtClean="0"/>
              <a:t> :</a:t>
            </a:r>
          </a:p>
          <a:p>
            <a:pPr eaLnBrk="1" hangingPunct="1">
              <a:spcBef>
                <a:spcPct val="0"/>
              </a:spcBef>
            </a:pPr>
            <a:r>
              <a:rPr lang="id-ID" baseline="0" dirty="0" smtClean="0"/>
              <a:t>Indonesia mengalami kejayaan produksi minyak dimana mencapai 1.6 juta bopd pada tahun 1977 dengan berproduksinya lapangan-lapangan Giant seperti Minas, Duri dll.</a:t>
            </a:r>
          </a:p>
          <a:p>
            <a:pPr eaLnBrk="1" hangingPunct="1">
              <a:spcBef>
                <a:spcPct val="0"/>
              </a:spcBef>
            </a:pPr>
            <a:endParaRPr lang="id-ID" baseline="0" dirty="0" smtClean="0"/>
          </a:p>
          <a:p>
            <a:pPr eaLnBrk="1" hangingPunct="1">
              <a:spcBef>
                <a:spcPct val="0"/>
              </a:spcBef>
            </a:pPr>
            <a:r>
              <a:rPr lang="id-ID" baseline="0" dirty="0" smtClean="0"/>
              <a:t>Pada tahun 1995 dicapai juga puncak produksi ke dua melalui keberhasilan kegiatan EOR dari lapangan Duri.</a:t>
            </a:r>
          </a:p>
          <a:p>
            <a:pPr eaLnBrk="1" hangingPunct="1">
              <a:spcBef>
                <a:spcPct val="0"/>
              </a:spcBef>
            </a:pPr>
            <a:endParaRPr lang="id-ID" baseline="0" dirty="0" smtClean="0"/>
          </a:p>
          <a:p>
            <a:pPr eaLnBrk="1" hangingPunct="1">
              <a:spcBef>
                <a:spcPct val="0"/>
              </a:spcBef>
            </a:pPr>
            <a:r>
              <a:rPr lang="id-ID" baseline="0" dirty="0" smtClean="0"/>
              <a:t>Sejak tahun 2002 peningkatan produksi gas terus meningkat sehingga saat ini puncak produksi gas sebesar 1.6 juta boepd tercapai.</a:t>
            </a:r>
          </a:p>
          <a:p>
            <a:pPr eaLnBrk="1" hangingPunct="1">
              <a:spcBef>
                <a:spcPct val="0"/>
              </a:spcBef>
            </a:pPr>
            <a:endParaRPr lang="id-ID" baseline="0" dirty="0" smtClean="0"/>
          </a:p>
          <a:p>
            <a:pPr eaLnBrk="1" hangingPunct="1">
              <a:spcBef>
                <a:spcPct val="0"/>
              </a:spcBef>
            </a:pPr>
            <a:r>
              <a:rPr lang="id-ID" baseline="0" dirty="0" smtClean="0"/>
              <a:t>Dalam 6 tahun terakhir Reserves Replacement Ration (RRR) Laju penemuan minyak dengan laju pengurasan minyak menunjukkan bahwa RRR untuk gas menunjukkan di atas 100% menenunjukkan bahwa terdapat cadangan yang lebih banyak untuk diproduksikan daripada pengurasan gas per tahunnya.</a:t>
            </a:r>
          </a:p>
          <a:p>
            <a:pPr eaLnBrk="1" hangingPunct="1">
              <a:spcBef>
                <a:spcPct val="0"/>
              </a:spcBef>
            </a:pPr>
            <a:r>
              <a:rPr lang="id-ID" baseline="0" dirty="0" smtClean="0"/>
              <a:t>Sementara untuk minyak angka RRR menunjukkan dibawah 100%</a:t>
            </a:r>
            <a:endParaRPr lang="en-US" dirty="0" smtClean="0"/>
          </a:p>
        </p:txBody>
      </p:sp>
      <p:sp>
        <p:nvSpPr>
          <p:cNvPr id="23556" name="Slide Number Placeholder 3"/>
          <p:cNvSpPr>
            <a:spLocks noGrp="1"/>
          </p:cNvSpPr>
          <p:nvPr>
            <p:ph type="sldNum" sz="quarter" idx="5"/>
          </p:nvPr>
        </p:nvSpPr>
        <p:spPr bwMode="auto">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txBody>
          <a:bodyPr wrap="square" numCol="1" anchorCtr="0" compatLnSpc="1">
            <a:prstTxWarp prst="textNoShape">
              <a:avLst/>
            </a:prstTxWarp>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defTabSz="1030288" fontAlgn="base">
              <a:spcBef>
                <a:spcPct val="0"/>
              </a:spcBef>
              <a:spcAft>
                <a:spcPct val="0"/>
              </a:spcAft>
              <a:defRPr/>
            </a:pPr>
            <a:fld id="{F72E3E58-9196-42A4-B02A-DD3FA7F2F45B}" type="slidenum">
              <a:rPr lang="en-US" sz="1200"/>
              <a:pPr defTabSz="1030288" fontAlgn="base">
                <a:spcBef>
                  <a:spcPct val="0"/>
                </a:spcBef>
                <a:spcAft>
                  <a:spcPct val="0"/>
                </a:spcAft>
                <a:defRPr/>
              </a:pPr>
              <a:t>2</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E00B5A86-1E13-4419-A786-BD6EB0E14704}" type="slidenum">
              <a:rPr lang="en-US" smtClean="0"/>
              <a:pPr>
                <a:defRPr/>
              </a:pPr>
              <a:t>3</a:t>
            </a:fld>
            <a:endParaRPr lang="en-US"/>
          </a:p>
        </p:txBody>
      </p:sp>
    </p:spTree>
    <p:extLst>
      <p:ext uri="{BB962C8B-B14F-4D97-AF65-F5344CB8AC3E}">
        <p14:creationId xmlns="" xmlns:p14="http://schemas.microsoft.com/office/powerpoint/2010/main" val="31593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AEAA5764-AC3B-41C6-B62B-00672D3796DD}"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pPr>
              <a:defRPr/>
            </a:pPr>
            <a:fld id="{E00B5A86-1E13-4419-A786-BD6EB0E14704}" type="slidenum">
              <a:rPr lang="en-US" smtClean="0"/>
              <a:pPr>
                <a:defRPr/>
              </a:pPr>
              <a:t>5</a:t>
            </a:fld>
            <a:endParaRPr lang="en-US"/>
          </a:p>
        </p:txBody>
      </p:sp>
    </p:spTree>
    <p:extLst>
      <p:ext uri="{BB962C8B-B14F-4D97-AF65-F5344CB8AC3E}">
        <p14:creationId xmlns:p14="http://schemas.microsoft.com/office/powerpoint/2010/main" xmlns="" val="1044418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E00B5A86-1E13-4419-A786-BD6EB0E14704}" type="slidenum">
              <a:rPr lang="en-US" smtClean="0"/>
              <a:pPr>
                <a:defRPr/>
              </a:pPr>
              <a:t>6</a:t>
            </a:fld>
            <a:endParaRPr lang="en-US"/>
          </a:p>
        </p:txBody>
      </p:sp>
    </p:spTree>
    <p:extLst>
      <p:ext uri="{BB962C8B-B14F-4D97-AF65-F5344CB8AC3E}">
        <p14:creationId xmlns:p14="http://schemas.microsoft.com/office/powerpoint/2010/main" xmlns="" val="1963667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20461BC6-5DC6-4334-B771-F115E64563D9}" type="slidenum">
              <a:rPr lang="en-US"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515813" indent="0" algn="ctr">
              <a:buNone/>
              <a:defRPr>
                <a:solidFill>
                  <a:schemeClr val="tx1">
                    <a:tint val="75000"/>
                  </a:schemeClr>
                </a:solidFill>
              </a:defRPr>
            </a:lvl2pPr>
            <a:lvl3pPr marL="1031626" indent="0" algn="ctr">
              <a:buNone/>
              <a:defRPr>
                <a:solidFill>
                  <a:schemeClr val="tx1">
                    <a:tint val="75000"/>
                  </a:schemeClr>
                </a:solidFill>
              </a:defRPr>
            </a:lvl3pPr>
            <a:lvl4pPr marL="1547439" indent="0" algn="ctr">
              <a:buNone/>
              <a:defRPr>
                <a:solidFill>
                  <a:schemeClr val="tx1">
                    <a:tint val="75000"/>
                  </a:schemeClr>
                </a:solidFill>
              </a:defRPr>
            </a:lvl4pPr>
            <a:lvl5pPr marL="2063252" indent="0" algn="ctr">
              <a:buNone/>
              <a:defRPr>
                <a:solidFill>
                  <a:schemeClr val="tx1">
                    <a:tint val="75000"/>
                  </a:schemeClr>
                </a:solidFill>
              </a:defRPr>
            </a:lvl5pPr>
            <a:lvl6pPr marL="2579065" indent="0" algn="ctr">
              <a:buNone/>
              <a:defRPr>
                <a:solidFill>
                  <a:schemeClr val="tx1">
                    <a:tint val="75000"/>
                  </a:schemeClr>
                </a:solidFill>
              </a:defRPr>
            </a:lvl6pPr>
            <a:lvl7pPr marL="3094878" indent="0" algn="ctr">
              <a:buNone/>
              <a:defRPr>
                <a:solidFill>
                  <a:schemeClr val="tx1">
                    <a:tint val="75000"/>
                  </a:schemeClr>
                </a:solidFill>
              </a:defRPr>
            </a:lvl7pPr>
            <a:lvl8pPr marL="3610691" indent="0" algn="ctr">
              <a:buNone/>
              <a:defRPr>
                <a:solidFill>
                  <a:schemeClr val="tx1">
                    <a:tint val="75000"/>
                  </a:schemeClr>
                </a:solidFill>
              </a:defRPr>
            </a:lvl8pPr>
            <a:lvl9pPr marL="412650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4DEDDCD-DF20-4DAF-8DCA-227C3B0DBB5C}" type="datetimeFigureOut">
              <a:rPr lang="en-US"/>
              <a:pPr>
                <a:defRPr/>
              </a:pPr>
              <a:t>9/10/2013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7F88449-51A4-4FAA-BB79-E91C9909A1F1}" type="slidenum">
              <a:rPr lang="en-US"/>
              <a:pPr>
                <a:defRPr/>
              </a:pPr>
              <a:t>‹#›</a:t>
            </a:fld>
            <a:endParaRPr lang="en-US"/>
          </a:p>
        </p:txBody>
      </p:sp>
    </p:spTree>
    <p:extLst>
      <p:ext uri="{BB962C8B-B14F-4D97-AF65-F5344CB8AC3E}">
        <p14:creationId xmlns:p14="http://schemas.microsoft.com/office/powerpoint/2010/main" xmlns="" val="145472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00E166F-1AC4-4E5E-A1BD-0FD1F28281FC}" type="datetimeFigureOut">
              <a:rPr lang="en-US"/>
              <a:pPr>
                <a:defRPr/>
              </a:pPr>
              <a:t>9/10/2013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DF23C0-3A32-46FF-AA79-F8E4CCCF3984}" type="slidenum">
              <a:rPr lang="en-US"/>
              <a:pPr>
                <a:defRPr/>
              </a:pPr>
              <a:t>‹#›</a:t>
            </a:fld>
            <a:endParaRPr lang="en-US"/>
          </a:p>
        </p:txBody>
      </p:sp>
    </p:spTree>
    <p:extLst>
      <p:ext uri="{BB962C8B-B14F-4D97-AF65-F5344CB8AC3E}">
        <p14:creationId xmlns:p14="http://schemas.microsoft.com/office/powerpoint/2010/main" xmlns="" val="1992507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2"/>
            <a:ext cx="8420100" cy="1362074"/>
          </a:xfrm>
        </p:spPr>
        <p:txBody>
          <a:bodyPr anchor="t"/>
          <a:lstStyle>
            <a:lvl1pPr algn="l">
              <a:defRPr sz="4500" b="1" cap="all"/>
            </a:lvl1pPr>
          </a:lstStyle>
          <a:p>
            <a:r>
              <a:rPr lang="en-US" smtClean="0"/>
              <a:t>Click to edit Master title style</a:t>
            </a:r>
            <a:endParaRPr lang="en-US"/>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300">
                <a:solidFill>
                  <a:schemeClr val="tx1">
                    <a:tint val="75000"/>
                  </a:schemeClr>
                </a:solidFill>
              </a:defRPr>
            </a:lvl1pPr>
            <a:lvl2pPr marL="515813" indent="0">
              <a:buNone/>
              <a:defRPr sz="2000">
                <a:solidFill>
                  <a:schemeClr val="tx1">
                    <a:tint val="75000"/>
                  </a:schemeClr>
                </a:solidFill>
              </a:defRPr>
            </a:lvl2pPr>
            <a:lvl3pPr marL="1031626" indent="0">
              <a:buNone/>
              <a:defRPr sz="1800">
                <a:solidFill>
                  <a:schemeClr val="tx1">
                    <a:tint val="75000"/>
                  </a:schemeClr>
                </a:solidFill>
              </a:defRPr>
            </a:lvl3pPr>
            <a:lvl4pPr marL="1547439" indent="0">
              <a:buNone/>
              <a:defRPr sz="1600">
                <a:solidFill>
                  <a:schemeClr val="tx1">
                    <a:tint val="75000"/>
                  </a:schemeClr>
                </a:solidFill>
              </a:defRPr>
            </a:lvl4pPr>
            <a:lvl5pPr marL="2063252" indent="0">
              <a:buNone/>
              <a:defRPr sz="1600">
                <a:solidFill>
                  <a:schemeClr val="tx1">
                    <a:tint val="75000"/>
                  </a:schemeClr>
                </a:solidFill>
              </a:defRPr>
            </a:lvl5pPr>
            <a:lvl6pPr marL="2579065" indent="0">
              <a:buNone/>
              <a:defRPr sz="1600">
                <a:solidFill>
                  <a:schemeClr val="tx1">
                    <a:tint val="75000"/>
                  </a:schemeClr>
                </a:solidFill>
              </a:defRPr>
            </a:lvl6pPr>
            <a:lvl7pPr marL="3094878" indent="0">
              <a:buNone/>
              <a:defRPr sz="1600">
                <a:solidFill>
                  <a:schemeClr val="tx1">
                    <a:tint val="75000"/>
                  </a:schemeClr>
                </a:solidFill>
              </a:defRPr>
            </a:lvl7pPr>
            <a:lvl8pPr marL="3610691" indent="0">
              <a:buNone/>
              <a:defRPr sz="1600">
                <a:solidFill>
                  <a:schemeClr val="tx1">
                    <a:tint val="75000"/>
                  </a:schemeClr>
                </a:solidFill>
              </a:defRPr>
            </a:lvl8pPr>
            <a:lvl9pPr marL="4126504"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E738A5C-52D3-4516-941B-8212C8BC8D98}" type="datetimeFigureOut">
              <a:rPr lang="en-US"/>
              <a:pPr>
                <a:defRPr/>
              </a:pPr>
              <a:t>9/10/2013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78BB7A-403F-4DFA-BEE2-69B193462F70}" type="slidenum">
              <a:rPr lang="en-US"/>
              <a:pPr>
                <a:defRPr/>
              </a:pPr>
              <a:t>‹#›</a:t>
            </a:fld>
            <a:endParaRPr lang="en-US"/>
          </a:p>
        </p:txBody>
      </p:sp>
    </p:spTree>
    <p:extLst>
      <p:ext uri="{BB962C8B-B14F-4D97-AF65-F5344CB8AC3E}">
        <p14:creationId xmlns:p14="http://schemas.microsoft.com/office/powerpoint/2010/main" xmlns="" val="1988502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600201"/>
            <a:ext cx="4375150" cy="4525963"/>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35550" y="1600201"/>
            <a:ext cx="4375150" cy="4525963"/>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3CA2A24-07B3-4D0E-9E72-03DB66015CFF}" type="datetimeFigureOut">
              <a:rPr lang="en-US"/>
              <a:pPr>
                <a:defRPr/>
              </a:pPr>
              <a:t>9/10/2013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E32564B-A21A-4195-99D1-712ADDF246ED}" type="slidenum">
              <a:rPr lang="en-US"/>
              <a:pPr>
                <a:defRPr/>
              </a:pPr>
              <a:t>‹#›</a:t>
            </a:fld>
            <a:endParaRPr lang="en-US"/>
          </a:p>
        </p:txBody>
      </p:sp>
    </p:spTree>
    <p:extLst>
      <p:ext uri="{BB962C8B-B14F-4D97-AF65-F5344CB8AC3E}">
        <p14:creationId xmlns:p14="http://schemas.microsoft.com/office/powerpoint/2010/main" xmlns="" val="1580808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870" cy="639763"/>
          </a:xfrm>
        </p:spPr>
        <p:txBody>
          <a:bodyPr anchor="b"/>
          <a:lstStyle>
            <a:lvl1pPr marL="0" indent="0">
              <a:buNone/>
              <a:defRPr sz="2700" b="1"/>
            </a:lvl1pPr>
            <a:lvl2pPr marL="515813" indent="0">
              <a:buNone/>
              <a:defRPr sz="2300" b="1"/>
            </a:lvl2pPr>
            <a:lvl3pPr marL="1031626" indent="0">
              <a:buNone/>
              <a:defRPr sz="2000" b="1"/>
            </a:lvl3pPr>
            <a:lvl4pPr marL="1547439" indent="0">
              <a:buNone/>
              <a:defRPr sz="1800" b="1"/>
            </a:lvl4pPr>
            <a:lvl5pPr marL="2063252" indent="0">
              <a:buNone/>
              <a:defRPr sz="1800" b="1"/>
            </a:lvl5pPr>
            <a:lvl6pPr marL="2579065" indent="0">
              <a:buNone/>
              <a:defRPr sz="1800" b="1"/>
            </a:lvl6pPr>
            <a:lvl7pPr marL="3094878" indent="0">
              <a:buNone/>
              <a:defRPr sz="1800" b="1"/>
            </a:lvl7pPr>
            <a:lvl8pPr marL="3610691" indent="0">
              <a:buNone/>
              <a:defRPr sz="1800" b="1"/>
            </a:lvl8pPr>
            <a:lvl9pPr marL="412650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3" y="1535113"/>
            <a:ext cx="4378590" cy="639763"/>
          </a:xfrm>
        </p:spPr>
        <p:txBody>
          <a:bodyPr anchor="b"/>
          <a:lstStyle>
            <a:lvl1pPr marL="0" indent="0">
              <a:buNone/>
              <a:defRPr sz="2700" b="1"/>
            </a:lvl1pPr>
            <a:lvl2pPr marL="515813" indent="0">
              <a:buNone/>
              <a:defRPr sz="2300" b="1"/>
            </a:lvl2pPr>
            <a:lvl3pPr marL="1031626" indent="0">
              <a:buNone/>
              <a:defRPr sz="2000" b="1"/>
            </a:lvl3pPr>
            <a:lvl4pPr marL="1547439" indent="0">
              <a:buNone/>
              <a:defRPr sz="1800" b="1"/>
            </a:lvl4pPr>
            <a:lvl5pPr marL="2063252" indent="0">
              <a:buNone/>
              <a:defRPr sz="1800" b="1"/>
            </a:lvl5pPr>
            <a:lvl6pPr marL="2579065" indent="0">
              <a:buNone/>
              <a:defRPr sz="1800" b="1"/>
            </a:lvl6pPr>
            <a:lvl7pPr marL="3094878" indent="0">
              <a:buNone/>
              <a:defRPr sz="1800" b="1"/>
            </a:lvl7pPr>
            <a:lvl8pPr marL="3610691" indent="0">
              <a:buNone/>
              <a:defRPr sz="1800" b="1"/>
            </a:lvl8pPr>
            <a:lvl9pPr marL="412650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032113" y="2174875"/>
            <a:ext cx="4378590" cy="3951288"/>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7F90212-3BAD-4CE6-9DB1-C9AA859232F1}" type="datetimeFigureOut">
              <a:rPr lang="en-US"/>
              <a:pPr>
                <a:defRPr/>
              </a:pPr>
              <a:t>9/10/2013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187CFAF-DCE0-4AF0-BC4E-1211D89AA516}" type="slidenum">
              <a:rPr lang="en-US"/>
              <a:pPr>
                <a:defRPr/>
              </a:pPr>
              <a:t>‹#›</a:t>
            </a:fld>
            <a:endParaRPr lang="en-US"/>
          </a:p>
        </p:txBody>
      </p:sp>
    </p:spTree>
    <p:extLst>
      <p:ext uri="{BB962C8B-B14F-4D97-AF65-F5344CB8AC3E}">
        <p14:creationId xmlns:p14="http://schemas.microsoft.com/office/powerpoint/2010/main" xmlns="" val="136109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27CB295-166B-4E76-ACE5-A86F7C1398F0}" type="datetimeFigureOut">
              <a:rPr lang="en-US"/>
              <a:pPr>
                <a:defRPr/>
              </a:pPr>
              <a:t>9/10/2013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13189BC-7584-4F2C-A18B-F42E79DB5A19}" type="slidenum">
              <a:rPr lang="en-US"/>
              <a:pPr>
                <a:defRPr/>
              </a:pPr>
              <a:t>‹#›</a:t>
            </a:fld>
            <a:endParaRPr lang="en-US"/>
          </a:p>
        </p:txBody>
      </p:sp>
    </p:spTree>
    <p:extLst>
      <p:ext uri="{BB962C8B-B14F-4D97-AF65-F5344CB8AC3E}">
        <p14:creationId xmlns:p14="http://schemas.microsoft.com/office/powerpoint/2010/main" xmlns="" val="1791700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8B4ECD6-EBEA-4A42-A8AC-35D222738D48}" type="datetimeFigureOut">
              <a:rPr lang="en-US"/>
              <a:pPr>
                <a:defRPr/>
              </a:pPr>
              <a:t>9/10/2013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252228F-6811-42D1-878C-4A5008D4A635}" type="slidenum">
              <a:rPr lang="en-US"/>
              <a:pPr>
                <a:defRPr/>
              </a:pPr>
              <a:t>‹#›</a:t>
            </a:fld>
            <a:endParaRPr lang="en-US"/>
          </a:p>
        </p:txBody>
      </p:sp>
    </p:spTree>
    <p:extLst>
      <p:ext uri="{BB962C8B-B14F-4D97-AF65-F5344CB8AC3E}">
        <p14:creationId xmlns:p14="http://schemas.microsoft.com/office/powerpoint/2010/main" xmlns="" val="2276906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3" y="273049"/>
            <a:ext cx="3259006" cy="1162051"/>
          </a:xfrm>
        </p:spPr>
        <p:txBody>
          <a:bodyPr anchor="b"/>
          <a:lstStyle>
            <a:lvl1pPr algn="l">
              <a:defRPr sz="2300" b="1"/>
            </a:lvl1pPr>
          </a:lstStyle>
          <a:p>
            <a:r>
              <a:rPr lang="en-US" smtClean="0"/>
              <a:t>Click to edit Master title style</a:t>
            </a:r>
            <a:endParaRPr lang="en-US"/>
          </a:p>
        </p:txBody>
      </p:sp>
      <p:sp>
        <p:nvSpPr>
          <p:cNvPr id="3" name="Content Placeholder 2"/>
          <p:cNvSpPr>
            <a:spLocks noGrp="1"/>
          </p:cNvSpPr>
          <p:nvPr>
            <p:ph idx="1"/>
          </p:nvPr>
        </p:nvSpPr>
        <p:spPr>
          <a:xfrm>
            <a:off x="3872971" y="273052"/>
            <a:ext cx="5537729" cy="5853113"/>
          </a:xfr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3" y="1435102"/>
            <a:ext cx="3259006" cy="4691063"/>
          </a:xfrm>
        </p:spPr>
        <p:txBody>
          <a:bodyPr/>
          <a:lstStyle>
            <a:lvl1pPr marL="0" indent="0">
              <a:buNone/>
              <a:defRPr sz="1600"/>
            </a:lvl1pPr>
            <a:lvl2pPr marL="515813" indent="0">
              <a:buNone/>
              <a:defRPr sz="1400"/>
            </a:lvl2pPr>
            <a:lvl3pPr marL="1031626" indent="0">
              <a:buNone/>
              <a:defRPr sz="1100"/>
            </a:lvl3pPr>
            <a:lvl4pPr marL="1547439" indent="0">
              <a:buNone/>
              <a:defRPr sz="1000"/>
            </a:lvl4pPr>
            <a:lvl5pPr marL="2063252" indent="0">
              <a:buNone/>
              <a:defRPr sz="1000"/>
            </a:lvl5pPr>
            <a:lvl6pPr marL="2579065" indent="0">
              <a:buNone/>
              <a:defRPr sz="1000"/>
            </a:lvl6pPr>
            <a:lvl7pPr marL="3094878" indent="0">
              <a:buNone/>
              <a:defRPr sz="1000"/>
            </a:lvl7pPr>
            <a:lvl8pPr marL="3610691" indent="0">
              <a:buNone/>
              <a:defRPr sz="1000"/>
            </a:lvl8pPr>
            <a:lvl9pPr marL="4126504"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ED3D25E-3AF9-4B8A-BA1D-236C47153B3F}" type="datetimeFigureOut">
              <a:rPr lang="en-US"/>
              <a:pPr>
                <a:defRPr/>
              </a:pPr>
              <a:t>9/10/2013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7CB832F-6122-4101-B3C9-B50DDC2D673B}" type="slidenum">
              <a:rPr lang="en-US"/>
              <a:pPr>
                <a:defRPr/>
              </a:pPr>
              <a:t>‹#›</a:t>
            </a:fld>
            <a:endParaRPr lang="en-US"/>
          </a:p>
        </p:txBody>
      </p:sp>
    </p:spTree>
    <p:extLst>
      <p:ext uri="{BB962C8B-B14F-4D97-AF65-F5344CB8AC3E}">
        <p14:creationId xmlns:p14="http://schemas.microsoft.com/office/powerpoint/2010/main" xmlns="" val="3479360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3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600"/>
            </a:lvl1pPr>
            <a:lvl2pPr marL="515813" indent="0">
              <a:buNone/>
              <a:defRPr sz="3200"/>
            </a:lvl2pPr>
            <a:lvl3pPr marL="1031626" indent="0">
              <a:buNone/>
              <a:defRPr sz="2700"/>
            </a:lvl3pPr>
            <a:lvl4pPr marL="1547439" indent="0">
              <a:buNone/>
              <a:defRPr sz="2300"/>
            </a:lvl4pPr>
            <a:lvl5pPr marL="2063252" indent="0">
              <a:buNone/>
              <a:defRPr sz="2300"/>
            </a:lvl5pPr>
            <a:lvl6pPr marL="2579065" indent="0">
              <a:buNone/>
              <a:defRPr sz="2300"/>
            </a:lvl6pPr>
            <a:lvl7pPr marL="3094878" indent="0">
              <a:buNone/>
              <a:defRPr sz="2300"/>
            </a:lvl7pPr>
            <a:lvl8pPr marL="3610691" indent="0">
              <a:buNone/>
              <a:defRPr sz="2300"/>
            </a:lvl8pPr>
            <a:lvl9pPr marL="4126504" indent="0">
              <a:buNone/>
              <a:defRPr sz="2300"/>
            </a:lvl9pPr>
          </a:lstStyle>
          <a:p>
            <a:pPr lvl="0"/>
            <a:endParaRPr lang="en-US" noProof="0"/>
          </a:p>
        </p:txBody>
      </p:sp>
      <p:sp>
        <p:nvSpPr>
          <p:cNvPr id="4" name="Text Placeholder 3"/>
          <p:cNvSpPr>
            <a:spLocks noGrp="1"/>
          </p:cNvSpPr>
          <p:nvPr>
            <p:ph type="body" sz="half" idx="2"/>
          </p:nvPr>
        </p:nvSpPr>
        <p:spPr>
          <a:xfrm>
            <a:off x="1941645" y="5367339"/>
            <a:ext cx="5943600" cy="804863"/>
          </a:xfrm>
        </p:spPr>
        <p:txBody>
          <a:bodyPr/>
          <a:lstStyle>
            <a:lvl1pPr marL="0" indent="0">
              <a:buNone/>
              <a:defRPr sz="1600"/>
            </a:lvl1pPr>
            <a:lvl2pPr marL="515813" indent="0">
              <a:buNone/>
              <a:defRPr sz="1400"/>
            </a:lvl2pPr>
            <a:lvl3pPr marL="1031626" indent="0">
              <a:buNone/>
              <a:defRPr sz="1100"/>
            </a:lvl3pPr>
            <a:lvl4pPr marL="1547439" indent="0">
              <a:buNone/>
              <a:defRPr sz="1000"/>
            </a:lvl4pPr>
            <a:lvl5pPr marL="2063252" indent="0">
              <a:buNone/>
              <a:defRPr sz="1000"/>
            </a:lvl5pPr>
            <a:lvl6pPr marL="2579065" indent="0">
              <a:buNone/>
              <a:defRPr sz="1000"/>
            </a:lvl6pPr>
            <a:lvl7pPr marL="3094878" indent="0">
              <a:buNone/>
              <a:defRPr sz="1000"/>
            </a:lvl7pPr>
            <a:lvl8pPr marL="3610691" indent="0">
              <a:buNone/>
              <a:defRPr sz="1000"/>
            </a:lvl8pPr>
            <a:lvl9pPr marL="4126504"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7C8A9F5-3178-4D06-BA46-AE8788EE900D}" type="datetimeFigureOut">
              <a:rPr lang="en-US"/>
              <a:pPr>
                <a:defRPr/>
              </a:pPr>
              <a:t>9/10/2013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69F2DC1-7B6B-4179-AB4B-13E6F972A7B0}" type="slidenum">
              <a:rPr lang="en-US"/>
              <a:pPr>
                <a:defRPr/>
              </a:pPr>
              <a:t>‹#›</a:t>
            </a:fld>
            <a:endParaRPr lang="en-US"/>
          </a:p>
        </p:txBody>
      </p:sp>
    </p:spTree>
    <p:extLst>
      <p:ext uri="{BB962C8B-B14F-4D97-AF65-F5344CB8AC3E}">
        <p14:creationId xmlns:p14="http://schemas.microsoft.com/office/powerpoint/2010/main" xmlns="" val="2818304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DEF01AB-67F7-4302-9896-2F3DD564D74D}" type="datetimeFigureOut">
              <a:rPr lang="en-US"/>
              <a:pPr>
                <a:defRPr/>
              </a:pPr>
              <a:t>9/10/2013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B1CC27-56F4-49AF-8A7D-8117BA3FA623}" type="slidenum">
              <a:rPr lang="en-US"/>
              <a:pPr>
                <a:defRPr/>
              </a:pPr>
              <a:t>‹#›</a:t>
            </a:fld>
            <a:endParaRPr lang="en-US"/>
          </a:p>
        </p:txBody>
      </p:sp>
    </p:spTree>
    <p:extLst>
      <p:ext uri="{BB962C8B-B14F-4D97-AF65-F5344CB8AC3E}">
        <p14:creationId xmlns:p14="http://schemas.microsoft.com/office/powerpoint/2010/main" xmlns="" val="3592875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0"/>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0" y="274640"/>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FDCC2F8-2C5D-4EF0-8FEA-E50978DF478C}" type="datetimeFigureOut">
              <a:rPr lang="en-US"/>
              <a:pPr>
                <a:defRPr/>
              </a:pPr>
              <a:t>9/10/2013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FCD2B9-787E-4698-968F-CF2CB47157B9}" type="slidenum">
              <a:rPr lang="en-US"/>
              <a:pPr>
                <a:defRPr/>
              </a:pPr>
              <a:t>‹#›</a:t>
            </a:fld>
            <a:endParaRPr lang="en-US"/>
          </a:p>
        </p:txBody>
      </p:sp>
    </p:spTree>
    <p:extLst>
      <p:ext uri="{BB962C8B-B14F-4D97-AF65-F5344CB8AC3E}">
        <p14:creationId xmlns:p14="http://schemas.microsoft.com/office/powerpoint/2010/main" xmlns="" val="1338310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4" name="Rectangle 6"/>
          <p:cNvSpPr>
            <a:spLocks noChangeArrowheads="1"/>
          </p:cNvSpPr>
          <p:nvPr/>
        </p:nvSpPr>
        <p:spPr bwMode="auto">
          <a:xfrm>
            <a:off x="0" y="1268413"/>
            <a:ext cx="9906000" cy="5573712"/>
          </a:xfrm>
          <a:prstGeom prst="rect">
            <a:avLst/>
          </a:prstGeom>
          <a:solidFill>
            <a:srgbClr val="F2F2F2"/>
          </a:solidFill>
          <a:ln>
            <a:noFill/>
          </a:ln>
          <a:effectLst>
            <a:outerShdw dist="23000" dir="5400000" rotWithShape="0">
              <a:srgbClr val="80808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lIns="103163" tIns="51581" rIns="103163" bIns="51581" anchor="ctr"/>
          <a:lstStyle/>
          <a:p>
            <a:pPr algn="ctr"/>
            <a:endParaRPr lang="en-US">
              <a:solidFill>
                <a:srgbClr val="FFFFFF"/>
              </a:solidFill>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93663" y="55563"/>
            <a:ext cx="725487" cy="420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18"/>
          <p:cNvPicPr>
            <a:picLocks noChangeAspect="1"/>
          </p:cNvPicPr>
          <p:nvPr userDrawn="1"/>
        </p:nvPicPr>
        <p:blipFill>
          <a:blip r:embed="rId3">
            <a:extLst>
              <a:ext uri="{28A0092B-C50C-407E-A947-70E740481C1C}">
                <a14:useLocalDpi xmlns:a14="http://schemas.microsoft.com/office/drawing/2010/main" xmlns="" val="0"/>
              </a:ext>
            </a:extLst>
          </a:blip>
          <a:srcRect/>
          <a:stretch>
            <a:fillRect/>
          </a:stretch>
        </p:blipFill>
        <p:spPr bwMode="auto">
          <a:xfrm>
            <a:off x="0" y="5411788"/>
            <a:ext cx="9906000" cy="147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Slide Number Placeholder 4"/>
          <p:cNvSpPr txBox="1">
            <a:spLocks/>
          </p:cNvSpPr>
          <p:nvPr userDrawn="1"/>
        </p:nvSpPr>
        <p:spPr bwMode="auto">
          <a:xfrm>
            <a:off x="7527925" y="6610350"/>
            <a:ext cx="19812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3163" tIns="51581" rIns="103163" bIns="51581" anchor="ct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r">
              <a:defRPr/>
            </a:pPr>
            <a:fld id="{5925C60E-6C1F-416B-BBE5-D9C2AA7641F3}" type="slidenum">
              <a:rPr lang="id-ID" sz="1400">
                <a:solidFill>
                  <a:schemeClr val="bg1"/>
                </a:solidFill>
              </a:rPr>
              <a:pPr algn="r">
                <a:defRPr/>
              </a:pPr>
              <a:t>‹#›</a:t>
            </a:fld>
            <a:endParaRPr lang="id-ID" sz="1400">
              <a:solidFill>
                <a:schemeClr val="bg1"/>
              </a:solidFill>
            </a:endParaRPr>
          </a:p>
        </p:txBody>
      </p:sp>
      <p:sp>
        <p:nvSpPr>
          <p:cNvPr id="8" name="Rectangle 10"/>
          <p:cNvSpPr>
            <a:spLocks noChangeArrowheads="1"/>
          </p:cNvSpPr>
          <p:nvPr userDrawn="1"/>
        </p:nvSpPr>
        <p:spPr bwMode="auto">
          <a:xfrm>
            <a:off x="76200" y="6629400"/>
            <a:ext cx="9372600" cy="269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70000"/>
              </a:lnSpc>
            </a:pPr>
            <a:r>
              <a:rPr lang="en-US" sz="800">
                <a:solidFill>
                  <a:srgbClr val="595959"/>
                </a:solidFill>
              </a:rPr>
              <a:t>©2013 SKK Migas. All rights reserved. The information consist in this document is exclusively designed and prepared for 17</a:t>
            </a:r>
            <a:r>
              <a:rPr lang="en-US" sz="800" baseline="30000">
                <a:solidFill>
                  <a:srgbClr val="595959"/>
                </a:solidFill>
              </a:rPr>
              <a:t>th</a:t>
            </a:r>
            <a:r>
              <a:rPr lang="en-US" sz="800">
                <a:solidFill>
                  <a:srgbClr val="595959"/>
                </a:solidFill>
              </a:rPr>
              <a:t> Asian Oil and Gas Conference’ purposes only. No part of this publication can be reproduced, stored in an information access system, used in a spreadsheet, or distributed in any format or media – electronic, mechanical, photocopy, recording, or any other form – without the written permission from SKK Migas</a:t>
            </a:r>
          </a:p>
        </p:txBody>
      </p:sp>
      <p:sp>
        <p:nvSpPr>
          <p:cNvPr id="2" name="Title 1"/>
          <p:cNvSpPr>
            <a:spLocks noGrp="1"/>
          </p:cNvSpPr>
          <p:nvPr>
            <p:ph type="title"/>
          </p:nvPr>
        </p:nvSpPr>
        <p:spPr>
          <a:xfrm>
            <a:off x="1052567" y="99472"/>
            <a:ext cx="8717280" cy="1097280"/>
          </a:xfrm>
        </p:spPr>
        <p:txBody>
          <a:bodyPr>
            <a:noAutofit/>
          </a:bodyPr>
          <a:lstStyle>
            <a:lvl1pPr algn="r">
              <a:defRPr sz="2700" b="1" cap="none" baseline="0">
                <a:latin typeface="+mj-lt"/>
              </a:defRPr>
            </a:lvl1pPr>
          </a:lstStyle>
          <a:p>
            <a:r>
              <a:rPr lang="en-US" smtClean="0"/>
              <a:t>Click to edit Master title style</a:t>
            </a:r>
            <a:endParaRPr lang="id-ID" dirty="0"/>
          </a:p>
        </p:txBody>
      </p:sp>
      <p:sp>
        <p:nvSpPr>
          <p:cNvPr id="3" name="Content Placeholder 2"/>
          <p:cNvSpPr>
            <a:spLocks noGrp="1"/>
          </p:cNvSpPr>
          <p:nvPr>
            <p:ph sz="half" idx="1"/>
          </p:nvPr>
        </p:nvSpPr>
        <p:spPr>
          <a:xfrm>
            <a:off x="495300" y="1600205"/>
            <a:ext cx="8904194" cy="4525963"/>
          </a:xfrm>
        </p:spPr>
        <p:txBody>
          <a:bodyPr>
            <a:normAutofit/>
          </a:bodyPr>
          <a:lstStyle>
            <a:lvl1pPr>
              <a:defRPr sz="2700"/>
            </a:lvl1pPr>
            <a:lvl2pPr>
              <a:defRPr sz="23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id-ID" dirty="0"/>
          </a:p>
        </p:txBody>
      </p:sp>
    </p:spTree>
    <p:extLst>
      <p:ext uri="{BB962C8B-B14F-4D97-AF65-F5344CB8AC3E}">
        <p14:creationId xmlns:p14="http://schemas.microsoft.com/office/powerpoint/2010/main" xmlns="" val="3036000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4" name="Group 6"/>
          <p:cNvGrpSpPr>
            <a:grpSpLocks/>
          </p:cNvGrpSpPr>
          <p:nvPr userDrawn="1"/>
        </p:nvGrpSpPr>
        <p:grpSpPr bwMode="auto">
          <a:xfrm>
            <a:off x="0" y="527050"/>
            <a:ext cx="9906000" cy="4452938"/>
            <a:chOff x="52934" y="-1412592"/>
            <a:chExt cx="2023916" cy="2568468"/>
          </a:xfrm>
        </p:grpSpPr>
        <p:sp>
          <p:nvSpPr>
            <p:cNvPr id="5" name="Rectangle 4"/>
            <p:cNvSpPr/>
            <p:nvPr/>
          </p:nvSpPr>
          <p:spPr>
            <a:xfrm>
              <a:off x="52934" y="-294553"/>
              <a:ext cx="2023916" cy="1450429"/>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fontAlgn="auto">
                <a:spcBef>
                  <a:spcPts val="0"/>
                </a:spcBef>
                <a:spcAft>
                  <a:spcPts val="0"/>
                </a:spcAft>
                <a:defRPr/>
              </a:pPr>
              <a:endParaRPr lang="id-ID" dirty="0"/>
            </a:p>
          </p:txBody>
        </p:sp>
        <p:sp>
          <p:nvSpPr>
            <p:cNvPr id="6" name="Rectangle 8"/>
            <p:cNvSpPr>
              <a:spLocks noChangeArrowheads="1"/>
            </p:cNvSpPr>
            <p:nvPr/>
          </p:nvSpPr>
          <p:spPr bwMode="auto">
            <a:xfrm>
              <a:off x="125234" y="-1412592"/>
              <a:ext cx="1893567" cy="257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id-ID" sz="2300" b="1">
                  <a:solidFill>
                    <a:srgbClr val="FF0000"/>
                  </a:solidFill>
                  <a:latin typeface="Arial Black" pitchFamily="34" charset="0"/>
                </a:rPr>
                <a:t>    </a:t>
              </a:r>
              <a:endParaRPr lang="en-US" sz="2300" b="1">
                <a:solidFill>
                  <a:srgbClr val="FF0000"/>
                </a:solidFill>
                <a:latin typeface="Arial Black" pitchFamily="34" charset="0"/>
              </a:endParaRPr>
            </a:p>
          </p:txBody>
        </p:sp>
      </p:grpSp>
      <p:pic>
        <p:nvPicPr>
          <p:cNvPr id="7" name="Picture 18"/>
          <p:cNvPicPr>
            <a:picLocks noChangeAspect="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0" y="5411788"/>
            <a:ext cx="9906000" cy="147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4"/>
          <p:cNvSpPr txBox="1">
            <a:spLocks noChangeArrowheads="1"/>
          </p:cNvSpPr>
          <p:nvPr userDrawn="1"/>
        </p:nvSpPr>
        <p:spPr bwMode="auto">
          <a:xfrm>
            <a:off x="0" y="144463"/>
            <a:ext cx="9906000" cy="1027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03163" tIns="51581" rIns="103163" bIns="51581">
            <a:spAutoFit/>
          </a:bodyPr>
          <a:lstStyle>
            <a:lvl1pPr marL="1287463">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defTabSz="1030288" fontAlgn="base">
              <a:spcBef>
                <a:spcPct val="0"/>
              </a:spcBef>
              <a:spcAft>
                <a:spcPct val="0"/>
              </a:spcAft>
              <a:defRPr sz="2000">
                <a:solidFill>
                  <a:schemeClr val="tx1"/>
                </a:solidFill>
                <a:latin typeface="Calibri" pitchFamily="34" charset="0"/>
              </a:defRPr>
            </a:lvl6pPr>
            <a:lvl7pPr marL="2971800" indent="-228600" defTabSz="1030288" fontAlgn="base">
              <a:spcBef>
                <a:spcPct val="0"/>
              </a:spcBef>
              <a:spcAft>
                <a:spcPct val="0"/>
              </a:spcAft>
              <a:defRPr sz="2000">
                <a:solidFill>
                  <a:schemeClr val="tx1"/>
                </a:solidFill>
                <a:latin typeface="Calibri" pitchFamily="34" charset="0"/>
              </a:defRPr>
            </a:lvl7pPr>
            <a:lvl8pPr marL="3429000" indent="-228600" defTabSz="1030288" fontAlgn="base">
              <a:spcBef>
                <a:spcPct val="0"/>
              </a:spcBef>
              <a:spcAft>
                <a:spcPct val="0"/>
              </a:spcAft>
              <a:defRPr sz="2000">
                <a:solidFill>
                  <a:schemeClr val="tx1"/>
                </a:solidFill>
                <a:latin typeface="Calibri" pitchFamily="34" charset="0"/>
              </a:defRPr>
            </a:lvl8pPr>
            <a:lvl9pPr marL="3886200" indent="-228600" defTabSz="1030288" fontAlgn="base">
              <a:spcBef>
                <a:spcPct val="0"/>
              </a:spcBef>
              <a:spcAft>
                <a:spcPct val="0"/>
              </a:spcAft>
              <a:defRPr sz="2000">
                <a:solidFill>
                  <a:schemeClr val="tx1"/>
                </a:solidFill>
                <a:latin typeface="Calibri" pitchFamily="34" charset="0"/>
              </a:defRPr>
            </a:lvl9pPr>
          </a:lstStyle>
          <a:p>
            <a:pPr algn="ctr">
              <a:defRPr/>
            </a:pPr>
            <a:r>
              <a:rPr lang="en-US" b="1" smtClean="0">
                <a:latin typeface="Arial" pitchFamily="34" charset="0"/>
              </a:rPr>
              <a:t>SPECIAL TASK FORCE FOR UPSTREAM OIL AND GAS </a:t>
            </a:r>
          </a:p>
          <a:p>
            <a:pPr algn="ctr">
              <a:defRPr/>
            </a:pPr>
            <a:r>
              <a:rPr lang="en-US" b="1" smtClean="0">
                <a:latin typeface="Arial" pitchFamily="34" charset="0"/>
              </a:rPr>
              <a:t>BUSINESS ACTIVITIES </a:t>
            </a:r>
          </a:p>
          <a:p>
            <a:pPr algn="ctr">
              <a:defRPr/>
            </a:pPr>
            <a:r>
              <a:rPr lang="en-US" b="1" smtClean="0">
                <a:latin typeface="Arial" pitchFamily="34" charset="0"/>
              </a:rPr>
              <a:t>(SKK MIGAS)</a:t>
            </a:r>
            <a:endParaRPr lang="en-US" b="1" dirty="0">
              <a:latin typeface="Arial" pitchFamily="34" charset="0"/>
            </a:endParaRPr>
          </a:p>
        </p:txBody>
      </p:sp>
      <p:pic>
        <p:nvPicPr>
          <p:cNvPr id="9" name="Picture 12"/>
          <p:cNvPicPr>
            <a:picLocks noChangeAspect="1"/>
          </p:cNvPicPr>
          <p:nvPr userDrawn="1"/>
        </p:nvPicPr>
        <p:blipFill>
          <a:blip r:embed="rId3">
            <a:extLst>
              <a:ext uri="{28A0092B-C50C-407E-A947-70E740481C1C}">
                <a14:useLocalDpi xmlns:a14="http://schemas.microsoft.com/office/drawing/2010/main" xmlns="" val="0"/>
              </a:ext>
            </a:extLst>
          </a:blip>
          <a:srcRect/>
          <a:stretch>
            <a:fillRect/>
          </a:stretch>
        </p:blipFill>
        <p:spPr bwMode="auto">
          <a:xfrm>
            <a:off x="93663" y="158750"/>
            <a:ext cx="1660525"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Rectangle 12"/>
          <p:cNvSpPr>
            <a:spLocks noChangeArrowheads="1"/>
          </p:cNvSpPr>
          <p:nvPr userDrawn="1"/>
        </p:nvSpPr>
        <p:spPr bwMode="auto">
          <a:xfrm>
            <a:off x="76200" y="6629400"/>
            <a:ext cx="9372600" cy="269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nSpc>
                <a:spcPct val="70000"/>
              </a:lnSpc>
            </a:pPr>
            <a:r>
              <a:rPr lang="en-US" sz="800">
                <a:solidFill>
                  <a:srgbClr val="595959"/>
                </a:solidFill>
              </a:rPr>
              <a:t>©2013 SKK Migas. All rights reserved. The information consist in this document is exclusively designed and prepared for 17</a:t>
            </a:r>
            <a:r>
              <a:rPr lang="en-US" sz="800" baseline="30000">
                <a:solidFill>
                  <a:srgbClr val="595959"/>
                </a:solidFill>
              </a:rPr>
              <a:t>th</a:t>
            </a:r>
            <a:r>
              <a:rPr lang="en-US" sz="800">
                <a:solidFill>
                  <a:srgbClr val="595959"/>
                </a:solidFill>
              </a:rPr>
              <a:t> Asian Oil and Gas Conference’ purposes only. No part of this publication can be reproduced, stored in an information access system, used in a spreadsheet, or distributed in any format or media – electronic, mechanical, photocopy, recording, or any other form – without the written permission from SKK Migas</a:t>
            </a:r>
          </a:p>
        </p:txBody>
      </p:sp>
      <p:sp>
        <p:nvSpPr>
          <p:cNvPr id="3" name="Subtitle 2"/>
          <p:cNvSpPr>
            <a:spLocks noGrp="1"/>
          </p:cNvSpPr>
          <p:nvPr>
            <p:ph type="subTitle" idx="1"/>
          </p:nvPr>
        </p:nvSpPr>
        <p:spPr>
          <a:xfrm>
            <a:off x="1485900" y="3789040"/>
            <a:ext cx="6934200" cy="1752600"/>
          </a:xfrm>
        </p:spPr>
        <p:txBody>
          <a:bodyPr/>
          <a:lstStyle>
            <a:lvl1pPr marL="0" indent="0" algn="ctr">
              <a:buNone/>
              <a:defRPr>
                <a:solidFill>
                  <a:schemeClr val="tx1">
                    <a:tint val="75000"/>
                  </a:schemeClr>
                </a:solidFill>
              </a:defRPr>
            </a:lvl1pPr>
            <a:lvl2pPr marL="515813" indent="0" algn="ctr">
              <a:buNone/>
              <a:defRPr>
                <a:solidFill>
                  <a:schemeClr val="tx1">
                    <a:tint val="75000"/>
                  </a:schemeClr>
                </a:solidFill>
              </a:defRPr>
            </a:lvl2pPr>
            <a:lvl3pPr marL="1031626" indent="0" algn="ctr">
              <a:buNone/>
              <a:defRPr>
                <a:solidFill>
                  <a:schemeClr val="tx1">
                    <a:tint val="75000"/>
                  </a:schemeClr>
                </a:solidFill>
              </a:defRPr>
            </a:lvl3pPr>
            <a:lvl4pPr marL="1547439" indent="0" algn="ctr">
              <a:buNone/>
              <a:defRPr>
                <a:solidFill>
                  <a:schemeClr val="tx1">
                    <a:tint val="75000"/>
                  </a:schemeClr>
                </a:solidFill>
              </a:defRPr>
            </a:lvl4pPr>
            <a:lvl5pPr marL="2063252" indent="0" algn="ctr">
              <a:buNone/>
              <a:defRPr>
                <a:solidFill>
                  <a:schemeClr val="tx1">
                    <a:tint val="75000"/>
                  </a:schemeClr>
                </a:solidFill>
              </a:defRPr>
            </a:lvl5pPr>
            <a:lvl6pPr marL="2579065" indent="0" algn="ctr">
              <a:buNone/>
              <a:defRPr>
                <a:solidFill>
                  <a:schemeClr val="tx1">
                    <a:tint val="75000"/>
                  </a:schemeClr>
                </a:solidFill>
              </a:defRPr>
            </a:lvl6pPr>
            <a:lvl7pPr marL="3094878" indent="0" algn="ctr">
              <a:buNone/>
              <a:defRPr>
                <a:solidFill>
                  <a:schemeClr val="tx1">
                    <a:tint val="75000"/>
                  </a:schemeClr>
                </a:solidFill>
              </a:defRPr>
            </a:lvl7pPr>
            <a:lvl8pPr marL="3610691" indent="0" algn="ctr">
              <a:buNone/>
              <a:defRPr>
                <a:solidFill>
                  <a:schemeClr val="tx1">
                    <a:tint val="75000"/>
                  </a:schemeClr>
                </a:solidFill>
              </a:defRPr>
            </a:lvl8pPr>
            <a:lvl9pPr marL="4126504" indent="0" algn="ctr">
              <a:buNone/>
              <a:defRPr>
                <a:solidFill>
                  <a:schemeClr val="tx1">
                    <a:tint val="75000"/>
                  </a:schemeClr>
                </a:solidFill>
              </a:defRPr>
            </a:lvl9pPr>
          </a:lstStyle>
          <a:p>
            <a:r>
              <a:rPr lang="en-US" smtClean="0"/>
              <a:t>Click to edit Master subtitle style</a:t>
            </a:r>
            <a:endParaRPr lang="id-ID" dirty="0"/>
          </a:p>
        </p:txBody>
      </p:sp>
    </p:spTree>
    <p:extLst>
      <p:ext uri="{BB962C8B-B14F-4D97-AF65-F5344CB8AC3E}">
        <p14:creationId xmlns:p14="http://schemas.microsoft.com/office/powerpoint/2010/main" xmlns="" val="199663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grpSp>
        <p:nvGrpSpPr>
          <p:cNvPr id="2" name="Group 6"/>
          <p:cNvGrpSpPr>
            <a:grpSpLocks/>
          </p:cNvGrpSpPr>
          <p:nvPr userDrawn="1"/>
        </p:nvGrpSpPr>
        <p:grpSpPr bwMode="auto">
          <a:xfrm>
            <a:off x="104775" y="84138"/>
            <a:ext cx="9786938" cy="6149975"/>
            <a:chOff x="96762" y="72562"/>
            <a:chExt cx="9035143" cy="6149984"/>
          </a:xfrm>
        </p:grpSpPr>
        <p:sp>
          <p:nvSpPr>
            <p:cNvPr id="3" name="Rectangle 2"/>
            <p:cNvSpPr/>
            <p:nvPr/>
          </p:nvSpPr>
          <p:spPr bwMode="auto">
            <a:xfrm>
              <a:off x="96762" y="72562"/>
              <a:ext cx="8975055" cy="6148396"/>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dirty="0"/>
            </a:p>
          </p:txBody>
        </p:sp>
        <p:pic>
          <p:nvPicPr>
            <p:cNvPr id="4" name="Picture 2" descr="RIG1 copy.png"/>
            <p:cNvPicPr>
              <a:picLocks noChangeAspect="1"/>
            </p:cNvPicPr>
            <p:nvPr/>
          </p:nvPicPr>
          <p:blipFill>
            <a:blip r:embed="rId2">
              <a:extLst>
                <a:ext uri="{28A0092B-C50C-407E-A947-70E740481C1C}">
                  <a14:useLocalDpi xmlns:a14="http://schemas.microsoft.com/office/drawing/2010/main" xmlns="" val="0"/>
                </a:ext>
              </a:extLst>
            </a:blip>
            <a:srcRect l="17931" r="17059"/>
            <a:stretch>
              <a:fillRect/>
            </a:stretch>
          </p:blipFill>
          <p:spPr bwMode="auto">
            <a:xfrm>
              <a:off x="4910667" y="639999"/>
              <a:ext cx="4221238" cy="55825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5" name="TextBox 15"/>
          <p:cNvSpPr txBox="1">
            <a:spLocks noChangeArrowheads="1"/>
          </p:cNvSpPr>
          <p:nvPr userDrawn="1"/>
        </p:nvSpPr>
        <p:spPr bwMode="auto">
          <a:xfrm>
            <a:off x="25400" y="6289675"/>
            <a:ext cx="5321300" cy="55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1000" b="1" smtClean="0">
                <a:latin typeface="Calibri" pitchFamily="34" charset="0"/>
              </a:rPr>
              <a:t>HEAD OFFICE</a:t>
            </a:r>
          </a:p>
          <a:p>
            <a:pPr eaLnBrk="1" hangingPunct="1">
              <a:defRPr/>
            </a:pPr>
            <a:r>
              <a:rPr lang="en-US" sz="1000" smtClean="0">
                <a:latin typeface="Calibri" pitchFamily="34" charset="0"/>
              </a:rPr>
              <a:t>Wisma Mulia LG, 21, 22, 23, 27, 28, 29, 30, 31, 33, 35, 36, 37, 38, 39, 40</a:t>
            </a:r>
          </a:p>
          <a:p>
            <a:pPr eaLnBrk="1" hangingPunct="1">
              <a:defRPr/>
            </a:pPr>
            <a:r>
              <a:rPr lang="en-US" sz="1000" smtClean="0">
                <a:latin typeface="Calibri" pitchFamily="34" charset="0"/>
              </a:rPr>
              <a:t>Jalan Jenderal Gatot Subroto Kav. 42, Jakarta 12710, INDONESIA</a:t>
            </a:r>
          </a:p>
        </p:txBody>
      </p:sp>
      <p:sp>
        <p:nvSpPr>
          <p:cNvPr id="6" name="TextBox 18"/>
          <p:cNvSpPr txBox="1">
            <a:spLocks noChangeArrowheads="1"/>
          </p:cNvSpPr>
          <p:nvPr userDrawn="1"/>
        </p:nvSpPr>
        <p:spPr bwMode="auto">
          <a:xfrm>
            <a:off x="4573588" y="6280150"/>
            <a:ext cx="5318125" cy="554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r>
              <a:rPr lang="en-US" sz="1000" smtClean="0">
                <a:latin typeface="Calibri" pitchFamily="34" charset="0"/>
              </a:rPr>
              <a:t>PO BOX 4775</a:t>
            </a:r>
          </a:p>
          <a:p>
            <a:pPr algn="r" eaLnBrk="1" hangingPunct="1">
              <a:defRPr/>
            </a:pPr>
            <a:r>
              <a:rPr lang="en-US" sz="1000" smtClean="0">
                <a:latin typeface="Calibri" pitchFamily="34" charset="0"/>
              </a:rPr>
              <a:t>Telephone : +62 21 2924 1607</a:t>
            </a:r>
          </a:p>
          <a:p>
            <a:pPr algn="r" eaLnBrk="1" hangingPunct="1">
              <a:defRPr/>
            </a:pPr>
            <a:r>
              <a:rPr lang="en-US" sz="1000" smtClean="0">
                <a:latin typeface="Calibri" pitchFamily="34" charset="0"/>
              </a:rPr>
              <a:t>Facsimile : +62 21 2924 9999</a:t>
            </a:r>
          </a:p>
        </p:txBody>
      </p:sp>
      <p:sp>
        <p:nvSpPr>
          <p:cNvPr id="7" name="Rectangle 6"/>
          <p:cNvSpPr/>
          <p:nvPr userDrawn="1"/>
        </p:nvSpPr>
        <p:spPr>
          <a:xfrm>
            <a:off x="974005" y="3293907"/>
            <a:ext cx="3660169" cy="923330"/>
          </a:xfrm>
          <a:prstGeom prst="rect">
            <a:avLst/>
          </a:prstGeom>
          <a:noFill/>
        </p:spPr>
        <p:txBody>
          <a:bodyPr wrap="none">
            <a:spAutoFit/>
          </a:bodyPr>
          <a:lstStyle/>
          <a:p>
            <a:pPr algn="ctr" fontAlgn="auto">
              <a:spcBef>
                <a:spcPts val="0"/>
              </a:spcBef>
              <a:spcAft>
                <a:spcPts val="0"/>
              </a:spcAft>
              <a:defRPr/>
            </a:pPr>
            <a:r>
              <a:rPr lang="en-US" sz="5400" b="1">
                <a:ln w="12700">
                  <a:solidFill>
                    <a:schemeClr val="tx1"/>
                  </a:solidFill>
                  <a:prstDash val="solid"/>
                </a:ln>
                <a:solidFill>
                  <a:srgbClr val="000000"/>
                </a:solidFill>
                <a:effectLst>
                  <a:outerShdw blurRad="41275" dist="20320" dir="1800000" algn="tl" rotWithShape="0">
                    <a:srgbClr val="000000">
                      <a:alpha val="40000"/>
                    </a:srgbClr>
                  </a:outerShdw>
                </a:effectLst>
                <a:latin typeface="Helvetica Neue"/>
                <a:ea typeface="ＭＳ Ｐゴシック" charset="0"/>
                <a:cs typeface="Helvetica Neue"/>
              </a:rPr>
              <a:t>Thank You</a:t>
            </a:r>
            <a:endParaRPr lang="en-US" sz="5400" b="1" dirty="0">
              <a:ln w="12700">
                <a:solidFill>
                  <a:schemeClr val="tx1"/>
                </a:solidFill>
                <a:prstDash val="solid"/>
              </a:ln>
              <a:solidFill>
                <a:srgbClr val="000000"/>
              </a:solidFill>
              <a:effectLst>
                <a:outerShdw blurRad="41275" dist="20320" dir="1800000" algn="tl" rotWithShape="0">
                  <a:srgbClr val="000000">
                    <a:alpha val="40000"/>
                  </a:srgbClr>
                </a:outerShdw>
              </a:effectLst>
              <a:latin typeface="Helvetica Neue"/>
              <a:ea typeface="ＭＳ Ｐゴシック" charset="0"/>
              <a:cs typeface="Helvetica Neue"/>
            </a:endParaRPr>
          </a:p>
        </p:txBody>
      </p:sp>
      <p:sp>
        <p:nvSpPr>
          <p:cNvPr id="8" name="Rectangle 12"/>
          <p:cNvSpPr>
            <a:spLocks noChangeArrowheads="1"/>
          </p:cNvSpPr>
          <p:nvPr userDrawn="1"/>
        </p:nvSpPr>
        <p:spPr bwMode="auto">
          <a:xfrm>
            <a:off x="122238" y="115888"/>
            <a:ext cx="6156325" cy="138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400" b="1">
                <a:solidFill>
                  <a:schemeClr val="bg1"/>
                </a:solidFill>
              </a:rPr>
              <a:t>SPECIAL TASK FORCE FOR UPSTREAM OIL AND GAS </a:t>
            </a:r>
          </a:p>
          <a:p>
            <a:r>
              <a:rPr lang="en-US" sz="1400" b="1">
                <a:solidFill>
                  <a:schemeClr val="bg1"/>
                </a:solidFill>
              </a:rPr>
              <a:t>BUSINESS ACTIVITIES</a:t>
            </a:r>
            <a:endParaRPr lang="en-US" sz="1400">
              <a:solidFill>
                <a:schemeClr val="bg1"/>
              </a:solidFill>
            </a:endParaRPr>
          </a:p>
          <a:p>
            <a:r>
              <a:rPr lang="en-US" sz="1400" b="1">
                <a:solidFill>
                  <a:schemeClr val="bg1"/>
                </a:solidFill>
              </a:rPr>
              <a:t>(SKK Migas) </a:t>
            </a:r>
          </a:p>
          <a:p>
            <a:endParaRPr lang="en-US" sz="1400" b="1">
              <a:solidFill>
                <a:schemeClr val="bg1"/>
              </a:solidFill>
            </a:endParaRPr>
          </a:p>
          <a:p>
            <a:endParaRPr lang="en-US" sz="1400" b="1">
              <a:solidFill>
                <a:schemeClr val="bg1"/>
              </a:solidFill>
            </a:endParaRPr>
          </a:p>
          <a:p>
            <a:endParaRPr lang="en-US" sz="1400">
              <a:solidFill>
                <a:schemeClr val="bg1"/>
              </a:solidFill>
            </a:endParaRPr>
          </a:p>
        </p:txBody>
      </p:sp>
    </p:spTree>
    <p:extLst>
      <p:ext uri="{BB962C8B-B14F-4D97-AF65-F5344CB8AC3E}">
        <p14:creationId xmlns:p14="http://schemas.microsoft.com/office/powerpoint/2010/main" xmlns="" val="2103458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3163" tIns="51581" rIns="103163" bIns="51581"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95300" y="1600200"/>
            <a:ext cx="89154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03163" tIns="51581" rIns="103163" bIns="5158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95300" y="6356350"/>
            <a:ext cx="2311400" cy="365125"/>
          </a:xfrm>
          <a:prstGeom prst="rect">
            <a:avLst/>
          </a:prstGeom>
        </p:spPr>
        <p:txBody>
          <a:bodyPr vert="horz" lIns="103163" tIns="51581" rIns="103163" bIns="51581" rtlCol="0" anchor="ctr"/>
          <a:lstStyle>
            <a:lvl1pPr algn="l" defTabSz="1031626" fontAlgn="auto">
              <a:spcBef>
                <a:spcPts val="0"/>
              </a:spcBef>
              <a:spcAft>
                <a:spcPts val="0"/>
              </a:spcAft>
              <a:defRPr sz="1400">
                <a:solidFill>
                  <a:schemeClr val="tx1">
                    <a:tint val="75000"/>
                  </a:schemeClr>
                </a:solidFill>
                <a:latin typeface="+mn-lt"/>
                <a:cs typeface="+mn-cs"/>
              </a:defRPr>
            </a:lvl1pPr>
          </a:lstStyle>
          <a:p>
            <a:pPr>
              <a:defRPr/>
            </a:pPr>
            <a:fld id="{8F87FDB5-06DB-4B2D-9E50-2E9929DF5941}" type="datetimeFigureOut">
              <a:rPr lang="en-US"/>
              <a:pPr>
                <a:defRPr/>
              </a:pPr>
              <a:t>9/10/2013</a:t>
            </a:fld>
            <a:endParaRPr lang="en-US"/>
          </a:p>
        </p:txBody>
      </p:sp>
      <p:sp>
        <p:nvSpPr>
          <p:cNvPr id="5" name="Footer Placeholder 4"/>
          <p:cNvSpPr>
            <a:spLocks noGrp="1"/>
          </p:cNvSpPr>
          <p:nvPr>
            <p:ph type="ftr" sz="quarter" idx="3"/>
          </p:nvPr>
        </p:nvSpPr>
        <p:spPr>
          <a:xfrm>
            <a:off x="3384550" y="6356350"/>
            <a:ext cx="3136900" cy="365125"/>
          </a:xfrm>
          <a:prstGeom prst="rect">
            <a:avLst/>
          </a:prstGeom>
        </p:spPr>
        <p:txBody>
          <a:bodyPr vert="horz" lIns="103163" tIns="51581" rIns="103163" bIns="51581" rtlCol="0" anchor="ctr"/>
          <a:lstStyle>
            <a:lvl1pPr algn="ctr" defTabSz="1031626" fontAlgn="auto">
              <a:spcBef>
                <a:spcPts val="0"/>
              </a:spcBef>
              <a:spcAft>
                <a:spcPts val="0"/>
              </a:spcAft>
              <a:defRPr sz="14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099300" y="6356350"/>
            <a:ext cx="2311400" cy="365125"/>
          </a:xfrm>
          <a:prstGeom prst="rect">
            <a:avLst/>
          </a:prstGeom>
        </p:spPr>
        <p:txBody>
          <a:bodyPr vert="horz" lIns="103163" tIns="51581" rIns="103163" bIns="51581" rtlCol="0" anchor="ctr"/>
          <a:lstStyle>
            <a:lvl1pPr algn="r" defTabSz="1031626" fontAlgn="auto">
              <a:spcBef>
                <a:spcPts val="0"/>
              </a:spcBef>
              <a:spcAft>
                <a:spcPts val="0"/>
              </a:spcAft>
              <a:defRPr sz="1400">
                <a:solidFill>
                  <a:schemeClr val="tx1">
                    <a:tint val="75000"/>
                  </a:schemeClr>
                </a:solidFill>
                <a:latin typeface="+mn-lt"/>
                <a:cs typeface="+mn-cs"/>
              </a:defRPr>
            </a:lvl1pPr>
          </a:lstStyle>
          <a:p>
            <a:pPr>
              <a:defRPr/>
            </a:pPr>
            <a:fld id="{E5E9504F-A97C-4164-9A6C-FCEC38CE826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Lst>
  <p:txStyles>
    <p:titleStyle>
      <a:lvl1pPr algn="ctr" defTabSz="1030288" rtl="0" eaLnBrk="0" fontAlgn="base" hangingPunct="0">
        <a:spcBef>
          <a:spcPct val="0"/>
        </a:spcBef>
        <a:spcAft>
          <a:spcPct val="0"/>
        </a:spcAft>
        <a:defRPr sz="5000" kern="1200">
          <a:solidFill>
            <a:schemeClr val="tx1"/>
          </a:solidFill>
          <a:latin typeface="+mj-lt"/>
          <a:ea typeface="+mj-ea"/>
          <a:cs typeface="+mj-cs"/>
        </a:defRPr>
      </a:lvl1pPr>
      <a:lvl2pPr algn="ctr" defTabSz="1030288" rtl="0" eaLnBrk="0" fontAlgn="base" hangingPunct="0">
        <a:spcBef>
          <a:spcPct val="0"/>
        </a:spcBef>
        <a:spcAft>
          <a:spcPct val="0"/>
        </a:spcAft>
        <a:defRPr sz="5000">
          <a:solidFill>
            <a:schemeClr val="tx1"/>
          </a:solidFill>
          <a:latin typeface="Calibri" pitchFamily="34" charset="0"/>
        </a:defRPr>
      </a:lvl2pPr>
      <a:lvl3pPr algn="ctr" defTabSz="1030288" rtl="0" eaLnBrk="0" fontAlgn="base" hangingPunct="0">
        <a:spcBef>
          <a:spcPct val="0"/>
        </a:spcBef>
        <a:spcAft>
          <a:spcPct val="0"/>
        </a:spcAft>
        <a:defRPr sz="5000">
          <a:solidFill>
            <a:schemeClr val="tx1"/>
          </a:solidFill>
          <a:latin typeface="Calibri" pitchFamily="34" charset="0"/>
        </a:defRPr>
      </a:lvl3pPr>
      <a:lvl4pPr algn="ctr" defTabSz="1030288" rtl="0" eaLnBrk="0" fontAlgn="base" hangingPunct="0">
        <a:spcBef>
          <a:spcPct val="0"/>
        </a:spcBef>
        <a:spcAft>
          <a:spcPct val="0"/>
        </a:spcAft>
        <a:defRPr sz="5000">
          <a:solidFill>
            <a:schemeClr val="tx1"/>
          </a:solidFill>
          <a:latin typeface="Calibri" pitchFamily="34" charset="0"/>
        </a:defRPr>
      </a:lvl4pPr>
      <a:lvl5pPr algn="ctr" defTabSz="1030288" rtl="0" eaLnBrk="0" fontAlgn="base" hangingPunct="0">
        <a:spcBef>
          <a:spcPct val="0"/>
        </a:spcBef>
        <a:spcAft>
          <a:spcPct val="0"/>
        </a:spcAft>
        <a:defRPr sz="5000">
          <a:solidFill>
            <a:schemeClr val="tx1"/>
          </a:solidFill>
          <a:latin typeface="Calibri" pitchFamily="34" charset="0"/>
        </a:defRPr>
      </a:lvl5pPr>
      <a:lvl6pPr marL="457200" algn="ctr" defTabSz="1030288" rtl="0" fontAlgn="base">
        <a:spcBef>
          <a:spcPct val="0"/>
        </a:spcBef>
        <a:spcAft>
          <a:spcPct val="0"/>
        </a:spcAft>
        <a:defRPr sz="5000">
          <a:solidFill>
            <a:schemeClr val="tx1"/>
          </a:solidFill>
          <a:latin typeface="Calibri" pitchFamily="34" charset="0"/>
        </a:defRPr>
      </a:lvl6pPr>
      <a:lvl7pPr marL="914400" algn="ctr" defTabSz="1030288" rtl="0" fontAlgn="base">
        <a:spcBef>
          <a:spcPct val="0"/>
        </a:spcBef>
        <a:spcAft>
          <a:spcPct val="0"/>
        </a:spcAft>
        <a:defRPr sz="5000">
          <a:solidFill>
            <a:schemeClr val="tx1"/>
          </a:solidFill>
          <a:latin typeface="Calibri" pitchFamily="34" charset="0"/>
        </a:defRPr>
      </a:lvl7pPr>
      <a:lvl8pPr marL="1371600" algn="ctr" defTabSz="1030288" rtl="0" fontAlgn="base">
        <a:spcBef>
          <a:spcPct val="0"/>
        </a:spcBef>
        <a:spcAft>
          <a:spcPct val="0"/>
        </a:spcAft>
        <a:defRPr sz="5000">
          <a:solidFill>
            <a:schemeClr val="tx1"/>
          </a:solidFill>
          <a:latin typeface="Calibri" pitchFamily="34" charset="0"/>
        </a:defRPr>
      </a:lvl8pPr>
      <a:lvl9pPr marL="1828800" algn="ctr" defTabSz="1030288" rtl="0" fontAlgn="base">
        <a:spcBef>
          <a:spcPct val="0"/>
        </a:spcBef>
        <a:spcAft>
          <a:spcPct val="0"/>
        </a:spcAft>
        <a:defRPr sz="5000">
          <a:solidFill>
            <a:schemeClr val="tx1"/>
          </a:solidFill>
          <a:latin typeface="Calibri" pitchFamily="34" charset="0"/>
        </a:defRPr>
      </a:lvl9pPr>
    </p:titleStyle>
    <p:bodyStyle>
      <a:lvl1pPr marL="385763" indent="-385763" algn="l" defTabSz="1030288" rtl="0" eaLnBrk="0" fontAlgn="base" hangingPunct="0">
        <a:spcBef>
          <a:spcPct val="20000"/>
        </a:spcBef>
        <a:spcAft>
          <a:spcPct val="0"/>
        </a:spcAft>
        <a:buFont typeface="Arial" pitchFamily="34" charset="0"/>
        <a:buChar char="•"/>
        <a:defRPr sz="3600" kern="1200">
          <a:solidFill>
            <a:schemeClr val="tx1"/>
          </a:solidFill>
          <a:latin typeface="+mn-lt"/>
          <a:ea typeface="+mn-ea"/>
          <a:cs typeface="+mn-cs"/>
        </a:defRPr>
      </a:lvl1pPr>
      <a:lvl2pPr marL="836613" indent="-322263" algn="l" defTabSz="1030288"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2pPr>
      <a:lvl3pPr marL="1289050" indent="-257175" algn="l" defTabSz="1030288" rtl="0" eaLnBrk="0" fontAlgn="base" hangingPunct="0">
        <a:spcBef>
          <a:spcPct val="20000"/>
        </a:spcBef>
        <a:spcAft>
          <a:spcPct val="0"/>
        </a:spcAft>
        <a:buFont typeface="Arial" pitchFamily="34" charset="0"/>
        <a:buChar char="•"/>
        <a:defRPr sz="2700" kern="1200">
          <a:solidFill>
            <a:schemeClr val="tx1"/>
          </a:solidFill>
          <a:latin typeface="+mn-lt"/>
          <a:ea typeface="+mn-ea"/>
          <a:cs typeface="+mn-cs"/>
        </a:defRPr>
      </a:lvl3pPr>
      <a:lvl4pPr marL="1804988" indent="-257175" algn="l" defTabSz="1030288" rtl="0" eaLnBrk="0" fontAlgn="base" hangingPunct="0">
        <a:spcBef>
          <a:spcPct val="20000"/>
        </a:spcBef>
        <a:spcAft>
          <a:spcPct val="0"/>
        </a:spcAft>
        <a:buFont typeface="Arial" pitchFamily="34" charset="0"/>
        <a:buChar char="–"/>
        <a:defRPr sz="2300" kern="1200">
          <a:solidFill>
            <a:schemeClr val="tx1"/>
          </a:solidFill>
          <a:latin typeface="+mn-lt"/>
          <a:ea typeface="+mn-ea"/>
          <a:cs typeface="+mn-cs"/>
        </a:defRPr>
      </a:lvl4pPr>
      <a:lvl5pPr marL="2320925" indent="-257175" algn="l" defTabSz="1030288" rtl="0" eaLnBrk="0" fontAlgn="base" hangingPunct="0">
        <a:spcBef>
          <a:spcPct val="20000"/>
        </a:spcBef>
        <a:spcAft>
          <a:spcPct val="0"/>
        </a:spcAft>
        <a:buFont typeface="Arial" pitchFamily="34" charset="0"/>
        <a:buChar char="»"/>
        <a:defRPr sz="2300" kern="1200">
          <a:solidFill>
            <a:schemeClr val="tx1"/>
          </a:solidFill>
          <a:latin typeface="+mn-lt"/>
          <a:ea typeface="+mn-ea"/>
          <a:cs typeface="+mn-cs"/>
        </a:defRPr>
      </a:lvl5pPr>
      <a:lvl6pPr marL="2836972"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52785"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68598"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84411"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en-US"/>
      </a:defPPr>
      <a:lvl1pPr marL="0" algn="l" defTabSz="1031626" rtl="0" eaLnBrk="1" latinLnBrk="0" hangingPunct="1">
        <a:defRPr sz="2000" kern="1200">
          <a:solidFill>
            <a:schemeClr val="tx1"/>
          </a:solidFill>
          <a:latin typeface="+mn-lt"/>
          <a:ea typeface="+mn-ea"/>
          <a:cs typeface="+mn-cs"/>
        </a:defRPr>
      </a:lvl1pPr>
      <a:lvl2pPr marL="515813" algn="l" defTabSz="1031626" rtl="0" eaLnBrk="1" latinLnBrk="0" hangingPunct="1">
        <a:defRPr sz="2000" kern="1200">
          <a:solidFill>
            <a:schemeClr val="tx1"/>
          </a:solidFill>
          <a:latin typeface="+mn-lt"/>
          <a:ea typeface="+mn-ea"/>
          <a:cs typeface="+mn-cs"/>
        </a:defRPr>
      </a:lvl2pPr>
      <a:lvl3pPr marL="1031626" algn="l" defTabSz="1031626" rtl="0" eaLnBrk="1" latinLnBrk="0" hangingPunct="1">
        <a:defRPr sz="2000" kern="1200">
          <a:solidFill>
            <a:schemeClr val="tx1"/>
          </a:solidFill>
          <a:latin typeface="+mn-lt"/>
          <a:ea typeface="+mn-ea"/>
          <a:cs typeface="+mn-cs"/>
        </a:defRPr>
      </a:lvl3pPr>
      <a:lvl4pPr marL="1547439" algn="l" defTabSz="1031626" rtl="0" eaLnBrk="1" latinLnBrk="0" hangingPunct="1">
        <a:defRPr sz="2000" kern="1200">
          <a:solidFill>
            <a:schemeClr val="tx1"/>
          </a:solidFill>
          <a:latin typeface="+mn-lt"/>
          <a:ea typeface="+mn-ea"/>
          <a:cs typeface="+mn-cs"/>
        </a:defRPr>
      </a:lvl4pPr>
      <a:lvl5pPr marL="2063252" algn="l" defTabSz="1031626" rtl="0" eaLnBrk="1" latinLnBrk="0" hangingPunct="1">
        <a:defRPr sz="2000" kern="1200">
          <a:solidFill>
            <a:schemeClr val="tx1"/>
          </a:solidFill>
          <a:latin typeface="+mn-lt"/>
          <a:ea typeface="+mn-ea"/>
          <a:cs typeface="+mn-cs"/>
        </a:defRPr>
      </a:lvl5pPr>
      <a:lvl6pPr marL="2579065" algn="l" defTabSz="1031626" rtl="0" eaLnBrk="1" latinLnBrk="0" hangingPunct="1">
        <a:defRPr sz="2000" kern="1200">
          <a:solidFill>
            <a:schemeClr val="tx1"/>
          </a:solidFill>
          <a:latin typeface="+mn-lt"/>
          <a:ea typeface="+mn-ea"/>
          <a:cs typeface="+mn-cs"/>
        </a:defRPr>
      </a:lvl6pPr>
      <a:lvl7pPr marL="3094878" algn="l" defTabSz="1031626" rtl="0" eaLnBrk="1" latinLnBrk="0" hangingPunct="1">
        <a:defRPr sz="2000" kern="1200">
          <a:solidFill>
            <a:schemeClr val="tx1"/>
          </a:solidFill>
          <a:latin typeface="+mn-lt"/>
          <a:ea typeface="+mn-ea"/>
          <a:cs typeface="+mn-cs"/>
        </a:defRPr>
      </a:lvl7pPr>
      <a:lvl8pPr marL="3610691" algn="l" defTabSz="1031626" rtl="0" eaLnBrk="1" latinLnBrk="0" hangingPunct="1">
        <a:defRPr sz="2000" kern="1200">
          <a:solidFill>
            <a:schemeClr val="tx1"/>
          </a:solidFill>
          <a:latin typeface="+mn-lt"/>
          <a:ea typeface="+mn-ea"/>
          <a:cs typeface="+mn-cs"/>
        </a:defRPr>
      </a:lvl8pPr>
      <a:lvl9pPr marL="4126504" algn="l" defTabSz="1031626"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28600" y="2667000"/>
            <a:ext cx="9982200" cy="2438400"/>
          </a:xfrm>
        </p:spPr>
        <p:txBody>
          <a:bodyPr rtlCol="0">
            <a:normAutofit fontScale="90000"/>
          </a:bodyPr>
          <a:lstStyle/>
          <a:p>
            <a:pPr algn="l" defTabSz="1031626" eaLnBrk="1" fontAlgn="auto" hangingPunct="1">
              <a:spcAft>
                <a:spcPts val="0"/>
              </a:spcAft>
              <a:defRPr/>
            </a:pPr>
            <a:r>
              <a:rPr lang="en-US" sz="3300" b="1" dirty="0" smtClean="0">
                <a:solidFill>
                  <a:schemeClr val="bg1"/>
                </a:solidFill>
                <a:cs typeface="Arial" pitchFamily="34" charset="0"/>
              </a:rPr>
              <a:t>Indonesia Upstream Natural Gas Policy &amp; LNG Outlook</a:t>
            </a:r>
            <a:r>
              <a:rPr lang="en-US" sz="3300" b="1" dirty="0">
                <a:solidFill>
                  <a:schemeClr val="bg1"/>
                </a:solidFill>
                <a:cs typeface="Arial" pitchFamily="34" charset="0"/>
              </a:rPr>
              <a:t/>
            </a:r>
            <a:br>
              <a:rPr lang="en-US" sz="3300" b="1" dirty="0">
                <a:solidFill>
                  <a:schemeClr val="bg1"/>
                </a:solidFill>
                <a:cs typeface="Arial" pitchFamily="34" charset="0"/>
              </a:rPr>
            </a:br>
            <a:r>
              <a:rPr lang="en-US" sz="3300" b="1" dirty="0" smtClean="0">
                <a:solidFill>
                  <a:schemeClr val="bg1"/>
                </a:solidFill>
                <a:cs typeface="Arial" pitchFamily="34" charset="0"/>
              </a:rPr>
              <a:t/>
            </a:r>
            <a:br>
              <a:rPr lang="en-US" sz="3300" b="1" dirty="0" smtClean="0">
                <a:solidFill>
                  <a:schemeClr val="bg1"/>
                </a:solidFill>
                <a:cs typeface="Arial" pitchFamily="34" charset="0"/>
              </a:rPr>
            </a:br>
            <a:r>
              <a:rPr lang="en-US" sz="2300" b="1" dirty="0" err="1" smtClean="0">
                <a:solidFill>
                  <a:schemeClr val="bg1"/>
                </a:solidFill>
                <a:cs typeface="Arial" pitchFamily="34" charset="0"/>
              </a:rPr>
              <a:t>Widhyawan</a:t>
            </a:r>
            <a:r>
              <a:rPr lang="en-US" sz="2300" b="1" dirty="0" smtClean="0">
                <a:solidFill>
                  <a:schemeClr val="bg1"/>
                </a:solidFill>
                <a:cs typeface="Arial" pitchFamily="34" charset="0"/>
              </a:rPr>
              <a:t> </a:t>
            </a:r>
            <a:r>
              <a:rPr lang="en-US" sz="2300" b="1" dirty="0" err="1" smtClean="0">
                <a:solidFill>
                  <a:schemeClr val="bg1"/>
                </a:solidFill>
                <a:cs typeface="Arial" pitchFamily="34" charset="0"/>
              </a:rPr>
              <a:t>Prawiraatmadja</a:t>
            </a:r>
            <a:r>
              <a:rPr lang="en-US" sz="2300" b="1" dirty="0" smtClean="0">
                <a:solidFill>
                  <a:schemeClr val="bg1"/>
                </a:solidFill>
                <a:cs typeface="Arial" pitchFamily="34" charset="0"/>
              </a:rPr>
              <a:t/>
            </a:r>
            <a:br>
              <a:rPr lang="en-US" sz="2300" b="1" dirty="0" smtClean="0">
                <a:solidFill>
                  <a:schemeClr val="bg1"/>
                </a:solidFill>
                <a:cs typeface="Arial" pitchFamily="34" charset="0"/>
              </a:rPr>
            </a:br>
            <a:r>
              <a:rPr lang="en-US" sz="2300" b="1" dirty="0" smtClean="0">
                <a:solidFill>
                  <a:schemeClr val="bg1"/>
                </a:solidFill>
                <a:cs typeface="Arial" pitchFamily="34" charset="0"/>
              </a:rPr>
              <a:t>Deputy Chairman for Commercial Management</a:t>
            </a:r>
            <a:br>
              <a:rPr lang="en-US" sz="2300" b="1" dirty="0" smtClean="0">
                <a:solidFill>
                  <a:schemeClr val="bg1"/>
                </a:solidFill>
                <a:cs typeface="Arial" pitchFamily="34" charset="0"/>
              </a:rPr>
            </a:br>
            <a:r>
              <a:rPr lang="en-US" sz="2300" b="1" dirty="0" smtClean="0">
                <a:solidFill>
                  <a:schemeClr val="bg1"/>
                </a:solidFill>
                <a:cs typeface="Arial" pitchFamily="34" charset="0"/>
              </a:rPr>
              <a:t/>
            </a:r>
            <a:br>
              <a:rPr lang="en-US" sz="2300" b="1" dirty="0" smtClean="0">
                <a:solidFill>
                  <a:schemeClr val="bg1"/>
                </a:solidFill>
                <a:cs typeface="Arial" pitchFamily="34" charset="0"/>
              </a:rPr>
            </a:br>
            <a:r>
              <a:rPr lang="en-US" sz="2300" b="1" dirty="0" smtClean="0">
                <a:solidFill>
                  <a:schemeClr val="bg1"/>
                </a:solidFill>
                <a:cs typeface="Arial" pitchFamily="34" charset="0"/>
              </a:rPr>
              <a:t>2</a:t>
            </a:r>
            <a:r>
              <a:rPr lang="en-US" sz="2300" b="1" baseline="30000" dirty="0" smtClean="0">
                <a:solidFill>
                  <a:schemeClr val="bg1"/>
                </a:solidFill>
                <a:cs typeface="Arial" pitchFamily="34" charset="0"/>
              </a:rPr>
              <a:t>nd</a:t>
            </a:r>
            <a:r>
              <a:rPr lang="en-US" sz="2300" b="1" dirty="0" smtClean="0">
                <a:solidFill>
                  <a:schemeClr val="bg1"/>
                </a:solidFill>
                <a:cs typeface="Arial" pitchFamily="34" charset="0"/>
              </a:rPr>
              <a:t>  LNG Producer – Consumer Conference</a:t>
            </a:r>
            <a:br>
              <a:rPr lang="en-US" sz="2300" b="1" dirty="0" smtClean="0">
                <a:solidFill>
                  <a:schemeClr val="bg1"/>
                </a:solidFill>
                <a:cs typeface="Arial" pitchFamily="34" charset="0"/>
              </a:rPr>
            </a:br>
            <a:r>
              <a:rPr lang="en-US" sz="2300" b="1" i="1" dirty="0" smtClean="0">
                <a:solidFill>
                  <a:schemeClr val="bg1"/>
                </a:solidFill>
                <a:cs typeface="Arial" pitchFamily="34" charset="0"/>
              </a:rPr>
              <a:t>Tokyo, 9 September 2013</a:t>
            </a:r>
            <a:r>
              <a:rPr lang="en-US" sz="2300" b="1" dirty="0">
                <a:solidFill>
                  <a:schemeClr val="bg1"/>
                </a:solidFill>
                <a:cs typeface="Arial" pitchFamily="34" charset="0"/>
              </a:rPr>
              <a:t/>
            </a:r>
            <a:br>
              <a:rPr lang="en-US" sz="2300" b="1" dirty="0">
                <a:solidFill>
                  <a:schemeClr val="bg1"/>
                </a:solidFill>
                <a:cs typeface="Arial" pitchFamily="34" charset="0"/>
              </a:rPr>
            </a:br>
            <a:endParaRPr lang="en-US" sz="2300" b="1" dirty="0">
              <a:solidFill>
                <a:schemeClr val="bg1"/>
              </a:solidFill>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908050" y="39688"/>
            <a:ext cx="8861425" cy="1169987"/>
          </a:xfrm>
        </p:spPr>
        <p:txBody>
          <a:bodyPr anchor="b"/>
          <a:lstStyle/>
          <a:p>
            <a:pPr eaLnBrk="1" hangingPunct="1"/>
            <a:r>
              <a:rPr lang="en-US" sz="2200" dirty="0" smtClean="0">
                <a:solidFill>
                  <a:srgbClr val="000000"/>
                </a:solidFill>
                <a:cs typeface="Tahoma" pitchFamily="34" charset="0"/>
              </a:rPr>
              <a:t>Future upstream </a:t>
            </a:r>
            <a:r>
              <a:rPr lang="en-US" sz="2200" dirty="0" smtClean="0">
                <a:solidFill>
                  <a:srgbClr val="000000"/>
                </a:solidFill>
                <a:cs typeface="Tahoma" pitchFamily="34" charset="0"/>
              </a:rPr>
              <a:t>oil and gas in </a:t>
            </a:r>
            <a:r>
              <a:rPr lang="en-US" sz="2200" dirty="0" smtClean="0">
                <a:solidFill>
                  <a:srgbClr val="000000"/>
                </a:solidFill>
                <a:cs typeface="Tahoma" pitchFamily="34" charset="0"/>
              </a:rPr>
              <a:t>Indonesia will be dominated with </a:t>
            </a:r>
            <a:r>
              <a:rPr lang="en-US" sz="2200" dirty="0" smtClean="0">
                <a:solidFill>
                  <a:srgbClr val="000000"/>
                </a:solidFill>
                <a:cs typeface="Tahoma" pitchFamily="34" charset="0"/>
              </a:rPr>
              <a:t>natural gas production, </a:t>
            </a:r>
            <a:r>
              <a:rPr lang="en-US" sz="2200" dirty="0" smtClean="0">
                <a:solidFill>
                  <a:srgbClr val="000000"/>
                </a:solidFill>
                <a:cs typeface="Tahoma" pitchFamily="34" charset="0"/>
              </a:rPr>
              <a:t>as </a:t>
            </a:r>
            <a:r>
              <a:rPr lang="en-US" sz="2200" dirty="0" smtClean="0">
                <a:solidFill>
                  <a:srgbClr val="000000"/>
                </a:solidFill>
                <a:cs typeface="Tahoma" pitchFamily="34" charset="0"/>
              </a:rPr>
              <a:t>exploration results tend to be more of “gas prone”</a:t>
            </a:r>
            <a:endParaRPr lang="en-US" sz="2200" dirty="0" smtClean="0">
              <a:solidFill>
                <a:srgbClr val="000000"/>
              </a:solidFill>
              <a:cs typeface="Tahoma" pitchFamily="34" charset="0"/>
            </a:endParaRPr>
          </a:p>
        </p:txBody>
      </p:sp>
      <p:sp>
        <p:nvSpPr>
          <p:cNvPr id="18" name="Rectangle 17"/>
          <p:cNvSpPr/>
          <p:nvPr/>
        </p:nvSpPr>
        <p:spPr>
          <a:xfrm>
            <a:off x="146050" y="1693863"/>
            <a:ext cx="4729163" cy="4311650"/>
          </a:xfrm>
          <a:prstGeom prst="rec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17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l="1129" t="3883" r="7622" b="1724"/>
          <a:stretch>
            <a:fillRect/>
          </a:stretch>
        </p:blipFill>
        <p:spPr bwMode="auto">
          <a:xfrm>
            <a:off x="212725" y="3255963"/>
            <a:ext cx="4595813" cy="2454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 name="Pentagon 19"/>
          <p:cNvSpPr/>
          <p:nvPr/>
        </p:nvSpPr>
        <p:spPr>
          <a:xfrm>
            <a:off x="3368675" y="2922588"/>
            <a:ext cx="1439863" cy="495300"/>
          </a:xfrm>
          <a:prstGeom prst="homePlat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Dominated</a:t>
            </a:r>
          </a:p>
          <a:p>
            <a:pPr algn="ctr">
              <a:defRPr/>
            </a:pPr>
            <a:r>
              <a:rPr lang="en-US" sz="1400" b="1" dirty="0">
                <a:solidFill>
                  <a:schemeClr val="tx1"/>
                </a:solidFill>
              </a:rPr>
              <a:t>By GAS</a:t>
            </a:r>
          </a:p>
        </p:txBody>
      </p:sp>
      <p:sp>
        <p:nvSpPr>
          <p:cNvPr id="24" name="Rectangle 23"/>
          <p:cNvSpPr/>
          <p:nvPr/>
        </p:nvSpPr>
        <p:spPr>
          <a:xfrm>
            <a:off x="4992688" y="1693863"/>
            <a:ext cx="4710112" cy="4311650"/>
          </a:xfrm>
          <a:prstGeom prst="rect">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76" name="TextBox 24"/>
          <p:cNvSpPr txBox="1">
            <a:spLocks noChangeArrowheads="1"/>
          </p:cNvSpPr>
          <p:nvPr/>
        </p:nvSpPr>
        <p:spPr bwMode="auto">
          <a:xfrm>
            <a:off x="4999038" y="1693863"/>
            <a:ext cx="4703762" cy="584200"/>
          </a:xfrm>
          <a:prstGeom prst="rect">
            <a:avLst/>
          </a:prstGeom>
          <a:noFill/>
          <a:ln>
            <a:noFill/>
          </a:ln>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txBody>
          <a:bodyPr>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hangingPunct="1"/>
            <a:r>
              <a:rPr lang="en-US" sz="1600" b="1">
                <a:solidFill>
                  <a:srgbClr val="C00000"/>
                </a:solidFill>
              </a:rPr>
              <a:t>The major reason of gas dominance is due to the Oil Reserve Replacement Ratio (RRR) is lower than 100%</a:t>
            </a:r>
          </a:p>
        </p:txBody>
      </p:sp>
      <p:sp>
        <p:nvSpPr>
          <p:cNvPr id="27" name="TextBox 26"/>
          <p:cNvSpPr txBox="1"/>
          <p:nvPr/>
        </p:nvSpPr>
        <p:spPr>
          <a:xfrm>
            <a:off x="1135063" y="3436938"/>
            <a:ext cx="947737" cy="307975"/>
          </a:xfrm>
          <a:prstGeom prst="rect">
            <a:avLst/>
          </a:prstGeom>
          <a:noFill/>
        </p:spPr>
        <p:txBody>
          <a:bodyPr wrap="none">
            <a:spAutoFit/>
          </a:bodyPr>
          <a:lstStyle/>
          <a:p>
            <a:pPr>
              <a:defRPr/>
            </a:pPr>
            <a:r>
              <a:rPr lang="en-US" sz="1400" b="1" dirty="0">
                <a:solidFill>
                  <a:schemeClr val="accent5">
                    <a:lumMod val="75000"/>
                  </a:schemeClr>
                </a:solidFill>
              </a:rPr>
              <a:t>Peak 1977</a:t>
            </a:r>
          </a:p>
        </p:txBody>
      </p:sp>
      <p:sp>
        <p:nvSpPr>
          <p:cNvPr id="29" name="TextBox 28"/>
          <p:cNvSpPr txBox="1"/>
          <p:nvPr/>
        </p:nvSpPr>
        <p:spPr>
          <a:xfrm>
            <a:off x="2420938" y="3436938"/>
            <a:ext cx="947737" cy="307975"/>
          </a:xfrm>
          <a:prstGeom prst="rect">
            <a:avLst/>
          </a:prstGeom>
          <a:noFill/>
        </p:spPr>
        <p:txBody>
          <a:bodyPr wrap="none">
            <a:spAutoFit/>
          </a:bodyPr>
          <a:lstStyle/>
          <a:p>
            <a:pPr>
              <a:defRPr/>
            </a:pPr>
            <a:r>
              <a:rPr lang="en-US" sz="1400" b="1" dirty="0">
                <a:solidFill>
                  <a:schemeClr val="accent5">
                    <a:lumMod val="75000"/>
                  </a:schemeClr>
                </a:solidFill>
              </a:rPr>
              <a:t>Peak 1995</a:t>
            </a:r>
          </a:p>
        </p:txBody>
      </p:sp>
      <p:sp>
        <p:nvSpPr>
          <p:cNvPr id="30" name="Pentagon 29"/>
          <p:cNvSpPr/>
          <p:nvPr/>
        </p:nvSpPr>
        <p:spPr>
          <a:xfrm>
            <a:off x="574675" y="2922588"/>
            <a:ext cx="3044825" cy="495300"/>
          </a:xfrm>
          <a:prstGeom prst="homePlat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1"/>
                </a:solidFill>
              </a:rPr>
              <a:t>Dominated</a:t>
            </a:r>
          </a:p>
          <a:p>
            <a:pPr algn="ctr">
              <a:defRPr/>
            </a:pPr>
            <a:r>
              <a:rPr lang="en-US" sz="1400" b="1" dirty="0">
                <a:solidFill>
                  <a:schemeClr val="tx1"/>
                </a:solidFill>
              </a:rPr>
              <a:t>By OIL</a:t>
            </a:r>
          </a:p>
        </p:txBody>
      </p:sp>
      <p:sp>
        <p:nvSpPr>
          <p:cNvPr id="7180" name="Rectangle 31"/>
          <p:cNvSpPr>
            <a:spLocks noChangeArrowheads="1"/>
          </p:cNvSpPr>
          <p:nvPr/>
        </p:nvSpPr>
        <p:spPr bwMode="auto">
          <a:xfrm>
            <a:off x="146050" y="1693863"/>
            <a:ext cx="4729163" cy="830262"/>
          </a:xfrm>
          <a:prstGeom prst="rect">
            <a:avLst/>
          </a:prstGeom>
          <a:noFill/>
          <a:ln>
            <a:noFill/>
          </a:ln>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txBody>
          <a:bodyPr>
            <a:spAutoFit/>
          </a:bodyPr>
          <a:lstStyle/>
          <a:p>
            <a:r>
              <a:rPr lang="en-US" sz="1600" b="1">
                <a:solidFill>
                  <a:srgbClr val="C00000"/>
                </a:solidFill>
              </a:rPr>
              <a:t>Starting 2002, Upstream energy in Indonesia is dominated by gas and this trend will continue in the future</a:t>
            </a:r>
          </a:p>
        </p:txBody>
      </p:sp>
      <p:sp>
        <p:nvSpPr>
          <p:cNvPr id="7182" name="TextBox 33"/>
          <p:cNvSpPr txBox="1">
            <a:spLocks noChangeArrowheads="1"/>
          </p:cNvSpPr>
          <p:nvPr/>
        </p:nvSpPr>
        <p:spPr bwMode="auto">
          <a:xfrm>
            <a:off x="4238625" y="4630738"/>
            <a:ext cx="376238" cy="261937"/>
          </a:xfrm>
          <a:prstGeom prst="rect">
            <a:avLst/>
          </a:prstGeom>
          <a:noFill/>
          <a:ln>
            <a:noFill/>
          </a:ln>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txBody>
          <a:bodyPr wrap="none">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hangingPunct="1"/>
            <a:r>
              <a:rPr lang="en-US" sz="1100" b="1"/>
              <a:t>OIL</a:t>
            </a:r>
          </a:p>
        </p:txBody>
      </p:sp>
      <p:sp>
        <p:nvSpPr>
          <p:cNvPr id="7183" name="TextBox 34"/>
          <p:cNvSpPr txBox="1">
            <a:spLocks noChangeArrowheads="1"/>
          </p:cNvSpPr>
          <p:nvPr/>
        </p:nvSpPr>
        <p:spPr bwMode="auto">
          <a:xfrm>
            <a:off x="4243388" y="3663950"/>
            <a:ext cx="427037" cy="261938"/>
          </a:xfrm>
          <a:prstGeom prst="rect">
            <a:avLst/>
          </a:prstGeom>
          <a:noFill/>
          <a:ln>
            <a:noFill/>
          </a:ln>
          <a:extLst>
            <a:ext uri="{909E8E84-426E-40DD-AFC4-6F175D3DCCD1}">
              <a14:hiddenFill xmlns:a14="http://schemas.microsoft.com/office/drawing/2010/main" xmlns="">
                <a:solidFill>
                  <a:srgbClr xmlns:mc="http://schemas.openxmlformats.org/markup-compatibility/2006" val="FFFFFF" mc:Ignorable=""/>
                </a:solidFill>
              </a14:hiddenFill>
            </a:ext>
            <a:ext uri="{91240B29-F687-4F45-9708-019B960494DF}">
              <a14:hiddenLine xmlns:a14="http://schemas.microsoft.com/office/drawing/2010/main" xmlns="" w="9525">
                <a:solidFill>
                  <a:srgbClr xmlns:mc="http://schemas.openxmlformats.org/markup-compatibility/2006" val="000000" mc:Ignorable=""/>
                </a:solidFill>
                <a:miter lim="800000"/>
                <a:headEnd/>
                <a:tailEnd/>
              </a14:hiddenLine>
            </a:ext>
          </a:extLst>
        </p:spPr>
        <p:txBody>
          <a:bodyPr wrap="none">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hangingPunct="1"/>
            <a:r>
              <a:rPr lang="en-US" sz="1100" b="1"/>
              <a:t>GAS</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049083" y="2922588"/>
            <a:ext cx="4733925" cy="3071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5" name="Straight Connector 4"/>
          <p:cNvCxnSpPr/>
          <p:nvPr/>
        </p:nvCxnSpPr>
        <p:spPr>
          <a:xfrm>
            <a:off x="5474525" y="5030522"/>
            <a:ext cx="4216400" cy="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Box 1"/>
          <p:cNvSpPr txBox="1">
            <a:spLocks noChangeArrowheads="1"/>
          </p:cNvSpPr>
          <p:nvPr/>
        </p:nvSpPr>
        <p:spPr bwMode="auto">
          <a:xfrm>
            <a:off x="381000" y="6003925"/>
            <a:ext cx="3565525" cy="457200"/>
          </a:xfrm>
          <a:prstGeom prst="rect">
            <a:avLst/>
          </a:prstGeom>
          <a:noFill/>
          <a:ln>
            <a:noFill/>
          </a:ln>
          <a:extLst>
            <a:ext uri="{909E8E84-426E-40DD-AFC4-6F175D3DCCD1}">
              <a14:hiddenFill xmlns="" xmlns:a14="http://schemas.microsoft.com/office/drawing/2010/main">
                <a:solidFill>
                  <a:srgbClr xmlns:mc="http://schemas.openxmlformats.org/markup-compatibility/2006" val="FFFFFF" mc:Ignorable=""/>
                </a:solidFill>
              </a14:hiddenFill>
            </a:ext>
            <a:ext uri="{91240B29-F687-4F45-9708-019B960494DF}">
              <a14:hiddenLine xmlns="" xmlns:a14="http://schemas.microsoft.com/office/drawing/2010/main" w="9525">
                <a:solidFill>
                  <a:srgbClr xmlns:mc="http://schemas.openxmlformats.org/markup-compatibility/2006" val="000000" mc:Ignorable=""/>
                </a:solidFill>
                <a:miter lim="800000"/>
                <a:headEnd/>
                <a:tailEnd/>
              </a14:hiddenLine>
            </a:ext>
          </a:extLst>
        </p:spPr>
        <p:txBody>
          <a:bodyPr lIns="87258" tIns="43629" rIns="87258" bIns="43629">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hangingPunct="1"/>
            <a:r>
              <a:rPr lang="en-US" sz="1200">
                <a:solidFill>
                  <a:srgbClr val="000000"/>
                </a:solidFill>
              </a:rPr>
              <a:t>Notes:</a:t>
            </a:r>
          </a:p>
          <a:p>
            <a:pPr eaLnBrk="1" hangingPunct="1"/>
            <a:r>
              <a:rPr lang="en-US" sz="1200">
                <a:solidFill>
                  <a:srgbClr val="000000"/>
                </a:solidFill>
              </a:rPr>
              <a:t>*) Outlook based on realization per </a:t>
            </a:r>
            <a:r>
              <a:rPr lang="en-US" sz="1200" smtClean="0">
                <a:solidFill>
                  <a:srgbClr val="000000"/>
                </a:solidFill>
              </a:rPr>
              <a:t>April 2013</a:t>
            </a:r>
            <a:endParaRPr lang="en-US" sz="3600">
              <a:solidFill>
                <a:srgbClr val="000000"/>
              </a:solidFill>
            </a:endParaRPr>
          </a:p>
        </p:txBody>
      </p:sp>
      <p:sp>
        <p:nvSpPr>
          <p:cNvPr id="12292" name="TextBox 1"/>
          <p:cNvSpPr txBox="1">
            <a:spLocks noChangeArrowheads="1"/>
          </p:cNvSpPr>
          <p:nvPr/>
        </p:nvSpPr>
        <p:spPr bwMode="auto">
          <a:xfrm>
            <a:off x="8872538" y="5878513"/>
            <a:ext cx="249237" cy="265112"/>
          </a:xfrm>
          <a:prstGeom prst="rect">
            <a:avLst/>
          </a:prstGeom>
          <a:noFill/>
          <a:ln>
            <a:noFill/>
          </a:ln>
          <a:extLst>
            <a:ext uri="{909E8E84-426E-40DD-AFC4-6F175D3DCCD1}">
              <a14:hiddenFill xmlns="" xmlns:a14="http://schemas.microsoft.com/office/drawing/2010/main">
                <a:solidFill>
                  <a:srgbClr xmlns:mc="http://schemas.openxmlformats.org/markup-compatibility/2006" val="FFFFFF" mc:Ignorable=""/>
                </a:solidFill>
              </a14:hiddenFill>
            </a:ext>
            <a:ext uri="{91240B29-F687-4F45-9708-019B960494DF}">
              <a14:hiddenLine xmlns="" xmlns:a14="http://schemas.microsoft.com/office/drawing/2010/main" w="9525">
                <a:solidFill>
                  <a:srgbClr xmlns:mc="http://schemas.openxmlformats.org/markup-compatibility/2006" val="000000" mc:Ignorable=""/>
                </a:solidFill>
                <a:miter lim="800000"/>
                <a:headEnd/>
                <a:tailEnd/>
              </a14:hiddenLine>
            </a:ext>
          </a:extLst>
        </p:spPr>
        <p:txBody>
          <a:bodyPr wrap="none" lIns="87258" tIns="43629" rIns="87258" bIns="43629">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hangingPunct="1"/>
            <a:r>
              <a:rPr lang="en-US" sz="1100" b="1">
                <a:solidFill>
                  <a:srgbClr val="000000"/>
                </a:solidFill>
              </a:rPr>
              <a:t>*</a:t>
            </a:r>
          </a:p>
        </p:txBody>
      </p:sp>
      <p:pic>
        <p:nvPicPr>
          <p:cNvPr id="12295"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44463" y="598488"/>
            <a:ext cx="612775" cy="612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2296" name="Title 1"/>
          <p:cNvSpPr>
            <a:spLocks noGrp="1"/>
          </p:cNvSpPr>
          <p:nvPr>
            <p:ph type="title"/>
          </p:nvPr>
        </p:nvSpPr>
        <p:spPr>
          <a:xfrm>
            <a:off x="941388" y="39688"/>
            <a:ext cx="8828087" cy="1169987"/>
          </a:xfrm>
        </p:spPr>
        <p:txBody>
          <a:bodyPr anchor="b"/>
          <a:lstStyle/>
          <a:p>
            <a:pPr eaLnBrk="1" hangingPunct="1"/>
            <a:r>
              <a:rPr lang="en-US" sz="2200" smtClean="0">
                <a:solidFill>
                  <a:srgbClr val="000000"/>
                </a:solidFill>
              </a:rPr>
              <a:t>While exports are being maintained, most of additional gas supply now goes the domestic market; as this trends continue, new gas projects will also need to cater domestic consumers as well as exports</a:t>
            </a:r>
          </a:p>
        </p:txBody>
      </p:sp>
      <p:graphicFrame>
        <p:nvGraphicFramePr>
          <p:cNvPr id="12" name="Chart 11"/>
          <p:cNvGraphicFramePr>
            <a:graphicFrameLocks/>
          </p:cNvGraphicFramePr>
          <p:nvPr>
            <p:extLst>
              <p:ext uri="{D42A27DB-BD31-4B8C-83A1-F6EECF244321}">
                <p14:modId xmlns="" xmlns:p14="http://schemas.microsoft.com/office/powerpoint/2010/main" val="1002473639"/>
              </p:ext>
            </p:extLst>
          </p:nvPr>
        </p:nvGraphicFramePr>
        <p:xfrm>
          <a:off x="381000" y="1528761"/>
          <a:ext cx="9144000" cy="4572000"/>
        </p:xfrm>
        <a:graphic>
          <a:graphicData uri="http://schemas.openxmlformats.org/drawingml/2006/chart">
            <c:chart xmlns:c="http://schemas.openxmlformats.org/drawingml/2006/chart" xmlns:r="http://schemas.openxmlformats.org/officeDocument/2006/relationships" r:id="rId4"/>
          </a:graphicData>
        </a:graphic>
      </p:graphicFrame>
      <p:sp>
        <p:nvSpPr>
          <p:cNvPr id="14" name="Straight Arrow Connector 13"/>
          <p:cNvSpPr/>
          <p:nvPr/>
        </p:nvSpPr>
        <p:spPr bwMode="auto">
          <a:xfrm flipV="1">
            <a:off x="2057399" y="2715904"/>
            <a:ext cx="6185849" cy="1627493"/>
          </a:xfrm>
          <a:prstGeom prst="straightConnector1">
            <a:avLst/>
          </a:prstGeom>
          <a:noFill/>
          <a:ln w="57150" cap="flat" cmpd="sng" algn="ctr">
            <a:solidFill>
              <a:srgbClr val="FFC000"/>
            </a:solidFill>
            <a:prstDash val="solid"/>
            <a:tailEnd type="arrow"/>
          </a:ln>
          <a:effectLst/>
        </p:spPr>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031626" fontAlgn="auto">
              <a:spcBef>
                <a:spcPts val="0"/>
              </a:spcBef>
              <a:spcAft>
                <a:spcPts val="0"/>
              </a:spcAft>
              <a:defRPr/>
            </a:pPr>
            <a:endParaRPr lang="en-US" kern="0" dirty="0">
              <a:solidFill>
                <a:prstClr val="black"/>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a:xfrm>
            <a:off x="800100" y="100013"/>
            <a:ext cx="8969375" cy="1096962"/>
          </a:xfrm>
        </p:spPr>
        <p:txBody>
          <a:bodyPr anchor="b"/>
          <a:lstStyle/>
          <a:p>
            <a:pPr eaLnBrk="1" hangingPunct="1"/>
            <a:r>
              <a:rPr lang="en-US" sz="2400" dirty="0" smtClean="0"/>
              <a:t>The gap between gas supply in the Eastern part of Indonesia and gas demand in the Western part of Indonesia drives the need of gas infrastructure development – hence domestic use of LNG</a:t>
            </a:r>
          </a:p>
        </p:txBody>
      </p:sp>
      <p:pic>
        <p:nvPicPr>
          <p:cNvPr id="13319" name="Picture 7" descr="C:\Users\MADHIK~1.BUD\AppData\Local\Temp\SNAGHTML1077327b.PNG"/>
          <p:cNvPicPr>
            <a:picLocks noChangeAspect="1" noChangeArrowheads="1"/>
          </p:cNvPicPr>
          <p:nvPr/>
        </p:nvPicPr>
        <p:blipFill>
          <a:blip r:embed="rId3"/>
          <a:srcRect/>
          <a:stretch>
            <a:fillRect/>
          </a:stretch>
        </p:blipFill>
        <p:spPr bwMode="auto">
          <a:xfrm>
            <a:off x="287338" y="1392238"/>
            <a:ext cx="9402762" cy="5138737"/>
          </a:xfrm>
          <a:prstGeom prst="rect">
            <a:avLst/>
          </a:prstGeom>
          <a:noFill/>
          <a:ln>
            <a:solidFill>
              <a:schemeClr val="bg1">
                <a:lumMod val="50000"/>
              </a:schemeClr>
            </a:solidFill>
          </a:ln>
          <a:effectLst>
            <a:outerShdw blurRad="50800" dist="38100" dir="2700000" algn="tl" rotWithShape="0">
              <a:prstClr val="black">
                <a:alpha val="40000"/>
              </a:prstClr>
            </a:outerShdw>
          </a:effectLst>
          <a:extLst/>
        </p:spPr>
      </p:pic>
      <p:pic>
        <p:nvPicPr>
          <p:cNvPr id="9" name="Picture 7" descr="C:\Users\MADHIK~1.BUD\AppData\Local\Temp\SNAGHTML1077327b.PNG"/>
          <p:cNvPicPr>
            <a:picLocks noChangeAspect="1" noChangeArrowheads="1"/>
          </p:cNvPicPr>
          <p:nvPr/>
        </p:nvPicPr>
        <p:blipFill>
          <a:blip r:embed="rId3"/>
          <a:srcRect l="27104" t="42585" r="71136" b="54655"/>
          <a:stretch>
            <a:fillRect/>
          </a:stretch>
        </p:blipFill>
        <p:spPr bwMode="auto">
          <a:xfrm>
            <a:off x="3740150" y="5527675"/>
            <a:ext cx="190500" cy="163513"/>
          </a:xfrm>
          <a:prstGeom prst="rect">
            <a:avLst/>
          </a:prstGeom>
          <a:noFill/>
          <a:ln>
            <a:noFill/>
          </a:ln>
          <a:effectLst>
            <a:outerShdw blurRad="50800" dist="38100" dir="2700000" algn="tl" rotWithShape="0">
              <a:prstClr val="black">
                <a:alpha val="40000"/>
              </a:prstClr>
            </a:outerShdw>
          </a:effectLst>
          <a:extLst/>
        </p:spPr>
      </p:pic>
      <p:pic>
        <p:nvPicPr>
          <p:cNvPr id="10" name="Picture 7" descr="C:\Users\MADHIK~1.BUD\AppData\Local\Temp\SNAGHTML1077327b.PNG"/>
          <p:cNvPicPr>
            <a:picLocks noChangeAspect="1" noChangeArrowheads="1"/>
          </p:cNvPicPr>
          <p:nvPr/>
        </p:nvPicPr>
        <p:blipFill>
          <a:blip r:embed="rId3"/>
          <a:srcRect l="34368" t="79363" r="64035" b="19044"/>
          <a:stretch>
            <a:fillRect/>
          </a:stretch>
        </p:blipFill>
        <p:spPr bwMode="auto">
          <a:xfrm>
            <a:off x="3930650" y="5595938"/>
            <a:ext cx="150813" cy="80962"/>
          </a:xfrm>
          <a:prstGeom prst="rect">
            <a:avLst/>
          </a:prstGeom>
          <a:noFill/>
          <a:ln>
            <a:solidFill>
              <a:srgbClr val="FFC000"/>
            </a:solidFill>
          </a:ln>
          <a:effectLst>
            <a:outerShdw blurRad="50800" dist="38100" dir="2700000" algn="tl" rotWithShape="0">
              <a:prstClr val="black">
                <a:alpha val="40000"/>
              </a:prstClr>
            </a:outerShdw>
          </a:effectLst>
          <a:extLst/>
        </p:spPr>
      </p:pic>
      <p:sp>
        <p:nvSpPr>
          <p:cNvPr id="2" name="TextBox 10"/>
          <p:cNvSpPr txBox="1">
            <a:spLocks noChangeArrowheads="1"/>
          </p:cNvSpPr>
          <p:nvPr/>
        </p:nvSpPr>
        <p:spPr bwMode="auto">
          <a:xfrm>
            <a:off x="3848100" y="5432425"/>
            <a:ext cx="709613" cy="20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hangingPunct="1"/>
            <a:r>
              <a:rPr lang="en-US" sz="700"/>
              <a:t>0.59</a:t>
            </a:r>
          </a:p>
        </p:txBody>
      </p:sp>
      <p:sp>
        <p:nvSpPr>
          <p:cNvPr id="13320" name="TextBox 11"/>
          <p:cNvSpPr txBox="1">
            <a:spLocks noChangeArrowheads="1"/>
          </p:cNvSpPr>
          <p:nvPr/>
        </p:nvSpPr>
        <p:spPr bwMode="auto">
          <a:xfrm>
            <a:off x="3646488" y="5380038"/>
            <a:ext cx="709612" cy="20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hangingPunct="1"/>
            <a:r>
              <a:rPr lang="en-US" sz="700"/>
              <a:t>2.30</a:t>
            </a:r>
          </a:p>
        </p:txBody>
      </p:sp>
      <p:sp>
        <p:nvSpPr>
          <p:cNvPr id="13" name="TextBox 12"/>
          <p:cNvSpPr txBox="1"/>
          <p:nvPr/>
        </p:nvSpPr>
        <p:spPr>
          <a:xfrm>
            <a:off x="3548063" y="5664200"/>
            <a:ext cx="682625" cy="430213"/>
          </a:xfrm>
          <a:prstGeom prst="rect">
            <a:avLst/>
          </a:prstGeom>
          <a:noFill/>
        </p:spPr>
        <p:txBody>
          <a:bodyPr>
            <a:spAutoFit/>
          </a:bodyPr>
          <a:lstStyle/>
          <a:p>
            <a:pPr>
              <a:defRPr/>
            </a:pPr>
            <a:r>
              <a:rPr lang="en-US" sz="1100" b="1" dirty="0">
                <a:effectLst>
                  <a:outerShdw blurRad="38100" dist="38100" dir="2700000" algn="tl">
                    <a:srgbClr val="000000">
                      <a:alpha val="43137"/>
                    </a:srgbClr>
                  </a:outerShdw>
                </a:effectLst>
                <a:cs typeface="Arial" charset="0"/>
              </a:rPr>
              <a:t>Central Java</a:t>
            </a:r>
          </a:p>
        </p:txBody>
      </p:sp>
      <p:sp>
        <p:nvSpPr>
          <p:cNvPr id="13322" name="TextBox 13"/>
          <p:cNvSpPr txBox="1">
            <a:spLocks noChangeArrowheads="1"/>
          </p:cNvSpPr>
          <p:nvPr/>
        </p:nvSpPr>
        <p:spPr bwMode="auto">
          <a:xfrm>
            <a:off x="1897063" y="6034088"/>
            <a:ext cx="1828800" cy="431800"/>
          </a:xfrm>
          <a:prstGeom prst="rect">
            <a:avLst/>
          </a:prstGeom>
          <a:solidFill>
            <a:srgbClr val="FF0000"/>
          </a:solidFill>
          <a:ln w="9525">
            <a:solidFill>
              <a:schemeClr val="tx1"/>
            </a:solidFill>
            <a:miter lim="800000"/>
            <a:headEnd/>
            <a:tailEnd/>
          </a:ln>
        </p:spPr>
        <p:txBody>
          <a:bodyPr>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algn="ctr" eaLnBrk="1" hangingPunct="1"/>
            <a:r>
              <a:rPr lang="en-US" sz="1100">
                <a:solidFill>
                  <a:schemeClr val="bg1"/>
                </a:solidFill>
                <a:latin typeface="Arial Unicode MS" pitchFamily="34" charset="-128"/>
                <a:ea typeface="Arial Unicode MS" pitchFamily="34" charset="-128"/>
                <a:cs typeface="Arial Unicode MS" pitchFamily="34" charset="-128"/>
              </a:rPr>
              <a:t>TIUNG BIRU JAMBARAN CENDANA</a:t>
            </a:r>
          </a:p>
        </p:txBody>
      </p:sp>
      <p:cxnSp>
        <p:nvCxnSpPr>
          <p:cNvPr id="18" name="Straight Arrow Connector 17"/>
          <p:cNvCxnSpPr/>
          <p:nvPr/>
        </p:nvCxnSpPr>
        <p:spPr>
          <a:xfrm flipV="1">
            <a:off x="3384550" y="5664200"/>
            <a:ext cx="355600" cy="368300"/>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5300" y="6057900"/>
            <a:ext cx="203200" cy="1397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98500" y="5981700"/>
            <a:ext cx="1168400" cy="415498"/>
          </a:xfrm>
          <a:prstGeom prst="rect">
            <a:avLst/>
          </a:prstGeom>
          <a:noFill/>
        </p:spPr>
        <p:txBody>
          <a:bodyPr wrap="square" rtlCol="0">
            <a:spAutoFit/>
          </a:bodyPr>
          <a:lstStyle/>
          <a:p>
            <a:r>
              <a:rPr lang="en-US" sz="1050" b="1" dirty="0" smtClean="0"/>
              <a:t>Current Projects, </a:t>
            </a:r>
            <a:br>
              <a:rPr lang="en-US" sz="1050" b="1" dirty="0" smtClean="0"/>
            </a:br>
            <a:r>
              <a:rPr lang="en-US" sz="1050" b="1" dirty="0" smtClean="0"/>
              <a:t>2013</a:t>
            </a:r>
            <a:endParaRPr lang="en-US" sz="1050" b="1" dirty="0"/>
          </a:p>
        </p:txBody>
      </p:sp>
    </p:spTree>
    <p:extLst>
      <p:ext uri="{BB962C8B-B14F-4D97-AF65-F5344CB8AC3E}">
        <p14:creationId xmlns:p14="http://schemas.microsoft.com/office/powerpoint/2010/main" xmlns="" val="40588727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908050" y="39688"/>
            <a:ext cx="8861425" cy="1169987"/>
          </a:xfrm>
        </p:spPr>
        <p:txBody>
          <a:bodyPr anchor="b"/>
          <a:lstStyle/>
          <a:p>
            <a:pPr eaLnBrk="1" hangingPunct="1"/>
            <a:r>
              <a:rPr lang="en-US" sz="2200" dirty="0" smtClean="0">
                <a:solidFill>
                  <a:srgbClr val="000000"/>
                </a:solidFill>
                <a:cs typeface="Tahoma" pitchFamily="34" charset="0"/>
              </a:rPr>
              <a:t>In the near future, upstream oil and gas new projects will be dominated by gas – the large ones are in the form of LNG</a:t>
            </a:r>
          </a:p>
        </p:txBody>
      </p:sp>
      <p:grpSp>
        <p:nvGrpSpPr>
          <p:cNvPr id="9270" name="Group 57"/>
          <p:cNvGrpSpPr>
            <a:grpSpLocks/>
          </p:cNvGrpSpPr>
          <p:nvPr/>
        </p:nvGrpSpPr>
        <p:grpSpPr bwMode="auto">
          <a:xfrm>
            <a:off x="147639" y="1187451"/>
            <a:ext cx="2950404" cy="1460215"/>
            <a:chOff x="1228298" y="1624084"/>
            <a:chExt cx="4178282" cy="2051986"/>
          </a:xfrm>
        </p:grpSpPr>
        <p:grpSp>
          <p:nvGrpSpPr>
            <p:cNvPr id="9272" name="Group 58"/>
            <p:cNvGrpSpPr>
              <a:grpSpLocks/>
            </p:cNvGrpSpPr>
            <p:nvPr/>
          </p:nvGrpSpPr>
          <p:grpSpPr bwMode="auto">
            <a:xfrm>
              <a:off x="1228298" y="1624084"/>
              <a:ext cx="4178282" cy="2051986"/>
              <a:chOff x="2893325" y="2483893"/>
              <a:chExt cx="4178282" cy="2051986"/>
            </a:xfrm>
          </p:grpSpPr>
          <p:sp>
            <p:nvSpPr>
              <p:cNvPr id="67" name="MCShape 28"/>
              <p:cNvSpPr>
                <a:spLocks/>
              </p:cNvSpPr>
              <p:nvPr/>
            </p:nvSpPr>
            <p:spPr bwMode="auto">
              <a:xfrm>
                <a:off x="3335885" y="2562028"/>
                <a:ext cx="390494" cy="621363"/>
              </a:xfrm>
              <a:custGeom>
                <a:avLst/>
                <a:gdLst>
                  <a:gd name="T0" fmla="*/ 1 w 207"/>
                  <a:gd name="T1" fmla="*/ 30 h 293"/>
                  <a:gd name="T2" fmla="*/ 6 w 207"/>
                  <a:gd name="T3" fmla="*/ 91 h 293"/>
                  <a:gd name="T4" fmla="*/ 38 w 207"/>
                  <a:gd name="T5" fmla="*/ 99 h 293"/>
                  <a:gd name="T6" fmla="*/ 39 w 207"/>
                  <a:gd name="T7" fmla="*/ 153 h 293"/>
                  <a:gd name="T8" fmla="*/ 62 w 207"/>
                  <a:gd name="T9" fmla="*/ 153 h 293"/>
                  <a:gd name="T10" fmla="*/ 65 w 207"/>
                  <a:gd name="T11" fmla="*/ 203 h 293"/>
                  <a:gd name="T12" fmla="*/ 114 w 207"/>
                  <a:gd name="T13" fmla="*/ 236 h 293"/>
                  <a:gd name="T14" fmla="*/ 121 w 207"/>
                  <a:gd name="T15" fmla="*/ 258 h 293"/>
                  <a:gd name="T16" fmla="*/ 153 w 207"/>
                  <a:gd name="T17" fmla="*/ 271 h 293"/>
                  <a:gd name="T18" fmla="*/ 169 w 207"/>
                  <a:gd name="T19" fmla="*/ 293 h 293"/>
                  <a:gd name="T20" fmla="*/ 202 w 207"/>
                  <a:gd name="T21" fmla="*/ 290 h 293"/>
                  <a:gd name="T22" fmla="*/ 205 w 207"/>
                  <a:gd name="T23" fmla="*/ 252 h 293"/>
                  <a:gd name="T24" fmla="*/ 172 w 207"/>
                  <a:gd name="T25" fmla="*/ 210 h 293"/>
                  <a:gd name="T26" fmla="*/ 170 w 207"/>
                  <a:gd name="T27" fmla="*/ 184 h 293"/>
                  <a:gd name="T28" fmla="*/ 168 w 207"/>
                  <a:gd name="T29" fmla="*/ 160 h 293"/>
                  <a:gd name="T30" fmla="*/ 167 w 207"/>
                  <a:gd name="T31" fmla="*/ 87 h 293"/>
                  <a:gd name="T32" fmla="*/ 115 w 207"/>
                  <a:gd name="T33" fmla="*/ 41 h 293"/>
                  <a:gd name="T34" fmla="*/ 103 w 207"/>
                  <a:gd name="T35" fmla="*/ 31 h 293"/>
                  <a:gd name="T36" fmla="*/ 91 w 207"/>
                  <a:gd name="T37" fmla="*/ 55 h 293"/>
                  <a:gd name="T38" fmla="*/ 72 w 207"/>
                  <a:gd name="T39" fmla="*/ 47 h 293"/>
                  <a:gd name="T40" fmla="*/ 49 w 207"/>
                  <a:gd name="T41" fmla="*/ 54 h 293"/>
                  <a:gd name="T42" fmla="*/ 52 w 207"/>
                  <a:gd name="T43" fmla="*/ 32 h 293"/>
                  <a:gd name="T44" fmla="*/ 45 w 207"/>
                  <a:gd name="T45" fmla="*/ 28 h 293"/>
                  <a:gd name="T46" fmla="*/ 39 w 207"/>
                  <a:gd name="T47" fmla="*/ 16 h 293"/>
                  <a:gd name="T48" fmla="*/ 21 w 207"/>
                  <a:gd name="T49" fmla="*/ 12 h 293"/>
                  <a:gd name="T50" fmla="*/ 12 w 207"/>
                  <a:gd name="T51" fmla="*/ 1 h 293"/>
                  <a:gd name="T52" fmla="*/ 7 w 207"/>
                  <a:gd name="T53" fmla="*/ 17 h 293"/>
                  <a:gd name="T54" fmla="*/ 0 w 207"/>
                  <a:gd name="T55" fmla="*/ 29 h 293"/>
                  <a:gd name="T56" fmla="*/ 1 w 207"/>
                  <a:gd name="T57" fmla="*/ 30 h 29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07"/>
                  <a:gd name="T88" fmla="*/ 0 h 293"/>
                  <a:gd name="T89" fmla="*/ 207 w 207"/>
                  <a:gd name="T90" fmla="*/ 293 h 29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07" h="293">
                    <a:moveTo>
                      <a:pt x="1" y="30"/>
                    </a:moveTo>
                    <a:cubicBezTo>
                      <a:pt x="6" y="91"/>
                      <a:pt x="6" y="91"/>
                      <a:pt x="6" y="91"/>
                    </a:cubicBezTo>
                    <a:cubicBezTo>
                      <a:pt x="6" y="91"/>
                      <a:pt x="38" y="79"/>
                      <a:pt x="38" y="99"/>
                    </a:cubicBezTo>
                    <a:cubicBezTo>
                      <a:pt x="37" y="119"/>
                      <a:pt x="28" y="141"/>
                      <a:pt x="39" y="153"/>
                    </a:cubicBezTo>
                    <a:cubicBezTo>
                      <a:pt x="50" y="166"/>
                      <a:pt x="62" y="153"/>
                      <a:pt x="62" y="153"/>
                    </a:cubicBezTo>
                    <a:cubicBezTo>
                      <a:pt x="62" y="153"/>
                      <a:pt x="55" y="194"/>
                      <a:pt x="65" y="203"/>
                    </a:cubicBezTo>
                    <a:cubicBezTo>
                      <a:pt x="75" y="212"/>
                      <a:pt x="114" y="236"/>
                      <a:pt x="114" y="236"/>
                    </a:cubicBezTo>
                    <a:cubicBezTo>
                      <a:pt x="114" y="236"/>
                      <a:pt x="116" y="256"/>
                      <a:pt x="121" y="258"/>
                    </a:cubicBezTo>
                    <a:cubicBezTo>
                      <a:pt x="126" y="259"/>
                      <a:pt x="153" y="271"/>
                      <a:pt x="153" y="271"/>
                    </a:cubicBezTo>
                    <a:cubicBezTo>
                      <a:pt x="169" y="293"/>
                      <a:pt x="169" y="293"/>
                      <a:pt x="169" y="293"/>
                    </a:cubicBezTo>
                    <a:cubicBezTo>
                      <a:pt x="202" y="290"/>
                      <a:pt x="202" y="290"/>
                      <a:pt x="202" y="290"/>
                    </a:cubicBezTo>
                    <a:cubicBezTo>
                      <a:pt x="202" y="290"/>
                      <a:pt x="207" y="270"/>
                      <a:pt x="205" y="252"/>
                    </a:cubicBezTo>
                    <a:cubicBezTo>
                      <a:pt x="203" y="235"/>
                      <a:pt x="173" y="215"/>
                      <a:pt x="172" y="210"/>
                    </a:cubicBezTo>
                    <a:cubicBezTo>
                      <a:pt x="171" y="205"/>
                      <a:pt x="177" y="193"/>
                      <a:pt x="170" y="184"/>
                    </a:cubicBezTo>
                    <a:cubicBezTo>
                      <a:pt x="162" y="175"/>
                      <a:pt x="168" y="173"/>
                      <a:pt x="168" y="160"/>
                    </a:cubicBezTo>
                    <a:cubicBezTo>
                      <a:pt x="169" y="148"/>
                      <a:pt x="172" y="109"/>
                      <a:pt x="167" y="87"/>
                    </a:cubicBezTo>
                    <a:cubicBezTo>
                      <a:pt x="163" y="65"/>
                      <a:pt x="121" y="50"/>
                      <a:pt x="115" y="41"/>
                    </a:cubicBezTo>
                    <a:cubicBezTo>
                      <a:pt x="113" y="38"/>
                      <a:pt x="108" y="34"/>
                      <a:pt x="103" y="31"/>
                    </a:cubicBezTo>
                    <a:cubicBezTo>
                      <a:pt x="100" y="39"/>
                      <a:pt x="95" y="50"/>
                      <a:pt x="91" y="55"/>
                    </a:cubicBezTo>
                    <a:cubicBezTo>
                      <a:pt x="85" y="63"/>
                      <a:pt x="83" y="46"/>
                      <a:pt x="72" y="47"/>
                    </a:cubicBezTo>
                    <a:cubicBezTo>
                      <a:pt x="61" y="48"/>
                      <a:pt x="62" y="58"/>
                      <a:pt x="49" y="54"/>
                    </a:cubicBezTo>
                    <a:cubicBezTo>
                      <a:pt x="36" y="50"/>
                      <a:pt x="52" y="38"/>
                      <a:pt x="52" y="32"/>
                    </a:cubicBezTo>
                    <a:cubicBezTo>
                      <a:pt x="52" y="26"/>
                      <a:pt x="45" y="28"/>
                      <a:pt x="45" y="28"/>
                    </a:cubicBezTo>
                    <a:cubicBezTo>
                      <a:pt x="45" y="28"/>
                      <a:pt x="46" y="20"/>
                      <a:pt x="39" y="16"/>
                    </a:cubicBezTo>
                    <a:cubicBezTo>
                      <a:pt x="32" y="12"/>
                      <a:pt x="21" y="12"/>
                      <a:pt x="21" y="12"/>
                    </a:cubicBezTo>
                    <a:cubicBezTo>
                      <a:pt x="21" y="12"/>
                      <a:pt x="19" y="0"/>
                      <a:pt x="12" y="1"/>
                    </a:cubicBezTo>
                    <a:cubicBezTo>
                      <a:pt x="5" y="2"/>
                      <a:pt x="6" y="8"/>
                      <a:pt x="7" y="17"/>
                    </a:cubicBezTo>
                    <a:cubicBezTo>
                      <a:pt x="7" y="21"/>
                      <a:pt x="4" y="25"/>
                      <a:pt x="0" y="29"/>
                    </a:cubicBezTo>
                    <a:cubicBezTo>
                      <a:pt x="1" y="29"/>
                      <a:pt x="1" y="30"/>
                      <a:pt x="1" y="30"/>
                    </a:cubicBezTo>
                    <a:close/>
                  </a:path>
                </a:pathLst>
              </a:custGeom>
              <a:solidFill>
                <a:schemeClr val="bg1">
                  <a:lumMod val="65000"/>
                </a:schemeClr>
              </a:solidFill>
              <a:ln w="6350">
                <a:solidFill>
                  <a:schemeClr val="bg1"/>
                </a:solidFill>
                <a:round/>
                <a:headEnd/>
                <a:tailEnd/>
              </a:ln>
            </p:spPr>
            <p:txBody>
              <a:bodyPr/>
              <a:lstStyle/>
              <a:p>
                <a:pPr algn="ctr">
                  <a:defRPr/>
                </a:pPr>
                <a:endParaRPr lang="de-DE"/>
              </a:p>
            </p:txBody>
          </p:sp>
          <p:sp>
            <p:nvSpPr>
              <p:cNvPr id="68" name="MCShape 151"/>
              <p:cNvSpPr>
                <a:spLocks/>
              </p:cNvSpPr>
              <p:nvPr/>
            </p:nvSpPr>
            <p:spPr bwMode="auto">
              <a:xfrm>
                <a:off x="4243318" y="2483893"/>
                <a:ext cx="885119" cy="753449"/>
              </a:xfrm>
              <a:custGeom>
                <a:avLst/>
                <a:gdLst>
                  <a:gd name="T0" fmla="*/ 9 w 461"/>
                  <a:gd name="T1" fmla="*/ 338 h 355"/>
                  <a:gd name="T2" fmla="*/ 43 w 461"/>
                  <a:gd name="T3" fmla="*/ 352 h 355"/>
                  <a:gd name="T4" fmla="*/ 61 w 461"/>
                  <a:gd name="T5" fmla="*/ 342 h 355"/>
                  <a:gd name="T6" fmla="*/ 98 w 461"/>
                  <a:gd name="T7" fmla="*/ 345 h 355"/>
                  <a:gd name="T8" fmla="*/ 121 w 461"/>
                  <a:gd name="T9" fmla="*/ 318 h 355"/>
                  <a:gd name="T10" fmla="*/ 150 w 461"/>
                  <a:gd name="T11" fmla="*/ 318 h 355"/>
                  <a:gd name="T12" fmla="*/ 182 w 461"/>
                  <a:gd name="T13" fmla="*/ 335 h 355"/>
                  <a:gd name="T14" fmla="*/ 203 w 461"/>
                  <a:gd name="T15" fmla="*/ 322 h 355"/>
                  <a:gd name="T16" fmla="*/ 219 w 461"/>
                  <a:gd name="T17" fmla="*/ 322 h 355"/>
                  <a:gd name="T18" fmla="*/ 236 w 461"/>
                  <a:gd name="T19" fmla="*/ 299 h 355"/>
                  <a:gd name="T20" fmla="*/ 235 w 461"/>
                  <a:gd name="T21" fmla="*/ 287 h 355"/>
                  <a:gd name="T22" fmla="*/ 257 w 461"/>
                  <a:gd name="T23" fmla="*/ 268 h 355"/>
                  <a:gd name="T24" fmla="*/ 252 w 461"/>
                  <a:gd name="T25" fmla="*/ 243 h 355"/>
                  <a:gd name="T26" fmla="*/ 265 w 461"/>
                  <a:gd name="T27" fmla="*/ 235 h 355"/>
                  <a:gd name="T28" fmla="*/ 275 w 461"/>
                  <a:gd name="T29" fmla="*/ 204 h 355"/>
                  <a:gd name="T30" fmla="*/ 284 w 461"/>
                  <a:gd name="T31" fmla="*/ 165 h 355"/>
                  <a:gd name="T32" fmla="*/ 344 w 461"/>
                  <a:gd name="T33" fmla="*/ 166 h 355"/>
                  <a:gd name="T34" fmla="*/ 375 w 461"/>
                  <a:gd name="T35" fmla="*/ 190 h 355"/>
                  <a:gd name="T36" fmla="*/ 374 w 461"/>
                  <a:gd name="T37" fmla="*/ 189 h 355"/>
                  <a:gd name="T38" fmla="*/ 387 w 461"/>
                  <a:gd name="T39" fmla="*/ 186 h 355"/>
                  <a:gd name="T40" fmla="*/ 378 w 461"/>
                  <a:gd name="T41" fmla="*/ 144 h 355"/>
                  <a:gd name="T42" fmla="*/ 402 w 461"/>
                  <a:gd name="T43" fmla="*/ 162 h 355"/>
                  <a:gd name="T44" fmla="*/ 427 w 461"/>
                  <a:gd name="T45" fmla="*/ 160 h 355"/>
                  <a:gd name="T46" fmla="*/ 408 w 461"/>
                  <a:gd name="T47" fmla="*/ 126 h 355"/>
                  <a:gd name="T48" fmla="*/ 444 w 461"/>
                  <a:gd name="T49" fmla="*/ 131 h 355"/>
                  <a:gd name="T50" fmla="*/ 461 w 461"/>
                  <a:gd name="T51" fmla="*/ 111 h 355"/>
                  <a:gd name="T52" fmla="*/ 444 w 461"/>
                  <a:gd name="T53" fmla="*/ 105 h 355"/>
                  <a:gd name="T54" fmla="*/ 433 w 461"/>
                  <a:gd name="T55" fmla="*/ 88 h 355"/>
                  <a:gd name="T56" fmla="*/ 393 w 461"/>
                  <a:gd name="T57" fmla="*/ 77 h 355"/>
                  <a:gd name="T58" fmla="*/ 380 w 461"/>
                  <a:gd name="T59" fmla="*/ 46 h 355"/>
                  <a:gd name="T60" fmla="*/ 354 w 461"/>
                  <a:gd name="T61" fmla="*/ 42 h 355"/>
                  <a:gd name="T62" fmla="*/ 343 w 461"/>
                  <a:gd name="T63" fmla="*/ 1 h 355"/>
                  <a:gd name="T64" fmla="*/ 339 w 461"/>
                  <a:gd name="T65" fmla="*/ 14 h 355"/>
                  <a:gd name="T66" fmla="*/ 329 w 461"/>
                  <a:gd name="T67" fmla="*/ 0 h 355"/>
                  <a:gd name="T68" fmla="*/ 323 w 461"/>
                  <a:gd name="T69" fmla="*/ 41 h 355"/>
                  <a:gd name="T70" fmla="*/ 301 w 461"/>
                  <a:gd name="T71" fmla="*/ 50 h 355"/>
                  <a:gd name="T72" fmla="*/ 293 w 461"/>
                  <a:gd name="T73" fmla="*/ 77 h 355"/>
                  <a:gd name="T74" fmla="*/ 276 w 461"/>
                  <a:gd name="T75" fmla="*/ 83 h 355"/>
                  <a:gd name="T76" fmla="*/ 283 w 461"/>
                  <a:gd name="T77" fmla="*/ 107 h 355"/>
                  <a:gd name="T78" fmla="*/ 243 w 461"/>
                  <a:gd name="T79" fmla="*/ 101 h 355"/>
                  <a:gd name="T80" fmla="*/ 227 w 461"/>
                  <a:gd name="T81" fmla="*/ 136 h 355"/>
                  <a:gd name="T82" fmla="*/ 200 w 461"/>
                  <a:gd name="T83" fmla="*/ 166 h 355"/>
                  <a:gd name="T84" fmla="*/ 176 w 461"/>
                  <a:gd name="T85" fmla="*/ 213 h 355"/>
                  <a:gd name="T86" fmla="*/ 110 w 461"/>
                  <a:gd name="T87" fmla="*/ 235 h 355"/>
                  <a:gd name="T88" fmla="*/ 69 w 461"/>
                  <a:gd name="T89" fmla="*/ 262 h 355"/>
                  <a:gd name="T90" fmla="*/ 60 w 461"/>
                  <a:gd name="T91" fmla="*/ 285 h 355"/>
                  <a:gd name="T92" fmla="*/ 65 w 461"/>
                  <a:gd name="T93" fmla="*/ 317 h 355"/>
                  <a:gd name="T94" fmla="*/ 23 w 461"/>
                  <a:gd name="T95" fmla="*/ 305 h 355"/>
                  <a:gd name="T96" fmla="*/ 0 w 461"/>
                  <a:gd name="T97" fmla="*/ 322 h 355"/>
                  <a:gd name="T98" fmla="*/ 0 w 461"/>
                  <a:gd name="T99" fmla="*/ 322 h 355"/>
                  <a:gd name="T100" fmla="*/ 9 w 461"/>
                  <a:gd name="T101" fmla="*/ 338 h 35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1"/>
                  <a:gd name="T154" fmla="*/ 0 h 355"/>
                  <a:gd name="T155" fmla="*/ 461 w 461"/>
                  <a:gd name="T156" fmla="*/ 355 h 35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1" h="355">
                    <a:moveTo>
                      <a:pt x="9" y="338"/>
                    </a:moveTo>
                    <a:cubicBezTo>
                      <a:pt x="17" y="347"/>
                      <a:pt x="39" y="355"/>
                      <a:pt x="43" y="352"/>
                    </a:cubicBezTo>
                    <a:cubicBezTo>
                      <a:pt x="47" y="350"/>
                      <a:pt x="46" y="342"/>
                      <a:pt x="61" y="342"/>
                    </a:cubicBezTo>
                    <a:cubicBezTo>
                      <a:pt x="75" y="342"/>
                      <a:pt x="88" y="351"/>
                      <a:pt x="98" y="345"/>
                    </a:cubicBezTo>
                    <a:cubicBezTo>
                      <a:pt x="108" y="339"/>
                      <a:pt x="121" y="318"/>
                      <a:pt x="121" y="318"/>
                    </a:cubicBezTo>
                    <a:cubicBezTo>
                      <a:pt x="121" y="318"/>
                      <a:pt x="146" y="315"/>
                      <a:pt x="150" y="318"/>
                    </a:cubicBezTo>
                    <a:cubicBezTo>
                      <a:pt x="154" y="320"/>
                      <a:pt x="179" y="336"/>
                      <a:pt x="182" y="335"/>
                    </a:cubicBezTo>
                    <a:cubicBezTo>
                      <a:pt x="185" y="335"/>
                      <a:pt x="203" y="322"/>
                      <a:pt x="203" y="322"/>
                    </a:cubicBezTo>
                    <a:cubicBezTo>
                      <a:pt x="219" y="322"/>
                      <a:pt x="219" y="322"/>
                      <a:pt x="219" y="322"/>
                    </a:cubicBezTo>
                    <a:cubicBezTo>
                      <a:pt x="236" y="299"/>
                      <a:pt x="236" y="299"/>
                      <a:pt x="236" y="299"/>
                    </a:cubicBezTo>
                    <a:cubicBezTo>
                      <a:pt x="235" y="287"/>
                      <a:pt x="235" y="287"/>
                      <a:pt x="235" y="287"/>
                    </a:cubicBezTo>
                    <a:cubicBezTo>
                      <a:pt x="257" y="268"/>
                      <a:pt x="257" y="268"/>
                      <a:pt x="257" y="268"/>
                    </a:cubicBezTo>
                    <a:cubicBezTo>
                      <a:pt x="257" y="268"/>
                      <a:pt x="245" y="252"/>
                      <a:pt x="252" y="243"/>
                    </a:cubicBezTo>
                    <a:cubicBezTo>
                      <a:pt x="258" y="234"/>
                      <a:pt x="265" y="235"/>
                      <a:pt x="265" y="235"/>
                    </a:cubicBezTo>
                    <a:cubicBezTo>
                      <a:pt x="265" y="235"/>
                      <a:pt x="274" y="220"/>
                      <a:pt x="275" y="204"/>
                    </a:cubicBezTo>
                    <a:cubicBezTo>
                      <a:pt x="277" y="188"/>
                      <a:pt x="270" y="166"/>
                      <a:pt x="284" y="165"/>
                    </a:cubicBezTo>
                    <a:cubicBezTo>
                      <a:pt x="299" y="164"/>
                      <a:pt x="340" y="165"/>
                      <a:pt x="344" y="166"/>
                    </a:cubicBezTo>
                    <a:cubicBezTo>
                      <a:pt x="348" y="166"/>
                      <a:pt x="367" y="183"/>
                      <a:pt x="375" y="190"/>
                    </a:cubicBezTo>
                    <a:cubicBezTo>
                      <a:pt x="374" y="189"/>
                      <a:pt x="374" y="189"/>
                      <a:pt x="374" y="189"/>
                    </a:cubicBezTo>
                    <a:cubicBezTo>
                      <a:pt x="387" y="186"/>
                      <a:pt x="387" y="186"/>
                      <a:pt x="387" y="186"/>
                    </a:cubicBezTo>
                    <a:cubicBezTo>
                      <a:pt x="378" y="144"/>
                      <a:pt x="378" y="144"/>
                      <a:pt x="378" y="144"/>
                    </a:cubicBezTo>
                    <a:cubicBezTo>
                      <a:pt x="378" y="144"/>
                      <a:pt x="393" y="160"/>
                      <a:pt x="402" y="162"/>
                    </a:cubicBezTo>
                    <a:cubicBezTo>
                      <a:pt x="412" y="163"/>
                      <a:pt x="427" y="160"/>
                      <a:pt x="427" y="160"/>
                    </a:cubicBezTo>
                    <a:cubicBezTo>
                      <a:pt x="427" y="160"/>
                      <a:pt x="402" y="136"/>
                      <a:pt x="408" y="126"/>
                    </a:cubicBezTo>
                    <a:cubicBezTo>
                      <a:pt x="413" y="115"/>
                      <a:pt x="444" y="131"/>
                      <a:pt x="444" y="131"/>
                    </a:cubicBezTo>
                    <a:cubicBezTo>
                      <a:pt x="461" y="111"/>
                      <a:pt x="461" y="111"/>
                      <a:pt x="461" y="111"/>
                    </a:cubicBezTo>
                    <a:cubicBezTo>
                      <a:pt x="444" y="105"/>
                      <a:pt x="444" y="105"/>
                      <a:pt x="444" y="105"/>
                    </a:cubicBezTo>
                    <a:cubicBezTo>
                      <a:pt x="444" y="105"/>
                      <a:pt x="441" y="93"/>
                      <a:pt x="433" y="88"/>
                    </a:cubicBezTo>
                    <a:cubicBezTo>
                      <a:pt x="425" y="82"/>
                      <a:pt x="393" y="77"/>
                      <a:pt x="393" y="77"/>
                    </a:cubicBezTo>
                    <a:cubicBezTo>
                      <a:pt x="393" y="77"/>
                      <a:pt x="392" y="58"/>
                      <a:pt x="380" y="46"/>
                    </a:cubicBezTo>
                    <a:cubicBezTo>
                      <a:pt x="367" y="33"/>
                      <a:pt x="354" y="42"/>
                      <a:pt x="354" y="42"/>
                    </a:cubicBezTo>
                    <a:cubicBezTo>
                      <a:pt x="343" y="1"/>
                      <a:pt x="343" y="1"/>
                      <a:pt x="343" y="1"/>
                    </a:cubicBezTo>
                    <a:cubicBezTo>
                      <a:pt x="339" y="14"/>
                      <a:pt x="339" y="14"/>
                      <a:pt x="339" y="14"/>
                    </a:cubicBezTo>
                    <a:cubicBezTo>
                      <a:pt x="329" y="0"/>
                      <a:pt x="329" y="0"/>
                      <a:pt x="329" y="0"/>
                    </a:cubicBezTo>
                    <a:cubicBezTo>
                      <a:pt x="323" y="41"/>
                      <a:pt x="323" y="41"/>
                      <a:pt x="323" y="41"/>
                    </a:cubicBezTo>
                    <a:cubicBezTo>
                      <a:pt x="323" y="41"/>
                      <a:pt x="308" y="45"/>
                      <a:pt x="301" y="50"/>
                    </a:cubicBezTo>
                    <a:cubicBezTo>
                      <a:pt x="294" y="55"/>
                      <a:pt x="293" y="77"/>
                      <a:pt x="293" y="77"/>
                    </a:cubicBezTo>
                    <a:cubicBezTo>
                      <a:pt x="276" y="83"/>
                      <a:pt x="276" y="83"/>
                      <a:pt x="276" y="83"/>
                    </a:cubicBezTo>
                    <a:cubicBezTo>
                      <a:pt x="283" y="107"/>
                      <a:pt x="283" y="107"/>
                      <a:pt x="283" y="107"/>
                    </a:cubicBezTo>
                    <a:cubicBezTo>
                      <a:pt x="283" y="107"/>
                      <a:pt x="259" y="104"/>
                      <a:pt x="243" y="101"/>
                    </a:cubicBezTo>
                    <a:cubicBezTo>
                      <a:pt x="228" y="97"/>
                      <a:pt x="227" y="136"/>
                      <a:pt x="227" y="136"/>
                    </a:cubicBezTo>
                    <a:cubicBezTo>
                      <a:pt x="200" y="166"/>
                      <a:pt x="200" y="166"/>
                      <a:pt x="200" y="166"/>
                    </a:cubicBezTo>
                    <a:cubicBezTo>
                      <a:pt x="200" y="166"/>
                      <a:pt x="192" y="201"/>
                      <a:pt x="176" y="213"/>
                    </a:cubicBezTo>
                    <a:cubicBezTo>
                      <a:pt x="160" y="224"/>
                      <a:pt x="119" y="232"/>
                      <a:pt x="110" y="235"/>
                    </a:cubicBezTo>
                    <a:cubicBezTo>
                      <a:pt x="101" y="237"/>
                      <a:pt x="69" y="262"/>
                      <a:pt x="69" y="262"/>
                    </a:cubicBezTo>
                    <a:cubicBezTo>
                      <a:pt x="60" y="285"/>
                      <a:pt x="60" y="285"/>
                      <a:pt x="60" y="285"/>
                    </a:cubicBezTo>
                    <a:cubicBezTo>
                      <a:pt x="60" y="285"/>
                      <a:pt x="84" y="303"/>
                      <a:pt x="65" y="317"/>
                    </a:cubicBezTo>
                    <a:cubicBezTo>
                      <a:pt x="47" y="331"/>
                      <a:pt x="34" y="308"/>
                      <a:pt x="23" y="305"/>
                    </a:cubicBezTo>
                    <a:cubicBezTo>
                      <a:pt x="13" y="303"/>
                      <a:pt x="0" y="322"/>
                      <a:pt x="0" y="322"/>
                    </a:cubicBezTo>
                    <a:cubicBezTo>
                      <a:pt x="0" y="322"/>
                      <a:pt x="0" y="322"/>
                      <a:pt x="0" y="322"/>
                    </a:cubicBezTo>
                    <a:cubicBezTo>
                      <a:pt x="3" y="328"/>
                      <a:pt x="5" y="334"/>
                      <a:pt x="9" y="338"/>
                    </a:cubicBezTo>
                    <a:close/>
                  </a:path>
                </a:pathLst>
              </a:custGeom>
              <a:solidFill>
                <a:schemeClr val="bg1">
                  <a:lumMod val="65000"/>
                </a:schemeClr>
              </a:solidFill>
              <a:ln w="6350">
                <a:solidFill>
                  <a:schemeClr val="bg1"/>
                </a:solidFill>
                <a:round/>
                <a:headEnd/>
                <a:tailEnd/>
              </a:ln>
            </p:spPr>
            <p:txBody>
              <a:bodyPr/>
              <a:lstStyle/>
              <a:p>
                <a:pPr algn="ctr">
                  <a:defRPr/>
                </a:pPr>
                <a:endParaRPr lang="de-DE"/>
              </a:p>
            </p:txBody>
          </p:sp>
          <p:sp>
            <p:nvSpPr>
              <p:cNvPr id="69" name="MCShape 152"/>
              <p:cNvSpPr>
                <a:spLocks noEditPoints="1"/>
              </p:cNvSpPr>
              <p:nvPr/>
            </p:nvSpPr>
            <p:spPr bwMode="auto">
              <a:xfrm>
                <a:off x="5489178" y="4269846"/>
                <a:ext cx="321692" cy="159992"/>
              </a:xfrm>
              <a:custGeom>
                <a:avLst/>
                <a:gdLst>
                  <a:gd name="T0" fmla="*/ 53 w 168"/>
                  <a:gd name="T1" fmla="*/ 33 h 77"/>
                  <a:gd name="T2" fmla="*/ 53 w 168"/>
                  <a:gd name="T3" fmla="*/ 33 h 77"/>
                  <a:gd name="T4" fmla="*/ 53 w 168"/>
                  <a:gd name="T5" fmla="*/ 33 h 77"/>
                  <a:gd name="T6" fmla="*/ 53 w 168"/>
                  <a:gd name="T7" fmla="*/ 33 h 77"/>
                  <a:gd name="T8" fmla="*/ 152 w 168"/>
                  <a:gd name="T9" fmla="*/ 0 h 77"/>
                  <a:gd name="T10" fmla="*/ 139 w 168"/>
                  <a:gd name="T11" fmla="*/ 14 h 77"/>
                  <a:gd name="T12" fmla="*/ 84 w 168"/>
                  <a:gd name="T13" fmla="*/ 15 h 77"/>
                  <a:gd name="T14" fmla="*/ 67 w 168"/>
                  <a:gd name="T15" fmla="*/ 33 h 77"/>
                  <a:gd name="T16" fmla="*/ 53 w 168"/>
                  <a:gd name="T17" fmla="*/ 33 h 77"/>
                  <a:gd name="T18" fmla="*/ 60 w 168"/>
                  <a:gd name="T19" fmla="*/ 47 h 77"/>
                  <a:gd name="T20" fmla="*/ 50 w 168"/>
                  <a:gd name="T21" fmla="*/ 66 h 77"/>
                  <a:gd name="T22" fmla="*/ 52 w 168"/>
                  <a:gd name="T23" fmla="*/ 77 h 77"/>
                  <a:gd name="T24" fmla="*/ 57 w 168"/>
                  <a:gd name="T25" fmla="*/ 72 h 77"/>
                  <a:gd name="T26" fmla="*/ 67 w 168"/>
                  <a:gd name="T27" fmla="*/ 69 h 77"/>
                  <a:gd name="T28" fmla="*/ 89 w 168"/>
                  <a:gd name="T29" fmla="*/ 53 h 77"/>
                  <a:gd name="T30" fmla="*/ 111 w 168"/>
                  <a:gd name="T31" fmla="*/ 59 h 77"/>
                  <a:gd name="T32" fmla="*/ 168 w 168"/>
                  <a:gd name="T33" fmla="*/ 9 h 77"/>
                  <a:gd name="T34" fmla="*/ 152 w 168"/>
                  <a:gd name="T35" fmla="*/ 0 h 77"/>
                  <a:gd name="T36" fmla="*/ 0 w 168"/>
                  <a:gd name="T37" fmla="*/ 58 h 77"/>
                  <a:gd name="T38" fmla="*/ 4 w 168"/>
                  <a:gd name="T39" fmla="*/ 67 h 77"/>
                  <a:gd name="T40" fmla="*/ 24 w 168"/>
                  <a:gd name="T41" fmla="*/ 61 h 77"/>
                  <a:gd name="T42" fmla="*/ 28 w 168"/>
                  <a:gd name="T43" fmla="*/ 48 h 77"/>
                  <a:gd name="T44" fmla="*/ 11 w 168"/>
                  <a:gd name="T45" fmla="*/ 47 h 77"/>
                  <a:gd name="T46" fmla="*/ 0 w 168"/>
                  <a:gd name="T47" fmla="*/ 58 h 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8"/>
                  <a:gd name="T73" fmla="*/ 0 h 77"/>
                  <a:gd name="T74" fmla="*/ 168 w 168"/>
                  <a:gd name="T75" fmla="*/ 77 h 7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8" h="77">
                    <a:moveTo>
                      <a:pt x="53" y="33"/>
                    </a:moveTo>
                    <a:cubicBezTo>
                      <a:pt x="53" y="33"/>
                      <a:pt x="53" y="33"/>
                      <a:pt x="53" y="33"/>
                    </a:cubicBezTo>
                    <a:cubicBezTo>
                      <a:pt x="53" y="33"/>
                      <a:pt x="53" y="33"/>
                      <a:pt x="53" y="33"/>
                    </a:cubicBezTo>
                    <a:cubicBezTo>
                      <a:pt x="53" y="33"/>
                      <a:pt x="53" y="33"/>
                      <a:pt x="53" y="33"/>
                    </a:cubicBezTo>
                    <a:close/>
                    <a:moveTo>
                      <a:pt x="152" y="0"/>
                    </a:moveTo>
                    <a:cubicBezTo>
                      <a:pt x="139" y="14"/>
                      <a:pt x="139" y="14"/>
                      <a:pt x="139" y="14"/>
                    </a:cubicBezTo>
                    <a:cubicBezTo>
                      <a:pt x="139" y="14"/>
                      <a:pt x="96" y="15"/>
                      <a:pt x="84" y="15"/>
                    </a:cubicBezTo>
                    <a:cubicBezTo>
                      <a:pt x="73" y="15"/>
                      <a:pt x="67" y="33"/>
                      <a:pt x="67" y="33"/>
                    </a:cubicBezTo>
                    <a:cubicBezTo>
                      <a:pt x="67" y="33"/>
                      <a:pt x="61" y="32"/>
                      <a:pt x="53" y="33"/>
                    </a:cubicBezTo>
                    <a:cubicBezTo>
                      <a:pt x="60" y="47"/>
                      <a:pt x="60" y="47"/>
                      <a:pt x="60" y="47"/>
                    </a:cubicBezTo>
                    <a:cubicBezTo>
                      <a:pt x="60" y="47"/>
                      <a:pt x="56" y="54"/>
                      <a:pt x="50" y="66"/>
                    </a:cubicBezTo>
                    <a:cubicBezTo>
                      <a:pt x="46" y="72"/>
                      <a:pt x="49" y="76"/>
                      <a:pt x="52" y="77"/>
                    </a:cubicBezTo>
                    <a:cubicBezTo>
                      <a:pt x="55" y="74"/>
                      <a:pt x="57" y="72"/>
                      <a:pt x="57" y="72"/>
                    </a:cubicBezTo>
                    <a:cubicBezTo>
                      <a:pt x="67" y="69"/>
                      <a:pt x="67" y="69"/>
                      <a:pt x="67" y="69"/>
                    </a:cubicBezTo>
                    <a:cubicBezTo>
                      <a:pt x="89" y="53"/>
                      <a:pt x="89" y="53"/>
                      <a:pt x="89" y="53"/>
                    </a:cubicBezTo>
                    <a:cubicBezTo>
                      <a:pt x="89" y="53"/>
                      <a:pt x="98" y="62"/>
                      <a:pt x="111" y="59"/>
                    </a:cubicBezTo>
                    <a:cubicBezTo>
                      <a:pt x="124" y="56"/>
                      <a:pt x="168" y="9"/>
                      <a:pt x="168" y="9"/>
                    </a:cubicBezTo>
                    <a:lnTo>
                      <a:pt x="152" y="0"/>
                    </a:lnTo>
                    <a:close/>
                    <a:moveTo>
                      <a:pt x="0" y="58"/>
                    </a:moveTo>
                    <a:cubicBezTo>
                      <a:pt x="4" y="67"/>
                      <a:pt x="4" y="67"/>
                      <a:pt x="4" y="67"/>
                    </a:cubicBezTo>
                    <a:cubicBezTo>
                      <a:pt x="15" y="58"/>
                      <a:pt x="24" y="61"/>
                      <a:pt x="24" y="61"/>
                    </a:cubicBezTo>
                    <a:cubicBezTo>
                      <a:pt x="24" y="61"/>
                      <a:pt x="24" y="54"/>
                      <a:pt x="28" y="48"/>
                    </a:cubicBezTo>
                    <a:cubicBezTo>
                      <a:pt x="11" y="47"/>
                      <a:pt x="11" y="47"/>
                      <a:pt x="11" y="47"/>
                    </a:cubicBezTo>
                    <a:lnTo>
                      <a:pt x="0" y="58"/>
                    </a:lnTo>
                    <a:close/>
                  </a:path>
                </a:pathLst>
              </a:custGeom>
              <a:solidFill>
                <a:schemeClr val="bg1">
                  <a:lumMod val="65000"/>
                </a:schemeClr>
              </a:solidFill>
              <a:ln w="6350">
                <a:solidFill>
                  <a:schemeClr val="bg1"/>
                </a:solidFill>
                <a:round/>
                <a:headEnd/>
                <a:tailEnd/>
              </a:ln>
            </p:spPr>
            <p:txBody>
              <a:bodyPr/>
              <a:lstStyle/>
              <a:p>
                <a:pPr algn="ctr">
                  <a:defRPr/>
                </a:pPr>
                <a:endParaRPr lang="de-DE"/>
              </a:p>
            </p:txBody>
          </p:sp>
          <p:sp>
            <p:nvSpPr>
              <p:cNvPr id="70" name="MCShape 154"/>
              <p:cNvSpPr>
                <a:spLocks noEditPoints="1"/>
              </p:cNvSpPr>
              <p:nvPr/>
            </p:nvSpPr>
            <p:spPr bwMode="auto">
              <a:xfrm>
                <a:off x="2893325" y="2677371"/>
                <a:ext cx="4178282" cy="1858508"/>
              </a:xfrm>
              <a:custGeom>
                <a:avLst/>
                <a:gdLst>
                  <a:gd name="T0" fmla="*/ 455 w 2179"/>
                  <a:gd name="T1" fmla="*/ 287 h 879"/>
                  <a:gd name="T2" fmla="*/ 603 w 2179"/>
                  <a:gd name="T3" fmla="*/ 446 h 879"/>
                  <a:gd name="T4" fmla="*/ 558 w 2179"/>
                  <a:gd name="T5" fmla="*/ 443 h 879"/>
                  <a:gd name="T6" fmla="*/ 162 w 2179"/>
                  <a:gd name="T7" fmla="*/ 330 h 879"/>
                  <a:gd name="T8" fmla="*/ 40 w 2179"/>
                  <a:gd name="T9" fmla="*/ 174 h 879"/>
                  <a:gd name="T10" fmla="*/ 1708 w 2179"/>
                  <a:gd name="T11" fmla="*/ 314 h 879"/>
                  <a:gd name="T12" fmla="*/ 1627 w 2179"/>
                  <a:gd name="T13" fmla="*/ 412 h 879"/>
                  <a:gd name="T14" fmla="*/ 1950 w 2179"/>
                  <a:gd name="T15" fmla="*/ 413 h 879"/>
                  <a:gd name="T16" fmla="*/ 1124 w 2179"/>
                  <a:gd name="T17" fmla="*/ 485 h 879"/>
                  <a:gd name="T18" fmla="*/ 1210 w 2179"/>
                  <a:gd name="T19" fmla="*/ 476 h 879"/>
                  <a:gd name="T20" fmla="*/ 1285 w 2179"/>
                  <a:gd name="T21" fmla="*/ 614 h 879"/>
                  <a:gd name="T22" fmla="*/ 1291 w 2179"/>
                  <a:gd name="T23" fmla="*/ 446 h 879"/>
                  <a:gd name="T24" fmla="*/ 1240 w 2179"/>
                  <a:gd name="T25" fmla="*/ 370 h 879"/>
                  <a:gd name="T26" fmla="*/ 1415 w 2179"/>
                  <a:gd name="T27" fmla="*/ 258 h 879"/>
                  <a:gd name="T28" fmla="*/ 1253 w 2179"/>
                  <a:gd name="T29" fmla="*/ 232 h 879"/>
                  <a:gd name="T30" fmla="*/ 1328 w 2179"/>
                  <a:gd name="T31" fmla="*/ 387 h 879"/>
                  <a:gd name="T32" fmla="*/ 1127 w 2179"/>
                  <a:gd name="T33" fmla="*/ 743 h 879"/>
                  <a:gd name="T34" fmla="*/ 1542 w 2179"/>
                  <a:gd name="T35" fmla="*/ 370 h 879"/>
                  <a:gd name="T36" fmla="*/ 1603 w 2179"/>
                  <a:gd name="T37" fmla="*/ 288 h 879"/>
                  <a:gd name="T38" fmla="*/ 1548 w 2179"/>
                  <a:gd name="T39" fmla="*/ 230 h 879"/>
                  <a:gd name="T40" fmla="*/ 1517 w 2179"/>
                  <a:gd name="T41" fmla="*/ 471 h 879"/>
                  <a:gd name="T42" fmla="*/ 1634 w 2179"/>
                  <a:gd name="T43" fmla="*/ 448 h 879"/>
                  <a:gd name="T44" fmla="*/ 1654 w 2179"/>
                  <a:gd name="T45" fmla="*/ 509 h 879"/>
                  <a:gd name="T46" fmla="*/ 2007 w 2179"/>
                  <a:gd name="T47" fmla="*/ 423 h 879"/>
                  <a:gd name="T48" fmla="*/ 1820 w 2179"/>
                  <a:gd name="T49" fmla="*/ 350 h 879"/>
                  <a:gd name="T50" fmla="*/ 1749 w 2179"/>
                  <a:gd name="T51" fmla="*/ 393 h 879"/>
                  <a:gd name="T52" fmla="*/ 1790 w 2179"/>
                  <a:gd name="T53" fmla="*/ 530 h 879"/>
                  <a:gd name="T54" fmla="*/ 1964 w 2179"/>
                  <a:gd name="T55" fmla="*/ 567 h 879"/>
                  <a:gd name="T56" fmla="*/ 2077 w 2179"/>
                  <a:gd name="T57" fmla="*/ 729 h 879"/>
                  <a:gd name="T58" fmla="*/ 2168 w 2179"/>
                  <a:gd name="T59" fmla="*/ 726 h 879"/>
                  <a:gd name="T60" fmla="*/ 258 w 2179"/>
                  <a:gd name="T61" fmla="*/ 478 h 879"/>
                  <a:gd name="T62" fmla="*/ 2037 w 2179"/>
                  <a:gd name="T63" fmla="*/ 711 h 879"/>
                  <a:gd name="T64" fmla="*/ 1860 w 2179"/>
                  <a:gd name="T65" fmla="*/ 679 h 879"/>
                  <a:gd name="T66" fmla="*/ 1427 w 2179"/>
                  <a:gd name="T67" fmla="*/ 403 h 879"/>
                  <a:gd name="T68" fmla="*/ 863 w 2179"/>
                  <a:gd name="T69" fmla="*/ 677 h 879"/>
                  <a:gd name="T70" fmla="*/ 499 w 2179"/>
                  <a:gd name="T71" fmla="*/ 620 h 879"/>
                  <a:gd name="T72" fmla="*/ 450 w 2179"/>
                  <a:gd name="T73" fmla="*/ 413 h 879"/>
                  <a:gd name="T74" fmla="*/ 340 w 2179"/>
                  <a:gd name="T75" fmla="*/ 238 h 879"/>
                  <a:gd name="T76" fmla="*/ 151 w 2179"/>
                  <a:gd name="T77" fmla="*/ 72 h 879"/>
                  <a:gd name="T78" fmla="*/ 119 w 2179"/>
                  <a:gd name="T79" fmla="*/ 154 h 879"/>
                  <a:gd name="T80" fmla="*/ 275 w 2179"/>
                  <a:gd name="T81" fmla="*/ 408 h 879"/>
                  <a:gd name="T82" fmla="*/ 444 w 2179"/>
                  <a:gd name="T83" fmla="*/ 630 h 879"/>
                  <a:gd name="T84" fmla="*/ 1408 w 2179"/>
                  <a:gd name="T85" fmla="*/ 828 h 879"/>
                  <a:gd name="T86" fmla="*/ 778 w 2179"/>
                  <a:gd name="T87" fmla="*/ 674 h 879"/>
                  <a:gd name="T88" fmla="*/ 535 w 2179"/>
                  <a:gd name="T89" fmla="*/ 624 h 879"/>
                  <a:gd name="T90" fmla="*/ 705 w 2179"/>
                  <a:gd name="T91" fmla="*/ 728 h 879"/>
                  <a:gd name="T92" fmla="*/ 1004 w 2179"/>
                  <a:gd name="T93" fmla="*/ 484 h 879"/>
                  <a:gd name="T94" fmla="*/ 1139 w 2179"/>
                  <a:gd name="T95" fmla="*/ 271 h 879"/>
                  <a:gd name="T96" fmla="*/ 1086 w 2179"/>
                  <a:gd name="T97" fmla="*/ 110 h 879"/>
                  <a:gd name="T98" fmla="*/ 939 w 2179"/>
                  <a:gd name="T99" fmla="*/ 208 h 879"/>
                  <a:gd name="T100" fmla="*/ 712 w 2179"/>
                  <a:gd name="T101" fmla="*/ 247 h 879"/>
                  <a:gd name="T102" fmla="*/ 716 w 2179"/>
                  <a:gd name="T103" fmla="*/ 388 h 879"/>
                  <a:gd name="T104" fmla="*/ 822 w 2179"/>
                  <a:gd name="T105" fmla="*/ 472 h 879"/>
                  <a:gd name="T106" fmla="*/ 974 w 2179"/>
                  <a:gd name="T107" fmla="*/ 755 h 879"/>
                  <a:gd name="T108" fmla="*/ 1187 w 2179"/>
                  <a:gd name="T109" fmla="*/ 827 h 879"/>
                  <a:gd name="T110" fmla="*/ 1151 w 2179"/>
                  <a:gd name="T111" fmla="*/ 787 h 879"/>
                  <a:gd name="T112" fmla="*/ 1056 w 2179"/>
                  <a:gd name="T113" fmla="*/ 774 h 879"/>
                  <a:gd name="T114" fmla="*/ 1067 w 2179"/>
                  <a:gd name="T115" fmla="*/ 771 h 87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79"/>
                  <a:gd name="T175" fmla="*/ 0 h 879"/>
                  <a:gd name="T176" fmla="*/ 2179 w 2179"/>
                  <a:gd name="T177" fmla="*/ 879 h 87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79" h="879">
                    <a:moveTo>
                      <a:pt x="1196" y="656"/>
                    </a:moveTo>
                    <a:cubicBezTo>
                      <a:pt x="1210" y="655"/>
                      <a:pt x="1210" y="655"/>
                      <a:pt x="1210" y="655"/>
                    </a:cubicBezTo>
                    <a:cubicBezTo>
                      <a:pt x="1218" y="637"/>
                      <a:pt x="1218" y="637"/>
                      <a:pt x="1218" y="637"/>
                    </a:cubicBezTo>
                    <a:cubicBezTo>
                      <a:pt x="1215" y="622"/>
                      <a:pt x="1215" y="622"/>
                      <a:pt x="1215" y="622"/>
                    </a:cubicBezTo>
                    <a:lnTo>
                      <a:pt x="1196" y="656"/>
                    </a:lnTo>
                    <a:close/>
                    <a:moveTo>
                      <a:pt x="453" y="310"/>
                    </a:moveTo>
                    <a:cubicBezTo>
                      <a:pt x="472" y="321"/>
                      <a:pt x="472" y="321"/>
                      <a:pt x="472" y="321"/>
                    </a:cubicBezTo>
                    <a:cubicBezTo>
                      <a:pt x="472" y="300"/>
                      <a:pt x="472" y="300"/>
                      <a:pt x="472" y="300"/>
                    </a:cubicBezTo>
                    <a:cubicBezTo>
                      <a:pt x="455" y="287"/>
                      <a:pt x="455" y="287"/>
                      <a:pt x="455" y="287"/>
                    </a:cubicBezTo>
                    <a:lnTo>
                      <a:pt x="453" y="310"/>
                    </a:lnTo>
                    <a:close/>
                    <a:moveTo>
                      <a:pt x="455" y="331"/>
                    </a:moveTo>
                    <a:cubicBezTo>
                      <a:pt x="441" y="344"/>
                      <a:pt x="441" y="344"/>
                      <a:pt x="441" y="344"/>
                    </a:cubicBezTo>
                    <a:cubicBezTo>
                      <a:pt x="458" y="365"/>
                      <a:pt x="458" y="365"/>
                      <a:pt x="458" y="365"/>
                    </a:cubicBezTo>
                    <a:lnTo>
                      <a:pt x="455" y="331"/>
                    </a:lnTo>
                    <a:close/>
                    <a:moveTo>
                      <a:pt x="611" y="478"/>
                    </a:moveTo>
                    <a:cubicBezTo>
                      <a:pt x="624" y="491"/>
                      <a:pt x="624" y="491"/>
                      <a:pt x="624" y="491"/>
                    </a:cubicBezTo>
                    <a:cubicBezTo>
                      <a:pt x="630" y="474"/>
                      <a:pt x="630" y="474"/>
                      <a:pt x="630" y="474"/>
                    </a:cubicBezTo>
                    <a:cubicBezTo>
                      <a:pt x="630" y="474"/>
                      <a:pt x="622" y="444"/>
                      <a:pt x="603" y="446"/>
                    </a:cubicBezTo>
                    <a:cubicBezTo>
                      <a:pt x="584" y="447"/>
                      <a:pt x="590" y="466"/>
                      <a:pt x="596" y="484"/>
                    </a:cubicBezTo>
                    <a:lnTo>
                      <a:pt x="611" y="478"/>
                    </a:lnTo>
                    <a:close/>
                    <a:moveTo>
                      <a:pt x="459" y="249"/>
                    </a:moveTo>
                    <a:cubicBezTo>
                      <a:pt x="454" y="237"/>
                      <a:pt x="440" y="244"/>
                      <a:pt x="450" y="260"/>
                    </a:cubicBezTo>
                    <a:cubicBezTo>
                      <a:pt x="461" y="279"/>
                      <a:pt x="464" y="261"/>
                      <a:pt x="459" y="249"/>
                    </a:cubicBezTo>
                    <a:close/>
                    <a:moveTo>
                      <a:pt x="507" y="418"/>
                    </a:moveTo>
                    <a:cubicBezTo>
                      <a:pt x="507" y="418"/>
                      <a:pt x="512" y="447"/>
                      <a:pt x="523" y="459"/>
                    </a:cubicBezTo>
                    <a:cubicBezTo>
                      <a:pt x="533" y="471"/>
                      <a:pt x="559" y="471"/>
                      <a:pt x="559" y="471"/>
                    </a:cubicBezTo>
                    <a:cubicBezTo>
                      <a:pt x="558" y="443"/>
                      <a:pt x="558" y="443"/>
                      <a:pt x="558" y="443"/>
                    </a:cubicBezTo>
                    <a:cubicBezTo>
                      <a:pt x="546" y="435"/>
                      <a:pt x="546" y="435"/>
                      <a:pt x="546" y="435"/>
                    </a:cubicBezTo>
                    <a:cubicBezTo>
                      <a:pt x="545" y="415"/>
                      <a:pt x="545" y="415"/>
                      <a:pt x="545" y="415"/>
                    </a:cubicBezTo>
                    <a:cubicBezTo>
                      <a:pt x="545" y="415"/>
                      <a:pt x="530" y="390"/>
                      <a:pt x="508" y="384"/>
                    </a:cubicBezTo>
                    <a:cubicBezTo>
                      <a:pt x="486" y="378"/>
                      <a:pt x="487" y="403"/>
                      <a:pt x="487" y="403"/>
                    </a:cubicBezTo>
                    <a:cubicBezTo>
                      <a:pt x="487" y="403"/>
                      <a:pt x="473" y="399"/>
                      <a:pt x="480" y="419"/>
                    </a:cubicBezTo>
                    <a:lnTo>
                      <a:pt x="507" y="418"/>
                    </a:lnTo>
                    <a:close/>
                    <a:moveTo>
                      <a:pt x="169" y="296"/>
                    </a:moveTo>
                    <a:cubicBezTo>
                      <a:pt x="154" y="310"/>
                      <a:pt x="154" y="310"/>
                      <a:pt x="154" y="310"/>
                    </a:cubicBezTo>
                    <a:cubicBezTo>
                      <a:pt x="162" y="330"/>
                      <a:pt x="162" y="330"/>
                      <a:pt x="162" y="330"/>
                    </a:cubicBezTo>
                    <a:cubicBezTo>
                      <a:pt x="162" y="330"/>
                      <a:pt x="152" y="348"/>
                      <a:pt x="164" y="344"/>
                    </a:cubicBezTo>
                    <a:cubicBezTo>
                      <a:pt x="171" y="341"/>
                      <a:pt x="168" y="316"/>
                      <a:pt x="168" y="316"/>
                    </a:cubicBezTo>
                    <a:cubicBezTo>
                      <a:pt x="175" y="307"/>
                      <a:pt x="175" y="307"/>
                      <a:pt x="175" y="307"/>
                    </a:cubicBezTo>
                    <a:lnTo>
                      <a:pt x="169" y="296"/>
                    </a:lnTo>
                    <a:close/>
                    <a:moveTo>
                      <a:pt x="180" y="360"/>
                    </a:moveTo>
                    <a:cubicBezTo>
                      <a:pt x="170" y="372"/>
                      <a:pt x="176" y="414"/>
                      <a:pt x="198" y="410"/>
                    </a:cubicBezTo>
                    <a:cubicBezTo>
                      <a:pt x="207" y="408"/>
                      <a:pt x="191" y="348"/>
                      <a:pt x="180" y="360"/>
                    </a:cubicBezTo>
                    <a:close/>
                    <a:moveTo>
                      <a:pt x="35" y="152"/>
                    </a:moveTo>
                    <a:cubicBezTo>
                      <a:pt x="30" y="157"/>
                      <a:pt x="28" y="173"/>
                      <a:pt x="40" y="174"/>
                    </a:cubicBezTo>
                    <a:cubicBezTo>
                      <a:pt x="52" y="176"/>
                      <a:pt x="55" y="189"/>
                      <a:pt x="66" y="181"/>
                    </a:cubicBezTo>
                    <a:cubicBezTo>
                      <a:pt x="73" y="175"/>
                      <a:pt x="40" y="146"/>
                      <a:pt x="35" y="152"/>
                    </a:cubicBezTo>
                    <a:close/>
                    <a:moveTo>
                      <a:pt x="112" y="221"/>
                    </a:moveTo>
                    <a:cubicBezTo>
                      <a:pt x="104" y="221"/>
                      <a:pt x="94" y="234"/>
                      <a:pt x="106" y="242"/>
                    </a:cubicBezTo>
                    <a:cubicBezTo>
                      <a:pt x="118" y="250"/>
                      <a:pt x="122" y="280"/>
                      <a:pt x="134" y="280"/>
                    </a:cubicBezTo>
                    <a:cubicBezTo>
                      <a:pt x="141" y="280"/>
                      <a:pt x="142" y="249"/>
                      <a:pt x="138" y="245"/>
                    </a:cubicBezTo>
                    <a:cubicBezTo>
                      <a:pt x="134" y="241"/>
                      <a:pt x="120" y="221"/>
                      <a:pt x="112" y="221"/>
                    </a:cubicBezTo>
                    <a:close/>
                    <a:moveTo>
                      <a:pt x="1721" y="328"/>
                    </a:moveTo>
                    <a:cubicBezTo>
                      <a:pt x="1721" y="328"/>
                      <a:pt x="1725" y="316"/>
                      <a:pt x="1708" y="314"/>
                    </a:cubicBezTo>
                    <a:cubicBezTo>
                      <a:pt x="1691" y="311"/>
                      <a:pt x="1680" y="316"/>
                      <a:pt x="1680" y="316"/>
                    </a:cubicBezTo>
                    <a:cubicBezTo>
                      <a:pt x="1684" y="334"/>
                      <a:pt x="1684" y="334"/>
                      <a:pt x="1684" y="334"/>
                    </a:cubicBezTo>
                    <a:cubicBezTo>
                      <a:pt x="1693" y="333"/>
                      <a:pt x="1721" y="328"/>
                      <a:pt x="1721" y="328"/>
                    </a:cubicBezTo>
                    <a:close/>
                    <a:moveTo>
                      <a:pt x="230" y="434"/>
                    </a:moveTo>
                    <a:cubicBezTo>
                      <a:pt x="239" y="433"/>
                      <a:pt x="226" y="413"/>
                      <a:pt x="218" y="418"/>
                    </a:cubicBezTo>
                    <a:cubicBezTo>
                      <a:pt x="211" y="422"/>
                      <a:pt x="220" y="436"/>
                      <a:pt x="230" y="434"/>
                    </a:cubicBezTo>
                    <a:close/>
                    <a:moveTo>
                      <a:pt x="1652" y="438"/>
                    </a:moveTo>
                    <a:cubicBezTo>
                      <a:pt x="1674" y="429"/>
                      <a:pt x="1672" y="413"/>
                      <a:pt x="1672" y="413"/>
                    </a:cubicBezTo>
                    <a:cubicBezTo>
                      <a:pt x="1627" y="412"/>
                      <a:pt x="1627" y="412"/>
                      <a:pt x="1627" y="412"/>
                    </a:cubicBezTo>
                    <a:cubicBezTo>
                      <a:pt x="1627" y="412"/>
                      <a:pt x="1630" y="447"/>
                      <a:pt x="1652" y="438"/>
                    </a:cubicBezTo>
                    <a:close/>
                    <a:moveTo>
                      <a:pt x="1609" y="194"/>
                    </a:moveTo>
                    <a:cubicBezTo>
                      <a:pt x="1624" y="182"/>
                      <a:pt x="1618" y="175"/>
                      <a:pt x="1605" y="171"/>
                    </a:cubicBezTo>
                    <a:cubicBezTo>
                      <a:pt x="1592" y="167"/>
                      <a:pt x="1586" y="172"/>
                      <a:pt x="1586" y="172"/>
                    </a:cubicBezTo>
                    <a:cubicBezTo>
                      <a:pt x="1586" y="172"/>
                      <a:pt x="1601" y="202"/>
                      <a:pt x="1609" y="194"/>
                    </a:cubicBezTo>
                    <a:close/>
                    <a:moveTo>
                      <a:pt x="1918" y="353"/>
                    </a:moveTo>
                    <a:cubicBezTo>
                      <a:pt x="1937" y="362"/>
                      <a:pt x="1945" y="353"/>
                      <a:pt x="1930" y="346"/>
                    </a:cubicBezTo>
                    <a:cubicBezTo>
                      <a:pt x="1916" y="340"/>
                      <a:pt x="1910" y="349"/>
                      <a:pt x="1918" y="353"/>
                    </a:cubicBezTo>
                    <a:close/>
                    <a:moveTo>
                      <a:pt x="1950" y="413"/>
                    </a:moveTo>
                    <a:cubicBezTo>
                      <a:pt x="1959" y="413"/>
                      <a:pt x="1986" y="406"/>
                      <a:pt x="1986" y="406"/>
                    </a:cubicBezTo>
                    <a:cubicBezTo>
                      <a:pt x="1986" y="406"/>
                      <a:pt x="1962" y="396"/>
                      <a:pt x="1957" y="395"/>
                    </a:cubicBezTo>
                    <a:cubicBezTo>
                      <a:pt x="1953" y="394"/>
                      <a:pt x="1924" y="400"/>
                      <a:pt x="1924" y="400"/>
                    </a:cubicBezTo>
                    <a:cubicBezTo>
                      <a:pt x="1924" y="400"/>
                      <a:pt x="1940" y="413"/>
                      <a:pt x="1950" y="413"/>
                    </a:cubicBezTo>
                    <a:close/>
                    <a:moveTo>
                      <a:pt x="1145" y="370"/>
                    </a:moveTo>
                    <a:cubicBezTo>
                      <a:pt x="1142" y="380"/>
                      <a:pt x="1161" y="400"/>
                      <a:pt x="1153" y="409"/>
                    </a:cubicBezTo>
                    <a:cubicBezTo>
                      <a:pt x="1145" y="418"/>
                      <a:pt x="1122" y="424"/>
                      <a:pt x="1120" y="437"/>
                    </a:cubicBezTo>
                    <a:cubicBezTo>
                      <a:pt x="1119" y="451"/>
                      <a:pt x="1130" y="464"/>
                      <a:pt x="1130" y="464"/>
                    </a:cubicBezTo>
                    <a:cubicBezTo>
                      <a:pt x="1130" y="464"/>
                      <a:pt x="1114" y="478"/>
                      <a:pt x="1124" y="485"/>
                    </a:cubicBezTo>
                    <a:cubicBezTo>
                      <a:pt x="1135" y="492"/>
                      <a:pt x="1153" y="477"/>
                      <a:pt x="1157" y="489"/>
                    </a:cubicBezTo>
                    <a:cubicBezTo>
                      <a:pt x="1161" y="501"/>
                      <a:pt x="1153" y="510"/>
                      <a:pt x="1153" y="510"/>
                    </a:cubicBezTo>
                    <a:cubicBezTo>
                      <a:pt x="1164" y="524"/>
                      <a:pt x="1164" y="524"/>
                      <a:pt x="1164" y="524"/>
                    </a:cubicBezTo>
                    <a:cubicBezTo>
                      <a:pt x="1158" y="568"/>
                      <a:pt x="1158" y="568"/>
                      <a:pt x="1158" y="568"/>
                    </a:cubicBezTo>
                    <a:cubicBezTo>
                      <a:pt x="1158" y="568"/>
                      <a:pt x="1134" y="582"/>
                      <a:pt x="1146" y="606"/>
                    </a:cubicBezTo>
                    <a:cubicBezTo>
                      <a:pt x="1157" y="630"/>
                      <a:pt x="1173" y="630"/>
                      <a:pt x="1191" y="612"/>
                    </a:cubicBezTo>
                    <a:cubicBezTo>
                      <a:pt x="1208" y="595"/>
                      <a:pt x="1188" y="566"/>
                      <a:pt x="1188" y="566"/>
                    </a:cubicBezTo>
                    <a:cubicBezTo>
                      <a:pt x="1188" y="566"/>
                      <a:pt x="1209" y="551"/>
                      <a:pt x="1209" y="530"/>
                    </a:cubicBezTo>
                    <a:cubicBezTo>
                      <a:pt x="1208" y="508"/>
                      <a:pt x="1217" y="489"/>
                      <a:pt x="1210" y="476"/>
                    </a:cubicBezTo>
                    <a:cubicBezTo>
                      <a:pt x="1202" y="464"/>
                      <a:pt x="1198" y="439"/>
                      <a:pt x="1200" y="434"/>
                    </a:cubicBezTo>
                    <a:cubicBezTo>
                      <a:pt x="1201" y="429"/>
                      <a:pt x="1207" y="401"/>
                      <a:pt x="1217" y="419"/>
                    </a:cubicBezTo>
                    <a:cubicBezTo>
                      <a:pt x="1228" y="437"/>
                      <a:pt x="1228" y="468"/>
                      <a:pt x="1228" y="468"/>
                    </a:cubicBezTo>
                    <a:cubicBezTo>
                      <a:pt x="1251" y="494"/>
                      <a:pt x="1251" y="494"/>
                      <a:pt x="1251" y="494"/>
                    </a:cubicBezTo>
                    <a:cubicBezTo>
                      <a:pt x="1248" y="529"/>
                      <a:pt x="1248" y="529"/>
                      <a:pt x="1248" y="529"/>
                    </a:cubicBezTo>
                    <a:cubicBezTo>
                      <a:pt x="1265" y="551"/>
                      <a:pt x="1265" y="551"/>
                      <a:pt x="1265" y="551"/>
                    </a:cubicBezTo>
                    <a:cubicBezTo>
                      <a:pt x="1266" y="575"/>
                      <a:pt x="1266" y="575"/>
                      <a:pt x="1266" y="575"/>
                    </a:cubicBezTo>
                    <a:cubicBezTo>
                      <a:pt x="1275" y="624"/>
                      <a:pt x="1275" y="624"/>
                      <a:pt x="1275" y="624"/>
                    </a:cubicBezTo>
                    <a:cubicBezTo>
                      <a:pt x="1285" y="614"/>
                      <a:pt x="1285" y="614"/>
                      <a:pt x="1285" y="614"/>
                    </a:cubicBezTo>
                    <a:cubicBezTo>
                      <a:pt x="1312" y="622"/>
                      <a:pt x="1312" y="622"/>
                      <a:pt x="1312" y="622"/>
                    </a:cubicBezTo>
                    <a:cubicBezTo>
                      <a:pt x="1312" y="622"/>
                      <a:pt x="1314" y="605"/>
                      <a:pt x="1313" y="592"/>
                    </a:cubicBezTo>
                    <a:cubicBezTo>
                      <a:pt x="1312" y="579"/>
                      <a:pt x="1319" y="572"/>
                      <a:pt x="1319" y="572"/>
                    </a:cubicBezTo>
                    <a:cubicBezTo>
                      <a:pt x="1325" y="588"/>
                      <a:pt x="1325" y="588"/>
                      <a:pt x="1325" y="588"/>
                    </a:cubicBezTo>
                    <a:cubicBezTo>
                      <a:pt x="1325" y="588"/>
                      <a:pt x="1342" y="590"/>
                      <a:pt x="1344" y="574"/>
                    </a:cubicBezTo>
                    <a:cubicBezTo>
                      <a:pt x="1345" y="558"/>
                      <a:pt x="1341" y="546"/>
                      <a:pt x="1341" y="546"/>
                    </a:cubicBezTo>
                    <a:cubicBezTo>
                      <a:pt x="1341" y="546"/>
                      <a:pt x="1301" y="514"/>
                      <a:pt x="1303" y="502"/>
                    </a:cubicBezTo>
                    <a:cubicBezTo>
                      <a:pt x="1305" y="490"/>
                      <a:pt x="1324" y="477"/>
                      <a:pt x="1313" y="467"/>
                    </a:cubicBezTo>
                    <a:cubicBezTo>
                      <a:pt x="1301" y="457"/>
                      <a:pt x="1292" y="454"/>
                      <a:pt x="1291" y="446"/>
                    </a:cubicBezTo>
                    <a:cubicBezTo>
                      <a:pt x="1291" y="437"/>
                      <a:pt x="1304" y="418"/>
                      <a:pt x="1290" y="412"/>
                    </a:cubicBezTo>
                    <a:cubicBezTo>
                      <a:pt x="1277" y="407"/>
                      <a:pt x="1257" y="390"/>
                      <a:pt x="1257" y="390"/>
                    </a:cubicBezTo>
                    <a:cubicBezTo>
                      <a:pt x="1257" y="390"/>
                      <a:pt x="1279" y="395"/>
                      <a:pt x="1289" y="385"/>
                    </a:cubicBezTo>
                    <a:cubicBezTo>
                      <a:pt x="1298" y="376"/>
                      <a:pt x="1308" y="354"/>
                      <a:pt x="1308" y="354"/>
                    </a:cubicBezTo>
                    <a:cubicBezTo>
                      <a:pt x="1308" y="354"/>
                      <a:pt x="1347" y="356"/>
                      <a:pt x="1348" y="348"/>
                    </a:cubicBezTo>
                    <a:cubicBezTo>
                      <a:pt x="1349" y="339"/>
                      <a:pt x="1338" y="324"/>
                      <a:pt x="1328" y="323"/>
                    </a:cubicBezTo>
                    <a:cubicBezTo>
                      <a:pt x="1317" y="323"/>
                      <a:pt x="1310" y="341"/>
                      <a:pt x="1310" y="341"/>
                    </a:cubicBezTo>
                    <a:cubicBezTo>
                      <a:pt x="1310" y="341"/>
                      <a:pt x="1281" y="333"/>
                      <a:pt x="1269" y="337"/>
                    </a:cubicBezTo>
                    <a:cubicBezTo>
                      <a:pt x="1258" y="340"/>
                      <a:pt x="1252" y="369"/>
                      <a:pt x="1240" y="370"/>
                    </a:cubicBezTo>
                    <a:cubicBezTo>
                      <a:pt x="1229" y="370"/>
                      <a:pt x="1230" y="350"/>
                      <a:pt x="1213" y="340"/>
                    </a:cubicBezTo>
                    <a:cubicBezTo>
                      <a:pt x="1196" y="330"/>
                      <a:pt x="1188" y="333"/>
                      <a:pt x="1188" y="333"/>
                    </a:cubicBezTo>
                    <a:cubicBezTo>
                      <a:pt x="1188" y="333"/>
                      <a:pt x="1193" y="274"/>
                      <a:pt x="1209" y="273"/>
                    </a:cubicBezTo>
                    <a:cubicBezTo>
                      <a:pt x="1225" y="272"/>
                      <a:pt x="1255" y="283"/>
                      <a:pt x="1269" y="279"/>
                    </a:cubicBezTo>
                    <a:cubicBezTo>
                      <a:pt x="1282" y="276"/>
                      <a:pt x="1273" y="264"/>
                      <a:pt x="1284" y="266"/>
                    </a:cubicBezTo>
                    <a:cubicBezTo>
                      <a:pt x="1296" y="267"/>
                      <a:pt x="1349" y="293"/>
                      <a:pt x="1359" y="294"/>
                    </a:cubicBezTo>
                    <a:cubicBezTo>
                      <a:pt x="1370" y="294"/>
                      <a:pt x="1372" y="285"/>
                      <a:pt x="1379" y="281"/>
                    </a:cubicBezTo>
                    <a:cubicBezTo>
                      <a:pt x="1386" y="277"/>
                      <a:pt x="1399" y="283"/>
                      <a:pt x="1408" y="278"/>
                    </a:cubicBezTo>
                    <a:cubicBezTo>
                      <a:pt x="1417" y="272"/>
                      <a:pt x="1406" y="267"/>
                      <a:pt x="1415" y="258"/>
                    </a:cubicBezTo>
                    <a:cubicBezTo>
                      <a:pt x="1423" y="249"/>
                      <a:pt x="1443" y="240"/>
                      <a:pt x="1443" y="240"/>
                    </a:cubicBezTo>
                    <a:cubicBezTo>
                      <a:pt x="1436" y="220"/>
                      <a:pt x="1436" y="220"/>
                      <a:pt x="1436" y="220"/>
                    </a:cubicBezTo>
                    <a:cubicBezTo>
                      <a:pt x="1384" y="242"/>
                      <a:pt x="1384" y="242"/>
                      <a:pt x="1384" y="242"/>
                    </a:cubicBezTo>
                    <a:cubicBezTo>
                      <a:pt x="1384" y="242"/>
                      <a:pt x="1396" y="255"/>
                      <a:pt x="1381" y="256"/>
                    </a:cubicBezTo>
                    <a:cubicBezTo>
                      <a:pt x="1366" y="257"/>
                      <a:pt x="1353" y="248"/>
                      <a:pt x="1344" y="248"/>
                    </a:cubicBezTo>
                    <a:cubicBezTo>
                      <a:pt x="1336" y="248"/>
                      <a:pt x="1321" y="261"/>
                      <a:pt x="1311" y="259"/>
                    </a:cubicBezTo>
                    <a:cubicBezTo>
                      <a:pt x="1300" y="256"/>
                      <a:pt x="1275" y="244"/>
                      <a:pt x="1268" y="244"/>
                    </a:cubicBezTo>
                    <a:cubicBezTo>
                      <a:pt x="1261" y="244"/>
                      <a:pt x="1245" y="244"/>
                      <a:pt x="1245" y="244"/>
                    </a:cubicBezTo>
                    <a:cubicBezTo>
                      <a:pt x="1253" y="232"/>
                      <a:pt x="1253" y="232"/>
                      <a:pt x="1253" y="232"/>
                    </a:cubicBezTo>
                    <a:cubicBezTo>
                      <a:pt x="1253" y="232"/>
                      <a:pt x="1226" y="225"/>
                      <a:pt x="1223" y="228"/>
                    </a:cubicBezTo>
                    <a:cubicBezTo>
                      <a:pt x="1219" y="232"/>
                      <a:pt x="1224" y="249"/>
                      <a:pt x="1212" y="256"/>
                    </a:cubicBezTo>
                    <a:cubicBezTo>
                      <a:pt x="1201" y="263"/>
                      <a:pt x="1179" y="261"/>
                      <a:pt x="1179" y="267"/>
                    </a:cubicBezTo>
                    <a:cubicBezTo>
                      <a:pt x="1179" y="273"/>
                      <a:pt x="1178" y="287"/>
                      <a:pt x="1178" y="287"/>
                    </a:cubicBezTo>
                    <a:cubicBezTo>
                      <a:pt x="1164" y="289"/>
                      <a:pt x="1164" y="289"/>
                      <a:pt x="1164" y="289"/>
                    </a:cubicBezTo>
                    <a:cubicBezTo>
                      <a:pt x="1174" y="336"/>
                      <a:pt x="1174" y="336"/>
                      <a:pt x="1174" y="336"/>
                    </a:cubicBezTo>
                    <a:cubicBezTo>
                      <a:pt x="1164" y="335"/>
                      <a:pt x="1164" y="335"/>
                      <a:pt x="1164" y="335"/>
                    </a:cubicBezTo>
                    <a:cubicBezTo>
                      <a:pt x="1164" y="335"/>
                      <a:pt x="1147" y="360"/>
                      <a:pt x="1145" y="370"/>
                    </a:cubicBezTo>
                    <a:close/>
                    <a:moveTo>
                      <a:pt x="1328" y="387"/>
                    </a:moveTo>
                    <a:cubicBezTo>
                      <a:pt x="1328" y="400"/>
                      <a:pt x="1328" y="400"/>
                      <a:pt x="1328" y="400"/>
                    </a:cubicBezTo>
                    <a:cubicBezTo>
                      <a:pt x="1328" y="400"/>
                      <a:pt x="1343" y="412"/>
                      <a:pt x="1350" y="395"/>
                    </a:cubicBezTo>
                    <a:cubicBezTo>
                      <a:pt x="1358" y="379"/>
                      <a:pt x="1328" y="387"/>
                      <a:pt x="1328" y="387"/>
                    </a:cubicBezTo>
                    <a:close/>
                    <a:moveTo>
                      <a:pt x="1127" y="743"/>
                    </a:moveTo>
                    <a:cubicBezTo>
                      <a:pt x="1118" y="740"/>
                      <a:pt x="1111" y="746"/>
                      <a:pt x="1111" y="746"/>
                    </a:cubicBezTo>
                    <a:cubicBezTo>
                      <a:pt x="1080" y="739"/>
                      <a:pt x="1080" y="739"/>
                      <a:pt x="1080" y="739"/>
                    </a:cubicBezTo>
                    <a:cubicBezTo>
                      <a:pt x="1099" y="766"/>
                      <a:pt x="1099" y="766"/>
                      <a:pt x="1099" y="766"/>
                    </a:cubicBezTo>
                    <a:cubicBezTo>
                      <a:pt x="1099" y="766"/>
                      <a:pt x="1126" y="793"/>
                      <a:pt x="1132" y="775"/>
                    </a:cubicBezTo>
                    <a:cubicBezTo>
                      <a:pt x="1137" y="758"/>
                      <a:pt x="1136" y="746"/>
                      <a:pt x="1127" y="743"/>
                    </a:cubicBezTo>
                    <a:close/>
                    <a:moveTo>
                      <a:pt x="1400" y="740"/>
                    </a:moveTo>
                    <a:cubicBezTo>
                      <a:pt x="1379" y="754"/>
                      <a:pt x="1379" y="754"/>
                      <a:pt x="1379" y="754"/>
                    </a:cubicBezTo>
                    <a:cubicBezTo>
                      <a:pt x="1400" y="759"/>
                      <a:pt x="1400" y="759"/>
                      <a:pt x="1400" y="759"/>
                    </a:cubicBezTo>
                    <a:lnTo>
                      <a:pt x="1400" y="740"/>
                    </a:lnTo>
                    <a:close/>
                    <a:moveTo>
                      <a:pt x="327" y="200"/>
                    </a:moveTo>
                    <a:cubicBezTo>
                      <a:pt x="315" y="190"/>
                      <a:pt x="304" y="196"/>
                      <a:pt x="310" y="212"/>
                    </a:cubicBezTo>
                    <a:cubicBezTo>
                      <a:pt x="314" y="226"/>
                      <a:pt x="339" y="209"/>
                      <a:pt x="327" y="200"/>
                    </a:cubicBezTo>
                    <a:close/>
                    <a:moveTo>
                      <a:pt x="1569" y="393"/>
                    </a:moveTo>
                    <a:cubicBezTo>
                      <a:pt x="1561" y="383"/>
                      <a:pt x="1542" y="370"/>
                      <a:pt x="1542" y="370"/>
                    </a:cubicBezTo>
                    <a:cubicBezTo>
                      <a:pt x="1540" y="400"/>
                      <a:pt x="1540" y="400"/>
                      <a:pt x="1540" y="400"/>
                    </a:cubicBezTo>
                    <a:cubicBezTo>
                      <a:pt x="1552" y="408"/>
                      <a:pt x="1578" y="404"/>
                      <a:pt x="1569" y="393"/>
                    </a:cubicBezTo>
                    <a:close/>
                    <a:moveTo>
                      <a:pt x="1543" y="318"/>
                    </a:moveTo>
                    <a:cubicBezTo>
                      <a:pt x="1552" y="325"/>
                      <a:pt x="1590" y="359"/>
                      <a:pt x="1599" y="356"/>
                    </a:cubicBezTo>
                    <a:cubicBezTo>
                      <a:pt x="1608" y="353"/>
                      <a:pt x="1598" y="340"/>
                      <a:pt x="1587" y="334"/>
                    </a:cubicBezTo>
                    <a:cubicBezTo>
                      <a:pt x="1577" y="328"/>
                      <a:pt x="1571" y="316"/>
                      <a:pt x="1581" y="306"/>
                    </a:cubicBezTo>
                    <a:cubicBezTo>
                      <a:pt x="1592" y="296"/>
                      <a:pt x="1611" y="306"/>
                      <a:pt x="1611" y="306"/>
                    </a:cubicBezTo>
                    <a:cubicBezTo>
                      <a:pt x="1620" y="299"/>
                      <a:pt x="1620" y="299"/>
                      <a:pt x="1620" y="299"/>
                    </a:cubicBezTo>
                    <a:cubicBezTo>
                      <a:pt x="1603" y="288"/>
                      <a:pt x="1603" y="288"/>
                      <a:pt x="1603" y="288"/>
                    </a:cubicBezTo>
                    <a:cubicBezTo>
                      <a:pt x="1603" y="288"/>
                      <a:pt x="1617" y="281"/>
                      <a:pt x="1620" y="269"/>
                    </a:cubicBezTo>
                    <a:cubicBezTo>
                      <a:pt x="1623" y="258"/>
                      <a:pt x="1608" y="250"/>
                      <a:pt x="1598" y="249"/>
                    </a:cubicBezTo>
                    <a:cubicBezTo>
                      <a:pt x="1587" y="247"/>
                      <a:pt x="1577" y="274"/>
                      <a:pt x="1565" y="275"/>
                    </a:cubicBezTo>
                    <a:cubicBezTo>
                      <a:pt x="1554" y="277"/>
                      <a:pt x="1557" y="250"/>
                      <a:pt x="1557" y="250"/>
                    </a:cubicBezTo>
                    <a:cubicBezTo>
                      <a:pt x="1557" y="250"/>
                      <a:pt x="1567" y="237"/>
                      <a:pt x="1570" y="227"/>
                    </a:cubicBezTo>
                    <a:cubicBezTo>
                      <a:pt x="1573" y="216"/>
                      <a:pt x="1567" y="211"/>
                      <a:pt x="1567" y="211"/>
                    </a:cubicBezTo>
                    <a:cubicBezTo>
                      <a:pt x="1576" y="184"/>
                      <a:pt x="1576" y="184"/>
                      <a:pt x="1576" y="184"/>
                    </a:cubicBezTo>
                    <a:cubicBezTo>
                      <a:pt x="1548" y="211"/>
                      <a:pt x="1548" y="211"/>
                      <a:pt x="1548" y="211"/>
                    </a:cubicBezTo>
                    <a:cubicBezTo>
                      <a:pt x="1548" y="230"/>
                      <a:pt x="1548" y="230"/>
                      <a:pt x="1548" y="230"/>
                    </a:cubicBezTo>
                    <a:cubicBezTo>
                      <a:pt x="1548" y="230"/>
                      <a:pt x="1525" y="240"/>
                      <a:pt x="1527" y="265"/>
                    </a:cubicBezTo>
                    <a:cubicBezTo>
                      <a:pt x="1529" y="281"/>
                      <a:pt x="1540" y="284"/>
                      <a:pt x="1543" y="293"/>
                    </a:cubicBezTo>
                    <a:cubicBezTo>
                      <a:pt x="1546" y="302"/>
                      <a:pt x="1535" y="310"/>
                      <a:pt x="1543" y="318"/>
                    </a:cubicBezTo>
                    <a:close/>
                    <a:moveTo>
                      <a:pt x="1505" y="474"/>
                    </a:moveTo>
                    <a:cubicBezTo>
                      <a:pt x="1496" y="464"/>
                      <a:pt x="1496" y="464"/>
                      <a:pt x="1496" y="464"/>
                    </a:cubicBezTo>
                    <a:cubicBezTo>
                      <a:pt x="1482" y="475"/>
                      <a:pt x="1482" y="475"/>
                      <a:pt x="1482" y="475"/>
                    </a:cubicBezTo>
                    <a:cubicBezTo>
                      <a:pt x="1482" y="475"/>
                      <a:pt x="1475" y="494"/>
                      <a:pt x="1489" y="503"/>
                    </a:cubicBezTo>
                    <a:cubicBezTo>
                      <a:pt x="1502" y="513"/>
                      <a:pt x="1521" y="509"/>
                      <a:pt x="1521" y="509"/>
                    </a:cubicBezTo>
                    <a:cubicBezTo>
                      <a:pt x="1529" y="498"/>
                      <a:pt x="1517" y="471"/>
                      <a:pt x="1517" y="471"/>
                    </a:cubicBezTo>
                    <a:lnTo>
                      <a:pt x="1505" y="474"/>
                    </a:lnTo>
                    <a:close/>
                    <a:moveTo>
                      <a:pt x="1437" y="740"/>
                    </a:moveTo>
                    <a:cubicBezTo>
                      <a:pt x="1487" y="728"/>
                      <a:pt x="1487" y="728"/>
                      <a:pt x="1487" y="728"/>
                    </a:cubicBezTo>
                    <a:cubicBezTo>
                      <a:pt x="1449" y="718"/>
                      <a:pt x="1449" y="718"/>
                      <a:pt x="1449" y="718"/>
                    </a:cubicBezTo>
                    <a:lnTo>
                      <a:pt x="1437" y="740"/>
                    </a:lnTo>
                    <a:close/>
                    <a:moveTo>
                      <a:pt x="1700" y="502"/>
                    </a:moveTo>
                    <a:cubicBezTo>
                      <a:pt x="1686" y="490"/>
                      <a:pt x="1686" y="490"/>
                      <a:pt x="1686" y="490"/>
                    </a:cubicBezTo>
                    <a:cubicBezTo>
                      <a:pt x="1687" y="479"/>
                      <a:pt x="1687" y="479"/>
                      <a:pt x="1687" y="479"/>
                    </a:cubicBezTo>
                    <a:cubicBezTo>
                      <a:pt x="1687" y="479"/>
                      <a:pt x="1681" y="458"/>
                      <a:pt x="1634" y="448"/>
                    </a:cubicBezTo>
                    <a:cubicBezTo>
                      <a:pt x="1618" y="444"/>
                      <a:pt x="1608" y="454"/>
                      <a:pt x="1597" y="459"/>
                    </a:cubicBezTo>
                    <a:cubicBezTo>
                      <a:pt x="1591" y="461"/>
                      <a:pt x="1583" y="457"/>
                      <a:pt x="1579" y="460"/>
                    </a:cubicBezTo>
                    <a:cubicBezTo>
                      <a:pt x="1566" y="468"/>
                      <a:pt x="1562" y="484"/>
                      <a:pt x="1566" y="487"/>
                    </a:cubicBezTo>
                    <a:cubicBezTo>
                      <a:pt x="1573" y="493"/>
                      <a:pt x="1580" y="479"/>
                      <a:pt x="1580" y="479"/>
                    </a:cubicBezTo>
                    <a:cubicBezTo>
                      <a:pt x="1580" y="479"/>
                      <a:pt x="1580" y="495"/>
                      <a:pt x="1591" y="497"/>
                    </a:cubicBezTo>
                    <a:cubicBezTo>
                      <a:pt x="1602" y="498"/>
                      <a:pt x="1604" y="478"/>
                      <a:pt x="1604" y="478"/>
                    </a:cubicBezTo>
                    <a:cubicBezTo>
                      <a:pt x="1604" y="478"/>
                      <a:pt x="1612" y="489"/>
                      <a:pt x="1619" y="489"/>
                    </a:cubicBezTo>
                    <a:cubicBezTo>
                      <a:pt x="1626" y="489"/>
                      <a:pt x="1644" y="474"/>
                      <a:pt x="1644" y="474"/>
                    </a:cubicBezTo>
                    <a:cubicBezTo>
                      <a:pt x="1654" y="509"/>
                      <a:pt x="1654" y="509"/>
                      <a:pt x="1654" y="509"/>
                    </a:cubicBezTo>
                    <a:cubicBezTo>
                      <a:pt x="1673" y="495"/>
                      <a:pt x="1673" y="495"/>
                      <a:pt x="1673" y="495"/>
                    </a:cubicBezTo>
                    <a:cubicBezTo>
                      <a:pt x="1695" y="519"/>
                      <a:pt x="1695" y="519"/>
                      <a:pt x="1695" y="519"/>
                    </a:cubicBezTo>
                    <a:lnTo>
                      <a:pt x="1700" y="502"/>
                    </a:lnTo>
                    <a:close/>
                    <a:moveTo>
                      <a:pt x="2179" y="454"/>
                    </a:moveTo>
                    <a:cubicBezTo>
                      <a:pt x="2153" y="435"/>
                      <a:pt x="2153" y="435"/>
                      <a:pt x="2153" y="435"/>
                    </a:cubicBezTo>
                    <a:cubicBezTo>
                      <a:pt x="2153" y="435"/>
                      <a:pt x="2134" y="437"/>
                      <a:pt x="2124" y="437"/>
                    </a:cubicBezTo>
                    <a:cubicBezTo>
                      <a:pt x="2113" y="437"/>
                      <a:pt x="2045" y="394"/>
                      <a:pt x="2032" y="390"/>
                    </a:cubicBezTo>
                    <a:cubicBezTo>
                      <a:pt x="2019" y="386"/>
                      <a:pt x="1998" y="405"/>
                      <a:pt x="1998" y="405"/>
                    </a:cubicBezTo>
                    <a:cubicBezTo>
                      <a:pt x="2007" y="423"/>
                      <a:pt x="2007" y="423"/>
                      <a:pt x="2007" y="423"/>
                    </a:cubicBezTo>
                    <a:cubicBezTo>
                      <a:pt x="1956" y="428"/>
                      <a:pt x="1956" y="428"/>
                      <a:pt x="1956" y="428"/>
                    </a:cubicBezTo>
                    <a:cubicBezTo>
                      <a:pt x="1960" y="446"/>
                      <a:pt x="1960" y="446"/>
                      <a:pt x="1960" y="446"/>
                    </a:cubicBezTo>
                    <a:cubicBezTo>
                      <a:pt x="1960" y="446"/>
                      <a:pt x="1950" y="477"/>
                      <a:pt x="1913" y="484"/>
                    </a:cubicBezTo>
                    <a:cubicBezTo>
                      <a:pt x="1876" y="492"/>
                      <a:pt x="1886" y="443"/>
                      <a:pt x="1880" y="443"/>
                    </a:cubicBezTo>
                    <a:cubicBezTo>
                      <a:pt x="1875" y="443"/>
                      <a:pt x="1869" y="465"/>
                      <a:pt x="1869" y="465"/>
                    </a:cubicBezTo>
                    <a:cubicBezTo>
                      <a:pt x="1869" y="465"/>
                      <a:pt x="1861" y="448"/>
                      <a:pt x="1861" y="439"/>
                    </a:cubicBezTo>
                    <a:cubicBezTo>
                      <a:pt x="1861" y="429"/>
                      <a:pt x="1862" y="402"/>
                      <a:pt x="1859" y="385"/>
                    </a:cubicBezTo>
                    <a:cubicBezTo>
                      <a:pt x="1857" y="368"/>
                      <a:pt x="1846" y="350"/>
                      <a:pt x="1846" y="350"/>
                    </a:cubicBezTo>
                    <a:cubicBezTo>
                      <a:pt x="1820" y="350"/>
                      <a:pt x="1820" y="350"/>
                      <a:pt x="1820" y="350"/>
                    </a:cubicBezTo>
                    <a:cubicBezTo>
                      <a:pt x="1820" y="350"/>
                      <a:pt x="1799" y="326"/>
                      <a:pt x="1781" y="326"/>
                    </a:cubicBezTo>
                    <a:cubicBezTo>
                      <a:pt x="1763" y="326"/>
                      <a:pt x="1744" y="351"/>
                      <a:pt x="1744" y="351"/>
                    </a:cubicBezTo>
                    <a:cubicBezTo>
                      <a:pt x="1728" y="355"/>
                      <a:pt x="1728" y="355"/>
                      <a:pt x="1728" y="355"/>
                    </a:cubicBezTo>
                    <a:cubicBezTo>
                      <a:pt x="1723" y="367"/>
                      <a:pt x="1723" y="367"/>
                      <a:pt x="1723" y="367"/>
                    </a:cubicBezTo>
                    <a:cubicBezTo>
                      <a:pt x="1711" y="373"/>
                      <a:pt x="1711" y="373"/>
                      <a:pt x="1711" y="373"/>
                    </a:cubicBezTo>
                    <a:cubicBezTo>
                      <a:pt x="1711" y="364"/>
                      <a:pt x="1711" y="364"/>
                      <a:pt x="1711" y="364"/>
                    </a:cubicBezTo>
                    <a:cubicBezTo>
                      <a:pt x="1711" y="364"/>
                      <a:pt x="1704" y="352"/>
                      <a:pt x="1693" y="356"/>
                    </a:cubicBezTo>
                    <a:cubicBezTo>
                      <a:pt x="1693" y="356"/>
                      <a:pt x="1693" y="369"/>
                      <a:pt x="1702" y="382"/>
                    </a:cubicBezTo>
                    <a:cubicBezTo>
                      <a:pt x="1711" y="395"/>
                      <a:pt x="1732" y="388"/>
                      <a:pt x="1749" y="393"/>
                    </a:cubicBezTo>
                    <a:cubicBezTo>
                      <a:pt x="1766" y="398"/>
                      <a:pt x="1751" y="406"/>
                      <a:pt x="1760" y="422"/>
                    </a:cubicBezTo>
                    <a:cubicBezTo>
                      <a:pt x="1769" y="437"/>
                      <a:pt x="1799" y="424"/>
                      <a:pt x="1821" y="424"/>
                    </a:cubicBezTo>
                    <a:cubicBezTo>
                      <a:pt x="1844" y="424"/>
                      <a:pt x="1845" y="429"/>
                      <a:pt x="1845" y="440"/>
                    </a:cubicBezTo>
                    <a:cubicBezTo>
                      <a:pt x="1845" y="450"/>
                      <a:pt x="1819" y="440"/>
                      <a:pt x="1811" y="441"/>
                    </a:cubicBezTo>
                    <a:cubicBezTo>
                      <a:pt x="1803" y="443"/>
                      <a:pt x="1785" y="454"/>
                      <a:pt x="1785" y="454"/>
                    </a:cubicBezTo>
                    <a:cubicBezTo>
                      <a:pt x="1785" y="454"/>
                      <a:pt x="1757" y="454"/>
                      <a:pt x="1751" y="461"/>
                    </a:cubicBezTo>
                    <a:cubicBezTo>
                      <a:pt x="1744" y="467"/>
                      <a:pt x="1774" y="474"/>
                      <a:pt x="1781" y="478"/>
                    </a:cubicBezTo>
                    <a:cubicBezTo>
                      <a:pt x="1787" y="482"/>
                      <a:pt x="1797" y="498"/>
                      <a:pt x="1797" y="498"/>
                    </a:cubicBezTo>
                    <a:cubicBezTo>
                      <a:pt x="1797" y="498"/>
                      <a:pt x="1781" y="517"/>
                      <a:pt x="1790" y="530"/>
                    </a:cubicBezTo>
                    <a:cubicBezTo>
                      <a:pt x="1799" y="543"/>
                      <a:pt x="1819" y="508"/>
                      <a:pt x="1819" y="504"/>
                    </a:cubicBezTo>
                    <a:cubicBezTo>
                      <a:pt x="1819" y="500"/>
                      <a:pt x="1838" y="471"/>
                      <a:pt x="1838" y="471"/>
                    </a:cubicBezTo>
                    <a:cubicBezTo>
                      <a:pt x="1836" y="496"/>
                      <a:pt x="1836" y="496"/>
                      <a:pt x="1836" y="496"/>
                    </a:cubicBezTo>
                    <a:cubicBezTo>
                      <a:pt x="1836" y="496"/>
                      <a:pt x="1849" y="509"/>
                      <a:pt x="1859" y="518"/>
                    </a:cubicBezTo>
                    <a:cubicBezTo>
                      <a:pt x="1870" y="528"/>
                      <a:pt x="1891" y="520"/>
                      <a:pt x="1891" y="520"/>
                    </a:cubicBezTo>
                    <a:cubicBezTo>
                      <a:pt x="1882" y="529"/>
                      <a:pt x="1882" y="529"/>
                      <a:pt x="1882" y="529"/>
                    </a:cubicBezTo>
                    <a:cubicBezTo>
                      <a:pt x="1903" y="549"/>
                      <a:pt x="1903" y="549"/>
                      <a:pt x="1903" y="549"/>
                    </a:cubicBezTo>
                    <a:cubicBezTo>
                      <a:pt x="1941" y="550"/>
                      <a:pt x="1941" y="550"/>
                      <a:pt x="1941" y="550"/>
                    </a:cubicBezTo>
                    <a:cubicBezTo>
                      <a:pt x="1964" y="567"/>
                      <a:pt x="1964" y="567"/>
                      <a:pt x="1964" y="567"/>
                    </a:cubicBezTo>
                    <a:cubicBezTo>
                      <a:pt x="1964" y="567"/>
                      <a:pt x="2006" y="581"/>
                      <a:pt x="2030" y="598"/>
                    </a:cubicBezTo>
                    <a:cubicBezTo>
                      <a:pt x="2053" y="615"/>
                      <a:pt x="2048" y="621"/>
                      <a:pt x="2049" y="640"/>
                    </a:cubicBezTo>
                    <a:cubicBezTo>
                      <a:pt x="2051" y="660"/>
                      <a:pt x="2073" y="669"/>
                      <a:pt x="2073" y="669"/>
                    </a:cubicBezTo>
                    <a:cubicBezTo>
                      <a:pt x="2073" y="669"/>
                      <a:pt x="2056" y="672"/>
                      <a:pt x="2056" y="681"/>
                    </a:cubicBezTo>
                    <a:cubicBezTo>
                      <a:pt x="2056" y="690"/>
                      <a:pt x="2082" y="691"/>
                      <a:pt x="2082" y="691"/>
                    </a:cubicBezTo>
                    <a:cubicBezTo>
                      <a:pt x="2066" y="697"/>
                      <a:pt x="2066" y="697"/>
                      <a:pt x="2066" y="697"/>
                    </a:cubicBezTo>
                    <a:cubicBezTo>
                      <a:pt x="2067" y="705"/>
                      <a:pt x="2067" y="705"/>
                      <a:pt x="2067" y="705"/>
                    </a:cubicBezTo>
                    <a:cubicBezTo>
                      <a:pt x="2072" y="708"/>
                      <a:pt x="2072" y="708"/>
                      <a:pt x="2072" y="708"/>
                    </a:cubicBezTo>
                    <a:cubicBezTo>
                      <a:pt x="2077" y="729"/>
                      <a:pt x="2077" y="729"/>
                      <a:pt x="2077" y="729"/>
                    </a:cubicBezTo>
                    <a:cubicBezTo>
                      <a:pt x="2067" y="750"/>
                      <a:pt x="2067" y="750"/>
                      <a:pt x="2067" y="750"/>
                    </a:cubicBezTo>
                    <a:cubicBezTo>
                      <a:pt x="2073" y="749"/>
                      <a:pt x="2078" y="748"/>
                      <a:pt x="2081" y="749"/>
                    </a:cubicBezTo>
                    <a:cubicBezTo>
                      <a:pt x="2086" y="752"/>
                      <a:pt x="2120" y="737"/>
                      <a:pt x="2120" y="737"/>
                    </a:cubicBezTo>
                    <a:cubicBezTo>
                      <a:pt x="2120" y="755"/>
                      <a:pt x="2120" y="755"/>
                      <a:pt x="2120" y="755"/>
                    </a:cubicBezTo>
                    <a:cubicBezTo>
                      <a:pt x="2120" y="755"/>
                      <a:pt x="2147" y="788"/>
                      <a:pt x="2159" y="797"/>
                    </a:cubicBezTo>
                    <a:cubicBezTo>
                      <a:pt x="2161" y="798"/>
                      <a:pt x="2162" y="799"/>
                      <a:pt x="2164" y="800"/>
                    </a:cubicBezTo>
                    <a:cubicBezTo>
                      <a:pt x="2166" y="768"/>
                      <a:pt x="2166" y="768"/>
                      <a:pt x="2166" y="768"/>
                    </a:cubicBezTo>
                    <a:cubicBezTo>
                      <a:pt x="2162" y="752"/>
                      <a:pt x="2162" y="752"/>
                      <a:pt x="2162" y="752"/>
                    </a:cubicBezTo>
                    <a:cubicBezTo>
                      <a:pt x="2162" y="752"/>
                      <a:pt x="2166" y="733"/>
                      <a:pt x="2168" y="726"/>
                    </a:cubicBezTo>
                    <a:cubicBezTo>
                      <a:pt x="2170" y="718"/>
                      <a:pt x="2173" y="681"/>
                      <a:pt x="2173" y="681"/>
                    </a:cubicBezTo>
                    <a:cubicBezTo>
                      <a:pt x="2173" y="681"/>
                      <a:pt x="2169" y="683"/>
                      <a:pt x="2158" y="676"/>
                    </a:cubicBezTo>
                    <a:cubicBezTo>
                      <a:pt x="2147" y="670"/>
                      <a:pt x="2174" y="652"/>
                      <a:pt x="2174" y="652"/>
                    </a:cubicBezTo>
                    <a:cubicBezTo>
                      <a:pt x="2174" y="652"/>
                      <a:pt x="2173" y="626"/>
                      <a:pt x="2171" y="611"/>
                    </a:cubicBezTo>
                    <a:cubicBezTo>
                      <a:pt x="2169" y="596"/>
                      <a:pt x="2177" y="574"/>
                      <a:pt x="2177" y="554"/>
                    </a:cubicBezTo>
                    <a:cubicBezTo>
                      <a:pt x="2177" y="538"/>
                      <a:pt x="2179" y="474"/>
                      <a:pt x="2179" y="454"/>
                    </a:cubicBezTo>
                    <a:close/>
                    <a:moveTo>
                      <a:pt x="228" y="446"/>
                    </a:moveTo>
                    <a:cubicBezTo>
                      <a:pt x="220" y="453"/>
                      <a:pt x="238" y="462"/>
                      <a:pt x="238" y="462"/>
                    </a:cubicBezTo>
                    <a:cubicBezTo>
                      <a:pt x="238" y="462"/>
                      <a:pt x="250" y="486"/>
                      <a:pt x="258" y="478"/>
                    </a:cubicBezTo>
                    <a:cubicBezTo>
                      <a:pt x="266" y="470"/>
                      <a:pt x="234" y="442"/>
                      <a:pt x="228" y="446"/>
                    </a:cubicBezTo>
                    <a:close/>
                    <a:moveTo>
                      <a:pt x="1691" y="739"/>
                    </a:moveTo>
                    <a:cubicBezTo>
                      <a:pt x="1701" y="745"/>
                      <a:pt x="1701" y="745"/>
                      <a:pt x="1701" y="745"/>
                    </a:cubicBezTo>
                    <a:cubicBezTo>
                      <a:pt x="1720" y="730"/>
                      <a:pt x="1720" y="730"/>
                      <a:pt x="1720" y="730"/>
                    </a:cubicBezTo>
                    <a:cubicBezTo>
                      <a:pt x="1720" y="730"/>
                      <a:pt x="1742" y="738"/>
                      <a:pt x="1742" y="716"/>
                    </a:cubicBezTo>
                    <a:cubicBezTo>
                      <a:pt x="1742" y="694"/>
                      <a:pt x="1691" y="720"/>
                      <a:pt x="1691" y="739"/>
                    </a:cubicBezTo>
                    <a:close/>
                    <a:moveTo>
                      <a:pt x="2068" y="714"/>
                    </a:moveTo>
                    <a:cubicBezTo>
                      <a:pt x="2067" y="713"/>
                      <a:pt x="2067" y="713"/>
                      <a:pt x="2067" y="713"/>
                    </a:cubicBezTo>
                    <a:cubicBezTo>
                      <a:pt x="2065" y="710"/>
                      <a:pt x="2056" y="702"/>
                      <a:pt x="2037" y="711"/>
                    </a:cubicBezTo>
                    <a:cubicBezTo>
                      <a:pt x="2015" y="721"/>
                      <a:pt x="2011" y="759"/>
                      <a:pt x="2011" y="759"/>
                    </a:cubicBezTo>
                    <a:cubicBezTo>
                      <a:pt x="2053" y="754"/>
                      <a:pt x="2053" y="754"/>
                      <a:pt x="2053" y="754"/>
                    </a:cubicBezTo>
                    <a:cubicBezTo>
                      <a:pt x="2053" y="754"/>
                      <a:pt x="2059" y="752"/>
                      <a:pt x="2066" y="750"/>
                    </a:cubicBezTo>
                    <a:cubicBezTo>
                      <a:pt x="2072" y="728"/>
                      <a:pt x="2072" y="728"/>
                      <a:pt x="2072" y="728"/>
                    </a:cubicBezTo>
                    <a:lnTo>
                      <a:pt x="2068" y="714"/>
                    </a:lnTo>
                    <a:close/>
                    <a:moveTo>
                      <a:pt x="1857" y="631"/>
                    </a:moveTo>
                    <a:cubicBezTo>
                      <a:pt x="1847" y="641"/>
                      <a:pt x="1847" y="641"/>
                      <a:pt x="1847" y="641"/>
                    </a:cubicBezTo>
                    <a:cubicBezTo>
                      <a:pt x="1849" y="676"/>
                      <a:pt x="1849" y="676"/>
                      <a:pt x="1849" y="676"/>
                    </a:cubicBezTo>
                    <a:cubicBezTo>
                      <a:pt x="1860" y="679"/>
                      <a:pt x="1860" y="679"/>
                      <a:pt x="1860" y="679"/>
                    </a:cubicBezTo>
                    <a:cubicBezTo>
                      <a:pt x="1859" y="666"/>
                      <a:pt x="1859" y="666"/>
                      <a:pt x="1859" y="666"/>
                    </a:cubicBezTo>
                    <a:cubicBezTo>
                      <a:pt x="1866" y="663"/>
                      <a:pt x="1866" y="663"/>
                      <a:pt x="1866" y="663"/>
                    </a:cubicBezTo>
                    <a:cubicBezTo>
                      <a:pt x="1865" y="648"/>
                      <a:pt x="1865" y="648"/>
                      <a:pt x="1865" y="648"/>
                    </a:cubicBezTo>
                    <a:cubicBezTo>
                      <a:pt x="1856" y="648"/>
                      <a:pt x="1856" y="648"/>
                      <a:pt x="1856" y="648"/>
                    </a:cubicBezTo>
                    <a:cubicBezTo>
                      <a:pt x="1868" y="628"/>
                      <a:pt x="1868" y="628"/>
                      <a:pt x="1868" y="628"/>
                    </a:cubicBezTo>
                    <a:cubicBezTo>
                      <a:pt x="1881" y="606"/>
                      <a:pt x="1881" y="606"/>
                      <a:pt x="1881" y="606"/>
                    </a:cubicBezTo>
                    <a:cubicBezTo>
                      <a:pt x="1862" y="610"/>
                      <a:pt x="1862" y="610"/>
                      <a:pt x="1862" y="610"/>
                    </a:cubicBezTo>
                    <a:lnTo>
                      <a:pt x="1857" y="631"/>
                    </a:lnTo>
                    <a:close/>
                    <a:moveTo>
                      <a:pt x="1427" y="403"/>
                    </a:moveTo>
                    <a:cubicBezTo>
                      <a:pt x="1427" y="403"/>
                      <a:pt x="1405" y="391"/>
                      <a:pt x="1398" y="394"/>
                    </a:cubicBezTo>
                    <a:cubicBezTo>
                      <a:pt x="1392" y="397"/>
                      <a:pt x="1389" y="406"/>
                      <a:pt x="1389" y="406"/>
                    </a:cubicBezTo>
                    <a:cubicBezTo>
                      <a:pt x="1396" y="420"/>
                      <a:pt x="1427" y="415"/>
                      <a:pt x="1427" y="415"/>
                    </a:cubicBezTo>
                    <a:cubicBezTo>
                      <a:pt x="1480" y="405"/>
                      <a:pt x="1480" y="405"/>
                      <a:pt x="1480" y="405"/>
                    </a:cubicBezTo>
                    <a:lnTo>
                      <a:pt x="1427" y="403"/>
                    </a:lnTo>
                    <a:close/>
                    <a:moveTo>
                      <a:pt x="879" y="696"/>
                    </a:moveTo>
                    <a:cubicBezTo>
                      <a:pt x="917" y="669"/>
                      <a:pt x="917" y="669"/>
                      <a:pt x="917" y="669"/>
                    </a:cubicBezTo>
                    <a:cubicBezTo>
                      <a:pt x="914" y="663"/>
                      <a:pt x="914" y="663"/>
                      <a:pt x="914" y="663"/>
                    </a:cubicBezTo>
                    <a:cubicBezTo>
                      <a:pt x="914" y="663"/>
                      <a:pt x="864" y="667"/>
                      <a:pt x="863" y="677"/>
                    </a:cubicBezTo>
                    <a:cubicBezTo>
                      <a:pt x="858" y="702"/>
                      <a:pt x="879" y="696"/>
                      <a:pt x="879" y="696"/>
                    </a:cubicBezTo>
                    <a:close/>
                    <a:moveTo>
                      <a:pt x="959" y="747"/>
                    </a:moveTo>
                    <a:cubicBezTo>
                      <a:pt x="949" y="747"/>
                      <a:pt x="933" y="747"/>
                      <a:pt x="933" y="747"/>
                    </a:cubicBezTo>
                    <a:cubicBezTo>
                      <a:pt x="930" y="766"/>
                      <a:pt x="930" y="766"/>
                      <a:pt x="930" y="766"/>
                    </a:cubicBezTo>
                    <a:cubicBezTo>
                      <a:pt x="930" y="766"/>
                      <a:pt x="940" y="794"/>
                      <a:pt x="953" y="783"/>
                    </a:cubicBezTo>
                    <a:cubicBezTo>
                      <a:pt x="966" y="773"/>
                      <a:pt x="969" y="747"/>
                      <a:pt x="959" y="747"/>
                    </a:cubicBezTo>
                    <a:close/>
                    <a:moveTo>
                      <a:pt x="475" y="622"/>
                    </a:moveTo>
                    <a:cubicBezTo>
                      <a:pt x="480" y="617"/>
                      <a:pt x="480" y="602"/>
                      <a:pt x="480" y="602"/>
                    </a:cubicBezTo>
                    <a:cubicBezTo>
                      <a:pt x="499" y="620"/>
                      <a:pt x="499" y="620"/>
                      <a:pt x="499" y="620"/>
                    </a:cubicBezTo>
                    <a:cubicBezTo>
                      <a:pt x="499" y="620"/>
                      <a:pt x="507" y="597"/>
                      <a:pt x="507" y="581"/>
                    </a:cubicBezTo>
                    <a:cubicBezTo>
                      <a:pt x="507" y="565"/>
                      <a:pt x="516" y="521"/>
                      <a:pt x="516" y="521"/>
                    </a:cubicBezTo>
                    <a:cubicBezTo>
                      <a:pt x="516" y="521"/>
                      <a:pt x="507" y="516"/>
                      <a:pt x="507" y="506"/>
                    </a:cubicBezTo>
                    <a:cubicBezTo>
                      <a:pt x="507" y="497"/>
                      <a:pt x="526" y="482"/>
                      <a:pt x="520" y="477"/>
                    </a:cubicBezTo>
                    <a:cubicBezTo>
                      <a:pt x="515" y="472"/>
                      <a:pt x="510" y="468"/>
                      <a:pt x="510" y="468"/>
                    </a:cubicBezTo>
                    <a:cubicBezTo>
                      <a:pt x="502" y="437"/>
                      <a:pt x="502" y="437"/>
                      <a:pt x="502" y="437"/>
                    </a:cubicBezTo>
                    <a:cubicBezTo>
                      <a:pt x="474" y="438"/>
                      <a:pt x="474" y="438"/>
                      <a:pt x="474" y="438"/>
                    </a:cubicBezTo>
                    <a:cubicBezTo>
                      <a:pt x="474" y="438"/>
                      <a:pt x="478" y="420"/>
                      <a:pt x="471" y="416"/>
                    </a:cubicBezTo>
                    <a:cubicBezTo>
                      <a:pt x="464" y="412"/>
                      <a:pt x="450" y="413"/>
                      <a:pt x="450" y="413"/>
                    </a:cubicBezTo>
                    <a:cubicBezTo>
                      <a:pt x="444" y="366"/>
                      <a:pt x="444" y="366"/>
                      <a:pt x="444" y="366"/>
                    </a:cubicBezTo>
                    <a:cubicBezTo>
                      <a:pt x="444" y="366"/>
                      <a:pt x="402" y="370"/>
                      <a:pt x="399" y="357"/>
                    </a:cubicBezTo>
                    <a:cubicBezTo>
                      <a:pt x="396" y="344"/>
                      <a:pt x="410" y="328"/>
                      <a:pt x="410" y="328"/>
                    </a:cubicBezTo>
                    <a:cubicBezTo>
                      <a:pt x="394" y="326"/>
                      <a:pt x="394" y="326"/>
                      <a:pt x="394" y="326"/>
                    </a:cubicBezTo>
                    <a:cubicBezTo>
                      <a:pt x="394" y="326"/>
                      <a:pt x="419" y="297"/>
                      <a:pt x="410" y="289"/>
                    </a:cubicBezTo>
                    <a:cubicBezTo>
                      <a:pt x="400" y="281"/>
                      <a:pt x="358" y="300"/>
                      <a:pt x="358" y="300"/>
                    </a:cubicBezTo>
                    <a:cubicBezTo>
                      <a:pt x="358" y="300"/>
                      <a:pt x="383" y="276"/>
                      <a:pt x="375" y="272"/>
                    </a:cubicBezTo>
                    <a:cubicBezTo>
                      <a:pt x="367" y="268"/>
                      <a:pt x="343" y="264"/>
                      <a:pt x="343" y="264"/>
                    </a:cubicBezTo>
                    <a:cubicBezTo>
                      <a:pt x="343" y="264"/>
                      <a:pt x="354" y="256"/>
                      <a:pt x="340" y="238"/>
                    </a:cubicBezTo>
                    <a:cubicBezTo>
                      <a:pt x="327" y="221"/>
                      <a:pt x="304" y="220"/>
                      <a:pt x="304" y="220"/>
                    </a:cubicBezTo>
                    <a:cubicBezTo>
                      <a:pt x="304" y="220"/>
                      <a:pt x="298" y="200"/>
                      <a:pt x="291" y="192"/>
                    </a:cubicBezTo>
                    <a:cubicBezTo>
                      <a:pt x="284" y="184"/>
                      <a:pt x="275" y="190"/>
                      <a:pt x="275" y="190"/>
                    </a:cubicBezTo>
                    <a:cubicBezTo>
                      <a:pt x="279" y="205"/>
                      <a:pt x="279" y="205"/>
                      <a:pt x="279" y="205"/>
                    </a:cubicBezTo>
                    <a:cubicBezTo>
                      <a:pt x="279" y="205"/>
                      <a:pt x="254" y="186"/>
                      <a:pt x="248" y="180"/>
                    </a:cubicBezTo>
                    <a:cubicBezTo>
                      <a:pt x="243" y="173"/>
                      <a:pt x="232" y="146"/>
                      <a:pt x="232" y="146"/>
                    </a:cubicBezTo>
                    <a:cubicBezTo>
                      <a:pt x="232" y="146"/>
                      <a:pt x="202" y="125"/>
                      <a:pt x="188" y="113"/>
                    </a:cubicBezTo>
                    <a:cubicBezTo>
                      <a:pt x="175" y="101"/>
                      <a:pt x="152" y="82"/>
                      <a:pt x="152" y="82"/>
                    </a:cubicBezTo>
                    <a:cubicBezTo>
                      <a:pt x="152" y="82"/>
                      <a:pt x="156" y="77"/>
                      <a:pt x="151" y="72"/>
                    </a:cubicBezTo>
                    <a:cubicBezTo>
                      <a:pt x="146" y="66"/>
                      <a:pt x="139" y="60"/>
                      <a:pt x="139" y="60"/>
                    </a:cubicBezTo>
                    <a:cubicBezTo>
                      <a:pt x="139" y="60"/>
                      <a:pt x="128" y="41"/>
                      <a:pt x="120" y="34"/>
                    </a:cubicBezTo>
                    <a:cubicBezTo>
                      <a:pt x="112" y="28"/>
                      <a:pt x="104" y="29"/>
                      <a:pt x="104" y="29"/>
                    </a:cubicBezTo>
                    <a:cubicBezTo>
                      <a:pt x="47" y="25"/>
                      <a:pt x="47" y="25"/>
                      <a:pt x="47" y="25"/>
                    </a:cubicBezTo>
                    <a:cubicBezTo>
                      <a:pt x="47" y="25"/>
                      <a:pt x="27" y="0"/>
                      <a:pt x="16" y="2"/>
                    </a:cubicBezTo>
                    <a:cubicBezTo>
                      <a:pt x="6" y="5"/>
                      <a:pt x="0" y="29"/>
                      <a:pt x="7" y="41"/>
                    </a:cubicBezTo>
                    <a:cubicBezTo>
                      <a:pt x="14" y="53"/>
                      <a:pt x="88" y="121"/>
                      <a:pt x="88" y="121"/>
                    </a:cubicBezTo>
                    <a:cubicBezTo>
                      <a:pt x="111" y="157"/>
                      <a:pt x="111" y="157"/>
                      <a:pt x="111" y="157"/>
                    </a:cubicBezTo>
                    <a:cubicBezTo>
                      <a:pt x="119" y="154"/>
                      <a:pt x="119" y="154"/>
                      <a:pt x="119" y="154"/>
                    </a:cubicBezTo>
                    <a:cubicBezTo>
                      <a:pt x="119" y="154"/>
                      <a:pt x="122" y="178"/>
                      <a:pt x="128" y="184"/>
                    </a:cubicBezTo>
                    <a:cubicBezTo>
                      <a:pt x="135" y="189"/>
                      <a:pt x="170" y="202"/>
                      <a:pt x="178" y="218"/>
                    </a:cubicBezTo>
                    <a:cubicBezTo>
                      <a:pt x="186" y="234"/>
                      <a:pt x="194" y="266"/>
                      <a:pt x="194" y="266"/>
                    </a:cubicBezTo>
                    <a:cubicBezTo>
                      <a:pt x="194" y="266"/>
                      <a:pt x="191" y="301"/>
                      <a:pt x="199" y="301"/>
                    </a:cubicBezTo>
                    <a:cubicBezTo>
                      <a:pt x="207" y="301"/>
                      <a:pt x="219" y="293"/>
                      <a:pt x="222" y="302"/>
                    </a:cubicBezTo>
                    <a:cubicBezTo>
                      <a:pt x="224" y="312"/>
                      <a:pt x="230" y="328"/>
                      <a:pt x="230" y="328"/>
                    </a:cubicBezTo>
                    <a:cubicBezTo>
                      <a:pt x="255" y="349"/>
                      <a:pt x="255" y="349"/>
                      <a:pt x="255" y="349"/>
                    </a:cubicBezTo>
                    <a:cubicBezTo>
                      <a:pt x="254" y="365"/>
                      <a:pt x="254" y="365"/>
                      <a:pt x="254" y="365"/>
                    </a:cubicBezTo>
                    <a:cubicBezTo>
                      <a:pt x="275" y="408"/>
                      <a:pt x="275" y="408"/>
                      <a:pt x="275" y="408"/>
                    </a:cubicBezTo>
                    <a:cubicBezTo>
                      <a:pt x="275" y="408"/>
                      <a:pt x="268" y="421"/>
                      <a:pt x="278" y="436"/>
                    </a:cubicBezTo>
                    <a:cubicBezTo>
                      <a:pt x="287" y="450"/>
                      <a:pt x="296" y="453"/>
                      <a:pt x="296" y="453"/>
                    </a:cubicBezTo>
                    <a:cubicBezTo>
                      <a:pt x="296" y="453"/>
                      <a:pt x="306" y="477"/>
                      <a:pt x="314" y="485"/>
                    </a:cubicBezTo>
                    <a:cubicBezTo>
                      <a:pt x="322" y="493"/>
                      <a:pt x="343" y="501"/>
                      <a:pt x="343" y="501"/>
                    </a:cubicBezTo>
                    <a:cubicBezTo>
                      <a:pt x="343" y="526"/>
                      <a:pt x="343" y="526"/>
                      <a:pt x="343" y="526"/>
                    </a:cubicBezTo>
                    <a:cubicBezTo>
                      <a:pt x="343" y="526"/>
                      <a:pt x="392" y="568"/>
                      <a:pt x="395" y="572"/>
                    </a:cubicBezTo>
                    <a:cubicBezTo>
                      <a:pt x="398" y="576"/>
                      <a:pt x="411" y="577"/>
                      <a:pt x="411" y="577"/>
                    </a:cubicBezTo>
                    <a:cubicBezTo>
                      <a:pt x="411" y="577"/>
                      <a:pt x="422" y="602"/>
                      <a:pt x="430" y="606"/>
                    </a:cubicBezTo>
                    <a:cubicBezTo>
                      <a:pt x="438" y="610"/>
                      <a:pt x="440" y="632"/>
                      <a:pt x="444" y="630"/>
                    </a:cubicBezTo>
                    <a:cubicBezTo>
                      <a:pt x="448" y="629"/>
                      <a:pt x="442" y="608"/>
                      <a:pt x="447" y="605"/>
                    </a:cubicBezTo>
                    <a:cubicBezTo>
                      <a:pt x="452" y="602"/>
                      <a:pt x="470" y="628"/>
                      <a:pt x="475" y="622"/>
                    </a:cubicBezTo>
                    <a:close/>
                    <a:moveTo>
                      <a:pt x="1416" y="798"/>
                    </a:moveTo>
                    <a:cubicBezTo>
                      <a:pt x="1409" y="784"/>
                      <a:pt x="1409" y="784"/>
                      <a:pt x="1409" y="784"/>
                    </a:cubicBezTo>
                    <a:cubicBezTo>
                      <a:pt x="1404" y="785"/>
                      <a:pt x="1397" y="786"/>
                      <a:pt x="1392" y="790"/>
                    </a:cubicBezTo>
                    <a:cubicBezTo>
                      <a:pt x="1380" y="797"/>
                      <a:pt x="1380" y="812"/>
                      <a:pt x="1380" y="812"/>
                    </a:cubicBezTo>
                    <a:cubicBezTo>
                      <a:pt x="1380" y="812"/>
                      <a:pt x="1369" y="809"/>
                      <a:pt x="1357" y="820"/>
                    </a:cubicBezTo>
                    <a:cubicBezTo>
                      <a:pt x="1345" y="832"/>
                      <a:pt x="1322" y="855"/>
                      <a:pt x="1342" y="870"/>
                    </a:cubicBezTo>
                    <a:cubicBezTo>
                      <a:pt x="1353" y="879"/>
                      <a:pt x="1393" y="842"/>
                      <a:pt x="1408" y="828"/>
                    </a:cubicBezTo>
                    <a:cubicBezTo>
                      <a:pt x="1405" y="827"/>
                      <a:pt x="1402" y="823"/>
                      <a:pt x="1406" y="817"/>
                    </a:cubicBezTo>
                    <a:cubicBezTo>
                      <a:pt x="1412" y="805"/>
                      <a:pt x="1416" y="798"/>
                      <a:pt x="1416" y="798"/>
                    </a:cubicBezTo>
                    <a:close/>
                    <a:moveTo>
                      <a:pt x="921" y="753"/>
                    </a:moveTo>
                    <a:cubicBezTo>
                      <a:pt x="921" y="734"/>
                      <a:pt x="894" y="734"/>
                      <a:pt x="879" y="731"/>
                    </a:cubicBezTo>
                    <a:cubicBezTo>
                      <a:pt x="865" y="728"/>
                      <a:pt x="866" y="759"/>
                      <a:pt x="866" y="759"/>
                    </a:cubicBezTo>
                    <a:cubicBezTo>
                      <a:pt x="841" y="740"/>
                      <a:pt x="841" y="740"/>
                      <a:pt x="841" y="740"/>
                    </a:cubicBezTo>
                    <a:cubicBezTo>
                      <a:pt x="841" y="740"/>
                      <a:pt x="847" y="724"/>
                      <a:pt x="847" y="700"/>
                    </a:cubicBezTo>
                    <a:cubicBezTo>
                      <a:pt x="847" y="677"/>
                      <a:pt x="799" y="686"/>
                      <a:pt x="799" y="686"/>
                    </a:cubicBezTo>
                    <a:cubicBezTo>
                      <a:pt x="778" y="674"/>
                      <a:pt x="778" y="674"/>
                      <a:pt x="778" y="674"/>
                    </a:cubicBezTo>
                    <a:cubicBezTo>
                      <a:pt x="775" y="659"/>
                      <a:pt x="775" y="659"/>
                      <a:pt x="775" y="659"/>
                    </a:cubicBezTo>
                    <a:cubicBezTo>
                      <a:pt x="749" y="659"/>
                      <a:pt x="749" y="659"/>
                      <a:pt x="749" y="659"/>
                    </a:cubicBezTo>
                    <a:cubicBezTo>
                      <a:pt x="749" y="659"/>
                      <a:pt x="744" y="680"/>
                      <a:pt x="744" y="684"/>
                    </a:cubicBezTo>
                    <a:cubicBezTo>
                      <a:pt x="744" y="688"/>
                      <a:pt x="709" y="677"/>
                      <a:pt x="693" y="674"/>
                    </a:cubicBezTo>
                    <a:cubicBezTo>
                      <a:pt x="677" y="671"/>
                      <a:pt x="648" y="672"/>
                      <a:pt x="648" y="672"/>
                    </a:cubicBezTo>
                    <a:cubicBezTo>
                      <a:pt x="648" y="672"/>
                      <a:pt x="630" y="650"/>
                      <a:pt x="621" y="640"/>
                    </a:cubicBezTo>
                    <a:cubicBezTo>
                      <a:pt x="612" y="630"/>
                      <a:pt x="598" y="641"/>
                      <a:pt x="598" y="641"/>
                    </a:cubicBezTo>
                    <a:cubicBezTo>
                      <a:pt x="598" y="641"/>
                      <a:pt x="573" y="628"/>
                      <a:pt x="567" y="627"/>
                    </a:cubicBezTo>
                    <a:cubicBezTo>
                      <a:pt x="561" y="625"/>
                      <a:pt x="535" y="624"/>
                      <a:pt x="535" y="624"/>
                    </a:cubicBezTo>
                    <a:cubicBezTo>
                      <a:pt x="535" y="624"/>
                      <a:pt x="524" y="615"/>
                      <a:pt x="511" y="619"/>
                    </a:cubicBezTo>
                    <a:cubicBezTo>
                      <a:pt x="498" y="624"/>
                      <a:pt x="498" y="652"/>
                      <a:pt x="491" y="656"/>
                    </a:cubicBezTo>
                    <a:cubicBezTo>
                      <a:pt x="483" y="661"/>
                      <a:pt x="469" y="666"/>
                      <a:pt x="472" y="677"/>
                    </a:cubicBezTo>
                    <a:cubicBezTo>
                      <a:pt x="496" y="672"/>
                      <a:pt x="496" y="672"/>
                      <a:pt x="496" y="672"/>
                    </a:cubicBezTo>
                    <a:cubicBezTo>
                      <a:pt x="527" y="675"/>
                      <a:pt x="527" y="675"/>
                      <a:pt x="527" y="675"/>
                    </a:cubicBezTo>
                    <a:cubicBezTo>
                      <a:pt x="527" y="675"/>
                      <a:pt x="504" y="688"/>
                      <a:pt x="514" y="699"/>
                    </a:cubicBezTo>
                    <a:cubicBezTo>
                      <a:pt x="524" y="709"/>
                      <a:pt x="558" y="691"/>
                      <a:pt x="558" y="691"/>
                    </a:cubicBezTo>
                    <a:cubicBezTo>
                      <a:pt x="558" y="691"/>
                      <a:pt x="608" y="718"/>
                      <a:pt x="623" y="722"/>
                    </a:cubicBezTo>
                    <a:cubicBezTo>
                      <a:pt x="637" y="727"/>
                      <a:pt x="687" y="728"/>
                      <a:pt x="705" y="728"/>
                    </a:cubicBezTo>
                    <a:cubicBezTo>
                      <a:pt x="722" y="728"/>
                      <a:pt x="727" y="747"/>
                      <a:pt x="737" y="756"/>
                    </a:cubicBezTo>
                    <a:cubicBezTo>
                      <a:pt x="747" y="765"/>
                      <a:pt x="780" y="771"/>
                      <a:pt x="794" y="772"/>
                    </a:cubicBezTo>
                    <a:cubicBezTo>
                      <a:pt x="809" y="774"/>
                      <a:pt x="815" y="771"/>
                      <a:pt x="837" y="772"/>
                    </a:cubicBezTo>
                    <a:cubicBezTo>
                      <a:pt x="859" y="774"/>
                      <a:pt x="877" y="801"/>
                      <a:pt x="885" y="806"/>
                    </a:cubicBezTo>
                    <a:cubicBezTo>
                      <a:pt x="894" y="810"/>
                      <a:pt x="904" y="801"/>
                      <a:pt x="904" y="801"/>
                    </a:cubicBezTo>
                    <a:cubicBezTo>
                      <a:pt x="904" y="801"/>
                      <a:pt x="921" y="810"/>
                      <a:pt x="921" y="804"/>
                    </a:cubicBezTo>
                    <a:cubicBezTo>
                      <a:pt x="921" y="793"/>
                      <a:pt x="910" y="778"/>
                      <a:pt x="910" y="778"/>
                    </a:cubicBezTo>
                    <a:cubicBezTo>
                      <a:pt x="910" y="778"/>
                      <a:pt x="921" y="772"/>
                      <a:pt x="921" y="753"/>
                    </a:cubicBezTo>
                    <a:close/>
                    <a:moveTo>
                      <a:pt x="1004" y="484"/>
                    </a:moveTo>
                    <a:cubicBezTo>
                      <a:pt x="1004" y="484"/>
                      <a:pt x="1025" y="467"/>
                      <a:pt x="1031" y="460"/>
                    </a:cubicBezTo>
                    <a:cubicBezTo>
                      <a:pt x="1036" y="453"/>
                      <a:pt x="1055" y="403"/>
                      <a:pt x="1055" y="403"/>
                    </a:cubicBezTo>
                    <a:cubicBezTo>
                      <a:pt x="1055" y="403"/>
                      <a:pt x="1037" y="401"/>
                      <a:pt x="1034" y="388"/>
                    </a:cubicBezTo>
                    <a:cubicBezTo>
                      <a:pt x="1031" y="376"/>
                      <a:pt x="1037" y="361"/>
                      <a:pt x="1042" y="348"/>
                    </a:cubicBezTo>
                    <a:cubicBezTo>
                      <a:pt x="1048" y="334"/>
                      <a:pt x="1070" y="336"/>
                      <a:pt x="1083" y="334"/>
                    </a:cubicBezTo>
                    <a:cubicBezTo>
                      <a:pt x="1095" y="333"/>
                      <a:pt x="1102" y="309"/>
                      <a:pt x="1101" y="301"/>
                    </a:cubicBezTo>
                    <a:cubicBezTo>
                      <a:pt x="1099" y="293"/>
                      <a:pt x="1079" y="301"/>
                      <a:pt x="1079" y="301"/>
                    </a:cubicBezTo>
                    <a:cubicBezTo>
                      <a:pt x="1079" y="301"/>
                      <a:pt x="1076" y="288"/>
                      <a:pt x="1088" y="275"/>
                    </a:cubicBezTo>
                    <a:cubicBezTo>
                      <a:pt x="1101" y="264"/>
                      <a:pt x="1128" y="269"/>
                      <a:pt x="1139" y="271"/>
                    </a:cubicBezTo>
                    <a:cubicBezTo>
                      <a:pt x="1150" y="274"/>
                      <a:pt x="1150" y="257"/>
                      <a:pt x="1150" y="257"/>
                    </a:cubicBezTo>
                    <a:cubicBezTo>
                      <a:pt x="1124" y="235"/>
                      <a:pt x="1124" y="235"/>
                      <a:pt x="1124" y="235"/>
                    </a:cubicBezTo>
                    <a:cubicBezTo>
                      <a:pt x="1124" y="208"/>
                      <a:pt x="1124" y="208"/>
                      <a:pt x="1124" y="208"/>
                    </a:cubicBezTo>
                    <a:cubicBezTo>
                      <a:pt x="1124" y="208"/>
                      <a:pt x="1105" y="207"/>
                      <a:pt x="1105" y="199"/>
                    </a:cubicBezTo>
                    <a:cubicBezTo>
                      <a:pt x="1105" y="191"/>
                      <a:pt x="1117" y="179"/>
                      <a:pt x="1116" y="168"/>
                    </a:cubicBezTo>
                    <a:cubicBezTo>
                      <a:pt x="1115" y="156"/>
                      <a:pt x="1082" y="153"/>
                      <a:pt x="1082" y="153"/>
                    </a:cubicBezTo>
                    <a:cubicBezTo>
                      <a:pt x="1093" y="135"/>
                      <a:pt x="1093" y="135"/>
                      <a:pt x="1093" y="135"/>
                    </a:cubicBezTo>
                    <a:cubicBezTo>
                      <a:pt x="1082" y="130"/>
                      <a:pt x="1082" y="130"/>
                      <a:pt x="1082" y="130"/>
                    </a:cubicBezTo>
                    <a:cubicBezTo>
                      <a:pt x="1086" y="110"/>
                      <a:pt x="1086" y="110"/>
                      <a:pt x="1086" y="110"/>
                    </a:cubicBezTo>
                    <a:cubicBezTo>
                      <a:pt x="1078" y="99"/>
                      <a:pt x="1078" y="99"/>
                      <a:pt x="1078" y="99"/>
                    </a:cubicBezTo>
                    <a:cubicBezTo>
                      <a:pt x="1070" y="92"/>
                      <a:pt x="1051" y="75"/>
                      <a:pt x="1047" y="75"/>
                    </a:cubicBezTo>
                    <a:cubicBezTo>
                      <a:pt x="1043" y="74"/>
                      <a:pt x="1002" y="73"/>
                      <a:pt x="987" y="74"/>
                    </a:cubicBezTo>
                    <a:cubicBezTo>
                      <a:pt x="973" y="75"/>
                      <a:pt x="980" y="97"/>
                      <a:pt x="978" y="113"/>
                    </a:cubicBezTo>
                    <a:cubicBezTo>
                      <a:pt x="977" y="129"/>
                      <a:pt x="968" y="144"/>
                      <a:pt x="968" y="144"/>
                    </a:cubicBezTo>
                    <a:cubicBezTo>
                      <a:pt x="968" y="144"/>
                      <a:pt x="961" y="143"/>
                      <a:pt x="955" y="152"/>
                    </a:cubicBezTo>
                    <a:cubicBezTo>
                      <a:pt x="948" y="161"/>
                      <a:pt x="960" y="177"/>
                      <a:pt x="960" y="177"/>
                    </a:cubicBezTo>
                    <a:cubicBezTo>
                      <a:pt x="938" y="196"/>
                      <a:pt x="938" y="196"/>
                      <a:pt x="938" y="196"/>
                    </a:cubicBezTo>
                    <a:cubicBezTo>
                      <a:pt x="939" y="208"/>
                      <a:pt x="939" y="208"/>
                      <a:pt x="939" y="208"/>
                    </a:cubicBezTo>
                    <a:cubicBezTo>
                      <a:pt x="922" y="231"/>
                      <a:pt x="922" y="231"/>
                      <a:pt x="922" y="231"/>
                    </a:cubicBezTo>
                    <a:cubicBezTo>
                      <a:pt x="906" y="231"/>
                      <a:pt x="906" y="231"/>
                      <a:pt x="906" y="231"/>
                    </a:cubicBezTo>
                    <a:cubicBezTo>
                      <a:pt x="906" y="231"/>
                      <a:pt x="888" y="244"/>
                      <a:pt x="885" y="244"/>
                    </a:cubicBezTo>
                    <a:cubicBezTo>
                      <a:pt x="882" y="245"/>
                      <a:pt x="857" y="229"/>
                      <a:pt x="853" y="227"/>
                    </a:cubicBezTo>
                    <a:cubicBezTo>
                      <a:pt x="849" y="224"/>
                      <a:pt x="824" y="227"/>
                      <a:pt x="824" y="227"/>
                    </a:cubicBezTo>
                    <a:cubicBezTo>
                      <a:pt x="824" y="227"/>
                      <a:pt x="811" y="248"/>
                      <a:pt x="801" y="254"/>
                    </a:cubicBezTo>
                    <a:cubicBezTo>
                      <a:pt x="791" y="260"/>
                      <a:pt x="778" y="251"/>
                      <a:pt x="764" y="251"/>
                    </a:cubicBezTo>
                    <a:cubicBezTo>
                      <a:pt x="749" y="251"/>
                      <a:pt x="750" y="259"/>
                      <a:pt x="746" y="261"/>
                    </a:cubicBezTo>
                    <a:cubicBezTo>
                      <a:pt x="742" y="264"/>
                      <a:pt x="720" y="256"/>
                      <a:pt x="712" y="247"/>
                    </a:cubicBezTo>
                    <a:cubicBezTo>
                      <a:pt x="708" y="243"/>
                      <a:pt x="706" y="237"/>
                      <a:pt x="703" y="231"/>
                    </a:cubicBezTo>
                    <a:cubicBezTo>
                      <a:pt x="703" y="231"/>
                      <a:pt x="703" y="231"/>
                      <a:pt x="703" y="231"/>
                    </a:cubicBezTo>
                    <a:cubicBezTo>
                      <a:pt x="703" y="231"/>
                      <a:pt x="684" y="213"/>
                      <a:pt x="671" y="227"/>
                    </a:cubicBezTo>
                    <a:cubicBezTo>
                      <a:pt x="657" y="242"/>
                      <a:pt x="650" y="278"/>
                      <a:pt x="650" y="278"/>
                    </a:cubicBezTo>
                    <a:cubicBezTo>
                      <a:pt x="666" y="300"/>
                      <a:pt x="666" y="300"/>
                      <a:pt x="666" y="300"/>
                    </a:cubicBezTo>
                    <a:cubicBezTo>
                      <a:pt x="673" y="335"/>
                      <a:pt x="673" y="335"/>
                      <a:pt x="673" y="335"/>
                    </a:cubicBezTo>
                    <a:cubicBezTo>
                      <a:pt x="704" y="353"/>
                      <a:pt x="704" y="353"/>
                      <a:pt x="704" y="353"/>
                    </a:cubicBezTo>
                    <a:cubicBezTo>
                      <a:pt x="699" y="377"/>
                      <a:pt x="699" y="377"/>
                      <a:pt x="699" y="377"/>
                    </a:cubicBezTo>
                    <a:cubicBezTo>
                      <a:pt x="716" y="388"/>
                      <a:pt x="716" y="388"/>
                      <a:pt x="716" y="388"/>
                    </a:cubicBezTo>
                    <a:cubicBezTo>
                      <a:pt x="705" y="407"/>
                      <a:pt x="705" y="407"/>
                      <a:pt x="705" y="407"/>
                    </a:cubicBezTo>
                    <a:cubicBezTo>
                      <a:pt x="718" y="425"/>
                      <a:pt x="718" y="425"/>
                      <a:pt x="718" y="425"/>
                    </a:cubicBezTo>
                    <a:cubicBezTo>
                      <a:pt x="707" y="432"/>
                      <a:pt x="707" y="432"/>
                      <a:pt x="707" y="432"/>
                    </a:cubicBezTo>
                    <a:cubicBezTo>
                      <a:pt x="717" y="470"/>
                      <a:pt x="717" y="470"/>
                      <a:pt x="717" y="470"/>
                    </a:cubicBezTo>
                    <a:cubicBezTo>
                      <a:pt x="745" y="466"/>
                      <a:pt x="745" y="466"/>
                      <a:pt x="745" y="466"/>
                    </a:cubicBezTo>
                    <a:cubicBezTo>
                      <a:pt x="765" y="473"/>
                      <a:pt x="765" y="473"/>
                      <a:pt x="765" y="473"/>
                    </a:cubicBezTo>
                    <a:cubicBezTo>
                      <a:pt x="765" y="473"/>
                      <a:pt x="777" y="451"/>
                      <a:pt x="789" y="451"/>
                    </a:cubicBezTo>
                    <a:cubicBezTo>
                      <a:pt x="801" y="451"/>
                      <a:pt x="789" y="483"/>
                      <a:pt x="801" y="493"/>
                    </a:cubicBezTo>
                    <a:cubicBezTo>
                      <a:pt x="812" y="502"/>
                      <a:pt x="822" y="472"/>
                      <a:pt x="822" y="472"/>
                    </a:cubicBezTo>
                    <a:cubicBezTo>
                      <a:pt x="840" y="484"/>
                      <a:pt x="840" y="484"/>
                      <a:pt x="840" y="484"/>
                    </a:cubicBezTo>
                    <a:cubicBezTo>
                      <a:pt x="840" y="484"/>
                      <a:pt x="856" y="470"/>
                      <a:pt x="865" y="470"/>
                    </a:cubicBezTo>
                    <a:cubicBezTo>
                      <a:pt x="874" y="469"/>
                      <a:pt x="868" y="495"/>
                      <a:pt x="878" y="498"/>
                    </a:cubicBezTo>
                    <a:cubicBezTo>
                      <a:pt x="888" y="502"/>
                      <a:pt x="919" y="486"/>
                      <a:pt x="935" y="489"/>
                    </a:cubicBezTo>
                    <a:cubicBezTo>
                      <a:pt x="951" y="493"/>
                      <a:pt x="936" y="542"/>
                      <a:pt x="936" y="542"/>
                    </a:cubicBezTo>
                    <a:cubicBezTo>
                      <a:pt x="936" y="542"/>
                      <a:pt x="950" y="538"/>
                      <a:pt x="966" y="531"/>
                    </a:cubicBezTo>
                    <a:cubicBezTo>
                      <a:pt x="982" y="523"/>
                      <a:pt x="1004" y="484"/>
                      <a:pt x="1004" y="484"/>
                    </a:cubicBezTo>
                    <a:close/>
                    <a:moveTo>
                      <a:pt x="990" y="745"/>
                    </a:moveTo>
                    <a:cubicBezTo>
                      <a:pt x="980" y="744"/>
                      <a:pt x="974" y="755"/>
                      <a:pt x="974" y="755"/>
                    </a:cubicBezTo>
                    <a:cubicBezTo>
                      <a:pt x="974" y="755"/>
                      <a:pt x="991" y="770"/>
                      <a:pt x="1002" y="763"/>
                    </a:cubicBezTo>
                    <a:cubicBezTo>
                      <a:pt x="1012" y="755"/>
                      <a:pt x="1000" y="747"/>
                      <a:pt x="990" y="745"/>
                    </a:cubicBezTo>
                    <a:close/>
                    <a:moveTo>
                      <a:pt x="1148" y="822"/>
                    </a:moveTo>
                    <a:cubicBezTo>
                      <a:pt x="1125" y="815"/>
                      <a:pt x="1125" y="815"/>
                      <a:pt x="1125" y="815"/>
                    </a:cubicBezTo>
                    <a:cubicBezTo>
                      <a:pt x="1118" y="821"/>
                      <a:pt x="1119" y="822"/>
                      <a:pt x="1129" y="838"/>
                    </a:cubicBezTo>
                    <a:cubicBezTo>
                      <a:pt x="1140" y="854"/>
                      <a:pt x="1147" y="843"/>
                      <a:pt x="1160" y="843"/>
                    </a:cubicBezTo>
                    <a:cubicBezTo>
                      <a:pt x="1173" y="843"/>
                      <a:pt x="1163" y="852"/>
                      <a:pt x="1173" y="862"/>
                    </a:cubicBezTo>
                    <a:cubicBezTo>
                      <a:pt x="1184" y="872"/>
                      <a:pt x="1204" y="863"/>
                      <a:pt x="1204" y="863"/>
                    </a:cubicBezTo>
                    <a:cubicBezTo>
                      <a:pt x="1204" y="863"/>
                      <a:pt x="1200" y="844"/>
                      <a:pt x="1187" y="827"/>
                    </a:cubicBezTo>
                    <a:cubicBezTo>
                      <a:pt x="1173" y="809"/>
                      <a:pt x="1148" y="822"/>
                      <a:pt x="1148" y="822"/>
                    </a:cubicBezTo>
                    <a:close/>
                    <a:moveTo>
                      <a:pt x="1312" y="751"/>
                    </a:moveTo>
                    <a:cubicBezTo>
                      <a:pt x="1293" y="767"/>
                      <a:pt x="1293" y="767"/>
                      <a:pt x="1293" y="767"/>
                    </a:cubicBezTo>
                    <a:cubicBezTo>
                      <a:pt x="1293" y="767"/>
                      <a:pt x="1282" y="755"/>
                      <a:pt x="1271" y="756"/>
                    </a:cubicBezTo>
                    <a:cubicBezTo>
                      <a:pt x="1261" y="758"/>
                      <a:pt x="1249" y="771"/>
                      <a:pt x="1249" y="771"/>
                    </a:cubicBezTo>
                    <a:cubicBezTo>
                      <a:pt x="1249" y="771"/>
                      <a:pt x="1239" y="745"/>
                      <a:pt x="1221" y="748"/>
                    </a:cubicBezTo>
                    <a:cubicBezTo>
                      <a:pt x="1204" y="751"/>
                      <a:pt x="1182" y="777"/>
                      <a:pt x="1182" y="777"/>
                    </a:cubicBezTo>
                    <a:cubicBezTo>
                      <a:pt x="1158" y="775"/>
                      <a:pt x="1158" y="775"/>
                      <a:pt x="1158" y="775"/>
                    </a:cubicBezTo>
                    <a:cubicBezTo>
                      <a:pt x="1151" y="787"/>
                      <a:pt x="1151" y="787"/>
                      <a:pt x="1151" y="787"/>
                    </a:cubicBezTo>
                    <a:cubicBezTo>
                      <a:pt x="1167" y="784"/>
                      <a:pt x="1167" y="784"/>
                      <a:pt x="1167" y="784"/>
                    </a:cubicBezTo>
                    <a:cubicBezTo>
                      <a:pt x="1167" y="784"/>
                      <a:pt x="1179" y="790"/>
                      <a:pt x="1191" y="795"/>
                    </a:cubicBezTo>
                    <a:cubicBezTo>
                      <a:pt x="1202" y="799"/>
                      <a:pt x="1214" y="781"/>
                      <a:pt x="1214" y="781"/>
                    </a:cubicBezTo>
                    <a:cubicBezTo>
                      <a:pt x="1276" y="780"/>
                      <a:pt x="1276" y="780"/>
                      <a:pt x="1276" y="780"/>
                    </a:cubicBezTo>
                    <a:cubicBezTo>
                      <a:pt x="1308" y="775"/>
                      <a:pt x="1308" y="775"/>
                      <a:pt x="1308" y="775"/>
                    </a:cubicBezTo>
                    <a:cubicBezTo>
                      <a:pt x="1334" y="752"/>
                      <a:pt x="1334" y="752"/>
                      <a:pt x="1334" y="752"/>
                    </a:cubicBezTo>
                    <a:cubicBezTo>
                      <a:pt x="1333" y="742"/>
                      <a:pt x="1333" y="742"/>
                      <a:pt x="1333" y="742"/>
                    </a:cubicBezTo>
                    <a:lnTo>
                      <a:pt x="1312" y="751"/>
                    </a:lnTo>
                    <a:close/>
                    <a:moveTo>
                      <a:pt x="1056" y="774"/>
                    </a:moveTo>
                    <a:cubicBezTo>
                      <a:pt x="1056" y="774"/>
                      <a:pt x="1042" y="759"/>
                      <a:pt x="1034" y="761"/>
                    </a:cubicBezTo>
                    <a:cubicBezTo>
                      <a:pt x="1025" y="762"/>
                      <a:pt x="1006" y="791"/>
                      <a:pt x="1006" y="791"/>
                    </a:cubicBezTo>
                    <a:cubicBezTo>
                      <a:pt x="1041" y="796"/>
                      <a:pt x="1041" y="796"/>
                      <a:pt x="1041" y="796"/>
                    </a:cubicBezTo>
                    <a:cubicBezTo>
                      <a:pt x="1042" y="810"/>
                      <a:pt x="1042" y="810"/>
                      <a:pt x="1042" y="810"/>
                    </a:cubicBezTo>
                    <a:cubicBezTo>
                      <a:pt x="1057" y="808"/>
                      <a:pt x="1057" y="808"/>
                      <a:pt x="1057" y="808"/>
                    </a:cubicBezTo>
                    <a:cubicBezTo>
                      <a:pt x="1063" y="794"/>
                      <a:pt x="1063" y="794"/>
                      <a:pt x="1063" y="794"/>
                    </a:cubicBezTo>
                    <a:cubicBezTo>
                      <a:pt x="1082" y="805"/>
                      <a:pt x="1082" y="805"/>
                      <a:pt x="1082" y="805"/>
                    </a:cubicBezTo>
                    <a:cubicBezTo>
                      <a:pt x="1101" y="783"/>
                      <a:pt x="1101" y="783"/>
                      <a:pt x="1101" y="783"/>
                    </a:cubicBezTo>
                    <a:cubicBezTo>
                      <a:pt x="1067" y="771"/>
                      <a:pt x="1067" y="771"/>
                      <a:pt x="1067" y="771"/>
                    </a:cubicBezTo>
                    <a:lnTo>
                      <a:pt x="1056" y="774"/>
                    </a:lnTo>
                    <a:close/>
                  </a:path>
                </a:pathLst>
              </a:custGeom>
              <a:solidFill>
                <a:schemeClr val="bg1">
                  <a:lumMod val="65000"/>
                </a:schemeClr>
              </a:solidFill>
              <a:ln w="6350">
                <a:solidFill>
                  <a:schemeClr val="bg1"/>
                </a:solidFill>
                <a:round/>
                <a:headEnd/>
                <a:tailEnd/>
              </a:ln>
            </p:spPr>
            <p:txBody>
              <a:bodyPr/>
              <a:lstStyle/>
              <a:p>
                <a:pPr algn="ctr">
                  <a:defRPr/>
                </a:pPr>
                <a:endParaRPr lang="de-DE"/>
              </a:p>
            </p:txBody>
          </p:sp>
          <p:sp>
            <p:nvSpPr>
              <p:cNvPr id="71" name="Freeform 386"/>
              <p:cNvSpPr>
                <a:spLocks/>
              </p:cNvSpPr>
              <p:nvPr/>
            </p:nvSpPr>
            <p:spPr bwMode="auto">
              <a:xfrm>
                <a:off x="4631951" y="2690394"/>
                <a:ext cx="115289" cy="187897"/>
              </a:xfrm>
              <a:custGeom>
                <a:avLst/>
                <a:gdLst>
                  <a:gd name="T0" fmla="*/ 8 w 22"/>
                  <a:gd name="T1" fmla="*/ 32 h 32"/>
                  <a:gd name="T2" fmla="*/ 10 w 22"/>
                  <a:gd name="T3" fmla="*/ 30 h 32"/>
                  <a:gd name="T4" fmla="*/ 10 w 22"/>
                  <a:gd name="T5" fmla="*/ 20 h 32"/>
                  <a:gd name="T6" fmla="*/ 12 w 22"/>
                  <a:gd name="T7" fmla="*/ 20 h 32"/>
                  <a:gd name="T8" fmla="*/ 18 w 22"/>
                  <a:gd name="T9" fmla="*/ 24 h 32"/>
                  <a:gd name="T10" fmla="*/ 20 w 22"/>
                  <a:gd name="T11" fmla="*/ 26 h 32"/>
                  <a:gd name="T12" fmla="*/ 22 w 22"/>
                  <a:gd name="T13" fmla="*/ 20 h 32"/>
                  <a:gd name="T14" fmla="*/ 20 w 22"/>
                  <a:gd name="T15" fmla="*/ 16 h 32"/>
                  <a:gd name="T16" fmla="*/ 16 w 22"/>
                  <a:gd name="T17" fmla="*/ 14 h 32"/>
                  <a:gd name="T18" fmla="*/ 16 w 22"/>
                  <a:gd name="T19" fmla="*/ 0 h 32"/>
                  <a:gd name="T20" fmla="*/ 18 w 22"/>
                  <a:gd name="T21" fmla="*/ 0 h 32"/>
                  <a:gd name="T22" fmla="*/ 18 w 22"/>
                  <a:gd name="T23" fmla="*/ 0 h 32"/>
                  <a:gd name="T24" fmla="*/ 16 w 22"/>
                  <a:gd name="T25" fmla="*/ 0 h 32"/>
                  <a:gd name="T26" fmla="*/ 16 w 22"/>
                  <a:gd name="T27" fmla="*/ 0 h 32"/>
                  <a:gd name="T28" fmla="*/ 14 w 22"/>
                  <a:gd name="T29" fmla="*/ 0 h 32"/>
                  <a:gd name="T30" fmla="*/ 12 w 22"/>
                  <a:gd name="T31" fmla="*/ 0 h 32"/>
                  <a:gd name="T32" fmla="*/ 10 w 22"/>
                  <a:gd name="T33" fmla="*/ 6 h 32"/>
                  <a:gd name="T34" fmla="*/ 10 w 22"/>
                  <a:gd name="T35" fmla="*/ 12 h 32"/>
                  <a:gd name="T36" fmla="*/ 10 w 22"/>
                  <a:gd name="T37" fmla="*/ 12 h 32"/>
                  <a:gd name="T38" fmla="*/ 0 w 22"/>
                  <a:gd name="T39" fmla="*/ 24 h 32"/>
                  <a:gd name="T40" fmla="*/ 0 w 22"/>
                  <a:gd name="T41" fmla="*/ 24 h 32"/>
                  <a:gd name="T42" fmla="*/ 0 w 22"/>
                  <a:gd name="T43" fmla="*/ 24 h 32"/>
                  <a:gd name="T44" fmla="*/ 8 w 22"/>
                  <a:gd name="T4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 h="32">
                    <a:moveTo>
                      <a:pt x="8" y="32"/>
                    </a:moveTo>
                    <a:lnTo>
                      <a:pt x="10" y="30"/>
                    </a:lnTo>
                    <a:lnTo>
                      <a:pt x="10" y="20"/>
                    </a:lnTo>
                    <a:lnTo>
                      <a:pt x="12" y="20"/>
                    </a:lnTo>
                    <a:lnTo>
                      <a:pt x="18" y="24"/>
                    </a:lnTo>
                    <a:lnTo>
                      <a:pt x="20" y="26"/>
                    </a:lnTo>
                    <a:lnTo>
                      <a:pt x="22" y="20"/>
                    </a:lnTo>
                    <a:lnTo>
                      <a:pt x="20" y="16"/>
                    </a:lnTo>
                    <a:lnTo>
                      <a:pt x="16" y="14"/>
                    </a:lnTo>
                    <a:lnTo>
                      <a:pt x="16" y="0"/>
                    </a:lnTo>
                    <a:lnTo>
                      <a:pt x="18" y="0"/>
                    </a:lnTo>
                    <a:lnTo>
                      <a:pt x="18" y="0"/>
                    </a:lnTo>
                    <a:lnTo>
                      <a:pt x="16" y="0"/>
                    </a:lnTo>
                    <a:lnTo>
                      <a:pt x="16" y="0"/>
                    </a:lnTo>
                    <a:lnTo>
                      <a:pt x="14" y="0"/>
                    </a:lnTo>
                    <a:lnTo>
                      <a:pt x="12" y="0"/>
                    </a:lnTo>
                    <a:lnTo>
                      <a:pt x="10" y="6"/>
                    </a:lnTo>
                    <a:lnTo>
                      <a:pt x="10" y="12"/>
                    </a:lnTo>
                    <a:lnTo>
                      <a:pt x="10" y="12"/>
                    </a:lnTo>
                    <a:lnTo>
                      <a:pt x="0" y="24"/>
                    </a:lnTo>
                    <a:lnTo>
                      <a:pt x="0" y="24"/>
                    </a:lnTo>
                    <a:lnTo>
                      <a:pt x="0" y="24"/>
                    </a:lnTo>
                    <a:lnTo>
                      <a:pt x="8" y="32"/>
                    </a:lnTo>
                    <a:close/>
                  </a:path>
                </a:pathLst>
              </a:custGeom>
              <a:solidFill>
                <a:schemeClr val="bg1">
                  <a:lumMod val="65000"/>
                </a:schemeClr>
              </a:solidFill>
              <a:ln w="6350">
                <a:solidFill>
                  <a:schemeClr val="bg1"/>
                </a:solidFill>
                <a:round/>
                <a:headEnd/>
                <a:tailEnd/>
              </a:ln>
            </p:spPr>
            <p:txBody>
              <a:bodyPr/>
              <a:lstStyle/>
              <a:p>
                <a:pPr algn="ctr">
                  <a:defRPr/>
                </a:pPr>
                <a:endParaRPr lang="en-GB"/>
              </a:p>
            </p:txBody>
          </p:sp>
        </p:grpSp>
        <p:sp>
          <p:nvSpPr>
            <p:cNvPr id="61" name="Oval 60"/>
            <p:cNvSpPr/>
            <p:nvPr/>
          </p:nvSpPr>
          <p:spPr>
            <a:xfrm>
              <a:off x="3111965" y="2539385"/>
              <a:ext cx="176652" cy="176736"/>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 name="Oval 61"/>
            <p:cNvSpPr/>
            <p:nvPr/>
          </p:nvSpPr>
          <p:spPr>
            <a:xfrm>
              <a:off x="3277460" y="2444507"/>
              <a:ext cx="178511" cy="17859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 name="Oval 62"/>
            <p:cNvSpPr/>
            <p:nvPr/>
          </p:nvSpPr>
          <p:spPr>
            <a:xfrm>
              <a:off x="3662375" y="2515201"/>
              <a:ext cx="176652" cy="17859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 name="Oval 63"/>
            <p:cNvSpPr/>
            <p:nvPr/>
          </p:nvSpPr>
          <p:spPr>
            <a:xfrm>
              <a:off x="4523321" y="2491015"/>
              <a:ext cx="178511" cy="176736"/>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 name="Oval 64"/>
            <p:cNvSpPr/>
            <p:nvPr/>
          </p:nvSpPr>
          <p:spPr>
            <a:xfrm>
              <a:off x="4117951" y="3408177"/>
              <a:ext cx="176651" cy="17673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 name="Oval 65"/>
            <p:cNvSpPr/>
            <p:nvPr/>
          </p:nvSpPr>
          <p:spPr>
            <a:xfrm>
              <a:off x="2658248" y="3246325"/>
              <a:ext cx="178511" cy="176736"/>
            </a:xfrm>
            <a:prstGeom prst="ellips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2" name="Oval 71"/>
            <p:cNvSpPr/>
            <p:nvPr/>
          </p:nvSpPr>
          <p:spPr>
            <a:xfrm>
              <a:off x="1391933" y="1938487"/>
              <a:ext cx="176651" cy="17673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1" name="TextBox 35"/>
          <p:cNvSpPr txBox="1">
            <a:spLocks noChangeArrowheads="1"/>
          </p:cNvSpPr>
          <p:nvPr/>
        </p:nvSpPr>
        <p:spPr bwMode="auto">
          <a:xfrm>
            <a:off x="1610435" y="1370464"/>
            <a:ext cx="2129051"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algn="ctr" eaLnBrk="1" hangingPunct="1"/>
            <a:r>
              <a:rPr lang="en-US" sz="1100" smtClean="0"/>
              <a:t>Major ongoing upstream project</a:t>
            </a:r>
            <a:endParaRPr lang="en-US" sz="1100" b="1"/>
          </a:p>
        </p:txBody>
      </p:sp>
      <p:graphicFrame>
        <p:nvGraphicFramePr>
          <p:cNvPr id="26" name="Chart 25"/>
          <p:cNvGraphicFramePr>
            <a:graphicFrameLocks/>
          </p:cNvGraphicFramePr>
          <p:nvPr>
            <p:extLst>
              <p:ext uri="{D42A27DB-BD31-4B8C-83A1-F6EECF244321}">
                <p14:modId xmlns:p14="http://schemas.microsoft.com/office/powerpoint/2010/main" xmlns="" val="1974059474"/>
              </p:ext>
            </p:extLst>
          </p:nvPr>
        </p:nvGraphicFramePr>
        <p:xfrm>
          <a:off x="709685" y="2647666"/>
          <a:ext cx="8720918" cy="40397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p:cNvGraphicFramePr>
            <a:graphicFrameLocks noGrp="1"/>
          </p:cNvGraphicFramePr>
          <p:nvPr>
            <p:extLst>
              <p:ext uri="{D42A27DB-BD31-4B8C-83A1-F6EECF244321}">
                <p14:modId xmlns:p14="http://schemas.microsoft.com/office/powerpoint/2010/main" xmlns="" val="3258625340"/>
              </p:ext>
            </p:extLst>
          </p:nvPr>
        </p:nvGraphicFramePr>
        <p:xfrm>
          <a:off x="1447798" y="4927600"/>
          <a:ext cx="7747002" cy="1837944"/>
        </p:xfrm>
        <a:graphic>
          <a:graphicData uri="http://schemas.openxmlformats.org/drawingml/2006/table">
            <a:tbl>
              <a:tblPr firstRow="1" bandRow="1">
                <a:tableStyleId>{5C22544A-7EE6-4342-B048-85BDC9FD1C3A}</a:tableStyleId>
              </a:tblPr>
              <a:tblGrid>
                <a:gridCol w="1291167"/>
                <a:gridCol w="1291167"/>
                <a:gridCol w="1291167"/>
                <a:gridCol w="1291167"/>
                <a:gridCol w="1291167"/>
                <a:gridCol w="1291167"/>
              </a:tblGrid>
              <a:tr h="191568">
                <a:tc>
                  <a:txBody>
                    <a:bodyPr/>
                    <a:lstStyle/>
                    <a:p>
                      <a:pPr algn="ctr"/>
                      <a:r>
                        <a:rPr lang="en-US" sz="1100" b="1" dirty="0" smtClean="0">
                          <a:solidFill>
                            <a:schemeClr val="bg1"/>
                          </a:solidFill>
                        </a:rPr>
                        <a:t>Banyu </a:t>
                      </a:r>
                      <a:r>
                        <a:rPr lang="en-US" sz="1100" b="1" dirty="0" err="1" smtClean="0">
                          <a:solidFill>
                            <a:schemeClr val="bg1"/>
                          </a:solidFill>
                        </a:rPr>
                        <a:t>Urip</a:t>
                      </a:r>
                      <a:endParaRPr lang="en-US" sz="1100" b="1" dirty="0">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92D050"/>
                    </a:solidFill>
                  </a:tcPr>
                </a:tc>
                <a:tc>
                  <a:txBody>
                    <a:bodyPr/>
                    <a:lstStyle/>
                    <a:p>
                      <a:pPr algn="ctr"/>
                      <a:r>
                        <a:rPr lang="en-US" sz="1100" b="1" smtClean="0">
                          <a:solidFill>
                            <a:schemeClr val="bg1"/>
                          </a:solidFill>
                        </a:rPr>
                        <a:t>Blok A</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en-US" sz="1100" b="1" smtClean="0">
                          <a:solidFill>
                            <a:schemeClr val="bg1"/>
                          </a:solidFill>
                        </a:rPr>
                        <a:t>IDD-Bangka</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en-US" sz="1100" b="1" smtClean="0">
                          <a:solidFill>
                            <a:schemeClr val="bg1"/>
                          </a:solidFill>
                        </a:rPr>
                        <a:t>IDD-Gendalo</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en-US" sz="1100" b="1" dirty="0" smtClean="0">
                          <a:solidFill>
                            <a:schemeClr val="bg1"/>
                          </a:solidFill>
                        </a:rPr>
                        <a:t>IDD G</a:t>
                      </a:r>
                      <a:r>
                        <a:rPr lang="id-ID" sz="1100" b="1" dirty="0" smtClean="0">
                          <a:solidFill>
                            <a:schemeClr val="bg1"/>
                          </a:solidFill>
                        </a:rPr>
                        <a:t>e</a:t>
                      </a:r>
                      <a:r>
                        <a:rPr lang="en-US" sz="1100" b="1" dirty="0" smtClean="0">
                          <a:solidFill>
                            <a:schemeClr val="bg1"/>
                          </a:solidFill>
                        </a:rPr>
                        <a:t>hem</a:t>
                      </a:r>
                      <a:endParaRPr lang="en-US" sz="1100" b="1" dirty="0">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en-US" sz="1100" b="1" smtClean="0">
                          <a:solidFill>
                            <a:schemeClr val="bg1"/>
                          </a:solidFill>
                        </a:rPr>
                        <a:t>Tangguh Train 3</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r>
              <a:tr h="191568">
                <a:tc>
                  <a:txBody>
                    <a:bodyPr/>
                    <a:lstStyle/>
                    <a:p>
                      <a:pPr algn="ctr"/>
                      <a:r>
                        <a:rPr lang="en-US" sz="1100" b="1" smtClean="0">
                          <a:solidFill>
                            <a:schemeClr val="bg1"/>
                          </a:solidFill>
                        </a:rPr>
                        <a:t>Handil Ph 4</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92D050"/>
                    </a:solidFill>
                  </a:tcPr>
                </a:tc>
                <a:tc>
                  <a:txBody>
                    <a:bodyPr/>
                    <a:lstStyle/>
                    <a:p>
                      <a:pPr algn="ctr"/>
                      <a:r>
                        <a:rPr lang="en-US" sz="1100" b="1" smtClean="0">
                          <a:solidFill>
                            <a:schemeClr val="bg1"/>
                          </a:solidFill>
                        </a:rPr>
                        <a:t>YY</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92D050"/>
                    </a:solidFill>
                  </a:tcPr>
                </a:tc>
                <a:tc>
                  <a:txBody>
                    <a:bodyPr/>
                    <a:lstStyle/>
                    <a:p>
                      <a:pPr algn="ctr"/>
                      <a:r>
                        <a:rPr lang="en-US" sz="1100" b="1" smtClean="0">
                          <a:solidFill>
                            <a:schemeClr val="bg1"/>
                          </a:solidFill>
                        </a:rPr>
                        <a:t>MDA-MBH</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en-US" sz="1100" b="1" smtClean="0">
                          <a:solidFill>
                            <a:schemeClr val="bg1"/>
                          </a:solidFill>
                        </a:rPr>
                        <a:t>Jam-TBR</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en-US" sz="1100" b="1" smtClean="0">
                          <a:solidFill>
                            <a:schemeClr val="bg1"/>
                          </a:solidFill>
                        </a:rPr>
                        <a:t>Abadi</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r>
              <a:tr h="191568">
                <a:tc>
                  <a:txBody>
                    <a:bodyPr/>
                    <a:lstStyle/>
                    <a:p>
                      <a:pPr algn="ctr"/>
                      <a:r>
                        <a:rPr lang="en-US" sz="1100" b="1" smtClean="0">
                          <a:solidFill>
                            <a:schemeClr val="bg1"/>
                          </a:solidFill>
                        </a:rPr>
                        <a:t>Peciko-7C</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en-US" sz="1100" b="1" smtClean="0">
                          <a:solidFill>
                            <a:schemeClr val="bg1"/>
                          </a:solidFill>
                        </a:rPr>
                        <a:t>South MHK</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en-US" sz="1100" b="1" smtClean="0">
                          <a:solidFill>
                            <a:schemeClr val="bg1"/>
                          </a:solidFill>
                        </a:rPr>
                        <a:t>Jangkrik</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l"/>
                      <a:endParaRPr lang="en-US" sz="1100" b="1">
                        <a:solidFill>
                          <a:sysClr val="windowText" lastClr="000000"/>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r>
              <a:tr h="191568">
                <a:tc>
                  <a:txBody>
                    <a:bodyPr/>
                    <a:lstStyle/>
                    <a:p>
                      <a:pPr algn="ctr"/>
                      <a:r>
                        <a:rPr lang="en-US" sz="1100" b="1" smtClean="0">
                          <a:solidFill>
                            <a:schemeClr val="bg1"/>
                          </a:solidFill>
                        </a:rPr>
                        <a:t>UL</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92D050"/>
                    </a:solidFill>
                  </a:tcPr>
                </a:tc>
                <a:tc>
                  <a:txBody>
                    <a:bodyPr/>
                    <a:lstStyle/>
                    <a:p>
                      <a:pPr algn="ctr"/>
                      <a:r>
                        <a:rPr lang="en-US" sz="1100" b="1" smtClean="0">
                          <a:solidFill>
                            <a:schemeClr val="bg1"/>
                          </a:solidFill>
                        </a:rPr>
                        <a:t>Bukit Tua</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92D050"/>
                    </a:solidFill>
                  </a:tcPr>
                </a:tc>
                <a:tc>
                  <a:txBody>
                    <a:bodyPr/>
                    <a:lstStyle/>
                    <a:p>
                      <a:pPr algn="ctr"/>
                      <a:r>
                        <a:rPr lang="en-US" sz="1100" b="1" smtClean="0">
                          <a:solidFill>
                            <a:schemeClr val="bg1"/>
                          </a:solidFill>
                        </a:rPr>
                        <a:t>Jangkrik NE</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l"/>
                      <a:endParaRPr lang="en-US" sz="1100" b="1">
                        <a:solidFill>
                          <a:sysClr val="windowText" lastClr="000000"/>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r>
              <a:tr h="191568">
                <a:tc>
                  <a:txBody>
                    <a:bodyPr/>
                    <a:lstStyle/>
                    <a:p>
                      <a:pPr algn="ctr"/>
                      <a:r>
                        <a:rPr lang="en-US" sz="1100" b="1" smtClean="0">
                          <a:solidFill>
                            <a:schemeClr val="bg1"/>
                          </a:solidFill>
                        </a:rPr>
                        <a:t>Kepodang</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en-US" sz="1100" b="1" smtClean="0">
                          <a:solidFill>
                            <a:schemeClr val="bg1"/>
                          </a:solidFill>
                        </a:rPr>
                        <a:t>Ande-Ande Lumut</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92D050"/>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r>
              <a:tr h="191568">
                <a:tc>
                  <a:txBody>
                    <a:bodyPr/>
                    <a:lstStyle/>
                    <a:p>
                      <a:pPr algn="ctr"/>
                      <a:r>
                        <a:rPr lang="en-US" sz="1100" b="1" smtClean="0">
                          <a:solidFill>
                            <a:schemeClr val="bg1"/>
                          </a:solidFill>
                        </a:rPr>
                        <a:t>Area MTD</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r>
              <a:tr h="191568">
                <a:tc>
                  <a:txBody>
                    <a:bodyPr/>
                    <a:lstStyle/>
                    <a:p>
                      <a:pPr algn="ctr"/>
                      <a:r>
                        <a:rPr lang="en-US" sz="1100" b="1" smtClean="0">
                          <a:solidFill>
                            <a:schemeClr val="bg1"/>
                          </a:solidFill>
                        </a:rPr>
                        <a:t>Senoro</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r>
              <a:tr h="191568">
                <a:tc>
                  <a:txBody>
                    <a:bodyPr/>
                    <a:lstStyle/>
                    <a:p>
                      <a:pPr algn="ctr"/>
                      <a:r>
                        <a:rPr lang="en-US" sz="1100" b="1" smtClean="0">
                          <a:solidFill>
                            <a:schemeClr val="bg1"/>
                          </a:solidFill>
                        </a:rPr>
                        <a:t>Musi Timur</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r>
              <a:tr h="191568">
                <a:tc>
                  <a:txBody>
                    <a:bodyPr/>
                    <a:lstStyle/>
                    <a:p>
                      <a:pPr algn="ctr"/>
                      <a:r>
                        <a:rPr lang="en-US" sz="1100" b="1" smtClean="0">
                          <a:solidFill>
                            <a:schemeClr val="bg1"/>
                          </a:solidFill>
                        </a:rPr>
                        <a:t>GG</a:t>
                      </a: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algn="ctr"/>
                      <a:endParaRPr lang="en-US" sz="1100" b="1" dirty="0">
                        <a:solidFill>
                          <a:schemeClr val="bg1"/>
                        </a:solidFill>
                      </a:endParaRPr>
                    </a:p>
                  </a:txBody>
                  <a:tcPr marL="0" marR="0" marT="18288" marB="18288">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r>
            </a:tbl>
          </a:graphicData>
        </a:graphic>
      </p:graphicFrame>
      <p:sp>
        <p:nvSpPr>
          <p:cNvPr id="22" name="TextBox 35"/>
          <p:cNvSpPr txBox="1">
            <a:spLocks noChangeArrowheads="1"/>
          </p:cNvSpPr>
          <p:nvPr/>
        </p:nvSpPr>
        <p:spPr bwMode="auto">
          <a:xfrm>
            <a:off x="6752786" y="5558263"/>
            <a:ext cx="2129051"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hangingPunct="1"/>
            <a:r>
              <a:rPr lang="en-US" sz="1100" smtClean="0"/>
              <a:t>Legend:</a:t>
            </a:r>
            <a:endParaRPr lang="en-US" sz="1100" b="1"/>
          </a:p>
        </p:txBody>
      </p:sp>
      <p:sp>
        <p:nvSpPr>
          <p:cNvPr id="2" name="Rectangle 1"/>
          <p:cNvSpPr/>
          <p:nvPr/>
        </p:nvSpPr>
        <p:spPr>
          <a:xfrm>
            <a:off x="6879266" y="5782683"/>
            <a:ext cx="148855" cy="1488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6879266" y="6037865"/>
            <a:ext cx="148855" cy="14885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35"/>
          <p:cNvSpPr txBox="1">
            <a:spLocks noChangeArrowheads="1"/>
          </p:cNvSpPr>
          <p:nvPr/>
        </p:nvSpPr>
        <p:spPr bwMode="auto">
          <a:xfrm>
            <a:off x="6957499" y="5735687"/>
            <a:ext cx="2129051"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hangingPunct="1"/>
            <a:r>
              <a:rPr lang="en-US" sz="1100" smtClean="0"/>
              <a:t>Gas</a:t>
            </a:r>
            <a:endParaRPr lang="en-US" sz="1100" b="1"/>
          </a:p>
        </p:txBody>
      </p:sp>
      <p:sp>
        <p:nvSpPr>
          <p:cNvPr id="27" name="TextBox 35"/>
          <p:cNvSpPr txBox="1">
            <a:spLocks noChangeArrowheads="1"/>
          </p:cNvSpPr>
          <p:nvPr/>
        </p:nvSpPr>
        <p:spPr bwMode="auto">
          <a:xfrm>
            <a:off x="6957499" y="5981348"/>
            <a:ext cx="2129051"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defTabSz="1030288"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hangingPunct="1"/>
            <a:r>
              <a:rPr lang="en-US" sz="1100" smtClean="0"/>
              <a:t>Oil</a:t>
            </a:r>
            <a:endParaRPr lang="en-US" sz="1100" b="1"/>
          </a:p>
        </p:txBody>
      </p:sp>
    </p:spTree>
    <p:extLst>
      <p:ext uri="{BB962C8B-B14F-4D97-AF65-F5344CB8AC3E}">
        <p14:creationId xmlns:p14="http://schemas.microsoft.com/office/powerpoint/2010/main" xmlns="" val="17948899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5691352" y="1267591"/>
            <a:ext cx="4214648" cy="5290863"/>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5817277" y="1565794"/>
            <a:ext cx="3962798" cy="1077218"/>
          </a:xfrm>
          <a:prstGeom prst="rect">
            <a:avLst/>
          </a:prstGeom>
          <a:noFill/>
        </p:spPr>
        <p:txBody>
          <a:bodyPr wrap="square" rtlCol="0">
            <a:spAutoFit/>
          </a:bodyPr>
          <a:lstStyle/>
          <a:p>
            <a:r>
              <a:rPr lang="en-US" sz="1600" b="1" dirty="0" smtClean="0">
                <a:solidFill>
                  <a:schemeClr val="accent2"/>
                </a:solidFill>
              </a:rPr>
              <a:t>Uncommitted LNG Supply is prioritized to fulfill the unallocated demand for domestic purposes as some domestic FSU/FSRUs has not had allocated LNG yet</a:t>
            </a:r>
            <a:endParaRPr lang="en-US" sz="1600" b="1" dirty="0">
              <a:solidFill>
                <a:schemeClr val="accent2"/>
              </a:solidFill>
            </a:endParaRPr>
          </a:p>
        </p:txBody>
      </p:sp>
      <p:sp>
        <p:nvSpPr>
          <p:cNvPr id="26" name="TextBox 25"/>
          <p:cNvSpPr txBox="1"/>
          <p:nvPr/>
        </p:nvSpPr>
        <p:spPr>
          <a:xfrm>
            <a:off x="5817277" y="2785069"/>
            <a:ext cx="3859481" cy="307777"/>
          </a:xfrm>
          <a:prstGeom prst="rect">
            <a:avLst/>
          </a:prstGeom>
          <a:noFill/>
        </p:spPr>
        <p:txBody>
          <a:bodyPr wrap="square" rtlCol="0">
            <a:spAutoFit/>
          </a:bodyPr>
          <a:lstStyle/>
          <a:p>
            <a:r>
              <a:rPr lang="en-US" sz="1400" b="1" dirty="0" smtClean="0"/>
              <a:t>Estimate allocation for uncommitted LNG supply</a:t>
            </a:r>
            <a:endParaRPr lang="en-US" sz="1400" b="1" dirty="0"/>
          </a:p>
        </p:txBody>
      </p:sp>
      <p:sp>
        <p:nvSpPr>
          <p:cNvPr id="24" name="Title 1"/>
          <p:cNvSpPr>
            <a:spLocks noGrp="1"/>
          </p:cNvSpPr>
          <p:nvPr/>
        </p:nvSpPr>
        <p:spPr>
          <a:xfrm>
            <a:off x="3474268" y="-362607"/>
            <a:ext cx="8150225" cy="1169987"/>
          </a:xfrm>
          <a:prstGeom prst="rect">
            <a:avLst/>
          </a:prstGeom>
        </p:spPr>
        <p:txBody>
          <a:bodyPr vert="horz" lIns="91428" tIns="45715" rIns="91428" bIns="45715" rtlCol="0" anchor="b">
            <a:normAutofit/>
          </a:bodyPr>
          <a:lstStyle>
            <a:lvl1pPr algn="ctr" defTabSz="914287" rtl="0" eaLnBrk="1" latinLnBrk="0" hangingPunct="1">
              <a:spcBef>
                <a:spcPct val="0"/>
              </a:spcBef>
              <a:buNone/>
              <a:defRPr sz="4400" kern="1200">
                <a:solidFill>
                  <a:schemeClr val="tx1"/>
                </a:solidFill>
                <a:latin typeface="+mj-lt"/>
                <a:ea typeface="+mj-ea"/>
                <a:cs typeface="+mj-cs"/>
              </a:defRPr>
            </a:lvl1pPr>
          </a:lstStyle>
          <a:p>
            <a:pPr eaLnBrk="1" hangingPunct="1"/>
            <a:r>
              <a:rPr lang="en-US" sz="2800" b="1" dirty="0" smtClean="0">
                <a:solidFill>
                  <a:srgbClr val="000000"/>
                </a:solidFill>
              </a:rPr>
              <a:t>Indonesia LNG Outlook</a:t>
            </a:r>
          </a:p>
        </p:txBody>
      </p:sp>
      <p:sp>
        <p:nvSpPr>
          <p:cNvPr id="3" name="Flowchart: Manual Input 2"/>
          <p:cNvSpPr/>
          <p:nvPr/>
        </p:nvSpPr>
        <p:spPr>
          <a:xfrm>
            <a:off x="5139559" y="1267591"/>
            <a:ext cx="551793" cy="5290863"/>
          </a:xfrm>
          <a:prstGeom prst="flowChartManualInpu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735442"/>
            <a:ext cx="5249862" cy="60594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Box 14"/>
          <p:cNvSpPr txBox="1"/>
          <p:nvPr/>
        </p:nvSpPr>
        <p:spPr>
          <a:xfrm rot="2229248">
            <a:off x="2666368" y="2771364"/>
            <a:ext cx="1847850" cy="307777"/>
          </a:xfrm>
          <a:prstGeom prst="rect">
            <a:avLst/>
          </a:prstGeom>
          <a:noFill/>
        </p:spPr>
        <p:txBody>
          <a:bodyPr wrap="square" rtlCol="0">
            <a:spAutoFit/>
          </a:bodyPr>
          <a:lstStyle/>
          <a:p>
            <a:r>
              <a:rPr lang="en-US" sz="1400" b="1" dirty="0" smtClean="0">
                <a:solidFill>
                  <a:schemeClr val="accent2"/>
                </a:solidFill>
              </a:rPr>
              <a:t>Indonesia LNG Supply</a:t>
            </a:r>
            <a:endParaRPr lang="en-US" sz="1400" b="1" dirty="0">
              <a:solidFill>
                <a:schemeClr val="accent2"/>
              </a:solidFill>
            </a:endParaRPr>
          </a:p>
        </p:txBody>
      </p:sp>
      <p:sp>
        <p:nvSpPr>
          <p:cNvPr id="22" name="TextBox 21"/>
          <p:cNvSpPr txBox="1"/>
          <p:nvPr/>
        </p:nvSpPr>
        <p:spPr>
          <a:xfrm>
            <a:off x="1421239" y="1446688"/>
            <a:ext cx="2490258" cy="307777"/>
          </a:xfrm>
          <a:prstGeom prst="rect">
            <a:avLst/>
          </a:prstGeom>
          <a:noFill/>
        </p:spPr>
        <p:txBody>
          <a:bodyPr wrap="square" rtlCol="0">
            <a:spAutoFit/>
          </a:bodyPr>
          <a:lstStyle/>
          <a:p>
            <a:r>
              <a:rPr lang="en-US" sz="1400" b="1" dirty="0" smtClean="0"/>
              <a:t>Allocation of Indonesia LNG</a:t>
            </a:r>
            <a:endParaRPr lang="en-US" sz="1400" b="1" dirty="0"/>
          </a:p>
        </p:txBody>
      </p:sp>
      <p:sp>
        <p:nvSpPr>
          <p:cNvPr id="9" name="TextBox 8"/>
          <p:cNvSpPr txBox="1"/>
          <p:nvPr/>
        </p:nvSpPr>
        <p:spPr>
          <a:xfrm>
            <a:off x="1742443" y="3701075"/>
            <a:ext cx="1847850" cy="307777"/>
          </a:xfrm>
          <a:prstGeom prst="rect">
            <a:avLst/>
          </a:prstGeom>
          <a:noFill/>
        </p:spPr>
        <p:txBody>
          <a:bodyPr wrap="square" rtlCol="0">
            <a:spAutoFit/>
          </a:bodyPr>
          <a:lstStyle/>
          <a:p>
            <a:r>
              <a:rPr lang="en-US" sz="1400" b="1" dirty="0" smtClean="0">
                <a:solidFill>
                  <a:schemeClr val="bg1"/>
                </a:solidFill>
              </a:rPr>
              <a:t>Uncommitted Supply</a:t>
            </a:r>
            <a:endParaRPr lang="en-US" sz="1400" b="1" dirty="0">
              <a:solidFill>
                <a:schemeClr val="bg1"/>
              </a:solidFill>
            </a:endParaRPr>
          </a:p>
        </p:txBody>
      </p:sp>
      <p:sp>
        <p:nvSpPr>
          <p:cNvPr id="7" name="TextBox 6"/>
          <p:cNvSpPr txBox="1"/>
          <p:nvPr/>
        </p:nvSpPr>
        <p:spPr>
          <a:xfrm>
            <a:off x="1188226" y="5782114"/>
            <a:ext cx="2191260" cy="307777"/>
          </a:xfrm>
          <a:prstGeom prst="rect">
            <a:avLst/>
          </a:prstGeom>
          <a:noFill/>
        </p:spPr>
        <p:txBody>
          <a:bodyPr wrap="square" rtlCol="0">
            <a:spAutoFit/>
          </a:bodyPr>
          <a:lstStyle/>
          <a:p>
            <a:r>
              <a:rPr lang="en-US" sz="1400" b="1" dirty="0" smtClean="0">
                <a:solidFill>
                  <a:schemeClr val="bg1"/>
                </a:solidFill>
              </a:rPr>
              <a:t>Domestic Commitment</a:t>
            </a:r>
            <a:endParaRPr lang="en-US" sz="1400" b="1" dirty="0">
              <a:solidFill>
                <a:schemeClr val="bg1"/>
              </a:solidFill>
            </a:endParaRPr>
          </a:p>
        </p:txBody>
      </p:sp>
      <p:sp>
        <p:nvSpPr>
          <p:cNvPr id="8" name="TextBox 7"/>
          <p:cNvSpPr txBox="1"/>
          <p:nvPr/>
        </p:nvSpPr>
        <p:spPr>
          <a:xfrm>
            <a:off x="913119" y="4967443"/>
            <a:ext cx="1847850" cy="307777"/>
          </a:xfrm>
          <a:prstGeom prst="rect">
            <a:avLst/>
          </a:prstGeom>
          <a:noFill/>
        </p:spPr>
        <p:txBody>
          <a:bodyPr wrap="square" rtlCol="0">
            <a:spAutoFit/>
          </a:bodyPr>
          <a:lstStyle/>
          <a:p>
            <a:r>
              <a:rPr lang="en-US" sz="1400" b="1" dirty="0" smtClean="0"/>
              <a:t>Existing Commitment</a:t>
            </a:r>
            <a:endParaRPr lang="en-US" sz="1400" b="1"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095875" y="2722005"/>
            <a:ext cx="4810125" cy="3902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 name="TextBox 26"/>
          <p:cNvSpPr txBox="1"/>
          <p:nvPr/>
        </p:nvSpPr>
        <p:spPr>
          <a:xfrm>
            <a:off x="6332162" y="5683800"/>
            <a:ext cx="1647328" cy="441339"/>
          </a:xfrm>
          <a:prstGeom prst="rect">
            <a:avLst/>
          </a:prstGeom>
          <a:noFill/>
        </p:spPr>
        <p:txBody>
          <a:bodyPr wrap="square" rtlCol="0">
            <a:spAutoFit/>
          </a:bodyPr>
          <a:lstStyle/>
          <a:p>
            <a:pPr>
              <a:lnSpc>
                <a:spcPct val="80000"/>
              </a:lnSpc>
            </a:pPr>
            <a:r>
              <a:rPr lang="en-US" sz="1400" b="1" dirty="0" smtClean="0">
                <a:solidFill>
                  <a:schemeClr val="bg1"/>
                </a:solidFill>
              </a:rPr>
              <a:t>Prioritized for domestic</a:t>
            </a:r>
            <a:endParaRPr lang="en-US" sz="1400" b="1" dirty="0">
              <a:solidFill>
                <a:schemeClr val="bg1"/>
              </a:solidFill>
            </a:endParaRPr>
          </a:p>
        </p:txBody>
      </p:sp>
      <p:sp>
        <p:nvSpPr>
          <p:cNvPr id="28" name="TextBox 27"/>
          <p:cNvSpPr txBox="1"/>
          <p:nvPr/>
        </p:nvSpPr>
        <p:spPr>
          <a:xfrm>
            <a:off x="7500937" y="4900661"/>
            <a:ext cx="1647328" cy="441339"/>
          </a:xfrm>
          <a:prstGeom prst="rect">
            <a:avLst/>
          </a:prstGeom>
          <a:noFill/>
        </p:spPr>
        <p:txBody>
          <a:bodyPr wrap="square" rtlCol="0">
            <a:spAutoFit/>
          </a:bodyPr>
          <a:lstStyle/>
          <a:p>
            <a:pPr>
              <a:lnSpc>
                <a:spcPct val="80000"/>
              </a:lnSpc>
            </a:pPr>
            <a:r>
              <a:rPr lang="en-US" sz="1400" b="1" dirty="0" smtClean="0"/>
              <a:t>Free uncommitted supply</a:t>
            </a:r>
            <a:endParaRPr lang="en-US" sz="1400" b="1" dirty="0"/>
          </a:p>
        </p:txBody>
      </p:sp>
    </p:spTree>
    <p:extLst>
      <p:ext uri="{BB962C8B-B14F-4D97-AF65-F5344CB8AC3E}">
        <p14:creationId xmlns:p14="http://schemas.microsoft.com/office/powerpoint/2010/main" xmlns="" val="36986478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567" y="99472"/>
            <a:ext cx="8396233" cy="1097280"/>
          </a:xfrm>
        </p:spPr>
        <p:txBody>
          <a:bodyPr/>
          <a:lstStyle/>
          <a:p>
            <a:r>
              <a:rPr lang="en-US" dirty="0" smtClean="0"/>
              <a:t>End Remarks (1)</a:t>
            </a:r>
            <a:endParaRPr lang="en-US" dirty="0"/>
          </a:p>
        </p:txBody>
      </p:sp>
      <p:sp>
        <p:nvSpPr>
          <p:cNvPr id="3" name="Content Placeholder 2"/>
          <p:cNvSpPr>
            <a:spLocks noGrp="1"/>
          </p:cNvSpPr>
          <p:nvPr>
            <p:ph sz="half" idx="1"/>
          </p:nvPr>
        </p:nvSpPr>
        <p:spPr>
          <a:xfrm>
            <a:off x="495300" y="1403131"/>
            <a:ext cx="9118600" cy="5044966"/>
          </a:xfrm>
        </p:spPr>
        <p:txBody>
          <a:bodyPr>
            <a:normAutofit fontScale="85000" lnSpcReduction="20000"/>
          </a:bodyPr>
          <a:lstStyle/>
          <a:p>
            <a:pPr marL="182880" indent="-182880" algn="just" fontAlgn="auto">
              <a:spcBef>
                <a:spcPts val="0"/>
              </a:spcBef>
              <a:spcAft>
                <a:spcPts val="1200"/>
              </a:spcAft>
              <a:defRPr/>
            </a:pPr>
            <a:r>
              <a:rPr lang="en-US" sz="2800" dirty="0" smtClean="0"/>
              <a:t>Indonesia’s economic growth is expected to continue albeit at lower rates than projected – amidst the concern of the widening current account deficit that the country is now facing. Even at the slower rates, the growth will have to be fueled by energy resources, including natural gas. </a:t>
            </a:r>
          </a:p>
          <a:p>
            <a:pPr marL="182880" indent="-182880" algn="just" fontAlgn="auto">
              <a:spcBef>
                <a:spcPts val="0"/>
              </a:spcBef>
              <a:spcAft>
                <a:spcPts val="1200"/>
              </a:spcAft>
              <a:defRPr/>
            </a:pPr>
            <a:r>
              <a:rPr lang="en-US" sz="2800" dirty="0" smtClean="0"/>
              <a:t>Even though there will be more natural gas projects, it is apparent that domestic consumption has to be prioritized at the expense of less exports. For this, the country will have to develop more natural gas infrastructure, including LNG receiving facilities. Nonetheless, Indonesia will continue its commitments to its traditional LNG buyers, and new projects economics are still supported by some export volumes</a:t>
            </a:r>
          </a:p>
          <a:p>
            <a:pPr marL="182880" indent="-182880" algn="just" fontAlgn="auto">
              <a:spcBef>
                <a:spcPts val="0"/>
              </a:spcBef>
              <a:spcAft>
                <a:spcPts val="1200"/>
              </a:spcAft>
              <a:defRPr/>
            </a:pPr>
            <a:r>
              <a:rPr lang="en-US" sz="2800" dirty="0" smtClean="0"/>
              <a:t>SKK </a:t>
            </a:r>
            <a:r>
              <a:rPr lang="en-US" sz="2800" dirty="0" err="1" smtClean="0"/>
              <a:t>Migas</a:t>
            </a:r>
            <a:r>
              <a:rPr lang="en-US" sz="2800" dirty="0" smtClean="0"/>
              <a:t> will have to make sure that the oil and gas activities – from exploration to oil and gas monetization – are giving the utmost benefit to the country while giving fair returns to the investors</a:t>
            </a:r>
            <a:endParaRPr lang="en-US" sz="2800" dirty="0"/>
          </a:p>
        </p:txBody>
      </p:sp>
    </p:spTree>
    <p:extLst>
      <p:ext uri="{BB962C8B-B14F-4D97-AF65-F5344CB8AC3E}">
        <p14:creationId xmlns:p14="http://schemas.microsoft.com/office/powerpoint/2010/main" xmlns="" val="803000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Remarks (2)</a:t>
            </a:r>
            <a:endParaRPr lang="en-US" dirty="0"/>
          </a:p>
        </p:txBody>
      </p:sp>
      <p:sp>
        <p:nvSpPr>
          <p:cNvPr id="3" name="Content Placeholder 2"/>
          <p:cNvSpPr>
            <a:spLocks noGrp="1"/>
          </p:cNvSpPr>
          <p:nvPr>
            <p:ph sz="half" idx="1"/>
          </p:nvPr>
        </p:nvSpPr>
        <p:spPr>
          <a:xfrm>
            <a:off x="495300" y="1403131"/>
            <a:ext cx="9105900" cy="5044966"/>
          </a:xfrm>
        </p:spPr>
        <p:txBody>
          <a:bodyPr>
            <a:normAutofit fontScale="92500" lnSpcReduction="10000"/>
          </a:bodyPr>
          <a:lstStyle/>
          <a:p>
            <a:pPr marL="182880" indent="-182880" algn="just" fontAlgn="auto">
              <a:spcBef>
                <a:spcPts val="0"/>
              </a:spcBef>
              <a:spcAft>
                <a:spcPts val="1200"/>
              </a:spcAft>
              <a:defRPr/>
            </a:pPr>
            <a:r>
              <a:rPr lang="en-US" sz="2800" dirty="0" smtClean="0"/>
              <a:t>In doing its job, SKK </a:t>
            </a:r>
            <a:r>
              <a:rPr lang="en-US" sz="2800" dirty="0" err="1" smtClean="0"/>
              <a:t>Migas</a:t>
            </a:r>
            <a:r>
              <a:rPr lang="en-US" sz="2800" dirty="0" smtClean="0"/>
              <a:t> will continuously improve its governance and treats integrity as the values that we have to seriously uphold. We treat the oil and gas business activities not as an extractive industry per se but to generate multiplier effect to the national economy: i.e., intended for “Pro Growth,” “Pro Job,” and “Pro Environment” while enhancing the local content in all project development, as well as in empowering PERTAMINA as the national oil company</a:t>
            </a:r>
          </a:p>
          <a:p>
            <a:pPr marL="182880" indent="-182880" algn="just" fontAlgn="auto">
              <a:spcBef>
                <a:spcPts val="0"/>
              </a:spcBef>
              <a:spcAft>
                <a:spcPts val="1200"/>
              </a:spcAft>
              <a:defRPr/>
            </a:pPr>
            <a:r>
              <a:rPr lang="en-US" sz="2800" dirty="0" smtClean="0"/>
              <a:t>Last but not least, as strategic commodities, oil and gas continue to be intertwined with socio-political issues; the upcoming general and presidential election in </a:t>
            </a:r>
            <a:r>
              <a:rPr lang="en-US" sz="2800" smtClean="0"/>
              <a:t>2014 is no </a:t>
            </a:r>
            <a:r>
              <a:rPr lang="en-US" sz="2800" dirty="0" smtClean="0"/>
              <a:t>exception. It is important that the government addresses the challenges in maintaining the investment climate.</a:t>
            </a:r>
          </a:p>
          <a:p>
            <a:pPr marL="182880" indent="-182880" algn="just" fontAlgn="auto">
              <a:spcBef>
                <a:spcPts val="0"/>
              </a:spcBef>
              <a:spcAft>
                <a:spcPts val="1200"/>
              </a:spcAft>
              <a:defRPr/>
            </a:pPr>
            <a:endParaRPr lang="en-US" sz="2800" dirty="0" smtClean="0"/>
          </a:p>
        </p:txBody>
      </p:sp>
    </p:spTree>
    <p:extLst>
      <p:ext uri="{BB962C8B-B14F-4D97-AF65-F5344CB8AC3E}">
        <p14:creationId xmlns:p14="http://schemas.microsoft.com/office/powerpoint/2010/main" xmlns="" val="8030009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9039225" y="6613525"/>
            <a:ext cx="866775" cy="244475"/>
          </a:xfrm>
        </p:spPr>
        <p:txBody>
          <a:bodyPr/>
          <a:lstStyle/>
          <a:p>
            <a:pPr>
              <a:defRPr/>
            </a:pPr>
            <a:fld id="{BF7E1233-716A-4F1A-A9B4-E1807A06A318}" type="slidenum">
              <a:rPr lang="en-US" smtClean="0"/>
              <a:pPr>
                <a:defRPr/>
              </a:pPr>
              <a:t>9</a:t>
            </a:fld>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EXTBOXCUSTOMFORMAT" val="Yes"/>
  <p:tag name="STICKYNOTESBACKCOLOR" val="16777215"/>
  <p:tag name="STICKYNOTESFORECOLOR" val="65535"/>
  <p:tag name="STICKYNOTESFONTSIZE" val="14"/>
  <p:tag name="STICKYNOTESFONTSTYLE" val="Calibri"/>
  <p:tag name="STICKYNOTESFONTCOLOR" val="0"/>
  <p:tag name="STICKYNOTESLEFT" val="570"/>
  <p:tag name="STICKYNOTESTOP" val="0"/>
  <p:tag name="STICKYNOTESWIDTH" val="150"/>
  <p:tag name="STICKYNOTESHEIGHT" val="150"/>
  <p:tag name="STICKYNOTESLIMEBACKCOLOR" val="16777215"/>
  <p:tag name="STICKYNOTESLINEFORECOLOR" val="16777215"/>
  <p:tag name="STICKYNOTESLINESTYLE" val="-2"/>
  <p:tag name="STICKYNOTESLINETRANSPARENCY" val="-2.147484E+09"/>
  <p:tag name="STICKYNOTESLINEWEIGHT" val="-2.147484E+09"/>
  <p:tag name="TEXTBOX" val="Tex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10743</TotalTime>
  <Words>734</Words>
  <Application>Microsoft Office PowerPoint</Application>
  <PresentationFormat>A4 Paper (210x297 mm)</PresentationFormat>
  <Paragraphs>86</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Indonesia Upstream Natural Gas Policy &amp; LNG Outlook  Widhyawan Prawiraatmadja Deputy Chairman for Commercial Management  2nd  LNG Producer – Consumer Conference Tokyo, 9 September 2013 </vt:lpstr>
      <vt:lpstr>Future upstream oil and gas in Indonesia will be dominated with natural gas production, as exploration results tend to be more of “gas prone”</vt:lpstr>
      <vt:lpstr>While exports are being maintained, most of additional gas supply now goes the domestic market; as this trends continue, new gas projects will also need to cater domestic consumers as well as exports</vt:lpstr>
      <vt:lpstr>The gap between gas supply in the Eastern part of Indonesia and gas demand in the Western part of Indonesia drives the need of gas infrastructure development – hence domestic use of LNG</vt:lpstr>
      <vt:lpstr>In the near future, upstream oil and gas new projects will be dominated by gas – the large ones are in the form of LNG</vt:lpstr>
      <vt:lpstr>Slide 6</vt:lpstr>
      <vt:lpstr>End Remarks (1)</vt:lpstr>
      <vt:lpstr>End Remarks (2)</vt:lpstr>
      <vt:lpstr>Slide 9</vt:lpstr>
    </vt:vector>
  </TitlesOfParts>
  <Company>Accenture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Dilain sisi, Industri Hulu Migas semakin mengalami dinamika dan tantangan yang signifikan yang membutuhkan penanganan yang komprehensif dan terintegrasi…</dc:title>
  <dc:creator>Dewi, Putri Ratna</dc:creator>
  <cp:lastModifiedBy>User</cp:lastModifiedBy>
  <cp:revision>699</cp:revision>
  <dcterms:created xsi:type="dcterms:W3CDTF">2013-05-19T12:39:29Z</dcterms:created>
  <dcterms:modified xsi:type="dcterms:W3CDTF">2013-09-09T21:15:28Z</dcterms:modified>
</cp:coreProperties>
</file>